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68" r:id="rId5"/>
    <p:sldId id="269" r:id="rId6"/>
    <p:sldId id="270" r:id="rId7"/>
    <p:sldId id="259" r:id="rId8"/>
    <p:sldId id="264" r:id="rId9"/>
    <p:sldId id="283" r:id="rId10"/>
    <p:sldId id="278" r:id="rId11"/>
    <p:sldId id="279" r:id="rId12"/>
    <p:sldId id="280" r:id="rId13"/>
    <p:sldId id="281" r:id="rId14"/>
    <p:sldId id="282" r:id="rId15"/>
    <p:sldId id="271" r:id="rId16"/>
    <p:sldId id="262" r:id="rId17"/>
    <p:sldId id="263" r:id="rId18"/>
    <p:sldId id="286" r:id="rId19"/>
    <p:sldId id="285" r:id="rId20"/>
    <p:sldId id="287" r:id="rId21"/>
    <p:sldId id="288" r:id="rId22"/>
    <p:sldId id="289" r:id="rId23"/>
    <p:sldId id="290" r:id="rId24"/>
    <p:sldId id="260" r:id="rId25"/>
    <p:sldId id="267" r:id="rId26"/>
    <p:sldId id="284" r:id="rId27"/>
    <p:sldId id="273" r:id="rId28"/>
    <p:sldId id="275" r:id="rId29"/>
    <p:sldId id="266" r:id="rId30"/>
    <p:sldId id="276" r:id="rId31"/>
    <p:sldId id="277"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2148" y="-4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15577AF1-C329-4B05-862F-C087E60E4F26}" type="datetimeFigureOut">
              <a:rPr lang="ru-RU" smtClean="0"/>
              <a:t>18.02.2020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89656B4-7477-4B39-98AB-FEA4C65B1162}"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15577AF1-C329-4B05-862F-C087E60E4F26}" type="datetimeFigureOut">
              <a:rPr lang="ru-RU" smtClean="0"/>
              <a:t>18.02.2020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89656B4-7477-4B39-98AB-FEA4C65B1162}"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5577AF1-C329-4B05-862F-C087E60E4F26}" type="datetimeFigureOut">
              <a:rPr lang="ru-RU" smtClean="0"/>
              <a:t>18.02.2020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89656B4-7477-4B39-98AB-FEA4C65B1162}"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5577AF1-C329-4B05-862F-C087E60E4F26}" type="datetimeFigureOut">
              <a:rPr lang="ru-RU" smtClean="0"/>
              <a:t>18.02.2020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89656B4-7477-4B39-98AB-FEA4C65B1162}"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5577AF1-C329-4B05-862F-C087E60E4F26}" type="datetimeFigureOut">
              <a:rPr lang="ru-RU" smtClean="0"/>
              <a:t>18.02.2020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89656B4-7477-4B39-98AB-FEA4C65B1162}"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5577AF1-C329-4B05-862F-C087E60E4F26}" type="datetimeFigureOut">
              <a:rPr lang="ru-RU" smtClean="0"/>
              <a:t>18.02.2020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89656B4-7477-4B39-98AB-FEA4C65B1162}"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5577AF1-C329-4B05-862F-C087E60E4F26}" type="datetimeFigureOut">
              <a:rPr lang="ru-RU" smtClean="0"/>
              <a:t>18.02.2020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89656B4-7477-4B39-98AB-FEA4C65B1162}"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15577AF1-C329-4B05-862F-C087E60E4F26}" type="datetimeFigureOut">
              <a:rPr lang="ru-RU" smtClean="0"/>
              <a:t>18.02.2020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89656B4-7477-4B39-98AB-FEA4C65B1162}"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577AF1-C329-4B05-862F-C087E60E4F26}" type="datetimeFigureOut">
              <a:rPr lang="ru-RU" smtClean="0"/>
              <a:t>18.02.2020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989656B4-7477-4B39-98AB-FEA4C65B1162}"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5577AF1-C329-4B05-862F-C087E60E4F26}" type="datetimeFigureOut">
              <a:rPr lang="ru-RU" smtClean="0"/>
              <a:t>18.02.2020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89656B4-7477-4B39-98AB-FEA4C65B1162}"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5577AF1-C329-4B05-862F-C087E60E4F26}" type="datetimeFigureOut">
              <a:rPr lang="ru-RU" smtClean="0"/>
              <a:t>18.02.2020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89656B4-7477-4B39-98AB-FEA4C65B1162}"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15577AF1-C329-4B05-862F-C087E60E4F26}" type="datetimeFigureOut">
              <a:rPr lang="ru-RU" smtClean="0"/>
              <a:t>18.02.2020</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989656B4-7477-4B39-98AB-FEA4C65B1162}"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9.jpe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30.jpe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si.ru/image/museum/100.jpg" TargetMode="Externa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www.gsi.ru/image/museum/555.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5.jpeg"/><Relationship Id="rId2" Type="http://schemas.openxmlformats.org/officeDocument/2006/relationships/hyperlink" Target="http://www.gsi.ru/image/museum/491.jpg" TargetMode="External"/><Relationship Id="rId1" Type="http://schemas.openxmlformats.org/officeDocument/2006/relationships/slideLayout" Target="../slideLayouts/slideLayout2.xml"/><Relationship Id="rId6" Type="http://schemas.openxmlformats.org/officeDocument/2006/relationships/hyperlink" Target="http://www.gsi.ru/image/museum/363.jpg" TargetMode="External"/><Relationship Id="rId5" Type="http://schemas.openxmlformats.org/officeDocument/2006/relationships/image" Target="../media/image4.jpeg"/><Relationship Id="rId4" Type="http://schemas.openxmlformats.org/officeDocument/2006/relationships/hyperlink" Target="http://www.gsi.ru/image/museum/554.j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8.jpeg"/><Relationship Id="rId2" Type="http://schemas.openxmlformats.org/officeDocument/2006/relationships/hyperlink" Target="http://www.gsi.ru/image/museum/432.jpg" TargetMode="External"/><Relationship Id="rId1" Type="http://schemas.openxmlformats.org/officeDocument/2006/relationships/slideLayout" Target="../slideLayouts/slideLayout2.xml"/><Relationship Id="rId6" Type="http://schemas.openxmlformats.org/officeDocument/2006/relationships/hyperlink" Target="http://www.gsi.ru/image/museum/338.jpg" TargetMode="External"/><Relationship Id="rId5" Type="http://schemas.openxmlformats.org/officeDocument/2006/relationships/image" Target="../media/image7.jpeg"/><Relationship Id="rId4" Type="http://schemas.openxmlformats.org/officeDocument/2006/relationships/hyperlink" Target="http://www.gsi.ru/image/museum/332.jp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p:cNvSpPr txBox="1">
            <a:spLocks/>
          </p:cNvSpPr>
          <p:nvPr/>
        </p:nvSpPr>
        <p:spPr>
          <a:xfrm>
            <a:off x="247497" y="1000108"/>
            <a:ext cx="8644983" cy="164307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82880"/>
            <a:r>
              <a:rPr lang="uz-Cyrl-UZ" sz="1600" dirty="0" smtClean="0"/>
              <a:t/>
            </a:r>
            <a:br>
              <a:rPr lang="uz-Cyrl-UZ" sz="1600" dirty="0" smtClean="0"/>
            </a:br>
            <a:r>
              <a:rPr lang="uz-Cyrl-UZ" sz="1600" dirty="0" smtClean="0"/>
              <a:t/>
            </a:r>
            <a:br>
              <a:rPr lang="uz-Cyrl-UZ" sz="1600" dirty="0" smtClean="0"/>
            </a:br>
            <a:r>
              <a:rPr lang="tk-TM" sz="3200" dirty="0" smtClean="0"/>
              <a:t>Türkmenistanyň inžener-tehniki we ulag kommunikasiýalary instituty </a:t>
            </a:r>
            <a:endParaRPr lang="ru-RU" sz="2900" dirty="0"/>
          </a:p>
        </p:txBody>
      </p:sp>
      <p:sp>
        <p:nvSpPr>
          <p:cNvPr id="10" name="Прямоугольник 9"/>
          <p:cNvSpPr/>
          <p:nvPr/>
        </p:nvSpPr>
        <p:spPr>
          <a:xfrm>
            <a:off x="292736" y="2996952"/>
            <a:ext cx="8599744" cy="3323987"/>
          </a:xfrm>
          <a:prstGeom prst="rect">
            <a:avLst/>
          </a:prstGeom>
        </p:spPr>
        <p:txBody>
          <a:bodyPr wrap="square">
            <a:spAutoFit/>
          </a:bodyPr>
          <a:lstStyle/>
          <a:p>
            <a:pPr algn="ctr"/>
            <a:r>
              <a:rPr lang="tk-TM" sz="2800" i="1" dirty="0" smtClean="0"/>
              <a:t>T</a:t>
            </a:r>
            <a:r>
              <a:rPr lang="ru-RU" sz="2800" i="1" dirty="0" err="1" smtClean="0"/>
              <a:t>ema</a:t>
            </a:r>
            <a:r>
              <a:rPr lang="ru-RU" sz="2800" i="1" dirty="0" smtClean="0"/>
              <a:t>: </a:t>
            </a:r>
            <a:r>
              <a:rPr lang="ru-RU" sz="3200" b="1" dirty="0" err="1"/>
              <a:t>Menzula</a:t>
            </a:r>
            <a:r>
              <a:rPr lang="ru-RU" sz="3200" b="1" dirty="0"/>
              <a:t> </a:t>
            </a:r>
            <a:r>
              <a:rPr lang="ru-RU" sz="3200" b="1" dirty="0" err="1"/>
              <a:t>bilen</a:t>
            </a:r>
            <a:r>
              <a:rPr lang="ru-RU" sz="3200" b="1" dirty="0"/>
              <a:t> </a:t>
            </a:r>
            <a:r>
              <a:rPr lang="ru-RU" sz="3200" b="1" dirty="0" err="1"/>
              <a:t>ýer</a:t>
            </a:r>
            <a:r>
              <a:rPr lang="ru-RU" sz="3200" b="1" dirty="0"/>
              <a:t> </a:t>
            </a:r>
            <a:r>
              <a:rPr lang="ru-RU" sz="3200" b="1" dirty="0" err="1"/>
              <a:t>üstüniň</a:t>
            </a:r>
            <a:r>
              <a:rPr lang="ru-RU" sz="3200" b="1" dirty="0"/>
              <a:t> </a:t>
            </a:r>
            <a:r>
              <a:rPr lang="ru-RU" sz="3200" b="1" dirty="0" err="1"/>
              <a:t>şekilini</a:t>
            </a:r>
            <a:r>
              <a:rPr lang="ru-RU" sz="3200" b="1" dirty="0"/>
              <a:t> </a:t>
            </a:r>
            <a:r>
              <a:rPr lang="ru-RU" sz="3200" b="1" dirty="0" err="1"/>
              <a:t>almak</a:t>
            </a:r>
            <a:endParaRPr lang="uz-Cyrl-UZ" sz="3200" b="1" dirty="0"/>
          </a:p>
          <a:p>
            <a:pPr algn="ctr"/>
            <a:endParaRPr lang="ru-RU" sz="2000" i="1" dirty="0"/>
          </a:p>
          <a:p>
            <a:pPr algn="ctr"/>
            <a:endParaRPr lang="ru-RU" i="1" dirty="0"/>
          </a:p>
          <a:p>
            <a:r>
              <a:rPr lang="ru-RU" dirty="0"/>
              <a:t> </a:t>
            </a:r>
          </a:p>
          <a:p>
            <a:r>
              <a:rPr lang="uz-Cyrl-UZ" dirty="0"/>
              <a:t> </a:t>
            </a:r>
            <a:endParaRPr lang="de-DE" dirty="0" smtClean="0"/>
          </a:p>
          <a:p>
            <a:endParaRPr lang="uz-Cyrl-UZ" dirty="0" smtClean="0"/>
          </a:p>
          <a:p>
            <a:pPr algn="ctr"/>
            <a:endParaRPr lang="uz-Cyrl-UZ" dirty="0" smtClean="0"/>
          </a:p>
          <a:p>
            <a:pPr algn="ctr"/>
            <a:endParaRPr lang="uz-Cyrl-UZ" dirty="0"/>
          </a:p>
          <a:p>
            <a:pPr algn="ctr"/>
            <a:r>
              <a:rPr lang="uz-Cyrl-UZ" dirty="0" smtClean="0"/>
              <a:t>Aşgabat-2020</a:t>
            </a:r>
            <a:endParaRPr lang="ru-RU" dirty="0"/>
          </a:p>
        </p:txBody>
      </p:sp>
      <p:sp>
        <p:nvSpPr>
          <p:cNvPr id="11" name="Прямоугольник 10"/>
          <p:cNvSpPr/>
          <p:nvPr/>
        </p:nvSpPr>
        <p:spPr>
          <a:xfrm>
            <a:off x="247497" y="3397061"/>
            <a:ext cx="8317433" cy="2585323"/>
          </a:xfrm>
          <a:prstGeom prst="rect">
            <a:avLst/>
          </a:prstGeom>
        </p:spPr>
        <p:txBody>
          <a:bodyPr wrap="square">
            <a:spAutoFit/>
          </a:bodyPr>
          <a:lstStyle/>
          <a:p>
            <a:endParaRPr lang="uz-Cyrl-UZ" sz="2400" dirty="0" smtClean="0"/>
          </a:p>
          <a:p>
            <a:endParaRPr lang="uz-Cyrl-UZ" sz="2400" dirty="0" smtClean="0"/>
          </a:p>
          <a:p>
            <a:endParaRPr lang="uz-Cyrl-UZ" sz="2400" dirty="0"/>
          </a:p>
          <a:p>
            <a:endParaRPr lang="uz-Cyrl-UZ" sz="2400" dirty="0" smtClean="0"/>
          </a:p>
          <a:p>
            <a:r>
              <a:rPr lang="uz-Cyrl-UZ" sz="2400" dirty="0" smtClean="0"/>
              <a:t>Ýerine ýetiren: mugallym Aşyrow D.</a:t>
            </a:r>
          </a:p>
          <a:p>
            <a:endParaRPr lang="de-DE" sz="2400" dirty="0" smtClean="0"/>
          </a:p>
          <a:p>
            <a:endParaRPr lang="ru-RU" dirty="0"/>
          </a:p>
        </p:txBody>
      </p:sp>
    </p:spTree>
    <p:extLst>
      <p:ext uri="{BB962C8B-B14F-4D97-AF65-F5344CB8AC3E}">
        <p14:creationId xmlns:p14="http://schemas.microsoft.com/office/powerpoint/2010/main" val="35911177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432048"/>
          </a:xfrm>
        </p:spPr>
        <p:txBody>
          <a:bodyPr>
            <a:normAutofit fontScale="90000"/>
          </a:bodyPr>
          <a:lstStyle/>
          <a:p>
            <a:pPr algn="ctr"/>
            <a:r>
              <a:rPr lang="tk-TM" sz="3200" b="1" dirty="0" smtClean="0"/>
              <a:t>M</a:t>
            </a:r>
            <a:r>
              <a:rPr lang="ru-RU" sz="3200" b="1" dirty="0" err="1" smtClean="0"/>
              <a:t>enzula</a:t>
            </a:r>
            <a:r>
              <a:rPr lang="ru-RU" sz="3200" b="1" dirty="0" smtClean="0"/>
              <a:t> </a:t>
            </a:r>
            <a:r>
              <a:rPr lang="ru-RU" sz="3200" b="1" dirty="0" err="1" smtClean="0"/>
              <a:t>şekillendirmesiniň</a:t>
            </a:r>
            <a:r>
              <a:rPr lang="ru-RU" sz="3200" b="1" dirty="0" smtClean="0"/>
              <a:t> </a:t>
            </a:r>
            <a:r>
              <a:rPr lang="ru-RU" sz="3200" b="1" dirty="0" err="1" smtClean="0"/>
              <a:t>abzallary</a:t>
            </a:r>
            <a:r>
              <a:rPr lang="ru-RU" sz="3200" b="1" dirty="0" smtClean="0"/>
              <a:t> </a:t>
            </a:r>
            <a:r>
              <a:rPr lang="ru-RU" sz="3200" b="1" dirty="0" err="1" smtClean="0"/>
              <a:t>we</a:t>
            </a:r>
            <a:r>
              <a:rPr lang="ru-RU" sz="3200" b="1" dirty="0" smtClean="0"/>
              <a:t> </a:t>
            </a:r>
            <a:r>
              <a:rPr lang="ru-RU" sz="3200" b="1" dirty="0" err="1" smtClean="0"/>
              <a:t>enjamlary</a:t>
            </a:r>
            <a:endParaRPr lang="ru-RU" sz="3200" b="1" dirty="0"/>
          </a:p>
        </p:txBody>
      </p:sp>
      <p:pic>
        <p:nvPicPr>
          <p:cNvPr id="1026" name="Picture 2" descr="C:\Users\Acer\Desktop\картинки\00.jpg"/>
          <p:cNvPicPr>
            <a:picLocks noChangeAspect="1" noChangeArrowheads="1"/>
          </p:cNvPicPr>
          <p:nvPr/>
        </p:nvPicPr>
        <p:blipFill rotWithShape="1">
          <a:blip r:embed="rId2">
            <a:extLst>
              <a:ext uri="{28A0092B-C50C-407E-A947-70E740481C1C}">
                <a14:useLocalDpi xmlns:a14="http://schemas.microsoft.com/office/drawing/2010/main" val="0"/>
              </a:ext>
            </a:extLst>
          </a:blip>
          <a:srcRect t="12255"/>
          <a:stretch/>
        </p:blipFill>
        <p:spPr bwMode="auto">
          <a:xfrm>
            <a:off x="467544" y="4267202"/>
            <a:ext cx="3998800" cy="2557634"/>
          </a:xfrm>
          <a:prstGeom prst="rect">
            <a:avLst/>
          </a:prstGeom>
          <a:noFill/>
          <a:extLst>
            <a:ext uri="{909E8E84-426E-40DD-AFC4-6F175D3DCCD1}">
              <a14:hiddenFill xmlns:a14="http://schemas.microsoft.com/office/drawing/2010/main">
                <a:solidFill>
                  <a:srgbClr val="FFFFFF"/>
                </a:solidFill>
              </a14:hiddenFill>
            </a:ext>
          </a:extLst>
        </p:spPr>
      </p:pic>
      <p:sp>
        <p:nvSpPr>
          <p:cNvPr id="5" name="Скругленный прямоугольник 4"/>
          <p:cNvSpPr/>
          <p:nvPr/>
        </p:nvSpPr>
        <p:spPr>
          <a:xfrm>
            <a:off x="5701699" y="1027584"/>
            <a:ext cx="3240360" cy="4572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ru-RU" sz="2400" b="1" dirty="0" smtClean="0"/>
              <a:t>Мензула</a:t>
            </a:r>
            <a:r>
              <a:rPr lang="ru-RU" dirty="0" smtClean="0"/>
              <a:t> </a:t>
            </a:r>
            <a:endParaRPr lang="ru-RU" dirty="0"/>
          </a:p>
        </p:txBody>
      </p:sp>
      <p:sp>
        <p:nvSpPr>
          <p:cNvPr id="6" name="Шестиугольник 5"/>
          <p:cNvSpPr/>
          <p:nvPr/>
        </p:nvSpPr>
        <p:spPr>
          <a:xfrm>
            <a:off x="0" y="929382"/>
            <a:ext cx="3995936" cy="3147690"/>
          </a:xfrm>
          <a:prstGeom prst="hexag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000" b="1" i="1" dirty="0" err="1" smtClean="0"/>
              <a:t>Menzula</a:t>
            </a:r>
            <a:r>
              <a:rPr lang="ru-RU" sz="2000" dirty="0"/>
              <a:t> </a:t>
            </a:r>
            <a:r>
              <a:rPr lang="ru-RU" sz="2000" dirty="0" smtClean="0"/>
              <a:t>(</a:t>
            </a:r>
            <a:r>
              <a:rPr lang="ru-RU" sz="2000" dirty="0" err="1" smtClean="0"/>
              <a:t>latynça</a:t>
            </a:r>
            <a:r>
              <a:rPr lang="ru-RU" sz="2000" dirty="0" smtClean="0"/>
              <a:t> </a:t>
            </a:r>
            <a:r>
              <a:rPr lang="ru-RU" sz="2000" dirty="0" err="1"/>
              <a:t>mensula</a:t>
            </a:r>
            <a:r>
              <a:rPr lang="ru-RU" sz="2000" dirty="0"/>
              <a:t> </a:t>
            </a:r>
            <a:r>
              <a:rPr lang="ru-RU" sz="2000" dirty="0" smtClean="0"/>
              <a:t>– </a:t>
            </a:r>
            <a:r>
              <a:rPr lang="ru-RU" sz="2000" dirty="0" err="1" smtClean="0"/>
              <a:t>stoljyk</a:t>
            </a:r>
            <a:r>
              <a:rPr lang="ru-RU" sz="2000" dirty="0" smtClean="0"/>
              <a:t> </a:t>
            </a:r>
            <a:r>
              <a:rPr lang="ru-RU" sz="2000" dirty="0" err="1" smtClean="0"/>
              <a:t>sözünden</a:t>
            </a:r>
            <a:r>
              <a:rPr lang="ru-RU" sz="2000" dirty="0" smtClean="0"/>
              <a:t>) – </a:t>
            </a:r>
            <a:r>
              <a:rPr lang="ru-RU" sz="2000" dirty="0" err="1" smtClean="0"/>
              <a:t>planşetden</a:t>
            </a:r>
            <a:r>
              <a:rPr lang="ru-RU" sz="2000" dirty="0" smtClean="0"/>
              <a:t>, </a:t>
            </a:r>
            <a:r>
              <a:rPr lang="ru-RU" sz="2000" dirty="0" err="1" smtClean="0"/>
              <a:t>ştatiwden</a:t>
            </a:r>
            <a:r>
              <a:rPr lang="ru-RU" sz="2000" dirty="0" smtClean="0"/>
              <a:t> </a:t>
            </a:r>
            <a:r>
              <a:rPr lang="ru-RU" sz="2000" dirty="0" err="1" smtClean="0"/>
              <a:t>we</a:t>
            </a:r>
            <a:r>
              <a:rPr lang="ru-RU" sz="2000" dirty="0" smtClean="0"/>
              <a:t> </a:t>
            </a:r>
            <a:r>
              <a:rPr lang="ru-RU" sz="2000" dirty="0" err="1" smtClean="0"/>
              <a:t>olary</a:t>
            </a:r>
            <a:r>
              <a:rPr lang="ru-RU" sz="2000" dirty="0" smtClean="0"/>
              <a:t> </a:t>
            </a:r>
            <a:r>
              <a:rPr lang="ru-RU" sz="2000" dirty="0" err="1" smtClean="0"/>
              <a:t>birikdirýän</a:t>
            </a:r>
            <a:r>
              <a:rPr lang="ru-RU" sz="2000" dirty="0" smtClean="0"/>
              <a:t> </a:t>
            </a:r>
            <a:r>
              <a:rPr lang="ru-RU" sz="2000" dirty="0" err="1" smtClean="0"/>
              <a:t>esasdan</a:t>
            </a:r>
            <a:r>
              <a:rPr lang="ru-RU" sz="2000" dirty="0" smtClean="0"/>
              <a:t> </a:t>
            </a:r>
            <a:r>
              <a:rPr lang="ru-RU" sz="2000" dirty="0" err="1" smtClean="0"/>
              <a:t>ybarat</a:t>
            </a:r>
            <a:r>
              <a:rPr lang="ru-RU" sz="2000" dirty="0" smtClean="0"/>
              <a:t> </a:t>
            </a:r>
            <a:r>
              <a:rPr lang="ru-RU" sz="2000" dirty="0" err="1" smtClean="0"/>
              <a:t>meýdan</a:t>
            </a:r>
            <a:r>
              <a:rPr lang="ru-RU" sz="2000" dirty="0" smtClean="0"/>
              <a:t> </a:t>
            </a:r>
            <a:r>
              <a:rPr lang="ru-RU" sz="2000" dirty="0" err="1" smtClean="0"/>
              <a:t>çyzgy</a:t>
            </a:r>
            <a:r>
              <a:rPr lang="ru-RU" sz="2000" dirty="0" smtClean="0"/>
              <a:t> </a:t>
            </a:r>
            <a:r>
              <a:rPr lang="ru-RU" sz="2000" dirty="0" err="1" smtClean="0"/>
              <a:t>stoljygy</a:t>
            </a:r>
            <a:r>
              <a:rPr lang="ru-RU" sz="2000" dirty="0" smtClean="0"/>
              <a:t>. </a:t>
            </a:r>
            <a:r>
              <a:rPr lang="ru-RU" sz="2000" dirty="0" err="1" smtClean="0"/>
              <a:t>Menzulanyň</a:t>
            </a:r>
            <a:r>
              <a:rPr lang="ru-RU" sz="2000" dirty="0" smtClean="0"/>
              <a:t> </a:t>
            </a:r>
            <a:r>
              <a:rPr lang="ru-RU" sz="2000" dirty="0" err="1" smtClean="0"/>
              <a:t>üstünde</a:t>
            </a:r>
            <a:r>
              <a:rPr lang="ru-RU" sz="2000" dirty="0" smtClean="0"/>
              <a:t> </a:t>
            </a:r>
            <a:r>
              <a:rPr lang="ru-RU" sz="2000" dirty="0" err="1" smtClean="0"/>
              <a:t>kipregel</a:t>
            </a:r>
            <a:r>
              <a:rPr lang="ru-RU" sz="2000" dirty="0" smtClean="0"/>
              <a:t> </a:t>
            </a:r>
            <a:r>
              <a:rPr lang="ru-RU" sz="2000" dirty="0" err="1" smtClean="0"/>
              <a:t>oturtýarlar</a:t>
            </a:r>
            <a:r>
              <a:rPr lang="ru-RU" sz="2000" dirty="0" smtClean="0"/>
              <a:t>.</a:t>
            </a:r>
            <a:endParaRPr lang="ru-RU" sz="2000" dirty="0"/>
          </a:p>
        </p:txBody>
      </p:sp>
      <p:pic>
        <p:nvPicPr>
          <p:cNvPr id="1027" name="Picture 3" descr="C:\Users\Acer\Desktop\картинки\45.jpg"/>
          <p:cNvPicPr>
            <a:picLocks noChangeAspect="1" noChangeArrowheads="1"/>
          </p:cNvPicPr>
          <p:nvPr/>
        </p:nvPicPr>
        <p:blipFill rotWithShape="1">
          <a:blip r:embed="rId3">
            <a:extLst>
              <a:ext uri="{28A0092B-C50C-407E-A947-70E740481C1C}">
                <a14:useLocalDpi xmlns:a14="http://schemas.microsoft.com/office/drawing/2010/main" val="0"/>
              </a:ext>
            </a:extLst>
          </a:blip>
          <a:srcRect t="16960"/>
          <a:stretch/>
        </p:blipFill>
        <p:spPr bwMode="auto">
          <a:xfrm>
            <a:off x="4261720" y="1484784"/>
            <a:ext cx="4752528" cy="3960440"/>
          </a:xfrm>
          <a:prstGeom prst="rect">
            <a:avLst/>
          </a:prstGeom>
          <a:noFill/>
          <a:extLst>
            <a:ext uri="{909E8E84-426E-40DD-AFC4-6F175D3DCCD1}">
              <a14:hiddenFill xmlns:a14="http://schemas.microsoft.com/office/drawing/2010/main">
                <a:solidFill>
                  <a:srgbClr val="FFFFFF"/>
                </a:solidFill>
              </a14:hiddenFill>
            </a:ext>
          </a:extLst>
        </p:spPr>
      </p:pic>
      <p:sp>
        <p:nvSpPr>
          <p:cNvPr id="9" name="Скругленный прямоугольник 8"/>
          <p:cNvSpPr/>
          <p:nvPr/>
        </p:nvSpPr>
        <p:spPr>
          <a:xfrm>
            <a:off x="4644008" y="5373216"/>
            <a:ext cx="4320480" cy="129614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000" dirty="0" err="1" smtClean="0"/>
              <a:t>Bawariýanyň</a:t>
            </a:r>
            <a:r>
              <a:rPr lang="ru-RU" sz="2000" dirty="0" smtClean="0"/>
              <a:t> </a:t>
            </a:r>
            <a:r>
              <a:rPr lang="ru-RU" sz="2000" dirty="0" err="1" smtClean="0"/>
              <a:t>matematigi</a:t>
            </a:r>
            <a:r>
              <a:rPr lang="ru-RU" sz="2000" dirty="0" smtClean="0"/>
              <a:t> </a:t>
            </a:r>
            <a:r>
              <a:rPr lang="ru-RU" sz="2000" dirty="0" err="1" smtClean="0"/>
              <a:t>Ioann</a:t>
            </a:r>
            <a:r>
              <a:rPr lang="ru-RU" sz="2000" dirty="0" smtClean="0"/>
              <a:t> </a:t>
            </a:r>
            <a:r>
              <a:rPr lang="ru-RU" sz="2000" dirty="0" err="1" smtClean="0"/>
              <a:t>Pretoriý</a:t>
            </a:r>
            <a:r>
              <a:rPr lang="ru-RU" sz="2000" dirty="0" smtClean="0"/>
              <a:t>  </a:t>
            </a:r>
            <a:r>
              <a:rPr lang="ru-RU" sz="2000" dirty="0" err="1" smtClean="0"/>
              <a:t>tarapyndan</a:t>
            </a:r>
            <a:r>
              <a:rPr lang="ru-RU" sz="2000" dirty="0" smtClean="0"/>
              <a:t> 1610 </a:t>
            </a:r>
            <a:r>
              <a:rPr lang="ru-RU" sz="2000" dirty="0" err="1" smtClean="0"/>
              <a:t>ýyl</a:t>
            </a:r>
            <a:r>
              <a:rPr lang="ru-RU" sz="2000" dirty="0" smtClean="0"/>
              <a:t> </a:t>
            </a:r>
            <a:r>
              <a:rPr lang="ru-RU" sz="2000" dirty="0" err="1" smtClean="0"/>
              <a:t>töweregi</a:t>
            </a:r>
            <a:r>
              <a:rPr lang="ru-RU" sz="2000" dirty="0" smtClean="0"/>
              <a:t> </a:t>
            </a:r>
            <a:r>
              <a:rPr lang="ru-RU" sz="2000" dirty="0" err="1" smtClean="0"/>
              <a:t>oýlanyp</a:t>
            </a:r>
            <a:r>
              <a:rPr lang="ru-RU" sz="2000" dirty="0" smtClean="0"/>
              <a:t> </a:t>
            </a:r>
            <a:r>
              <a:rPr lang="ru-RU" sz="2000" dirty="0" err="1" smtClean="0"/>
              <a:t>tapylan</a:t>
            </a:r>
            <a:r>
              <a:rPr lang="ru-RU" dirty="0" smtClean="0"/>
              <a:t>.</a:t>
            </a:r>
            <a:endParaRPr lang="ru-RU" dirty="0"/>
          </a:p>
        </p:txBody>
      </p:sp>
    </p:spTree>
    <p:extLst>
      <p:ext uri="{BB962C8B-B14F-4D97-AF65-F5344CB8AC3E}">
        <p14:creationId xmlns:p14="http://schemas.microsoft.com/office/powerpoint/2010/main" val="9127271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07504" y="188640"/>
            <a:ext cx="8856984" cy="6480720"/>
          </a:xfrm>
        </p:spPr>
        <p:txBody>
          <a:bodyPr>
            <a:noAutofit/>
          </a:bodyPr>
          <a:lstStyle/>
          <a:p>
            <a:pPr algn="just"/>
            <a:r>
              <a:rPr lang="ru-RU" sz="2100" i="1" dirty="0" err="1" smtClean="0"/>
              <a:t>Esas</a:t>
            </a:r>
            <a:r>
              <a:rPr lang="ru-RU" sz="2100" i="1" dirty="0" smtClean="0"/>
              <a:t> </a:t>
            </a:r>
            <a:r>
              <a:rPr lang="ru-RU" sz="2100" dirty="0" err="1" smtClean="0"/>
              <a:t>planşeti</a:t>
            </a:r>
            <a:r>
              <a:rPr lang="ru-RU" sz="2100" dirty="0" smtClean="0"/>
              <a:t> </a:t>
            </a:r>
            <a:r>
              <a:rPr lang="ru-RU" sz="2100" dirty="0" err="1" smtClean="0"/>
              <a:t>ştatiw</a:t>
            </a:r>
            <a:r>
              <a:rPr lang="ru-RU" sz="2100" dirty="0" smtClean="0"/>
              <a:t> </a:t>
            </a:r>
            <a:r>
              <a:rPr lang="ru-RU" sz="2100" dirty="0" err="1" smtClean="0"/>
              <a:t>bilen</a:t>
            </a:r>
            <a:r>
              <a:rPr lang="ru-RU" sz="2100" dirty="0" smtClean="0"/>
              <a:t> </a:t>
            </a:r>
            <a:r>
              <a:rPr lang="ru-RU" sz="2100" dirty="0" err="1" smtClean="0"/>
              <a:t>birleşdirmek</a:t>
            </a:r>
            <a:r>
              <a:rPr lang="ru-RU" sz="2100" dirty="0" smtClean="0"/>
              <a:t> </a:t>
            </a:r>
            <a:r>
              <a:rPr lang="ru-RU" sz="2100" dirty="0" err="1" smtClean="0"/>
              <a:t>üçin</a:t>
            </a:r>
            <a:r>
              <a:rPr lang="ru-RU" sz="2100" dirty="0" smtClean="0"/>
              <a:t> </a:t>
            </a:r>
            <a:r>
              <a:rPr lang="ru-RU" sz="2100" dirty="0" err="1" smtClean="0"/>
              <a:t>hyzmat</a:t>
            </a:r>
            <a:r>
              <a:rPr lang="ru-RU" sz="2100" dirty="0" smtClean="0"/>
              <a:t> </a:t>
            </a:r>
            <a:r>
              <a:rPr lang="ru-RU" sz="2100" dirty="0" err="1" smtClean="0"/>
              <a:t>edýär</a:t>
            </a:r>
            <a:r>
              <a:rPr lang="ru-RU" sz="2100" dirty="0" smtClean="0"/>
              <a:t> </a:t>
            </a:r>
            <a:r>
              <a:rPr lang="ru-RU" sz="2100" dirty="0" err="1" smtClean="0"/>
              <a:t>we</a:t>
            </a:r>
            <a:r>
              <a:rPr lang="ru-RU" sz="2100" dirty="0" smtClean="0"/>
              <a:t> </a:t>
            </a:r>
            <a:r>
              <a:rPr lang="ru-RU" sz="2100" dirty="0" err="1" smtClean="0"/>
              <a:t>merkezleşdirmegi</a:t>
            </a:r>
            <a:r>
              <a:rPr lang="ru-RU" sz="2100" dirty="0" smtClean="0"/>
              <a:t>, </a:t>
            </a:r>
            <a:r>
              <a:rPr lang="ru-RU" sz="2100" dirty="0" err="1" smtClean="0"/>
              <a:t>tekiz</a:t>
            </a:r>
            <a:r>
              <a:rPr lang="ru-RU" sz="2100" dirty="0" smtClean="0"/>
              <a:t> </a:t>
            </a:r>
            <a:r>
              <a:rPr lang="ru-RU" sz="2100" dirty="0" err="1" smtClean="0"/>
              <a:t>goýmagy</a:t>
            </a:r>
            <a:r>
              <a:rPr lang="ru-RU" sz="2100" dirty="0" smtClean="0"/>
              <a:t> </a:t>
            </a:r>
            <a:r>
              <a:rPr lang="ru-RU" sz="2100" dirty="0" err="1" smtClean="0"/>
              <a:t>üpjün</a:t>
            </a:r>
            <a:r>
              <a:rPr lang="ru-RU" sz="2100" dirty="0" smtClean="0"/>
              <a:t> </a:t>
            </a:r>
            <a:r>
              <a:rPr lang="ru-RU" sz="2100" dirty="0" err="1" smtClean="0"/>
              <a:t>edýär</a:t>
            </a:r>
            <a:r>
              <a:rPr lang="ru-RU" sz="2100" dirty="0" smtClean="0"/>
              <a:t>. </a:t>
            </a:r>
            <a:r>
              <a:rPr lang="en-US" sz="2100" dirty="0" smtClean="0"/>
              <a:t>E</a:t>
            </a:r>
            <a:r>
              <a:rPr lang="ru-RU" sz="2100" dirty="0" err="1" smtClean="0"/>
              <a:t>sas</a:t>
            </a:r>
            <a:r>
              <a:rPr lang="ru-RU" sz="2100" dirty="0" smtClean="0"/>
              <a:t> </a:t>
            </a:r>
            <a:r>
              <a:rPr lang="ru-RU" sz="2100" dirty="0" err="1" smtClean="0"/>
              <a:t>ştatiwiň</a:t>
            </a:r>
            <a:r>
              <a:rPr lang="ru-RU" sz="2100" dirty="0" smtClean="0"/>
              <a:t> </a:t>
            </a:r>
            <a:r>
              <a:rPr lang="ru-RU" sz="2100" dirty="0" err="1" smtClean="0"/>
              <a:t>üsti</a:t>
            </a:r>
            <a:r>
              <a:rPr lang="ru-RU" sz="2100" dirty="0" smtClean="0"/>
              <a:t> </a:t>
            </a:r>
            <a:r>
              <a:rPr lang="ru-RU" sz="2100" dirty="0" err="1" smtClean="0"/>
              <a:t>bilen</a:t>
            </a:r>
            <a:r>
              <a:rPr lang="ru-RU" sz="2100" dirty="0" smtClean="0"/>
              <a:t> </a:t>
            </a:r>
            <a:r>
              <a:rPr lang="ru-RU" sz="2100" dirty="0" err="1" smtClean="0"/>
              <a:t>oturdyjy</a:t>
            </a:r>
            <a:r>
              <a:rPr lang="ru-RU" sz="2100" dirty="0" smtClean="0"/>
              <a:t> </a:t>
            </a:r>
            <a:r>
              <a:rPr lang="ru-RU" sz="2100" dirty="0" err="1" smtClean="0"/>
              <a:t>nurbat</a:t>
            </a:r>
            <a:r>
              <a:rPr lang="ru-RU" sz="2100" dirty="0" smtClean="0"/>
              <a:t> </a:t>
            </a:r>
            <a:r>
              <a:rPr lang="ru-RU" sz="2100" dirty="0" err="1" smtClean="0"/>
              <a:t>arkaly</a:t>
            </a:r>
            <a:r>
              <a:rPr lang="ru-RU" sz="2100" dirty="0" smtClean="0"/>
              <a:t> </a:t>
            </a:r>
            <a:r>
              <a:rPr lang="ru-RU" sz="2100" dirty="0" err="1" smtClean="0"/>
              <a:t>birleşýär</a:t>
            </a:r>
            <a:r>
              <a:rPr lang="ru-RU" sz="2100" dirty="0" smtClean="0"/>
              <a:t>. </a:t>
            </a:r>
            <a:r>
              <a:rPr lang="ru-RU" sz="2100" dirty="0" err="1" smtClean="0"/>
              <a:t>Uniwersal</a:t>
            </a:r>
            <a:r>
              <a:rPr lang="ru-RU" sz="2100" dirty="0" smtClean="0"/>
              <a:t> </a:t>
            </a:r>
            <a:r>
              <a:rPr lang="ru-RU" sz="2100" dirty="0" err="1" smtClean="0"/>
              <a:t>metallik</a:t>
            </a:r>
            <a:r>
              <a:rPr lang="ru-RU" sz="2100" dirty="0" smtClean="0"/>
              <a:t> </a:t>
            </a:r>
            <a:r>
              <a:rPr lang="ru-RU" sz="2100" dirty="0" err="1" smtClean="0"/>
              <a:t>esas</a:t>
            </a:r>
            <a:r>
              <a:rPr lang="ru-RU" sz="2100" dirty="0" smtClean="0"/>
              <a:t> </a:t>
            </a:r>
            <a:r>
              <a:rPr lang="ru-RU" sz="2100" dirty="0" err="1" smtClean="0"/>
              <a:t>iki</a:t>
            </a:r>
            <a:r>
              <a:rPr lang="ru-RU" sz="2100" dirty="0" smtClean="0"/>
              <a:t> </a:t>
            </a:r>
            <a:r>
              <a:rPr lang="ru-RU" sz="2100" dirty="0" err="1" smtClean="0"/>
              <a:t>bölekden</a:t>
            </a:r>
            <a:r>
              <a:rPr lang="ru-RU" sz="2100" dirty="0" smtClean="0"/>
              <a:t> </a:t>
            </a:r>
            <a:r>
              <a:rPr lang="ru-RU" sz="2100" dirty="0" err="1" smtClean="0"/>
              <a:t>durýar</a:t>
            </a:r>
            <a:r>
              <a:rPr lang="ru-RU" sz="2100" dirty="0" smtClean="0"/>
              <a:t>: </a:t>
            </a:r>
            <a:r>
              <a:rPr lang="ru-RU" sz="2100" dirty="0" err="1" smtClean="0"/>
              <a:t>ýokarky</a:t>
            </a:r>
            <a:r>
              <a:rPr lang="ru-RU" sz="2100" dirty="0" smtClean="0"/>
              <a:t> </a:t>
            </a:r>
            <a:r>
              <a:rPr lang="ru-RU" sz="2100" dirty="0" err="1" smtClean="0"/>
              <a:t>we</a:t>
            </a:r>
            <a:r>
              <a:rPr lang="ru-RU" sz="2100" dirty="0" smtClean="0"/>
              <a:t> </a:t>
            </a:r>
            <a:r>
              <a:rPr lang="ru-RU" sz="2100" dirty="0" err="1" smtClean="0"/>
              <a:t>aşaky</a:t>
            </a:r>
            <a:r>
              <a:rPr lang="ru-RU" sz="2100" dirty="0" smtClean="0"/>
              <a:t>. </a:t>
            </a:r>
            <a:r>
              <a:rPr lang="en-US" sz="2100" dirty="0" smtClean="0"/>
              <a:t>Ý</a:t>
            </a:r>
            <a:r>
              <a:rPr lang="ru-RU" sz="2100" dirty="0" err="1" smtClean="0"/>
              <a:t>okarky</a:t>
            </a:r>
            <a:r>
              <a:rPr lang="ru-RU" sz="2100" dirty="0" smtClean="0"/>
              <a:t> </a:t>
            </a:r>
            <a:r>
              <a:rPr lang="ru-RU" sz="2100" dirty="0" err="1" smtClean="0"/>
              <a:t>aýlanýan</a:t>
            </a:r>
            <a:r>
              <a:rPr lang="ru-RU" sz="2100" dirty="0" smtClean="0"/>
              <a:t> </a:t>
            </a:r>
            <a:r>
              <a:rPr lang="ru-RU" sz="2100" dirty="0" err="1" smtClean="0"/>
              <a:t>bölegi</a:t>
            </a:r>
            <a:r>
              <a:rPr lang="ru-RU" sz="2100" dirty="0" smtClean="0"/>
              <a:t> 1 </a:t>
            </a:r>
            <a:r>
              <a:rPr lang="ru-RU" sz="2100" dirty="0" err="1" smtClean="0"/>
              <a:t>onuň</a:t>
            </a:r>
            <a:r>
              <a:rPr lang="ru-RU" sz="2100" dirty="0" smtClean="0"/>
              <a:t> </a:t>
            </a:r>
            <a:r>
              <a:rPr lang="ru-RU" sz="2100" dirty="0" err="1" smtClean="0"/>
              <a:t>üstünde</a:t>
            </a:r>
            <a:r>
              <a:rPr lang="ru-RU" sz="2100" dirty="0" smtClean="0"/>
              <a:t> </a:t>
            </a:r>
            <a:r>
              <a:rPr lang="ru-RU" sz="2100" dirty="0" err="1" smtClean="0"/>
              <a:t>planşeti</a:t>
            </a:r>
            <a:r>
              <a:rPr lang="ru-RU" sz="2100" dirty="0" smtClean="0"/>
              <a:t> </a:t>
            </a:r>
            <a:r>
              <a:rPr lang="ru-RU" sz="2100" dirty="0" err="1" smtClean="0"/>
              <a:t>berkitmek</a:t>
            </a:r>
            <a:r>
              <a:rPr lang="ru-RU" sz="2100" dirty="0" smtClean="0"/>
              <a:t> </a:t>
            </a:r>
            <a:r>
              <a:rPr lang="ru-RU" sz="2100" dirty="0" err="1" smtClean="0"/>
              <a:t>üçin</a:t>
            </a:r>
            <a:r>
              <a:rPr lang="ru-RU" sz="2100" dirty="0" smtClean="0"/>
              <a:t> </a:t>
            </a:r>
            <a:r>
              <a:rPr lang="ru-RU" sz="2100" dirty="0" err="1" smtClean="0"/>
              <a:t>üç</a:t>
            </a:r>
            <a:r>
              <a:rPr lang="ru-RU" sz="2100" dirty="0" smtClean="0"/>
              <a:t> </a:t>
            </a:r>
            <a:r>
              <a:rPr lang="ru-RU" sz="2100" dirty="0" err="1" smtClean="0"/>
              <a:t>sany</a:t>
            </a:r>
            <a:r>
              <a:rPr lang="ru-RU" sz="2100" dirty="0" smtClean="0"/>
              <a:t> </a:t>
            </a:r>
            <a:r>
              <a:rPr lang="ru-RU" sz="2100" dirty="0" err="1" smtClean="0"/>
              <a:t>nurbat</a:t>
            </a:r>
            <a:r>
              <a:rPr lang="ru-RU" sz="2100" dirty="0" smtClean="0"/>
              <a:t> 5 </a:t>
            </a:r>
            <a:r>
              <a:rPr lang="ru-RU" sz="2100" dirty="0" err="1" smtClean="0"/>
              <a:t>bar</a:t>
            </a:r>
            <a:r>
              <a:rPr lang="ru-RU" sz="2100" dirty="0" smtClean="0"/>
              <a:t> </a:t>
            </a:r>
            <a:r>
              <a:rPr lang="ru-RU" sz="2100" dirty="0" err="1" smtClean="0"/>
              <a:t>we</a:t>
            </a:r>
            <a:r>
              <a:rPr lang="ru-RU" sz="2100" dirty="0" smtClean="0"/>
              <a:t> </a:t>
            </a:r>
            <a:r>
              <a:rPr lang="ru-RU" sz="2100" dirty="0" err="1" smtClean="0"/>
              <a:t>gysyjy</a:t>
            </a:r>
            <a:r>
              <a:rPr lang="ru-RU" sz="2100" dirty="0" smtClean="0"/>
              <a:t> (</a:t>
            </a:r>
            <a:r>
              <a:rPr lang="ru-RU" sz="2100" dirty="0" err="1" smtClean="0"/>
              <a:t>berkidiji</a:t>
            </a:r>
            <a:r>
              <a:rPr lang="ru-RU" sz="2100" dirty="0" smtClean="0"/>
              <a:t>) </a:t>
            </a:r>
            <a:r>
              <a:rPr lang="ru-RU" sz="2100" dirty="0" err="1" smtClean="0"/>
              <a:t>nurbat</a:t>
            </a:r>
            <a:r>
              <a:rPr lang="ru-RU" sz="2100" dirty="0" smtClean="0"/>
              <a:t> 4 </a:t>
            </a:r>
            <a:r>
              <a:rPr lang="ru-RU" sz="2100" dirty="0" err="1" smtClean="0"/>
              <a:t>we</a:t>
            </a:r>
            <a:r>
              <a:rPr lang="ru-RU" sz="2100" dirty="0" smtClean="0"/>
              <a:t> </a:t>
            </a:r>
            <a:r>
              <a:rPr lang="ru-RU" sz="2100" dirty="0" err="1" smtClean="0"/>
              <a:t>nyşanlaýjy</a:t>
            </a:r>
            <a:r>
              <a:rPr lang="ru-RU" sz="2100" dirty="0" smtClean="0"/>
              <a:t> (</a:t>
            </a:r>
            <a:r>
              <a:rPr lang="ru-RU" sz="2100" dirty="0" err="1" smtClean="0"/>
              <a:t>gönükdiriji</a:t>
            </a:r>
            <a:r>
              <a:rPr lang="ru-RU" sz="2100" dirty="0" smtClean="0"/>
              <a:t>) </a:t>
            </a:r>
            <a:r>
              <a:rPr lang="ru-RU" sz="2100" dirty="0" err="1" smtClean="0"/>
              <a:t>nurbat</a:t>
            </a:r>
            <a:r>
              <a:rPr lang="ru-RU" sz="2100" dirty="0" smtClean="0"/>
              <a:t> 2 </a:t>
            </a:r>
            <a:r>
              <a:rPr lang="ru-RU" sz="2100" dirty="0" err="1" smtClean="0"/>
              <a:t>bilen</a:t>
            </a:r>
            <a:r>
              <a:rPr lang="ru-RU" sz="2100" dirty="0" smtClean="0"/>
              <a:t> </a:t>
            </a:r>
            <a:r>
              <a:rPr lang="ru-RU" sz="2100" dirty="0" err="1" smtClean="0"/>
              <a:t>üpjün</a:t>
            </a:r>
            <a:r>
              <a:rPr lang="ru-RU" sz="2100" dirty="0" smtClean="0"/>
              <a:t> </a:t>
            </a:r>
            <a:r>
              <a:rPr lang="ru-RU" sz="2100" dirty="0" err="1" smtClean="0"/>
              <a:t>edilen</a:t>
            </a:r>
            <a:r>
              <a:rPr lang="ru-RU" sz="2100" dirty="0" smtClean="0"/>
              <a:t>. </a:t>
            </a:r>
            <a:r>
              <a:rPr lang="ru-RU" sz="2100" dirty="0" err="1" smtClean="0"/>
              <a:t>Üstünde</a:t>
            </a:r>
            <a:r>
              <a:rPr lang="ru-RU" sz="2100" dirty="0" smtClean="0"/>
              <a:t> </a:t>
            </a:r>
            <a:r>
              <a:rPr lang="ru-RU" sz="2100" dirty="0" err="1" smtClean="0"/>
              <a:t>menzulanyň</a:t>
            </a:r>
            <a:r>
              <a:rPr lang="ru-RU" sz="2100" dirty="0" smtClean="0"/>
              <a:t> </a:t>
            </a:r>
            <a:r>
              <a:rPr lang="ru-RU" sz="2100" dirty="0" err="1" smtClean="0"/>
              <a:t>aýlanýan</a:t>
            </a:r>
            <a:r>
              <a:rPr lang="ru-RU" sz="2100" dirty="0" smtClean="0"/>
              <a:t> </a:t>
            </a:r>
            <a:r>
              <a:rPr lang="ru-RU" sz="2100" dirty="0" err="1" smtClean="0"/>
              <a:t>oky</a:t>
            </a:r>
            <a:r>
              <a:rPr lang="ru-RU" sz="2100" dirty="0" smtClean="0"/>
              <a:t> </a:t>
            </a:r>
            <a:r>
              <a:rPr lang="ru-RU" sz="2100" dirty="0" err="1" smtClean="0"/>
              <a:t>berkidilen</a:t>
            </a:r>
            <a:r>
              <a:rPr lang="ru-RU" sz="2100" dirty="0" smtClean="0"/>
              <a:t>, e</a:t>
            </a:r>
            <a:r>
              <a:rPr lang="tk-TM" sz="2100" dirty="0" smtClean="0"/>
              <a:t>sasyň a</a:t>
            </a:r>
            <a:r>
              <a:rPr lang="ru-RU" sz="2100" dirty="0" err="1" smtClean="0"/>
              <a:t>şaky</a:t>
            </a:r>
            <a:r>
              <a:rPr lang="ru-RU" sz="2100" dirty="0" smtClean="0"/>
              <a:t> </a:t>
            </a:r>
            <a:r>
              <a:rPr lang="ru-RU" sz="2100" dirty="0" err="1" smtClean="0"/>
              <a:t>gozganmaýan</a:t>
            </a:r>
            <a:r>
              <a:rPr lang="ru-RU" sz="2100" dirty="0" smtClean="0"/>
              <a:t> </a:t>
            </a:r>
            <a:r>
              <a:rPr lang="ru-RU" sz="2100" dirty="0" err="1" smtClean="0"/>
              <a:t>bölegi</a:t>
            </a:r>
            <a:r>
              <a:rPr lang="ru-RU" sz="2100" dirty="0" smtClean="0"/>
              <a:t>, </a:t>
            </a:r>
            <a:r>
              <a:rPr lang="ru-RU" sz="2100" dirty="0" err="1" smtClean="0"/>
              <a:t>plastina</a:t>
            </a:r>
            <a:r>
              <a:rPr lang="ru-RU" sz="2100" dirty="0" smtClean="0"/>
              <a:t> </a:t>
            </a:r>
            <a:r>
              <a:rPr lang="ru-RU" sz="2100" dirty="0" err="1" smtClean="0"/>
              <a:t>görnüşli</a:t>
            </a:r>
            <a:r>
              <a:rPr lang="ru-RU" sz="2100" dirty="0" smtClean="0"/>
              <a:t> </a:t>
            </a:r>
            <a:r>
              <a:rPr lang="ru-RU" sz="2100" dirty="0" err="1" smtClean="0"/>
              <a:t>pružinanyň</a:t>
            </a:r>
            <a:r>
              <a:rPr lang="ru-RU" sz="2100" dirty="0" smtClean="0"/>
              <a:t> </a:t>
            </a:r>
            <a:r>
              <a:rPr lang="ru-RU" sz="2100" dirty="0" err="1" smtClean="0"/>
              <a:t>üstünden</a:t>
            </a:r>
            <a:r>
              <a:rPr lang="ru-RU" sz="2100" dirty="0" smtClean="0"/>
              <a:t> </a:t>
            </a:r>
            <a:r>
              <a:rPr lang="ru-RU" sz="2100" dirty="0" err="1" smtClean="0"/>
              <a:t>geçýän</a:t>
            </a:r>
            <a:r>
              <a:rPr lang="ru-RU" sz="2100" dirty="0" smtClean="0"/>
              <a:t>, </a:t>
            </a:r>
            <a:r>
              <a:rPr lang="ru-RU" sz="2100" dirty="0" err="1" smtClean="0"/>
              <a:t>planşeti</a:t>
            </a:r>
            <a:r>
              <a:rPr lang="ru-RU" sz="2100" dirty="0" smtClean="0"/>
              <a:t> </a:t>
            </a:r>
            <a:r>
              <a:rPr lang="ru-RU" sz="2100" dirty="0" err="1" smtClean="0"/>
              <a:t>tekiz</a:t>
            </a:r>
            <a:r>
              <a:rPr lang="ru-RU" sz="2100" dirty="0" smtClean="0"/>
              <a:t> </a:t>
            </a:r>
            <a:r>
              <a:rPr lang="ru-RU" sz="2100" dirty="0" err="1" smtClean="0"/>
              <a:t>goýmak</a:t>
            </a:r>
            <a:r>
              <a:rPr lang="ru-RU" sz="2100" dirty="0" smtClean="0"/>
              <a:t> </a:t>
            </a:r>
            <a:r>
              <a:rPr lang="ru-RU" sz="2100" dirty="0" err="1" smtClean="0"/>
              <a:t>üçin</a:t>
            </a:r>
            <a:r>
              <a:rPr lang="ru-RU" sz="2100" dirty="0" smtClean="0"/>
              <a:t> </a:t>
            </a:r>
            <a:r>
              <a:rPr lang="ru-RU" sz="2100" dirty="0" err="1" smtClean="0"/>
              <a:t>üç</a:t>
            </a:r>
            <a:r>
              <a:rPr lang="ru-RU" sz="2100" dirty="0" smtClean="0"/>
              <a:t> </a:t>
            </a:r>
            <a:r>
              <a:rPr lang="ru-RU" sz="2100" dirty="0" err="1" smtClean="0"/>
              <a:t>sany</a:t>
            </a:r>
            <a:r>
              <a:rPr lang="ru-RU" sz="2100" dirty="0" smtClean="0"/>
              <a:t> </a:t>
            </a:r>
            <a:r>
              <a:rPr lang="ru-RU" sz="2100" dirty="0" err="1" smtClean="0"/>
              <a:t>göteriji</a:t>
            </a:r>
            <a:r>
              <a:rPr lang="ru-RU" sz="2100" dirty="0" smtClean="0"/>
              <a:t> </a:t>
            </a:r>
            <a:r>
              <a:rPr lang="ru-RU" sz="2100" dirty="0" err="1" smtClean="0"/>
              <a:t>nurbata</a:t>
            </a:r>
            <a:r>
              <a:rPr lang="ru-RU" sz="2100" dirty="0" smtClean="0"/>
              <a:t> 3 </a:t>
            </a:r>
            <a:r>
              <a:rPr lang="ru-RU" sz="2100" dirty="0" err="1" smtClean="0"/>
              <a:t>eýedir</a:t>
            </a:r>
            <a:r>
              <a:rPr lang="ru-RU" sz="2100" dirty="0" smtClean="0"/>
              <a:t>.</a:t>
            </a:r>
          </a:p>
          <a:p>
            <a:pPr algn="just"/>
            <a:r>
              <a:rPr lang="tk-TM" sz="2100" i="1" dirty="0" smtClean="0"/>
              <a:t>Planşet</a:t>
            </a:r>
            <a:r>
              <a:rPr lang="tk-TM" sz="2100" dirty="0" smtClean="0"/>
              <a:t> köplenç agaçdan (taplanan gurak lipadan ýa-da ýelden ýasalan)</a:t>
            </a:r>
            <a:r>
              <a:rPr lang="ru-RU" sz="2100" dirty="0" smtClean="0"/>
              <a:t> </a:t>
            </a:r>
            <a:r>
              <a:rPr lang="ru-RU" sz="2100" dirty="0"/>
              <a:t>60x60x3 </a:t>
            </a:r>
            <a:r>
              <a:rPr lang="ru-RU" sz="2100" dirty="0" err="1" smtClean="0"/>
              <a:t>sm</a:t>
            </a:r>
            <a:r>
              <a:rPr lang="ru-RU" sz="2100" dirty="0" smtClean="0"/>
              <a:t> </a:t>
            </a:r>
            <a:r>
              <a:rPr lang="ru-RU" sz="2100" dirty="0" err="1" smtClean="0"/>
              <a:t>ölçegli</a:t>
            </a:r>
            <a:r>
              <a:rPr lang="tk-TM" sz="2100" dirty="0" smtClean="0"/>
              <a:t> üç gatlakly tagtany emele getirýär. Tagtada mis çüýler bilen ýüzüne ýokary hilli çyzgy kagyz listi ýelimlenen fanera ýa-da alýuminiý berkidilýär. Käwagtlar kagyzy göniden-göni menzula tagtasyna ýelimleýärler. Äkidilende planşeti  kleenka dolaýarlar we flanelli içligi bolan brezent daşlyga ýerleşdirýärler. Menzulany işçi ýagdaýa getirmek üçin dereje, agram ýükli merkezleşdirilen çarşak we ugra gönükdiriji-bussol hyzmat edýär.</a:t>
            </a:r>
            <a:endParaRPr lang="ru-RU" sz="2100" dirty="0" smtClean="0"/>
          </a:p>
        </p:txBody>
      </p:sp>
    </p:spTree>
    <p:extLst>
      <p:ext uri="{BB962C8B-B14F-4D97-AF65-F5344CB8AC3E}">
        <p14:creationId xmlns:p14="http://schemas.microsoft.com/office/powerpoint/2010/main" val="14022151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07504" y="188640"/>
            <a:ext cx="8856984" cy="6552728"/>
          </a:xfrm>
        </p:spPr>
        <p:txBody>
          <a:bodyPr>
            <a:normAutofit/>
          </a:bodyPr>
          <a:lstStyle/>
          <a:p>
            <a:pPr marL="265113" indent="0" algn="just"/>
            <a:r>
              <a:rPr lang="tk-TM" sz="2100" dirty="0" smtClean="0"/>
              <a:t> Esasyň göteriji nurbatlarynyň kömegi bilen planşeti kese (tekiz) ýagdaýa getirmek üçin hyzmat edýän, </a:t>
            </a:r>
            <a:r>
              <a:rPr lang="tk-TM" sz="2100" i="1" dirty="0" smtClean="0"/>
              <a:t>slindriki dereje</a:t>
            </a:r>
            <a:r>
              <a:rPr lang="tk-TM" sz="2100" dirty="0" smtClean="0"/>
              <a:t> adatça kipregeliň çyzgyjyna berkidilýär.</a:t>
            </a:r>
          </a:p>
          <a:p>
            <a:pPr marL="265113" indent="0" algn="just"/>
            <a:r>
              <a:rPr lang="tk-TM" sz="2100" dirty="0" smtClean="0"/>
              <a:t>Agram ýükli </a:t>
            </a:r>
            <a:r>
              <a:rPr lang="tk-TM" sz="2100" i="1" dirty="0" smtClean="0"/>
              <a:t>merkezleşdiriji çarşak </a:t>
            </a:r>
            <a:r>
              <a:rPr lang="tk-TM" sz="2100" dirty="0" smtClean="0"/>
              <a:t>planşeti ýerüsti nokadyň depesinde merezleşdirmek üçin peýdalanylýar.</a:t>
            </a:r>
          </a:p>
          <a:p>
            <a:pPr marL="265113" indent="0" algn="just"/>
            <a:r>
              <a:rPr lang="tk-TM" sz="2100" i="1" dirty="0" smtClean="0"/>
              <a:t>Ugrukdyryjy-bussol </a:t>
            </a:r>
            <a:r>
              <a:rPr lang="tk-TM" sz="2100" dirty="0" smtClean="0"/>
              <a:t>taraplara görä deslapdan planşeti ugrukdyrmak üçin hyzmat edýär.</a:t>
            </a:r>
          </a:p>
          <a:p>
            <a:pPr marL="265113" indent="0" algn="just"/>
            <a:r>
              <a:rPr lang="tk-TM" sz="2100" dirty="0" smtClean="0"/>
              <a:t>19-20 asyrlarda menzula köplenç menzula we göz-çaky şekillendirmelerde peýdalanylypdyr. Häzirki wagtda geodeziki işleriň aýratyn görnüşlerinde ulanylýar (getirme elementlerini kesgitlemek) we başgalar.</a:t>
            </a:r>
            <a:endParaRPr lang="ru-RU" sz="2100" dirty="0" smtClean="0"/>
          </a:p>
          <a:p>
            <a:pPr marL="0" indent="0" algn="ctr">
              <a:buNone/>
            </a:pPr>
            <a:r>
              <a:rPr lang="ru-RU" sz="2200" b="1" dirty="0" err="1" smtClean="0"/>
              <a:t>Menzulanyň</a:t>
            </a:r>
            <a:r>
              <a:rPr lang="ru-RU" sz="2200" b="1" dirty="0" smtClean="0"/>
              <a:t> </a:t>
            </a:r>
            <a:r>
              <a:rPr lang="ru-RU" sz="2200" b="1" dirty="0" err="1" smtClean="0"/>
              <a:t>barlagy</a:t>
            </a:r>
            <a:endParaRPr lang="ru-RU" sz="2200" b="1" dirty="0" smtClean="0"/>
          </a:p>
          <a:p>
            <a:pPr marL="0" indent="0">
              <a:buNone/>
            </a:pPr>
            <a:r>
              <a:rPr lang="ru-RU" sz="2100" i="1" dirty="0" smtClean="0"/>
              <a:t>1.</a:t>
            </a:r>
            <a:r>
              <a:rPr lang="en-US" sz="2100" i="1" dirty="0" smtClean="0"/>
              <a:t>M</a:t>
            </a:r>
            <a:r>
              <a:rPr lang="ru-RU" sz="2100" i="1" dirty="0" err="1" smtClean="0"/>
              <a:t>enzula</a:t>
            </a:r>
            <a:r>
              <a:rPr lang="ru-RU" sz="2100" i="1" dirty="0" smtClean="0"/>
              <a:t> </a:t>
            </a:r>
            <a:r>
              <a:rPr lang="ru-RU" sz="2100" i="1" dirty="0" err="1" smtClean="0"/>
              <a:t>durnukly</a:t>
            </a:r>
            <a:r>
              <a:rPr lang="ru-RU" sz="2100" i="1" dirty="0" smtClean="0"/>
              <a:t> </a:t>
            </a:r>
            <a:r>
              <a:rPr lang="ru-RU" sz="2100" i="1" dirty="0" err="1" smtClean="0"/>
              <a:t>bolmalydyr</a:t>
            </a:r>
            <a:r>
              <a:rPr lang="ru-RU" sz="2100" i="1" dirty="0" smtClean="0"/>
              <a:t>.</a:t>
            </a:r>
            <a:endParaRPr lang="ru-RU" sz="2100" dirty="0"/>
          </a:p>
          <a:p>
            <a:pPr marL="0" indent="0">
              <a:buNone/>
            </a:pPr>
            <a:r>
              <a:rPr lang="ru-RU" sz="2100" i="1" dirty="0" smtClean="0"/>
              <a:t>2.Planşetiň </a:t>
            </a:r>
            <a:r>
              <a:rPr lang="ru-RU" sz="2100" i="1" dirty="0" err="1" smtClean="0"/>
              <a:t>işçi</a:t>
            </a:r>
            <a:r>
              <a:rPr lang="ru-RU" sz="2100" i="1" dirty="0" smtClean="0"/>
              <a:t> </a:t>
            </a:r>
            <a:r>
              <a:rPr lang="ru-RU" sz="2100" i="1" dirty="0" err="1" smtClean="0"/>
              <a:t>üsti</a:t>
            </a:r>
            <a:r>
              <a:rPr lang="ru-RU" sz="2100" i="1" dirty="0" smtClean="0"/>
              <a:t> </a:t>
            </a:r>
            <a:r>
              <a:rPr lang="ru-RU" sz="2100" i="1" dirty="0" err="1" smtClean="0"/>
              <a:t>tekizlik</a:t>
            </a:r>
            <a:r>
              <a:rPr lang="ru-RU" sz="2100" i="1" dirty="0" smtClean="0"/>
              <a:t> </a:t>
            </a:r>
            <a:r>
              <a:rPr lang="ru-RU" sz="2100" i="1" dirty="0" err="1" smtClean="0"/>
              <a:t>bolmalydyr</a:t>
            </a:r>
            <a:r>
              <a:rPr lang="ru-RU" sz="2100" i="1" dirty="0" smtClean="0"/>
              <a:t>.</a:t>
            </a:r>
            <a:endParaRPr lang="ru-RU" sz="2100" dirty="0"/>
          </a:p>
          <a:p>
            <a:pPr marL="0" indent="0">
              <a:buNone/>
            </a:pPr>
            <a:r>
              <a:rPr lang="ru-RU" sz="2100" i="1" dirty="0" smtClean="0"/>
              <a:t>3.Planşetiň </a:t>
            </a:r>
            <a:r>
              <a:rPr lang="ru-RU" sz="2100" i="1" dirty="0" err="1" smtClean="0"/>
              <a:t>ýokarky</a:t>
            </a:r>
            <a:r>
              <a:rPr lang="ru-RU" sz="2100" i="1" dirty="0" smtClean="0"/>
              <a:t> </a:t>
            </a:r>
            <a:r>
              <a:rPr lang="ru-RU" sz="2100" i="1" dirty="0" err="1" smtClean="0"/>
              <a:t>tekizligi</a:t>
            </a:r>
            <a:r>
              <a:rPr lang="ru-RU" sz="2100" i="1" dirty="0" smtClean="0"/>
              <a:t> </a:t>
            </a:r>
            <a:r>
              <a:rPr lang="ru-RU" sz="2100" i="1" dirty="0" err="1" smtClean="0"/>
              <a:t>abzalyň</a:t>
            </a:r>
            <a:r>
              <a:rPr lang="ru-RU" sz="2100" i="1" dirty="0" smtClean="0"/>
              <a:t> </a:t>
            </a:r>
            <a:r>
              <a:rPr lang="ru-RU" sz="2100" i="1" dirty="0" err="1" smtClean="0"/>
              <a:t>aýlanma</a:t>
            </a:r>
            <a:r>
              <a:rPr lang="ru-RU" sz="2100" i="1" dirty="0" smtClean="0"/>
              <a:t> </a:t>
            </a:r>
            <a:r>
              <a:rPr lang="ru-RU" sz="2100" i="1" dirty="0" err="1" smtClean="0"/>
              <a:t>okuna</a:t>
            </a:r>
            <a:r>
              <a:rPr lang="ru-RU" sz="2100" i="1" dirty="0" smtClean="0"/>
              <a:t> </a:t>
            </a:r>
            <a:r>
              <a:rPr lang="ru-RU" sz="2100" i="1" dirty="0" err="1" smtClean="0"/>
              <a:t>perpendikulýar</a:t>
            </a:r>
            <a:r>
              <a:rPr lang="ru-RU" sz="2100" i="1" dirty="0" smtClean="0"/>
              <a:t>   </a:t>
            </a:r>
          </a:p>
          <a:p>
            <a:pPr marL="0" indent="0">
              <a:buNone/>
            </a:pPr>
            <a:r>
              <a:rPr lang="ru-RU" sz="2100" i="1" dirty="0"/>
              <a:t> </a:t>
            </a:r>
            <a:r>
              <a:rPr lang="ru-RU" sz="2100" i="1" dirty="0" smtClean="0"/>
              <a:t> </a:t>
            </a:r>
            <a:r>
              <a:rPr lang="ru-RU" sz="2100" i="1" dirty="0" err="1" smtClean="0"/>
              <a:t>bolmalydyr</a:t>
            </a:r>
            <a:r>
              <a:rPr lang="ru-RU" sz="2100" i="1" dirty="0" smtClean="0"/>
              <a:t>.</a:t>
            </a:r>
            <a:endParaRPr lang="ru-RU" sz="2100" dirty="0"/>
          </a:p>
          <a:p>
            <a:pPr marL="0" indent="0" algn="ctr">
              <a:buNone/>
            </a:pPr>
            <a:endParaRPr lang="ru-RU" sz="2100" b="1" dirty="0"/>
          </a:p>
          <a:p>
            <a:endParaRPr lang="ru-RU" dirty="0"/>
          </a:p>
        </p:txBody>
      </p:sp>
    </p:spTree>
    <p:extLst>
      <p:ext uri="{BB962C8B-B14F-4D97-AF65-F5344CB8AC3E}">
        <p14:creationId xmlns:p14="http://schemas.microsoft.com/office/powerpoint/2010/main" val="11191067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418058"/>
          </a:xfrm>
        </p:spPr>
        <p:txBody>
          <a:bodyPr>
            <a:noAutofit/>
          </a:bodyPr>
          <a:lstStyle/>
          <a:p>
            <a:r>
              <a:rPr lang="ru-RU" sz="3200" b="1" dirty="0"/>
              <a:t>К</a:t>
            </a:r>
            <a:r>
              <a:rPr lang="ru-RU" sz="3200" b="1" dirty="0" smtClean="0"/>
              <a:t>ипрегель</a:t>
            </a:r>
            <a:endParaRPr lang="ru-RU" sz="3200" b="1" dirty="0"/>
          </a:p>
        </p:txBody>
      </p:sp>
      <p:pic>
        <p:nvPicPr>
          <p:cNvPr id="2050" name="Picture 2" descr="C:\Users\Acer\Desktop\картинки\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789285"/>
            <a:ext cx="4104456" cy="3431803"/>
          </a:xfrm>
          <a:prstGeom prst="rect">
            <a:avLst/>
          </a:prstGeom>
          <a:noFill/>
          <a:scene3d>
            <a:camera prst="perspectiveContrastingLeftFacing"/>
            <a:lightRig rig="threePt" dir="t"/>
          </a:scene3d>
          <a:extLst>
            <a:ext uri="{909E8E84-426E-40DD-AFC4-6F175D3DCCD1}">
              <a14:hiddenFill xmlns:a14="http://schemas.microsoft.com/office/drawing/2010/main">
                <a:solidFill>
                  <a:srgbClr val="FFFFFF"/>
                </a:solidFill>
              </a14:hiddenFill>
            </a:ext>
          </a:extLst>
        </p:spPr>
      </p:pic>
      <p:pic>
        <p:nvPicPr>
          <p:cNvPr id="2051" name="Picture 3" descr="C:\Users\Acer\Desktop\картинки\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3358" y="4509120"/>
            <a:ext cx="3447034" cy="2300328"/>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pic>
        <p:nvPicPr>
          <p:cNvPr id="2052" name="Picture 4" descr="C:\Users\Acer\Desktop\картинки\8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1" y="4509120"/>
            <a:ext cx="3672409" cy="2300327"/>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4" name="Блок-схема: альтернативный процесс 3"/>
          <p:cNvSpPr/>
          <p:nvPr/>
        </p:nvSpPr>
        <p:spPr>
          <a:xfrm>
            <a:off x="224692" y="332656"/>
            <a:ext cx="4608513" cy="3588221"/>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000" b="1" i="1" dirty="0" err="1" smtClean="0"/>
              <a:t>Kipregel</a:t>
            </a:r>
            <a:r>
              <a:rPr lang="ru-RU" sz="2000" dirty="0"/>
              <a:t> </a:t>
            </a:r>
            <a:r>
              <a:rPr lang="ru-RU" sz="2000" dirty="0" smtClean="0"/>
              <a:t>(</a:t>
            </a:r>
            <a:r>
              <a:rPr lang="ru-RU" sz="2000" dirty="0" err="1" smtClean="0"/>
              <a:t>kippregel</a:t>
            </a:r>
            <a:r>
              <a:rPr lang="ru-RU" sz="2000" dirty="0" smtClean="0"/>
              <a:t> </a:t>
            </a:r>
            <a:r>
              <a:rPr lang="ru-RU" sz="2000" dirty="0" err="1" smtClean="0"/>
              <a:t>nemes</a:t>
            </a:r>
            <a:r>
              <a:rPr lang="ru-RU" sz="2000" dirty="0" smtClean="0"/>
              <a:t> </a:t>
            </a:r>
            <a:r>
              <a:rPr lang="ru-RU" sz="2000" dirty="0" err="1" smtClean="0"/>
              <a:t>sözünden</a:t>
            </a:r>
            <a:r>
              <a:rPr lang="ru-RU" sz="2000" dirty="0" smtClean="0"/>
              <a:t>, </a:t>
            </a:r>
            <a:r>
              <a:rPr lang="ru-RU" sz="2000" dirty="0" err="1" smtClean="0"/>
              <a:t>kippen</a:t>
            </a:r>
            <a:r>
              <a:rPr lang="ru-RU" sz="2000" dirty="0" smtClean="0"/>
              <a:t> – </a:t>
            </a:r>
            <a:r>
              <a:rPr lang="ru-RU" sz="2000" dirty="0" err="1" smtClean="0"/>
              <a:t>süýşürmek</a:t>
            </a:r>
            <a:r>
              <a:rPr lang="ru-RU" sz="2000" dirty="0" smtClean="0"/>
              <a:t> </a:t>
            </a:r>
            <a:r>
              <a:rPr lang="ru-RU" sz="2000" dirty="0" err="1" smtClean="0"/>
              <a:t>we</a:t>
            </a:r>
            <a:r>
              <a:rPr lang="ru-RU" sz="2000" dirty="0" smtClean="0"/>
              <a:t> </a:t>
            </a:r>
            <a:r>
              <a:rPr lang="ru-RU" sz="2000" dirty="0" err="1"/>
              <a:t>regel</a:t>
            </a:r>
            <a:r>
              <a:rPr lang="ru-RU" sz="2000" dirty="0"/>
              <a:t> - </a:t>
            </a:r>
            <a:r>
              <a:rPr lang="ru-RU" sz="2000" dirty="0" err="1" smtClean="0"/>
              <a:t>çyzgyç</a:t>
            </a:r>
            <a:r>
              <a:rPr lang="ru-RU" sz="2000" dirty="0" smtClean="0"/>
              <a:t>] – </a:t>
            </a:r>
            <a:r>
              <a:rPr lang="ru-RU" sz="2000" dirty="0" err="1" smtClean="0"/>
              <a:t>menzula</a:t>
            </a:r>
            <a:r>
              <a:rPr lang="ru-RU" sz="2000" dirty="0" smtClean="0"/>
              <a:t> </a:t>
            </a:r>
            <a:r>
              <a:rPr lang="ru-RU" sz="2000" dirty="0" err="1" smtClean="0"/>
              <a:t>şekillendirmesinde</a:t>
            </a:r>
            <a:r>
              <a:rPr lang="ru-RU" sz="2000" dirty="0" smtClean="0"/>
              <a:t> </a:t>
            </a:r>
            <a:r>
              <a:rPr lang="ru-RU" sz="2000" dirty="0" err="1" smtClean="0"/>
              <a:t>menzula</a:t>
            </a:r>
            <a:r>
              <a:rPr lang="ru-RU" sz="2000" dirty="0" smtClean="0"/>
              <a:t> </a:t>
            </a:r>
            <a:r>
              <a:rPr lang="ru-RU" sz="2000" dirty="0" err="1" smtClean="0"/>
              <a:t>bilen</a:t>
            </a:r>
            <a:r>
              <a:rPr lang="ru-RU" sz="2000" dirty="0" smtClean="0"/>
              <a:t> </a:t>
            </a:r>
            <a:r>
              <a:rPr lang="ru-RU" sz="2000" dirty="0" err="1" smtClean="0"/>
              <a:t>bilelikde</a:t>
            </a:r>
            <a:r>
              <a:rPr lang="ru-RU" sz="2000" dirty="0" smtClean="0"/>
              <a:t> </a:t>
            </a:r>
            <a:r>
              <a:rPr lang="ru-RU" sz="2000" dirty="0" err="1" smtClean="0"/>
              <a:t>ulanylýan</a:t>
            </a:r>
            <a:r>
              <a:rPr lang="ru-RU" sz="2000" dirty="0" smtClean="0"/>
              <a:t> </a:t>
            </a:r>
            <a:r>
              <a:rPr lang="ru-RU" sz="2000" dirty="0" err="1" smtClean="0"/>
              <a:t>gural</a:t>
            </a:r>
            <a:r>
              <a:rPr lang="ru-RU" sz="2000" dirty="0" smtClean="0"/>
              <a:t>. </a:t>
            </a:r>
            <a:r>
              <a:rPr lang="ru-RU" sz="2000" dirty="0" err="1" smtClean="0"/>
              <a:t>Ýer</a:t>
            </a:r>
            <a:r>
              <a:rPr lang="ru-RU" sz="2000" dirty="0" smtClean="0"/>
              <a:t> </a:t>
            </a:r>
            <a:r>
              <a:rPr lang="ru-RU" sz="2000" dirty="0" err="1" smtClean="0"/>
              <a:t>üsti</a:t>
            </a:r>
            <a:r>
              <a:rPr lang="ru-RU" sz="2000" dirty="0" smtClean="0"/>
              <a:t> </a:t>
            </a:r>
            <a:r>
              <a:rPr lang="ru-RU" sz="2000" dirty="0" err="1" smtClean="0"/>
              <a:t>nokatlara</a:t>
            </a:r>
            <a:r>
              <a:rPr lang="ru-RU" sz="2000" dirty="0" smtClean="0"/>
              <a:t> </a:t>
            </a:r>
            <a:r>
              <a:rPr lang="ru-RU" sz="2000" dirty="0" err="1" smtClean="0"/>
              <a:t>nyşanlamak</a:t>
            </a:r>
            <a:r>
              <a:rPr lang="ru-RU" sz="2000" dirty="0" smtClean="0"/>
              <a:t>, </a:t>
            </a:r>
            <a:r>
              <a:rPr lang="ru-RU" sz="2000" dirty="0" err="1" smtClean="0"/>
              <a:t>planşetde</a:t>
            </a:r>
            <a:r>
              <a:rPr lang="ru-RU" sz="2000" dirty="0" smtClean="0"/>
              <a:t> </a:t>
            </a:r>
            <a:r>
              <a:rPr lang="ru-RU" sz="2000" dirty="0" err="1" smtClean="0"/>
              <a:t>ugurlary</a:t>
            </a:r>
            <a:r>
              <a:rPr lang="ru-RU" sz="2000" dirty="0" smtClean="0"/>
              <a:t> </a:t>
            </a:r>
            <a:r>
              <a:rPr lang="ru-RU" sz="2000" dirty="0" err="1" smtClean="0"/>
              <a:t>çyzmak</a:t>
            </a:r>
            <a:r>
              <a:rPr lang="ru-RU" sz="2000" dirty="0" smtClean="0"/>
              <a:t>, </a:t>
            </a:r>
            <a:r>
              <a:rPr lang="ru-RU" sz="2000" dirty="0" err="1" smtClean="0"/>
              <a:t>uzaklyk</a:t>
            </a:r>
            <a:r>
              <a:rPr lang="ru-RU" sz="2000" dirty="0" smtClean="0"/>
              <a:t> </a:t>
            </a:r>
            <a:r>
              <a:rPr lang="ru-RU" sz="2000" dirty="0" err="1" smtClean="0"/>
              <a:t>ölçeýji</a:t>
            </a:r>
            <a:r>
              <a:rPr lang="ru-RU" sz="2000" dirty="0" smtClean="0"/>
              <a:t> </a:t>
            </a:r>
            <a:r>
              <a:rPr lang="ru-RU" sz="2000" dirty="0" err="1" smtClean="0"/>
              <a:t>reýkalar</a:t>
            </a:r>
            <a:r>
              <a:rPr lang="ru-RU" sz="2000" dirty="0" smtClean="0"/>
              <a:t> </a:t>
            </a:r>
            <a:r>
              <a:rPr lang="ru-RU" sz="2000" dirty="0" err="1" smtClean="0"/>
              <a:t>boýunça</a:t>
            </a:r>
            <a:r>
              <a:rPr lang="ru-RU" sz="2000" dirty="0" smtClean="0"/>
              <a:t> </a:t>
            </a:r>
            <a:r>
              <a:rPr lang="ru-RU" sz="2000" dirty="0" err="1" smtClean="0"/>
              <a:t>aralyklay</a:t>
            </a:r>
            <a:r>
              <a:rPr lang="ru-RU" sz="2000" dirty="0" smtClean="0"/>
              <a:t> </a:t>
            </a:r>
            <a:r>
              <a:rPr lang="ru-RU" sz="2000" dirty="0" err="1" smtClean="0"/>
              <a:t>we</a:t>
            </a:r>
            <a:r>
              <a:rPr lang="ru-RU" sz="2000" dirty="0" smtClean="0"/>
              <a:t> </a:t>
            </a:r>
            <a:r>
              <a:rPr lang="ru-RU" sz="2000" dirty="0" err="1" smtClean="0"/>
              <a:t>beýgelmeleri</a:t>
            </a:r>
            <a:r>
              <a:rPr lang="ru-RU" sz="2000" dirty="0" smtClean="0"/>
              <a:t> </a:t>
            </a:r>
            <a:r>
              <a:rPr lang="ru-RU" sz="2000" dirty="0" err="1" smtClean="0"/>
              <a:t>kesgitlemek</a:t>
            </a:r>
            <a:r>
              <a:rPr lang="ru-RU" sz="2000" dirty="0" smtClean="0"/>
              <a:t> </a:t>
            </a:r>
            <a:r>
              <a:rPr lang="ru-RU" sz="2000" dirty="0" err="1" smtClean="0"/>
              <a:t>üçin</a:t>
            </a:r>
            <a:r>
              <a:rPr lang="ru-RU" sz="2000" dirty="0" smtClean="0"/>
              <a:t> </a:t>
            </a:r>
            <a:r>
              <a:rPr lang="ru-RU" sz="2000" dirty="0" err="1" smtClean="0"/>
              <a:t>ulanylýar</a:t>
            </a:r>
            <a:r>
              <a:rPr lang="ru-RU" sz="2000" dirty="0" smtClean="0"/>
              <a:t>.</a:t>
            </a:r>
            <a:endParaRPr lang="ru-RU" sz="2000" dirty="0"/>
          </a:p>
        </p:txBody>
      </p:sp>
    </p:spTree>
    <p:extLst>
      <p:ext uri="{BB962C8B-B14F-4D97-AF65-F5344CB8AC3E}">
        <p14:creationId xmlns:p14="http://schemas.microsoft.com/office/powerpoint/2010/main" val="34244075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79512" y="116632"/>
            <a:ext cx="8856984" cy="6552728"/>
          </a:xfrm>
        </p:spPr>
        <p:txBody>
          <a:bodyPr>
            <a:normAutofit fontScale="70000" lnSpcReduction="20000"/>
          </a:bodyPr>
          <a:lstStyle/>
          <a:p>
            <a:pPr algn="just"/>
            <a:r>
              <a:rPr lang="en-US" sz="2900" dirty="0" err="1" smtClean="0"/>
              <a:t>Kipregel</a:t>
            </a:r>
            <a:r>
              <a:rPr lang="en-US" sz="2900" dirty="0" smtClean="0"/>
              <a:t> </a:t>
            </a:r>
            <a:r>
              <a:rPr lang="en-US" sz="2900" dirty="0" err="1" smtClean="0"/>
              <a:t>menzula</a:t>
            </a:r>
            <a:r>
              <a:rPr lang="en-US" sz="2900" dirty="0" smtClean="0"/>
              <a:t> plan</a:t>
            </a:r>
            <a:r>
              <a:rPr lang="tk-TM" sz="2900" dirty="0" smtClean="0"/>
              <a:t>ş</a:t>
            </a:r>
            <a:r>
              <a:rPr lang="en-US" sz="2900" dirty="0" err="1" smtClean="0"/>
              <a:t>etinde</a:t>
            </a:r>
            <a:r>
              <a:rPr lang="en-US" sz="2900" dirty="0" smtClean="0"/>
              <a:t> 2 g</a:t>
            </a:r>
            <a:r>
              <a:rPr lang="tk-TM" sz="2900" dirty="0" smtClean="0"/>
              <a:t>öniçyzyklary çyzmak üçin çyzgyçdan 1, kese okunda uzaklyk ölçeýji sapaklary bolan, görüş dürbüsini saklaýan kolonkadan 3, we ýapgytlyk burçlary kesgitlemek üçin gradus görkezýän böleklere bölünen dik okdan 5 durýar. </a:t>
            </a:r>
          </a:p>
          <a:p>
            <a:pPr algn="just"/>
            <a:r>
              <a:rPr lang="tk-TM" sz="2900" dirty="0" smtClean="0"/>
              <a:t>Soňky ýyllarda arassa kagyzlarda we suratplanlarda ýerine ýetirilýän</a:t>
            </a:r>
            <a:r>
              <a:rPr lang="tk-TM" sz="2900" dirty="0"/>
              <a:t> topografiki</a:t>
            </a:r>
            <a:r>
              <a:rPr lang="tk-TM" sz="2900" dirty="0" smtClean="0"/>
              <a:t> şekillendirmelerde nomogramma üýtgejili K-2 we KN kysymly kipregeller ulanylýar. KA-2 kipregeller goýberilişden galdy, emma häli-häzire çenli olar önümçilikde ulanylýarlar. </a:t>
            </a:r>
            <a:endParaRPr lang="ru-RU" sz="2900" dirty="0" smtClean="0"/>
          </a:p>
          <a:p>
            <a:pPr marL="0" indent="0" algn="ctr">
              <a:buNone/>
            </a:pPr>
            <a:r>
              <a:rPr lang="ru-RU" sz="2900" b="1" dirty="0" err="1" smtClean="0"/>
              <a:t>Kipregeliň</a:t>
            </a:r>
            <a:r>
              <a:rPr lang="ru-RU" sz="2900" b="1" dirty="0" smtClean="0"/>
              <a:t> </a:t>
            </a:r>
            <a:r>
              <a:rPr lang="ru-RU" sz="2900" b="1" dirty="0" err="1" smtClean="0"/>
              <a:t>barlagy</a:t>
            </a:r>
            <a:endParaRPr lang="ru-RU" sz="2900" b="1" dirty="0" smtClean="0"/>
          </a:p>
          <a:p>
            <a:pPr marL="0" indent="0">
              <a:buNone/>
            </a:pPr>
            <a:r>
              <a:rPr lang="ru-RU" sz="2900" dirty="0" smtClean="0"/>
              <a:t>1. </a:t>
            </a:r>
            <a:r>
              <a:rPr lang="ru-RU" sz="2900" dirty="0" err="1" smtClean="0"/>
              <a:t>Çyzgyjyň</a:t>
            </a:r>
            <a:r>
              <a:rPr lang="ru-RU" sz="2900" dirty="0" smtClean="0"/>
              <a:t> </a:t>
            </a:r>
            <a:r>
              <a:rPr lang="ru-RU" sz="2900" dirty="0" err="1" smtClean="0"/>
              <a:t>aşaky</a:t>
            </a:r>
            <a:r>
              <a:rPr lang="ru-RU" sz="2900" dirty="0" smtClean="0"/>
              <a:t> </a:t>
            </a:r>
            <a:r>
              <a:rPr lang="ru-RU" sz="2900" dirty="0" err="1" smtClean="0"/>
              <a:t>üsti</a:t>
            </a:r>
            <a:r>
              <a:rPr lang="ru-RU" sz="2900" dirty="0" smtClean="0"/>
              <a:t> </a:t>
            </a:r>
            <a:r>
              <a:rPr lang="ru-RU" sz="2900" dirty="0" err="1" smtClean="0"/>
              <a:t>tekiz</a:t>
            </a:r>
            <a:r>
              <a:rPr lang="ru-RU" sz="2900" dirty="0" smtClean="0"/>
              <a:t>, </a:t>
            </a:r>
            <a:r>
              <a:rPr lang="ru-RU" sz="2900" dirty="0" err="1" smtClean="0"/>
              <a:t>onuň</a:t>
            </a:r>
            <a:r>
              <a:rPr lang="ru-RU" sz="2900" dirty="0" smtClean="0"/>
              <a:t> </a:t>
            </a:r>
            <a:r>
              <a:rPr lang="ru-RU" sz="2900" dirty="0" err="1" smtClean="0"/>
              <a:t>gädilen</a:t>
            </a:r>
            <a:r>
              <a:rPr lang="ru-RU" sz="2900" dirty="0" smtClean="0"/>
              <a:t> </a:t>
            </a:r>
            <a:r>
              <a:rPr lang="ru-RU" sz="2900" dirty="0" err="1" smtClean="0"/>
              <a:t>gapyrgasy</a:t>
            </a:r>
            <a:r>
              <a:rPr lang="ru-RU" sz="2900" dirty="0" smtClean="0"/>
              <a:t> </a:t>
            </a:r>
            <a:r>
              <a:rPr lang="ru-RU" sz="2900" dirty="0" err="1" smtClean="0"/>
              <a:t>bolsa</a:t>
            </a:r>
            <a:r>
              <a:rPr lang="ru-RU" sz="2900" dirty="0" smtClean="0"/>
              <a:t> </a:t>
            </a:r>
            <a:r>
              <a:rPr lang="ru-RU" sz="2900" dirty="0" err="1" smtClean="0"/>
              <a:t>göni</a:t>
            </a:r>
            <a:r>
              <a:rPr lang="ru-RU" sz="2900" dirty="0" smtClean="0"/>
              <a:t> </a:t>
            </a:r>
            <a:r>
              <a:rPr lang="ru-RU" sz="2900" dirty="0" err="1" smtClean="0"/>
              <a:t>çyzyk</a:t>
            </a:r>
            <a:r>
              <a:rPr lang="ru-RU" sz="2900" dirty="0" smtClean="0"/>
              <a:t> </a:t>
            </a:r>
            <a:r>
              <a:rPr lang="ru-RU" sz="2900" dirty="0" err="1" smtClean="0"/>
              <a:t>bolmalydyr</a:t>
            </a:r>
            <a:r>
              <a:rPr lang="ru-RU" sz="2900" dirty="0" smtClean="0"/>
              <a:t>;</a:t>
            </a:r>
          </a:p>
          <a:p>
            <a:pPr marL="0" indent="0">
              <a:buNone/>
            </a:pPr>
            <a:r>
              <a:rPr lang="ru-RU" sz="2900" dirty="0" smtClean="0"/>
              <a:t>2. </a:t>
            </a:r>
            <a:r>
              <a:rPr lang="ru-RU" sz="2900" dirty="0" err="1" smtClean="0"/>
              <a:t>Çyzgyçdaky</a:t>
            </a:r>
            <a:r>
              <a:rPr lang="ru-RU" sz="2900" dirty="0" smtClean="0"/>
              <a:t> </a:t>
            </a:r>
            <a:r>
              <a:rPr lang="ru-RU" sz="2900" dirty="0" err="1" smtClean="0"/>
              <a:t>slindriki</a:t>
            </a:r>
            <a:r>
              <a:rPr lang="ru-RU" sz="2900" dirty="0" smtClean="0"/>
              <a:t> </a:t>
            </a:r>
            <a:r>
              <a:rPr lang="ru-RU" sz="2900" dirty="0" err="1" smtClean="0"/>
              <a:t>derejäniň</a:t>
            </a:r>
            <a:r>
              <a:rPr lang="ru-RU" sz="2900" dirty="0" smtClean="0"/>
              <a:t> </a:t>
            </a:r>
            <a:r>
              <a:rPr lang="ru-RU" sz="2900" dirty="0" err="1" smtClean="0"/>
              <a:t>oky</a:t>
            </a:r>
            <a:r>
              <a:rPr lang="ru-RU" sz="2900" dirty="0" smtClean="0"/>
              <a:t> </a:t>
            </a:r>
            <a:r>
              <a:rPr lang="ru-RU" sz="2900" dirty="0" err="1" smtClean="0"/>
              <a:t>çyzgyjyň</a:t>
            </a:r>
            <a:r>
              <a:rPr lang="ru-RU" sz="2900" dirty="0" smtClean="0"/>
              <a:t> </a:t>
            </a:r>
            <a:r>
              <a:rPr lang="ru-RU" sz="2900" dirty="0" err="1" smtClean="0"/>
              <a:t>aşaky</a:t>
            </a:r>
            <a:r>
              <a:rPr lang="ru-RU" sz="2900" dirty="0" smtClean="0"/>
              <a:t> </a:t>
            </a:r>
            <a:r>
              <a:rPr lang="ru-RU" sz="2900" dirty="0" err="1" smtClean="0"/>
              <a:t>tekizligine</a:t>
            </a:r>
            <a:r>
              <a:rPr lang="ru-RU" sz="2900" dirty="0" smtClean="0"/>
              <a:t> </a:t>
            </a:r>
            <a:r>
              <a:rPr lang="ru-RU" sz="2900" dirty="0" err="1" smtClean="0"/>
              <a:t>parallel</a:t>
            </a:r>
            <a:r>
              <a:rPr lang="ru-RU" sz="2900" dirty="0" smtClean="0"/>
              <a:t> </a:t>
            </a:r>
            <a:r>
              <a:rPr lang="ru-RU" sz="2900" dirty="0" err="1" smtClean="0"/>
              <a:t>bolmalydyr</a:t>
            </a:r>
            <a:r>
              <a:rPr lang="ru-RU" sz="2900" dirty="0" smtClean="0"/>
              <a:t>;</a:t>
            </a:r>
          </a:p>
          <a:p>
            <a:pPr marL="0" indent="0">
              <a:buNone/>
            </a:pPr>
            <a:r>
              <a:rPr lang="ru-RU" sz="2900" dirty="0" smtClean="0"/>
              <a:t>3. </a:t>
            </a:r>
            <a:r>
              <a:rPr lang="en-US" sz="2900" dirty="0" smtClean="0"/>
              <a:t>D</a:t>
            </a:r>
            <a:r>
              <a:rPr lang="ru-RU" sz="2900" dirty="0" err="1" smtClean="0"/>
              <a:t>ürbiniň</a:t>
            </a:r>
            <a:r>
              <a:rPr lang="ru-RU" sz="2900" dirty="0" smtClean="0"/>
              <a:t> </a:t>
            </a:r>
            <a:r>
              <a:rPr lang="ru-RU" sz="2900" dirty="0" err="1" smtClean="0"/>
              <a:t>nyşanlama</a:t>
            </a:r>
            <a:r>
              <a:rPr lang="ru-RU" sz="2900" dirty="0" smtClean="0"/>
              <a:t> </a:t>
            </a:r>
            <a:r>
              <a:rPr lang="ru-RU" sz="2900" dirty="0" err="1" smtClean="0"/>
              <a:t>çyzygy</a:t>
            </a:r>
            <a:r>
              <a:rPr lang="ru-RU" sz="2900" dirty="0" smtClean="0"/>
              <a:t> </a:t>
            </a:r>
            <a:r>
              <a:rPr lang="ru-RU" sz="2900" dirty="0" err="1" smtClean="0"/>
              <a:t>dürbiniň</a:t>
            </a:r>
            <a:r>
              <a:rPr lang="ru-RU" sz="2900" dirty="0" smtClean="0"/>
              <a:t> </a:t>
            </a:r>
            <a:r>
              <a:rPr lang="ru-RU" sz="2900" dirty="0" err="1" smtClean="0"/>
              <a:t>aýlaw</a:t>
            </a:r>
            <a:r>
              <a:rPr lang="ru-RU" sz="2900" dirty="0" smtClean="0"/>
              <a:t> </a:t>
            </a:r>
            <a:r>
              <a:rPr lang="ru-RU" sz="2900" dirty="0" err="1" smtClean="0"/>
              <a:t>okuna</a:t>
            </a:r>
            <a:r>
              <a:rPr lang="ru-RU" sz="2900" dirty="0" smtClean="0"/>
              <a:t> </a:t>
            </a:r>
            <a:r>
              <a:rPr lang="ru-RU" sz="2900" dirty="0" err="1" smtClean="0"/>
              <a:t>perpendikulýar</a:t>
            </a:r>
            <a:r>
              <a:rPr lang="ru-RU" sz="2900" dirty="0" smtClean="0"/>
              <a:t> </a:t>
            </a:r>
            <a:r>
              <a:rPr lang="ru-RU" sz="2900" dirty="0" err="1" smtClean="0"/>
              <a:t>bolmalydyr</a:t>
            </a:r>
            <a:r>
              <a:rPr lang="ru-RU" sz="2900" dirty="0" smtClean="0"/>
              <a:t> (</a:t>
            </a:r>
            <a:r>
              <a:rPr lang="ru-RU" sz="2900" dirty="0" err="1" smtClean="0"/>
              <a:t>kollimasion</a:t>
            </a:r>
            <a:r>
              <a:rPr lang="ru-RU" sz="2900" dirty="0" smtClean="0"/>
              <a:t> </a:t>
            </a:r>
            <a:r>
              <a:rPr lang="ru-RU" sz="2900" dirty="0" err="1" smtClean="0"/>
              <a:t>ýalňyşyň</a:t>
            </a:r>
            <a:r>
              <a:rPr lang="ru-RU" sz="2900" dirty="0" smtClean="0"/>
              <a:t> </a:t>
            </a:r>
            <a:r>
              <a:rPr lang="ru-RU" sz="2900" dirty="0" err="1" smtClean="0"/>
              <a:t>barlagy</a:t>
            </a:r>
            <a:r>
              <a:rPr lang="ru-RU" sz="2900" dirty="0" smtClean="0"/>
              <a:t>);</a:t>
            </a:r>
          </a:p>
          <a:p>
            <a:pPr marL="0" indent="0">
              <a:buNone/>
            </a:pPr>
            <a:r>
              <a:rPr lang="ru-RU" sz="2900" dirty="0" smtClean="0"/>
              <a:t>4. </a:t>
            </a:r>
            <a:r>
              <a:rPr lang="ru-RU" sz="2900" dirty="0" err="1" smtClean="0"/>
              <a:t>Dürbiniň</a:t>
            </a:r>
            <a:r>
              <a:rPr lang="ru-RU" sz="2900" dirty="0" smtClean="0"/>
              <a:t> </a:t>
            </a:r>
            <a:r>
              <a:rPr lang="ru-RU" sz="2900" dirty="0" err="1" smtClean="0"/>
              <a:t>aýlaw</a:t>
            </a:r>
            <a:r>
              <a:rPr lang="ru-RU" sz="2900" dirty="0" smtClean="0"/>
              <a:t> </a:t>
            </a:r>
            <a:r>
              <a:rPr lang="ru-RU" sz="2900" dirty="0" err="1" smtClean="0"/>
              <a:t>oky</a:t>
            </a:r>
            <a:r>
              <a:rPr lang="ru-RU" sz="2900" dirty="0" smtClean="0"/>
              <a:t> </a:t>
            </a:r>
            <a:r>
              <a:rPr lang="ru-RU" sz="2900" dirty="0" err="1" smtClean="0"/>
              <a:t>çyzgyjyň</a:t>
            </a:r>
            <a:r>
              <a:rPr lang="ru-RU" sz="2900" dirty="0" smtClean="0"/>
              <a:t> </a:t>
            </a:r>
            <a:r>
              <a:rPr lang="ru-RU" sz="2900" dirty="0" err="1" smtClean="0"/>
              <a:t>aşaky</a:t>
            </a:r>
            <a:r>
              <a:rPr lang="ru-RU" sz="2900" dirty="0" smtClean="0"/>
              <a:t> </a:t>
            </a:r>
            <a:r>
              <a:rPr lang="ru-RU" sz="2900" dirty="0" err="1" smtClean="0"/>
              <a:t>tekizligine</a:t>
            </a:r>
            <a:r>
              <a:rPr lang="ru-RU" sz="2900" dirty="0" smtClean="0"/>
              <a:t> </a:t>
            </a:r>
            <a:r>
              <a:rPr lang="ru-RU" sz="2900" dirty="0" err="1" smtClean="0"/>
              <a:t>parallel</a:t>
            </a:r>
            <a:r>
              <a:rPr lang="ru-RU" sz="2900" dirty="0" smtClean="0"/>
              <a:t> </a:t>
            </a:r>
            <a:r>
              <a:rPr lang="ru-RU" sz="2900" dirty="0" err="1" smtClean="0"/>
              <a:t>bolmalydyr</a:t>
            </a:r>
            <a:r>
              <a:rPr lang="ru-RU" sz="2900" dirty="0" smtClean="0"/>
              <a:t>;</a:t>
            </a:r>
          </a:p>
          <a:p>
            <a:pPr marL="0" indent="0">
              <a:buNone/>
            </a:pPr>
            <a:r>
              <a:rPr lang="ru-RU" sz="2900" dirty="0" smtClean="0"/>
              <a:t>5. </a:t>
            </a:r>
            <a:r>
              <a:rPr lang="en-US" sz="2900" dirty="0" smtClean="0"/>
              <a:t>S</a:t>
            </a:r>
            <a:r>
              <a:rPr lang="ru-RU" sz="2900" dirty="0" err="1" smtClean="0"/>
              <a:t>apaklaryň</a:t>
            </a:r>
            <a:r>
              <a:rPr lang="ru-RU" sz="2900" dirty="0" smtClean="0"/>
              <a:t> </a:t>
            </a:r>
            <a:r>
              <a:rPr lang="ru-RU" sz="2900" dirty="0" err="1" smtClean="0"/>
              <a:t>torunyň</a:t>
            </a:r>
            <a:r>
              <a:rPr lang="ru-RU" sz="2900" dirty="0" smtClean="0"/>
              <a:t> </a:t>
            </a:r>
            <a:r>
              <a:rPr lang="ru-RU" sz="2900" dirty="0" err="1" smtClean="0"/>
              <a:t>dik</a:t>
            </a:r>
            <a:r>
              <a:rPr lang="ru-RU" sz="2900" dirty="0" smtClean="0"/>
              <a:t> </a:t>
            </a:r>
            <a:r>
              <a:rPr lang="ru-RU" sz="2900" dirty="0" err="1" smtClean="0"/>
              <a:t>sapagy</a:t>
            </a:r>
            <a:r>
              <a:rPr lang="ru-RU" sz="2900" dirty="0" smtClean="0"/>
              <a:t> </a:t>
            </a:r>
            <a:r>
              <a:rPr lang="ru-RU" sz="2900" dirty="0" err="1" smtClean="0"/>
              <a:t>kipregeliň</a:t>
            </a:r>
            <a:r>
              <a:rPr lang="ru-RU" sz="2900" dirty="0" smtClean="0"/>
              <a:t> </a:t>
            </a:r>
            <a:r>
              <a:rPr lang="ru-RU" sz="2900" dirty="0" err="1" smtClean="0"/>
              <a:t>kollimasion</a:t>
            </a:r>
            <a:r>
              <a:rPr lang="ru-RU" sz="2900" dirty="0" smtClean="0"/>
              <a:t> </a:t>
            </a:r>
            <a:r>
              <a:rPr lang="ru-RU" sz="2900" dirty="0" err="1" smtClean="0"/>
              <a:t>tekizligi</a:t>
            </a:r>
            <a:r>
              <a:rPr lang="ru-RU" sz="2900" dirty="0" smtClean="0"/>
              <a:t> </a:t>
            </a:r>
            <a:r>
              <a:rPr lang="ru-RU" sz="2900" dirty="0" err="1" smtClean="0"/>
              <a:t>bilen</a:t>
            </a:r>
            <a:r>
              <a:rPr lang="ru-RU" sz="2900" dirty="0" smtClean="0"/>
              <a:t> </a:t>
            </a:r>
            <a:r>
              <a:rPr lang="ru-RU" sz="2900" dirty="0" err="1" smtClean="0"/>
              <a:t>gabat</a:t>
            </a:r>
            <a:r>
              <a:rPr lang="ru-RU" sz="2900" dirty="0" smtClean="0"/>
              <a:t> </a:t>
            </a:r>
            <a:r>
              <a:rPr lang="ru-RU" sz="2900" dirty="0" err="1" smtClean="0"/>
              <a:t>gelmaelidir</a:t>
            </a:r>
            <a:r>
              <a:rPr lang="ru-RU" sz="2900" dirty="0" smtClean="0"/>
              <a:t>:</a:t>
            </a:r>
          </a:p>
          <a:p>
            <a:pPr marL="0" indent="0">
              <a:buNone/>
            </a:pPr>
            <a:r>
              <a:rPr lang="ru-RU" sz="2900" dirty="0" smtClean="0"/>
              <a:t>6. </a:t>
            </a:r>
            <a:r>
              <a:rPr lang="ru-RU" sz="2900" dirty="0" err="1" smtClean="0"/>
              <a:t>Dik</a:t>
            </a:r>
            <a:r>
              <a:rPr lang="ru-RU" sz="2900" dirty="0" smtClean="0"/>
              <a:t> </a:t>
            </a:r>
            <a:r>
              <a:rPr lang="ru-RU" sz="2900" dirty="0" err="1" smtClean="0"/>
              <a:t>aýlawyň</a:t>
            </a:r>
            <a:r>
              <a:rPr lang="ru-RU" sz="2900" dirty="0" smtClean="0"/>
              <a:t> </a:t>
            </a:r>
            <a:r>
              <a:rPr lang="ru-RU" sz="2900" dirty="0" err="1" smtClean="0"/>
              <a:t>nolunyň</a:t>
            </a:r>
            <a:r>
              <a:rPr lang="ru-RU" sz="2900" dirty="0" smtClean="0"/>
              <a:t> </a:t>
            </a:r>
            <a:r>
              <a:rPr lang="ru-RU" sz="2900" dirty="0" err="1" smtClean="0"/>
              <a:t>orny</a:t>
            </a:r>
            <a:r>
              <a:rPr lang="ru-RU" sz="2900" dirty="0" smtClean="0"/>
              <a:t> </a:t>
            </a:r>
            <a:r>
              <a:rPr lang="ru-RU" sz="2900" dirty="0" err="1" smtClean="0"/>
              <a:t>ululygy</a:t>
            </a:r>
            <a:r>
              <a:rPr lang="ru-RU" sz="2900" dirty="0" smtClean="0"/>
              <a:t> </a:t>
            </a:r>
            <a:r>
              <a:rPr lang="ru-RU" sz="2900" dirty="0" err="1" smtClean="0"/>
              <a:t>boýunça</a:t>
            </a:r>
            <a:r>
              <a:rPr lang="ru-RU" sz="2900" dirty="0" smtClean="0"/>
              <a:t> </a:t>
            </a:r>
            <a:r>
              <a:rPr lang="ru-RU" sz="2900" dirty="0" err="1" smtClean="0"/>
              <a:t>kiçi</a:t>
            </a:r>
            <a:r>
              <a:rPr lang="ru-RU" sz="2900" dirty="0"/>
              <a:t> (0</a:t>
            </a:r>
            <a:r>
              <a:rPr lang="ru-RU" sz="2900" b="1" baseline="30000" dirty="0"/>
              <a:t>o</a:t>
            </a:r>
            <a:r>
              <a:rPr lang="ru-RU" sz="2900" dirty="0"/>
              <a:t> </a:t>
            </a:r>
            <a:r>
              <a:rPr lang="ru-RU" sz="2900" dirty="0" smtClean="0"/>
              <a:t>0‘ </a:t>
            </a:r>
            <a:r>
              <a:rPr lang="ru-RU" sz="2900" dirty="0" err="1" smtClean="0"/>
              <a:t>golaý</a:t>
            </a:r>
            <a:r>
              <a:rPr lang="ru-RU" sz="2900" dirty="0" smtClean="0"/>
              <a:t>) </a:t>
            </a:r>
            <a:r>
              <a:rPr lang="ru-RU" sz="2900" dirty="0" err="1" smtClean="0"/>
              <a:t>we</a:t>
            </a:r>
            <a:r>
              <a:rPr lang="ru-RU" sz="2900" dirty="0" smtClean="0"/>
              <a:t> </a:t>
            </a:r>
            <a:r>
              <a:rPr lang="ru-RU" sz="2900" dirty="0" err="1" smtClean="0"/>
              <a:t>hemişelik</a:t>
            </a:r>
            <a:r>
              <a:rPr lang="ru-RU" sz="2900" dirty="0" smtClean="0"/>
              <a:t> </a:t>
            </a:r>
            <a:r>
              <a:rPr lang="ru-RU" sz="2900" dirty="0" err="1" smtClean="0"/>
              <a:t>bolmalydyr</a:t>
            </a:r>
            <a:r>
              <a:rPr lang="ru-RU" sz="2900" dirty="0" smtClean="0"/>
              <a:t>;</a:t>
            </a:r>
          </a:p>
          <a:p>
            <a:pPr marL="0" indent="0">
              <a:buNone/>
            </a:pPr>
            <a:r>
              <a:rPr lang="ru-RU" sz="2900" dirty="0" smtClean="0"/>
              <a:t>7. </a:t>
            </a:r>
            <a:r>
              <a:rPr lang="en-US" sz="2900" dirty="0" smtClean="0"/>
              <a:t>S</a:t>
            </a:r>
            <a:r>
              <a:rPr lang="ru-RU" sz="2900" dirty="0" err="1" smtClean="0"/>
              <a:t>apakly</a:t>
            </a:r>
            <a:r>
              <a:rPr lang="ru-RU" sz="2900" dirty="0" smtClean="0"/>
              <a:t> </a:t>
            </a:r>
            <a:r>
              <a:rPr lang="ru-RU" sz="2900" dirty="0" err="1" smtClean="0"/>
              <a:t>uzaklyk</a:t>
            </a:r>
            <a:r>
              <a:rPr lang="ru-RU" sz="2900" dirty="0" smtClean="0"/>
              <a:t> </a:t>
            </a:r>
            <a:r>
              <a:rPr lang="ru-RU" sz="2900" dirty="0" err="1" smtClean="0"/>
              <a:t>ölçeýjiniň</a:t>
            </a:r>
            <a:r>
              <a:rPr lang="ru-RU" sz="2900" dirty="0" smtClean="0"/>
              <a:t> </a:t>
            </a:r>
            <a:r>
              <a:rPr lang="ru-RU" sz="2900" dirty="0" err="1" smtClean="0"/>
              <a:t>koeffisiýentiniň</a:t>
            </a:r>
            <a:r>
              <a:rPr lang="ru-RU" sz="2900" dirty="0" smtClean="0"/>
              <a:t> </a:t>
            </a:r>
            <a:r>
              <a:rPr lang="ru-RU" sz="2900" dirty="0" err="1" smtClean="0"/>
              <a:t>hakyky</a:t>
            </a:r>
            <a:r>
              <a:rPr lang="ru-RU" sz="2900" dirty="0" smtClean="0"/>
              <a:t> </a:t>
            </a:r>
            <a:r>
              <a:rPr lang="ru-RU" sz="2900" dirty="0" err="1" smtClean="0"/>
              <a:t>bahasyny</a:t>
            </a:r>
            <a:r>
              <a:rPr lang="ru-RU" sz="2900" dirty="0" smtClean="0"/>
              <a:t> </a:t>
            </a:r>
            <a:r>
              <a:rPr lang="ru-RU" sz="2900" dirty="0" err="1" smtClean="0"/>
              <a:t>kesgitlemeli</a:t>
            </a:r>
            <a:r>
              <a:rPr lang="ru-RU" sz="2900" dirty="0" smtClean="0"/>
              <a:t>.</a:t>
            </a:r>
            <a:endParaRPr lang="ru-RU" sz="2900" dirty="0"/>
          </a:p>
          <a:p>
            <a:pPr marL="0" indent="0">
              <a:buNone/>
            </a:pPr>
            <a:endParaRPr lang="ru-RU" sz="2900" b="1" dirty="0" smtClean="0"/>
          </a:p>
          <a:p>
            <a:pPr marL="0" indent="0">
              <a:buNone/>
            </a:pPr>
            <a:endParaRPr lang="ru-RU" sz="2700" dirty="0"/>
          </a:p>
          <a:p>
            <a:endParaRPr lang="ru-RU" dirty="0"/>
          </a:p>
          <a:p>
            <a:endParaRPr lang="ru-RU" dirty="0"/>
          </a:p>
        </p:txBody>
      </p:sp>
    </p:spTree>
    <p:extLst>
      <p:ext uri="{BB962C8B-B14F-4D97-AF65-F5344CB8AC3E}">
        <p14:creationId xmlns:p14="http://schemas.microsoft.com/office/powerpoint/2010/main" val="339806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cer\Desktop\картинки\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4320480" cy="65527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4" descr="C:\Users\Acer\Desktop\картинки\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116632"/>
            <a:ext cx="4392488" cy="6552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07850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36099" y="116632"/>
            <a:ext cx="8824857" cy="55085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2600" b="1" dirty="0" err="1" smtClean="0">
                <a:solidFill>
                  <a:srgbClr val="C00000"/>
                </a:solidFill>
              </a:rPr>
              <a:t>Menzula</a:t>
            </a:r>
            <a:r>
              <a:rPr lang="ru-RU" sz="2600" b="1" dirty="0" smtClean="0">
                <a:solidFill>
                  <a:srgbClr val="C00000"/>
                </a:solidFill>
              </a:rPr>
              <a:t> </a:t>
            </a:r>
            <a:r>
              <a:rPr lang="ru-RU" sz="2600" b="1" dirty="0" err="1" smtClean="0">
                <a:solidFill>
                  <a:srgbClr val="C00000"/>
                </a:solidFill>
              </a:rPr>
              <a:t>şekillendirmesiniň</a:t>
            </a:r>
            <a:r>
              <a:rPr lang="ru-RU" sz="2600" b="1" dirty="0" smtClean="0">
                <a:solidFill>
                  <a:srgbClr val="C00000"/>
                </a:solidFill>
              </a:rPr>
              <a:t> </a:t>
            </a:r>
            <a:r>
              <a:rPr lang="ru-RU" sz="2600" b="1" dirty="0" err="1" smtClean="0">
                <a:solidFill>
                  <a:srgbClr val="C00000"/>
                </a:solidFill>
              </a:rPr>
              <a:t>abzallaryny</a:t>
            </a:r>
            <a:r>
              <a:rPr lang="ru-RU" sz="2600" b="1" dirty="0" smtClean="0">
                <a:solidFill>
                  <a:srgbClr val="C00000"/>
                </a:solidFill>
              </a:rPr>
              <a:t> </a:t>
            </a:r>
            <a:r>
              <a:rPr lang="ru-RU" sz="2600" b="1" dirty="0" err="1" smtClean="0">
                <a:solidFill>
                  <a:srgbClr val="C00000"/>
                </a:solidFill>
              </a:rPr>
              <a:t>we</a:t>
            </a:r>
            <a:r>
              <a:rPr lang="ru-RU" sz="2600" b="1" dirty="0" smtClean="0">
                <a:solidFill>
                  <a:srgbClr val="C00000"/>
                </a:solidFill>
              </a:rPr>
              <a:t> </a:t>
            </a:r>
            <a:r>
              <a:rPr lang="ru-RU" sz="2600" b="1" dirty="0" err="1" smtClean="0">
                <a:solidFill>
                  <a:srgbClr val="C00000"/>
                </a:solidFill>
              </a:rPr>
              <a:t>gurallaryny</a:t>
            </a:r>
            <a:r>
              <a:rPr lang="ru-RU" sz="2600" b="1" dirty="0" smtClean="0">
                <a:solidFill>
                  <a:srgbClr val="C00000"/>
                </a:solidFill>
              </a:rPr>
              <a:t> </a:t>
            </a:r>
            <a:r>
              <a:rPr lang="ru-RU" sz="2600" b="1" dirty="0" err="1" smtClean="0">
                <a:solidFill>
                  <a:srgbClr val="C00000"/>
                </a:solidFill>
              </a:rPr>
              <a:t>barlamak</a:t>
            </a:r>
            <a:endParaRPr lang="ru-RU" sz="2600" b="1" dirty="0">
              <a:solidFill>
                <a:srgbClr val="C00000"/>
              </a:solidFill>
            </a:endParaRPr>
          </a:p>
        </p:txBody>
      </p:sp>
      <p:sp>
        <p:nvSpPr>
          <p:cNvPr id="5" name="Прямоугольник с двумя скругленными противолежащими углами 4"/>
          <p:cNvSpPr/>
          <p:nvPr/>
        </p:nvSpPr>
        <p:spPr>
          <a:xfrm>
            <a:off x="390962" y="1571724"/>
            <a:ext cx="8603798" cy="532318"/>
          </a:xfrm>
          <a:prstGeom prst="round2Diag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2200" b="1" dirty="0" err="1" smtClean="0"/>
              <a:t>Menzula</a:t>
            </a:r>
            <a:r>
              <a:rPr lang="ru-RU" sz="2200" b="1" dirty="0" smtClean="0"/>
              <a:t> </a:t>
            </a:r>
            <a:r>
              <a:rPr lang="ru-RU" sz="2200" b="1" dirty="0" err="1" smtClean="0"/>
              <a:t>toplumynyň</a:t>
            </a:r>
            <a:r>
              <a:rPr lang="ru-RU" sz="2200" b="1" dirty="0" smtClean="0"/>
              <a:t> </a:t>
            </a:r>
            <a:r>
              <a:rPr lang="ru-RU" sz="2200" b="1" dirty="0" err="1" smtClean="0"/>
              <a:t>abzallarynyň</a:t>
            </a:r>
            <a:r>
              <a:rPr lang="ru-RU" sz="2200" b="1" dirty="0" smtClean="0"/>
              <a:t> </a:t>
            </a:r>
            <a:r>
              <a:rPr lang="ru-RU" sz="2200" b="1" dirty="0" err="1" smtClean="0"/>
              <a:t>işe</a:t>
            </a:r>
            <a:r>
              <a:rPr lang="ru-RU" sz="2200" b="1" dirty="0" smtClean="0"/>
              <a:t> </a:t>
            </a:r>
            <a:r>
              <a:rPr lang="ru-RU" sz="2200" b="1" dirty="0" err="1" smtClean="0"/>
              <a:t>ukyplylygyny</a:t>
            </a:r>
            <a:r>
              <a:rPr lang="ru-RU" sz="2200" b="1" dirty="0" smtClean="0"/>
              <a:t> </a:t>
            </a:r>
            <a:r>
              <a:rPr lang="ru-RU" sz="2200" b="1" dirty="0" err="1" smtClean="0"/>
              <a:t>barlamak</a:t>
            </a:r>
            <a:endParaRPr lang="ru-RU" sz="2200" dirty="0"/>
          </a:p>
        </p:txBody>
      </p:sp>
      <p:sp>
        <p:nvSpPr>
          <p:cNvPr id="7" name="Прямоугольник с двумя скругленными противолежащими углами 6"/>
          <p:cNvSpPr/>
          <p:nvPr/>
        </p:nvSpPr>
        <p:spPr>
          <a:xfrm>
            <a:off x="403933" y="3356992"/>
            <a:ext cx="8603798" cy="593901"/>
          </a:xfrm>
          <a:prstGeom prst="round2Diag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tk-TM" sz="2400" b="1" dirty="0" smtClean="0"/>
              <a:t>K</a:t>
            </a:r>
            <a:r>
              <a:rPr lang="ru-RU" sz="2400" b="1" dirty="0" err="1" smtClean="0"/>
              <a:t>ipregeldäki</a:t>
            </a:r>
            <a:r>
              <a:rPr lang="ru-RU" sz="2400" b="1" dirty="0" smtClean="0"/>
              <a:t> </a:t>
            </a:r>
            <a:r>
              <a:rPr lang="ru-RU" sz="2400" b="1" dirty="0" err="1" smtClean="0"/>
              <a:t>tekiz</a:t>
            </a:r>
            <a:r>
              <a:rPr lang="ru-RU" sz="2400" b="1" dirty="0" smtClean="0"/>
              <a:t> </a:t>
            </a:r>
            <a:r>
              <a:rPr lang="ru-RU" sz="2400" b="1" dirty="0" err="1" smtClean="0"/>
              <a:t>oturdyjy</a:t>
            </a:r>
            <a:r>
              <a:rPr lang="ru-RU" sz="2400" b="1" dirty="0" smtClean="0"/>
              <a:t> </a:t>
            </a:r>
            <a:r>
              <a:rPr lang="ru-RU" sz="2400" b="1" dirty="0" err="1" smtClean="0"/>
              <a:t>derejäni</a:t>
            </a:r>
            <a:r>
              <a:rPr lang="ru-RU" sz="2400" b="1" dirty="0" smtClean="0"/>
              <a:t> </a:t>
            </a:r>
            <a:r>
              <a:rPr lang="ru-RU" sz="2400" b="1" dirty="0" err="1" smtClean="0"/>
              <a:t>barlamak</a:t>
            </a:r>
            <a:r>
              <a:rPr lang="ru-RU" sz="2400" b="1" dirty="0" smtClean="0"/>
              <a:t> </a:t>
            </a:r>
            <a:r>
              <a:rPr lang="ru-RU" sz="2400" b="1" dirty="0" err="1" smtClean="0"/>
              <a:t>we</a:t>
            </a:r>
            <a:r>
              <a:rPr lang="ru-RU" sz="2400" b="1" dirty="0" smtClean="0"/>
              <a:t> </a:t>
            </a:r>
            <a:r>
              <a:rPr lang="ru-RU" sz="2400" b="1" dirty="0" err="1" smtClean="0"/>
              <a:t>sazlamak</a:t>
            </a:r>
            <a:endParaRPr lang="ru-RU" sz="2400" dirty="0"/>
          </a:p>
        </p:txBody>
      </p:sp>
      <p:sp>
        <p:nvSpPr>
          <p:cNvPr id="8" name="Прямоугольник с двумя скругленными противолежащими углами 7"/>
          <p:cNvSpPr/>
          <p:nvPr/>
        </p:nvSpPr>
        <p:spPr>
          <a:xfrm>
            <a:off x="360455" y="2348880"/>
            <a:ext cx="8603798" cy="750960"/>
          </a:xfrm>
          <a:prstGeom prst="round2Diag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ru-RU" sz="2100" b="1" dirty="0" err="1" smtClean="0"/>
              <a:t>Kipregeliň</a:t>
            </a:r>
            <a:r>
              <a:rPr lang="ru-RU" sz="2100" b="1" dirty="0" smtClean="0"/>
              <a:t> </a:t>
            </a:r>
            <a:r>
              <a:rPr lang="ru-RU" sz="2100" b="1" dirty="0" err="1" smtClean="0"/>
              <a:t>görüş</a:t>
            </a:r>
            <a:r>
              <a:rPr lang="ru-RU" sz="2100" b="1" dirty="0" smtClean="0"/>
              <a:t> </a:t>
            </a:r>
            <a:r>
              <a:rPr lang="ru-RU" sz="2100" b="1" dirty="0" err="1" smtClean="0"/>
              <a:t>dürbüsiniň</a:t>
            </a:r>
            <a:r>
              <a:rPr lang="ru-RU" sz="2100" b="1" dirty="0" smtClean="0"/>
              <a:t> </a:t>
            </a:r>
            <a:r>
              <a:rPr lang="ru-RU" sz="2100" b="1" dirty="0" err="1" smtClean="0"/>
              <a:t>yorunyň</a:t>
            </a:r>
            <a:r>
              <a:rPr lang="ru-RU" sz="2100" b="1" dirty="0" smtClean="0"/>
              <a:t> </a:t>
            </a:r>
            <a:r>
              <a:rPr lang="ru-RU" sz="2100" b="1" dirty="0" err="1" smtClean="0"/>
              <a:t>duk</a:t>
            </a:r>
            <a:r>
              <a:rPr lang="ru-RU" sz="2100" b="1" dirty="0" smtClean="0"/>
              <a:t> </a:t>
            </a:r>
            <a:r>
              <a:rPr lang="ru-RU" sz="2100" b="1" dirty="0" err="1" smtClean="0"/>
              <a:t>sapagynyň</a:t>
            </a:r>
            <a:r>
              <a:rPr lang="ru-RU" sz="2100" b="1" dirty="0" smtClean="0"/>
              <a:t> </a:t>
            </a:r>
            <a:r>
              <a:rPr lang="ru-RU" sz="2100" b="1" dirty="0" err="1" smtClean="0"/>
              <a:t>dogry</a:t>
            </a:r>
            <a:r>
              <a:rPr lang="ru-RU" sz="2100" b="1" dirty="0" smtClean="0"/>
              <a:t> </a:t>
            </a:r>
            <a:r>
              <a:rPr lang="ru-RU" sz="2100" b="1" dirty="0" err="1" smtClean="0"/>
              <a:t>oturdylandygyny</a:t>
            </a:r>
            <a:r>
              <a:rPr lang="ru-RU" sz="2100" b="1" dirty="0" smtClean="0"/>
              <a:t> </a:t>
            </a:r>
            <a:r>
              <a:rPr lang="ru-RU" sz="2100" b="1" dirty="0" err="1" smtClean="0"/>
              <a:t>barlamak</a:t>
            </a:r>
            <a:endParaRPr lang="ru-RU" sz="2100" dirty="0"/>
          </a:p>
        </p:txBody>
      </p:sp>
      <p:sp>
        <p:nvSpPr>
          <p:cNvPr id="13" name="Прямоугольник с двумя скругленными противолежащими углами 12"/>
          <p:cNvSpPr/>
          <p:nvPr/>
        </p:nvSpPr>
        <p:spPr>
          <a:xfrm>
            <a:off x="400571" y="5157192"/>
            <a:ext cx="8603798" cy="576064"/>
          </a:xfrm>
          <a:prstGeom prst="round2Diag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2400" b="1" dirty="0" err="1" smtClean="0"/>
              <a:t>Dik</a:t>
            </a:r>
            <a:r>
              <a:rPr lang="ru-RU" sz="2400" b="1" dirty="0" smtClean="0"/>
              <a:t> </a:t>
            </a:r>
            <a:r>
              <a:rPr lang="ru-RU" sz="2400" b="1" dirty="0" err="1" smtClean="0"/>
              <a:t>tegelegiň</a:t>
            </a:r>
            <a:r>
              <a:rPr lang="ru-RU" sz="2400" b="1" dirty="0" smtClean="0"/>
              <a:t> </a:t>
            </a:r>
            <a:r>
              <a:rPr lang="ru-RU" sz="2400" b="1" dirty="0" err="1" smtClean="0"/>
              <a:t>nolunyň</a:t>
            </a:r>
            <a:r>
              <a:rPr lang="ru-RU" sz="2400" b="1" dirty="0" smtClean="0"/>
              <a:t> </a:t>
            </a:r>
            <a:r>
              <a:rPr lang="ru-RU" sz="2400" b="1" dirty="0" err="1" smtClean="0"/>
              <a:t>ornuny</a:t>
            </a:r>
            <a:r>
              <a:rPr lang="ru-RU" sz="2400" b="1" dirty="0" smtClean="0"/>
              <a:t> (NO) </a:t>
            </a:r>
            <a:r>
              <a:rPr lang="ru-RU" sz="2400" b="1" dirty="0" err="1" smtClean="0"/>
              <a:t>kesgitlemek</a:t>
            </a:r>
            <a:endParaRPr lang="ru-RU" sz="2400" dirty="0"/>
          </a:p>
        </p:txBody>
      </p:sp>
      <p:sp>
        <p:nvSpPr>
          <p:cNvPr id="14" name="Прямоугольник с двумя скругленными противолежащими углами 13"/>
          <p:cNvSpPr/>
          <p:nvPr/>
        </p:nvSpPr>
        <p:spPr>
          <a:xfrm>
            <a:off x="388680" y="4284513"/>
            <a:ext cx="8634305" cy="576064"/>
          </a:xfrm>
          <a:prstGeom prst="round2Diag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tk-TM" sz="2400" b="1" dirty="0" smtClean="0"/>
              <a:t>M</a:t>
            </a:r>
            <a:r>
              <a:rPr lang="ru-RU" sz="2400" b="1" dirty="0" err="1" smtClean="0"/>
              <a:t>enzulanyň</a:t>
            </a:r>
            <a:r>
              <a:rPr lang="ru-RU" sz="2400" b="1" dirty="0" smtClean="0"/>
              <a:t> </a:t>
            </a:r>
            <a:r>
              <a:rPr lang="ru-RU" sz="2400" b="1" dirty="0" err="1" smtClean="0"/>
              <a:t>durnuklylygyny</a:t>
            </a:r>
            <a:r>
              <a:rPr lang="ru-RU" sz="2400" b="1" dirty="0" smtClean="0"/>
              <a:t> </a:t>
            </a:r>
            <a:r>
              <a:rPr lang="ru-RU" sz="2400" b="1" dirty="0" err="1" smtClean="0"/>
              <a:t>barlamak</a:t>
            </a:r>
            <a:endParaRPr lang="ru-RU" sz="2400" dirty="0"/>
          </a:p>
        </p:txBody>
      </p:sp>
      <p:sp>
        <p:nvSpPr>
          <p:cNvPr id="17" name="Прямоугольник с двумя скругленными противолежащими углами 16"/>
          <p:cNvSpPr/>
          <p:nvPr/>
        </p:nvSpPr>
        <p:spPr>
          <a:xfrm>
            <a:off x="346631" y="6021288"/>
            <a:ext cx="8631445" cy="576064"/>
          </a:xfrm>
          <a:prstGeom prst="round2Diag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tk-TM" sz="2400" b="1" dirty="0" smtClean="0"/>
              <a:t>B</a:t>
            </a:r>
            <a:r>
              <a:rPr lang="ru-RU" sz="2400" b="1" dirty="0" err="1" smtClean="0"/>
              <a:t>usslyň</a:t>
            </a:r>
            <a:r>
              <a:rPr lang="ru-RU" sz="2400" b="1" dirty="0" smtClean="0"/>
              <a:t> </a:t>
            </a:r>
            <a:r>
              <a:rPr lang="ru-RU" sz="2400" b="1" dirty="0" err="1" smtClean="0"/>
              <a:t>gural</a:t>
            </a:r>
            <a:r>
              <a:rPr lang="ru-RU" sz="2400" b="1" dirty="0" smtClean="0"/>
              <a:t> </a:t>
            </a:r>
            <a:r>
              <a:rPr lang="ru-RU" sz="2400" b="1" dirty="0" err="1" smtClean="0"/>
              <a:t>düzedişini</a:t>
            </a:r>
            <a:r>
              <a:rPr lang="ru-RU" sz="2400" b="1" dirty="0" smtClean="0"/>
              <a:t> </a:t>
            </a:r>
            <a:r>
              <a:rPr lang="ru-RU" sz="2400" b="1" dirty="0" err="1" smtClean="0"/>
              <a:t>kesgitlemek</a:t>
            </a:r>
            <a:endParaRPr lang="ru-RU" sz="2400" dirty="0"/>
          </a:p>
        </p:txBody>
      </p:sp>
      <p:sp>
        <p:nvSpPr>
          <p:cNvPr id="18" name="Прямоугольник с двумя скругленными противолежащими углами 17"/>
          <p:cNvSpPr/>
          <p:nvPr/>
        </p:nvSpPr>
        <p:spPr>
          <a:xfrm>
            <a:off x="346631" y="732238"/>
            <a:ext cx="8603797" cy="584286"/>
          </a:xfrm>
          <a:prstGeom prst="round2Diag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ru-RU" sz="2400" b="1" dirty="0" err="1" smtClean="0"/>
              <a:t>Daşky</a:t>
            </a:r>
            <a:r>
              <a:rPr lang="ru-RU" sz="2400" b="1" dirty="0" smtClean="0"/>
              <a:t> </a:t>
            </a:r>
            <a:r>
              <a:rPr lang="ru-RU" sz="2400" b="1" dirty="0" err="1" smtClean="0"/>
              <a:t>ýagdaýyny</a:t>
            </a:r>
            <a:r>
              <a:rPr lang="ru-RU" sz="2400" b="1" dirty="0" smtClean="0"/>
              <a:t> </a:t>
            </a:r>
            <a:r>
              <a:rPr lang="ru-RU" sz="2400" b="1" dirty="0" err="1" smtClean="0"/>
              <a:t>we</a:t>
            </a:r>
            <a:r>
              <a:rPr lang="ru-RU" sz="2400" b="1" dirty="0" smtClean="0"/>
              <a:t> </a:t>
            </a:r>
            <a:r>
              <a:rPr lang="ru-RU" sz="2400" b="1" dirty="0" err="1" smtClean="0"/>
              <a:t>tükelligini</a:t>
            </a:r>
            <a:r>
              <a:rPr lang="ru-RU" sz="2400" b="1" dirty="0" smtClean="0"/>
              <a:t> </a:t>
            </a:r>
            <a:r>
              <a:rPr lang="ru-RU" sz="2400" b="1" dirty="0" err="1" smtClean="0"/>
              <a:t>barlamak</a:t>
            </a:r>
            <a:endParaRPr lang="ru-RU" sz="2400" dirty="0"/>
          </a:p>
        </p:txBody>
      </p:sp>
      <p:cxnSp>
        <p:nvCxnSpPr>
          <p:cNvPr id="3" name="Прямая со стрелкой 2"/>
          <p:cNvCxnSpPr>
            <a:stCxn id="18" idx="1"/>
          </p:cNvCxnSpPr>
          <p:nvPr/>
        </p:nvCxnSpPr>
        <p:spPr>
          <a:xfrm flipH="1">
            <a:off x="4648529" y="1316524"/>
            <a:ext cx="1" cy="255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1" name="Прямая со стрелкой 20"/>
          <p:cNvCxnSpPr/>
          <p:nvPr/>
        </p:nvCxnSpPr>
        <p:spPr>
          <a:xfrm flipH="1">
            <a:off x="4625197" y="2093680"/>
            <a:ext cx="1" cy="255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2" name="Прямая со стрелкой 21"/>
          <p:cNvCxnSpPr/>
          <p:nvPr/>
        </p:nvCxnSpPr>
        <p:spPr>
          <a:xfrm flipH="1">
            <a:off x="4648528" y="3112403"/>
            <a:ext cx="1" cy="255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3" name="Прямая со стрелкой 22"/>
          <p:cNvCxnSpPr/>
          <p:nvPr/>
        </p:nvCxnSpPr>
        <p:spPr>
          <a:xfrm>
            <a:off x="4662354" y="3950893"/>
            <a:ext cx="1" cy="33362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8" name="Прямая со стрелкой 37"/>
          <p:cNvCxnSpPr>
            <a:stCxn id="14" idx="1"/>
          </p:cNvCxnSpPr>
          <p:nvPr/>
        </p:nvCxnSpPr>
        <p:spPr>
          <a:xfrm flipH="1">
            <a:off x="4702470" y="4860577"/>
            <a:ext cx="3363" cy="29661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9" name="Прямая со стрелкой 38"/>
          <p:cNvCxnSpPr>
            <a:stCxn id="13" idx="1"/>
          </p:cNvCxnSpPr>
          <p:nvPr/>
        </p:nvCxnSpPr>
        <p:spPr>
          <a:xfrm>
            <a:off x="4702470" y="5733256"/>
            <a:ext cx="3363" cy="28803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8904080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с двумя скругленными противолежащими углами 3"/>
          <p:cNvSpPr/>
          <p:nvPr/>
        </p:nvSpPr>
        <p:spPr>
          <a:xfrm>
            <a:off x="239783" y="3140968"/>
            <a:ext cx="8784976" cy="600075"/>
          </a:xfrm>
          <a:prstGeom prst="round2Diag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tk-TM" sz="2400" b="1" dirty="0" smtClean="0"/>
              <a:t>U</a:t>
            </a:r>
            <a:r>
              <a:rPr lang="ru-RU" sz="2400" b="1" dirty="0" err="1" smtClean="0"/>
              <a:t>grukdyryjy-bussolyň</a:t>
            </a:r>
            <a:r>
              <a:rPr lang="ru-RU" sz="2400" b="1" dirty="0" smtClean="0"/>
              <a:t> </a:t>
            </a:r>
            <a:r>
              <a:rPr lang="ru-RU" sz="2400" b="1" dirty="0" err="1" smtClean="0"/>
              <a:t>barlagy</a:t>
            </a:r>
            <a:endParaRPr lang="ru-RU" sz="2400" dirty="0"/>
          </a:p>
        </p:txBody>
      </p:sp>
      <p:sp>
        <p:nvSpPr>
          <p:cNvPr id="5" name="Прямоугольник с двумя скругленными противолежащими углами 4"/>
          <p:cNvSpPr/>
          <p:nvPr/>
        </p:nvSpPr>
        <p:spPr>
          <a:xfrm>
            <a:off x="227702" y="4005064"/>
            <a:ext cx="8770764" cy="576064"/>
          </a:xfrm>
          <a:prstGeom prst="round2Diag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tk-TM" sz="2400" b="1" dirty="0" smtClean="0"/>
              <a:t>D</a:t>
            </a:r>
            <a:r>
              <a:rPr lang="ru-RU" sz="2400" b="1" dirty="0" err="1" smtClean="0"/>
              <a:t>aşky</a:t>
            </a:r>
            <a:r>
              <a:rPr lang="ru-RU" sz="2400" b="1" dirty="0" smtClean="0"/>
              <a:t> </a:t>
            </a:r>
            <a:r>
              <a:rPr lang="ru-RU" sz="2400" b="1" dirty="0" err="1" smtClean="0"/>
              <a:t>ýagdaýyny</a:t>
            </a:r>
            <a:r>
              <a:rPr lang="ru-RU" sz="2400" b="1" dirty="0" smtClean="0"/>
              <a:t> </a:t>
            </a:r>
            <a:r>
              <a:rPr lang="ru-RU" sz="2400" b="1" dirty="0" err="1" smtClean="0"/>
              <a:t>barlamak</a:t>
            </a:r>
            <a:endParaRPr lang="ru-RU" sz="2400" dirty="0"/>
          </a:p>
        </p:txBody>
      </p:sp>
      <p:sp>
        <p:nvSpPr>
          <p:cNvPr id="6" name="Прямоугольник с двумя скругленными противолежащими углами 5"/>
          <p:cNvSpPr/>
          <p:nvPr/>
        </p:nvSpPr>
        <p:spPr>
          <a:xfrm>
            <a:off x="219690" y="4869160"/>
            <a:ext cx="8766846" cy="720080"/>
          </a:xfrm>
          <a:prstGeom prst="round2Diag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tk-TM" sz="2400" b="1" dirty="0" smtClean="0"/>
              <a:t>B</a:t>
            </a:r>
            <a:r>
              <a:rPr lang="ru-RU" sz="2400" b="1" dirty="0" err="1" smtClean="0"/>
              <a:t>ussolyň</a:t>
            </a:r>
            <a:r>
              <a:rPr lang="ru-RU" sz="2400" b="1" dirty="0" smtClean="0"/>
              <a:t> </a:t>
            </a:r>
            <a:r>
              <a:rPr lang="ru-RU" sz="2400" b="1" dirty="0" err="1" smtClean="0"/>
              <a:t>esasy</a:t>
            </a:r>
            <a:r>
              <a:rPr lang="ru-RU" sz="2400" b="1" dirty="0" smtClean="0"/>
              <a:t> </a:t>
            </a:r>
            <a:r>
              <a:rPr lang="ru-RU" sz="2400" b="1" dirty="0" err="1" smtClean="0"/>
              <a:t>şaýlarynyň</a:t>
            </a:r>
            <a:r>
              <a:rPr lang="ru-RU" sz="2400" b="1" dirty="0" smtClean="0"/>
              <a:t> </a:t>
            </a:r>
            <a:r>
              <a:rPr lang="ru-RU" sz="2400" b="1" dirty="0" err="1" smtClean="0"/>
              <a:t>işe</a:t>
            </a:r>
            <a:r>
              <a:rPr lang="ru-RU" sz="2400" b="1" dirty="0" smtClean="0"/>
              <a:t> </a:t>
            </a:r>
            <a:r>
              <a:rPr lang="ru-RU" sz="2400" b="1" dirty="0" err="1" smtClean="0"/>
              <a:t>ukyplylygyny</a:t>
            </a:r>
            <a:r>
              <a:rPr lang="ru-RU" sz="2400" b="1" dirty="0" smtClean="0"/>
              <a:t> </a:t>
            </a:r>
            <a:r>
              <a:rPr lang="ru-RU" sz="2400" b="1" dirty="0" err="1" smtClean="0"/>
              <a:t>we</a:t>
            </a:r>
            <a:r>
              <a:rPr lang="ru-RU" sz="2400" b="1" dirty="0" smtClean="0"/>
              <a:t> </a:t>
            </a:r>
            <a:r>
              <a:rPr lang="ru-RU" sz="2400" b="1" dirty="0" err="1" smtClean="0"/>
              <a:t>özara</a:t>
            </a:r>
            <a:r>
              <a:rPr lang="ru-RU" sz="2400" b="1" dirty="0" smtClean="0"/>
              <a:t> </a:t>
            </a:r>
            <a:r>
              <a:rPr lang="ru-RU" sz="2400" b="1" dirty="0" err="1" smtClean="0"/>
              <a:t>täsirlerini</a:t>
            </a:r>
            <a:r>
              <a:rPr lang="ru-RU" sz="2400" b="1" dirty="0" smtClean="0"/>
              <a:t> </a:t>
            </a:r>
            <a:r>
              <a:rPr lang="ru-RU" sz="2400" b="1" dirty="0" err="1" smtClean="0"/>
              <a:t>barlamak</a:t>
            </a:r>
            <a:endParaRPr lang="ru-RU" sz="2400" dirty="0"/>
          </a:p>
        </p:txBody>
      </p:sp>
      <p:sp>
        <p:nvSpPr>
          <p:cNvPr id="7" name="Прямоугольник с двумя скругленными противолежащими углами 6"/>
          <p:cNvSpPr/>
          <p:nvPr/>
        </p:nvSpPr>
        <p:spPr>
          <a:xfrm>
            <a:off x="197642" y="5877272"/>
            <a:ext cx="8788894" cy="576064"/>
          </a:xfrm>
          <a:prstGeom prst="round2Diag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tk-TM" sz="2400" b="1" dirty="0" smtClean="0"/>
              <a:t>N</a:t>
            </a:r>
            <a:r>
              <a:rPr lang="ru-RU" sz="2400" b="1" dirty="0" err="1" smtClean="0"/>
              <a:t>omogrammalaryň</a:t>
            </a:r>
            <a:r>
              <a:rPr lang="ru-RU" sz="2400" b="1" dirty="0" smtClean="0"/>
              <a:t> </a:t>
            </a:r>
            <a:r>
              <a:rPr lang="ru-RU" sz="2400" b="1" dirty="0" err="1" smtClean="0"/>
              <a:t>koeffisiýentini</a:t>
            </a:r>
            <a:r>
              <a:rPr lang="ru-RU" sz="2400" b="1" dirty="0" smtClean="0"/>
              <a:t> </a:t>
            </a:r>
            <a:r>
              <a:rPr lang="ru-RU" sz="2400" b="1" dirty="0" err="1" smtClean="0"/>
              <a:t>kesgitlemek</a:t>
            </a:r>
            <a:endParaRPr lang="ru-RU" sz="2400" dirty="0"/>
          </a:p>
        </p:txBody>
      </p:sp>
      <p:sp>
        <p:nvSpPr>
          <p:cNvPr id="8" name="Прямоугольник с двумя скругленными противолежащими углами 7"/>
          <p:cNvSpPr/>
          <p:nvPr/>
        </p:nvSpPr>
        <p:spPr>
          <a:xfrm>
            <a:off x="299932" y="2276872"/>
            <a:ext cx="8664678" cy="601216"/>
          </a:xfrm>
          <a:prstGeom prst="round2Diag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2400" b="1" dirty="0" err="1" smtClean="0"/>
              <a:t>Kollimasiýa</a:t>
            </a:r>
            <a:r>
              <a:rPr lang="ru-RU" sz="2400" b="1" dirty="0" smtClean="0"/>
              <a:t> </a:t>
            </a:r>
            <a:r>
              <a:rPr lang="ru-RU" sz="2400" b="1" dirty="0" err="1" smtClean="0"/>
              <a:t>ýalňyşlygyny</a:t>
            </a:r>
            <a:r>
              <a:rPr lang="ru-RU" sz="2400" b="1" dirty="0" smtClean="0"/>
              <a:t> </a:t>
            </a:r>
            <a:r>
              <a:rPr lang="ru-RU" sz="2400" b="1" dirty="0" err="1" smtClean="0"/>
              <a:t>kesgitlemek</a:t>
            </a:r>
            <a:endParaRPr lang="ru-RU" sz="2400" dirty="0"/>
          </a:p>
        </p:txBody>
      </p:sp>
      <p:sp>
        <p:nvSpPr>
          <p:cNvPr id="9" name="Прямоугольник с двумя скругленными противолежащими углами 8"/>
          <p:cNvSpPr/>
          <p:nvPr/>
        </p:nvSpPr>
        <p:spPr>
          <a:xfrm>
            <a:off x="271780" y="1340768"/>
            <a:ext cx="8637031" cy="601216"/>
          </a:xfrm>
          <a:prstGeom prst="round2Diag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tk-TM" sz="2400" b="1" dirty="0" smtClean="0"/>
              <a:t>B</a:t>
            </a:r>
            <a:r>
              <a:rPr lang="ru-RU" sz="2400" b="1" dirty="0" err="1" smtClean="0"/>
              <a:t>ussolyň</a:t>
            </a:r>
            <a:r>
              <a:rPr lang="ru-RU" sz="2400" b="1" dirty="0" smtClean="0"/>
              <a:t> </a:t>
            </a:r>
            <a:r>
              <a:rPr lang="ru-RU" sz="2400" b="1" dirty="0" err="1" smtClean="0"/>
              <a:t>görkezmeleriniň</a:t>
            </a:r>
            <a:r>
              <a:rPr lang="ru-RU" sz="2400" b="1" dirty="0" smtClean="0"/>
              <a:t> </a:t>
            </a:r>
            <a:r>
              <a:rPr lang="ru-RU" sz="2400" b="1" dirty="0" err="1" smtClean="0"/>
              <a:t>üýtgemegini</a:t>
            </a:r>
            <a:r>
              <a:rPr lang="ru-RU" sz="2400" b="1" dirty="0" smtClean="0"/>
              <a:t> </a:t>
            </a:r>
            <a:r>
              <a:rPr lang="ru-RU" sz="2400" b="1" dirty="0" err="1" smtClean="0"/>
              <a:t>kesgitlemek</a:t>
            </a:r>
            <a:endParaRPr lang="ru-RU" sz="2400" dirty="0"/>
          </a:p>
        </p:txBody>
      </p:sp>
      <p:sp>
        <p:nvSpPr>
          <p:cNvPr id="10" name="Прямоугольник с двумя скругленными противолежащими углами 9"/>
          <p:cNvSpPr/>
          <p:nvPr/>
        </p:nvSpPr>
        <p:spPr>
          <a:xfrm>
            <a:off x="333165" y="476672"/>
            <a:ext cx="8631445" cy="576064"/>
          </a:xfrm>
          <a:prstGeom prst="round2Diag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tk-TM" sz="2400" b="1" dirty="0" smtClean="0"/>
              <a:t>M</a:t>
            </a:r>
            <a:r>
              <a:rPr lang="ru-RU" sz="2400" b="1" dirty="0" err="1" smtClean="0"/>
              <a:t>agnit</a:t>
            </a:r>
            <a:r>
              <a:rPr lang="ru-RU" sz="2400" b="1" dirty="0" smtClean="0"/>
              <a:t> </a:t>
            </a:r>
            <a:r>
              <a:rPr lang="ru-RU" sz="2400" b="1" dirty="0" err="1" smtClean="0"/>
              <a:t>strelkasynyň</a:t>
            </a:r>
            <a:r>
              <a:rPr lang="ru-RU" sz="2400" b="1" dirty="0" smtClean="0"/>
              <a:t> </a:t>
            </a:r>
            <a:r>
              <a:rPr lang="ru-RU" sz="2400" b="1" dirty="0" err="1" smtClean="0"/>
              <a:t>eksentrisitetini</a:t>
            </a:r>
            <a:r>
              <a:rPr lang="ru-RU" sz="2400" b="1" dirty="0" smtClean="0"/>
              <a:t> </a:t>
            </a:r>
            <a:r>
              <a:rPr lang="ru-RU" sz="2400" b="1" dirty="0" err="1" smtClean="0"/>
              <a:t>barlamak</a:t>
            </a:r>
            <a:endParaRPr lang="ru-RU" sz="2400" dirty="0"/>
          </a:p>
        </p:txBody>
      </p:sp>
      <p:cxnSp>
        <p:nvCxnSpPr>
          <p:cNvPr id="11" name="Прямая со стрелкой 10"/>
          <p:cNvCxnSpPr>
            <a:stCxn id="10" idx="1"/>
          </p:cNvCxnSpPr>
          <p:nvPr/>
        </p:nvCxnSpPr>
        <p:spPr>
          <a:xfrm flipH="1">
            <a:off x="4648530" y="1052736"/>
            <a:ext cx="358" cy="29344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 name="Прямая со стрелкой 11"/>
          <p:cNvCxnSpPr/>
          <p:nvPr/>
        </p:nvCxnSpPr>
        <p:spPr>
          <a:xfrm flipH="1">
            <a:off x="4648529" y="1941984"/>
            <a:ext cx="359" cy="30739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Прямая со стрелкой 12"/>
          <p:cNvCxnSpPr/>
          <p:nvPr/>
        </p:nvCxnSpPr>
        <p:spPr>
          <a:xfrm flipH="1">
            <a:off x="4647631" y="2878088"/>
            <a:ext cx="1795" cy="29036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Прямая со стрелкой 15"/>
          <p:cNvCxnSpPr/>
          <p:nvPr/>
        </p:nvCxnSpPr>
        <p:spPr>
          <a:xfrm flipH="1">
            <a:off x="4648527" y="3741043"/>
            <a:ext cx="1" cy="255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7" name="Прямая со стрелкой 16"/>
          <p:cNvCxnSpPr/>
          <p:nvPr/>
        </p:nvCxnSpPr>
        <p:spPr>
          <a:xfrm>
            <a:off x="4664021" y="4581128"/>
            <a:ext cx="0" cy="28803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8" name="Прямая со стрелкой 17"/>
          <p:cNvCxnSpPr/>
          <p:nvPr/>
        </p:nvCxnSpPr>
        <p:spPr>
          <a:xfrm flipH="1">
            <a:off x="4635712" y="5573866"/>
            <a:ext cx="11919" cy="30340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3249895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504056"/>
          </a:xfrm>
        </p:spPr>
        <p:txBody>
          <a:bodyPr>
            <a:noAutofit/>
          </a:bodyPr>
          <a:lstStyle/>
          <a:p>
            <a:pPr algn="ctr"/>
            <a:r>
              <a:rPr lang="tk-TM" sz="2500" b="1" dirty="0" smtClean="0"/>
              <a:t>M</a:t>
            </a:r>
            <a:r>
              <a:rPr lang="ru-RU" sz="2500" b="1" dirty="0" err="1" smtClean="0"/>
              <a:t>enzula</a:t>
            </a:r>
            <a:r>
              <a:rPr lang="ru-RU" sz="2500" b="1" dirty="0" smtClean="0"/>
              <a:t> </a:t>
            </a:r>
            <a:r>
              <a:rPr lang="ru-RU" sz="2500" b="1" dirty="0" err="1" smtClean="0"/>
              <a:t>şekillendirmesini</a:t>
            </a:r>
            <a:r>
              <a:rPr lang="ru-RU" sz="2500" b="1" dirty="0" smtClean="0"/>
              <a:t> </a:t>
            </a:r>
            <a:r>
              <a:rPr lang="ru-RU" sz="2500" b="1" dirty="0" err="1" smtClean="0"/>
              <a:t>ýerine</a:t>
            </a:r>
            <a:r>
              <a:rPr lang="ru-RU" sz="2500" b="1" dirty="0" smtClean="0"/>
              <a:t> </a:t>
            </a:r>
            <a:r>
              <a:rPr lang="ru-RU" sz="2500" b="1" dirty="0" err="1" smtClean="0"/>
              <a:t>ýetirmegiň</a:t>
            </a:r>
            <a:r>
              <a:rPr lang="ru-RU" sz="2500" b="1" dirty="0" smtClean="0"/>
              <a:t> </a:t>
            </a:r>
            <a:r>
              <a:rPr lang="ru-RU" sz="2500" b="1" dirty="0" err="1" smtClean="0"/>
              <a:t>tertibi</a:t>
            </a:r>
            <a:endParaRPr lang="ru-RU" sz="2500" b="1" dirty="0"/>
          </a:p>
        </p:txBody>
      </p:sp>
      <p:sp>
        <p:nvSpPr>
          <p:cNvPr id="3" name="Объект 2"/>
          <p:cNvSpPr>
            <a:spLocks noGrp="1"/>
          </p:cNvSpPr>
          <p:nvPr>
            <p:ph sz="quarter" idx="13"/>
          </p:nvPr>
        </p:nvSpPr>
        <p:spPr>
          <a:xfrm>
            <a:off x="179512" y="836712"/>
            <a:ext cx="8784976" cy="5904656"/>
          </a:xfrm>
        </p:spPr>
        <p:txBody>
          <a:bodyPr>
            <a:normAutofit/>
          </a:bodyPr>
          <a:lstStyle/>
          <a:p>
            <a:pPr marL="0" indent="0" algn="just">
              <a:buNone/>
            </a:pPr>
            <a:r>
              <a:rPr lang="ru-RU" dirty="0"/>
              <a:t>        </a:t>
            </a:r>
            <a:r>
              <a:rPr lang="ru-RU" sz="2100" dirty="0"/>
              <a:t>Мензулу устанавливают над точкой А местности (см. </a:t>
            </a:r>
            <a:r>
              <a:rPr lang="ru-RU" sz="2100" b="1" i="1" dirty="0"/>
              <a:t>рис.</a:t>
            </a:r>
            <a:r>
              <a:rPr lang="ru-RU" sz="2100" dirty="0"/>
              <a:t>) и ориентируют по данной на мензуле </a:t>
            </a:r>
            <a:r>
              <a:rPr lang="ru-RU" sz="2100" dirty="0" smtClean="0"/>
              <a:t>линии </a:t>
            </a:r>
            <a:r>
              <a:rPr lang="ru-RU" sz="2100" i="1" dirty="0" err="1" smtClean="0"/>
              <a:t>ab</a:t>
            </a:r>
            <a:r>
              <a:rPr lang="ru-RU" sz="2100" dirty="0"/>
              <a:t> на точку В. При помощи кипрегеля проводят на мензуле линии </a:t>
            </a:r>
            <a:r>
              <a:rPr lang="ru-RU" sz="2100" i="1" dirty="0" err="1"/>
              <a:t>ad</a:t>
            </a:r>
            <a:r>
              <a:rPr lang="ru-RU" sz="2100" dirty="0"/>
              <a:t> и </a:t>
            </a:r>
            <a:r>
              <a:rPr lang="ru-RU" sz="2100" i="1" dirty="0" err="1"/>
              <a:t>ac</a:t>
            </a:r>
            <a:r>
              <a:rPr lang="ru-RU" sz="2100" dirty="0"/>
              <a:t>, соединяющие точки D и С. Дальномером измеряют расстояния до этих точек и в соответствующем масштабе откладывают на мензуле отрезки </a:t>
            </a:r>
            <a:r>
              <a:rPr lang="ru-RU" sz="2100" i="1" dirty="0" err="1"/>
              <a:t>ad</a:t>
            </a:r>
            <a:r>
              <a:rPr lang="ru-RU" sz="2100" dirty="0"/>
              <a:t> и </a:t>
            </a:r>
            <a:r>
              <a:rPr lang="ru-RU" sz="2100" i="1" dirty="0" err="1"/>
              <a:t>ac</a:t>
            </a:r>
            <a:r>
              <a:rPr lang="ru-RU" sz="2100" dirty="0"/>
              <a:t>. Если при этом измерить углы наклона отрезков AD и AC, то можно определить относительные высоты точек D и С, что даёт возможность изобразить на плане или карте рельеф местности. Для М. с. больших участков местности должна быть построена опорная геодезическая сеть, которая дополняется пунктами съёмочной сети, создаваемой либо аналитическими (теодолитные высотные и тахеометрические ходы, а также аналитические сети и цепи), либо графическими (геометрическая сеть и мензульные ходы) способами. Съёмка небольших районов (10—15 </a:t>
            </a:r>
            <a:r>
              <a:rPr lang="ru-RU" sz="2100" i="1" dirty="0"/>
              <a:t>км</a:t>
            </a:r>
            <a:r>
              <a:rPr lang="ru-RU" sz="2100" i="1" baseline="30000" dirty="0"/>
              <a:t>2</a:t>
            </a:r>
            <a:r>
              <a:rPr lang="ru-RU" sz="2100" dirty="0"/>
              <a:t> для масштаба 1: 5000 и 2—4 </a:t>
            </a:r>
            <a:r>
              <a:rPr lang="ru-RU" sz="2100" i="1" dirty="0"/>
              <a:t>км</a:t>
            </a:r>
            <a:r>
              <a:rPr lang="ru-RU" sz="2100" i="1" baseline="30000" dirty="0"/>
              <a:t>2</a:t>
            </a:r>
            <a:r>
              <a:rPr lang="ru-RU" sz="2100" dirty="0"/>
              <a:t> для масштаба 1: 2000) может быть поставлена на одной съёмочной сети.</a:t>
            </a:r>
          </a:p>
          <a:p>
            <a:pPr algn="just"/>
            <a:endParaRPr lang="ru-RU" sz="2100" dirty="0"/>
          </a:p>
        </p:txBody>
      </p:sp>
    </p:spTree>
    <p:extLst>
      <p:ext uri="{BB962C8B-B14F-4D97-AF65-F5344CB8AC3E}">
        <p14:creationId xmlns:p14="http://schemas.microsoft.com/office/powerpoint/2010/main" val="25930944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Рис. к ст. Мензульная съёмка."/>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8784976" cy="6552728"/>
          </a:xfrm>
          <a:prstGeom prst="rect">
            <a:avLst/>
          </a:prstGeom>
          <a:noFill/>
          <a:ln>
            <a:noFill/>
          </a:ln>
        </p:spPr>
      </p:pic>
    </p:spTree>
    <p:extLst>
      <p:ext uri="{BB962C8B-B14F-4D97-AF65-F5344CB8AC3E}">
        <p14:creationId xmlns:p14="http://schemas.microsoft.com/office/powerpoint/2010/main" val="9385478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88640"/>
            <a:ext cx="8229600" cy="562074"/>
          </a:xfrm>
        </p:spPr>
        <p:txBody>
          <a:bodyPr>
            <a:normAutofit fontScale="90000"/>
          </a:bodyPr>
          <a:lstStyle/>
          <a:p>
            <a:pPr algn="ctr"/>
            <a:r>
              <a:rPr lang="ru-RU" b="1" dirty="0" err="1" smtClean="0"/>
              <a:t>Meýilnama</a:t>
            </a:r>
            <a:r>
              <a:rPr lang="ru-RU" b="1" dirty="0" smtClean="0"/>
              <a:t>:</a:t>
            </a:r>
            <a:endParaRPr lang="ru-RU" b="1" dirty="0"/>
          </a:p>
        </p:txBody>
      </p:sp>
      <p:sp>
        <p:nvSpPr>
          <p:cNvPr id="3" name="Объект 2"/>
          <p:cNvSpPr>
            <a:spLocks noGrp="1"/>
          </p:cNvSpPr>
          <p:nvPr>
            <p:ph sz="quarter" idx="13"/>
          </p:nvPr>
        </p:nvSpPr>
        <p:spPr>
          <a:xfrm>
            <a:off x="457200" y="908720"/>
            <a:ext cx="8229600" cy="5217443"/>
          </a:xfrm>
        </p:spPr>
        <p:txBody>
          <a:bodyPr>
            <a:normAutofit/>
          </a:bodyPr>
          <a:lstStyle/>
          <a:p>
            <a:pPr marL="514350" indent="-514350">
              <a:buAutoNum type="arabicPeriod"/>
            </a:pPr>
            <a:r>
              <a:rPr lang="ru-RU" dirty="0" err="1" smtClean="0"/>
              <a:t>Giriş</a:t>
            </a:r>
            <a:r>
              <a:rPr lang="ru-RU" dirty="0" smtClean="0"/>
              <a:t> </a:t>
            </a:r>
          </a:p>
          <a:p>
            <a:pPr marL="514350" indent="-514350">
              <a:buAutoNum type="arabicPeriod"/>
            </a:pPr>
            <a:r>
              <a:rPr lang="ru-RU" dirty="0" err="1" smtClean="0"/>
              <a:t>Menzula</a:t>
            </a:r>
            <a:r>
              <a:rPr lang="ru-RU" dirty="0" smtClean="0"/>
              <a:t> </a:t>
            </a:r>
            <a:r>
              <a:rPr lang="ru-RU" dirty="0" err="1" smtClean="0"/>
              <a:t>şekillendirmesiniň</a:t>
            </a:r>
            <a:r>
              <a:rPr lang="ru-RU" dirty="0" smtClean="0"/>
              <a:t> </a:t>
            </a:r>
            <a:r>
              <a:rPr lang="ru-RU" dirty="0" err="1" smtClean="0"/>
              <a:t>taryhy</a:t>
            </a:r>
            <a:endParaRPr lang="ru-RU" dirty="0" smtClean="0"/>
          </a:p>
          <a:p>
            <a:pPr marL="514350" indent="-514350">
              <a:buAutoNum type="arabicPeriod"/>
            </a:pPr>
            <a:r>
              <a:rPr lang="ru-RU" dirty="0" err="1"/>
              <a:t>Menzula</a:t>
            </a:r>
            <a:r>
              <a:rPr lang="ru-RU" dirty="0"/>
              <a:t> </a:t>
            </a:r>
            <a:r>
              <a:rPr lang="ru-RU" dirty="0" err="1"/>
              <a:t>şekillendirmesiniň</a:t>
            </a:r>
            <a:r>
              <a:rPr lang="ru-RU" dirty="0"/>
              <a:t> </a:t>
            </a:r>
            <a:r>
              <a:rPr lang="ru-RU" dirty="0" smtClean="0"/>
              <a:t> </a:t>
            </a:r>
            <a:r>
              <a:rPr lang="ru-RU" dirty="0" err="1" smtClean="0"/>
              <a:t>mazmuny</a:t>
            </a:r>
            <a:endParaRPr lang="ru-RU" dirty="0" smtClean="0"/>
          </a:p>
          <a:p>
            <a:pPr marL="514350" indent="-514350">
              <a:buAutoNum type="arabicPeriod"/>
            </a:pPr>
            <a:r>
              <a:rPr lang="ru-RU" dirty="0" err="1"/>
              <a:t>Menzula</a:t>
            </a:r>
            <a:r>
              <a:rPr lang="ru-RU" dirty="0"/>
              <a:t> </a:t>
            </a:r>
            <a:r>
              <a:rPr lang="ru-RU" dirty="0" err="1" smtClean="0"/>
              <a:t>şekillendirmesinde</a:t>
            </a:r>
            <a:r>
              <a:rPr lang="ru-RU" dirty="0" smtClean="0"/>
              <a:t> </a:t>
            </a:r>
            <a:r>
              <a:rPr lang="ru-RU" dirty="0" err="1" smtClean="0"/>
              <a:t>ulanylýan</a:t>
            </a:r>
            <a:r>
              <a:rPr lang="ru-RU" dirty="0" smtClean="0"/>
              <a:t> </a:t>
            </a:r>
            <a:r>
              <a:rPr lang="ru-RU" dirty="0" err="1" smtClean="0"/>
              <a:t>abzallar</a:t>
            </a:r>
            <a:r>
              <a:rPr lang="ru-RU" dirty="0" smtClean="0"/>
              <a:t> </a:t>
            </a:r>
            <a:r>
              <a:rPr lang="ru-RU" dirty="0" err="1" smtClean="0"/>
              <a:t>we</a:t>
            </a:r>
            <a:r>
              <a:rPr lang="ru-RU" dirty="0" smtClean="0"/>
              <a:t> </a:t>
            </a:r>
            <a:r>
              <a:rPr lang="ru-RU" dirty="0" err="1" smtClean="0"/>
              <a:t>gurallar</a:t>
            </a:r>
            <a:endParaRPr lang="ru-RU" dirty="0" smtClean="0"/>
          </a:p>
          <a:p>
            <a:pPr marL="514350" indent="-514350">
              <a:buFont typeface="Georgia" pitchFamily="18" charset="0"/>
              <a:buAutoNum type="arabicPeriod"/>
            </a:pPr>
            <a:r>
              <a:rPr lang="ru-RU" dirty="0" err="1"/>
              <a:t>Menzula</a:t>
            </a:r>
            <a:r>
              <a:rPr lang="ru-RU" dirty="0"/>
              <a:t> </a:t>
            </a:r>
            <a:r>
              <a:rPr lang="ru-RU" dirty="0" err="1"/>
              <a:t>şekillendirmesinde</a:t>
            </a:r>
            <a:r>
              <a:rPr lang="ru-RU" dirty="0"/>
              <a:t> </a:t>
            </a:r>
            <a:r>
              <a:rPr lang="ru-RU" dirty="0" err="1"/>
              <a:t>ulanylýan</a:t>
            </a:r>
            <a:r>
              <a:rPr lang="ru-RU" dirty="0"/>
              <a:t> </a:t>
            </a:r>
            <a:r>
              <a:rPr lang="ru-RU" dirty="0" err="1" smtClean="0"/>
              <a:t>abzallary</a:t>
            </a:r>
            <a:r>
              <a:rPr lang="ru-RU" dirty="0" smtClean="0"/>
              <a:t> </a:t>
            </a:r>
            <a:r>
              <a:rPr lang="ru-RU" dirty="0" err="1"/>
              <a:t>we</a:t>
            </a:r>
            <a:r>
              <a:rPr lang="ru-RU" dirty="0"/>
              <a:t> </a:t>
            </a:r>
            <a:r>
              <a:rPr lang="ru-RU" dirty="0" err="1" smtClean="0"/>
              <a:t>gurallary</a:t>
            </a:r>
            <a:r>
              <a:rPr lang="ru-RU" dirty="0" smtClean="0"/>
              <a:t> </a:t>
            </a:r>
            <a:r>
              <a:rPr lang="ru-RU" dirty="0" err="1" smtClean="0"/>
              <a:t>barlamak</a:t>
            </a:r>
            <a:endParaRPr lang="ru-RU" dirty="0"/>
          </a:p>
          <a:p>
            <a:pPr marL="514350" indent="-514350">
              <a:buAutoNum type="arabicPeriod"/>
            </a:pPr>
            <a:r>
              <a:rPr lang="ru-RU" dirty="0" err="1"/>
              <a:t>Menzula</a:t>
            </a:r>
            <a:r>
              <a:rPr lang="ru-RU" dirty="0"/>
              <a:t> </a:t>
            </a:r>
            <a:r>
              <a:rPr lang="ru-RU" dirty="0" err="1" smtClean="0"/>
              <a:t>şekillendirmesine</a:t>
            </a:r>
            <a:r>
              <a:rPr lang="ru-RU" dirty="0" smtClean="0"/>
              <a:t> </a:t>
            </a:r>
            <a:r>
              <a:rPr lang="ru-RU" dirty="0" err="1" smtClean="0"/>
              <a:t>taýýarlyk</a:t>
            </a:r>
            <a:r>
              <a:rPr lang="ru-RU" dirty="0" smtClean="0"/>
              <a:t> </a:t>
            </a:r>
            <a:r>
              <a:rPr lang="ru-RU" dirty="0" err="1" smtClean="0"/>
              <a:t>işleri</a:t>
            </a:r>
            <a:endParaRPr lang="ru-RU" dirty="0"/>
          </a:p>
          <a:p>
            <a:pPr marL="514350" indent="-514350">
              <a:buAutoNum type="arabicPeriod"/>
            </a:pPr>
            <a:r>
              <a:rPr lang="ru-RU" dirty="0" err="1"/>
              <a:t>Menzula</a:t>
            </a:r>
            <a:r>
              <a:rPr lang="ru-RU" dirty="0"/>
              <a:t> </a:t>
            </a:r>
            <a:r>
              <a:rPr lang="ru-RU" dirty="0" err="1" smtClean="0"/>
              <a:t>şekillendirmesini</a:t>
            </a:r>
            <a:r>
              <a:rPr lang="ru-RU" dirty="0" smtClean="0"/>
              <a:t> </a:t>
            </a:r>
            <a:r>
              <a:rPr lang="ru-RU" dirty="0" err="1" smtClean="0"/>
              <a:t>ýerine</a:t>
            </a:r>
            <a:r>
              <a:rPr lang="ru-RU" dirty="0" smtClean="0"/>
              <a:t> </a:t>
            </a:r>
            <a:r>
              <a:rPr lang="ru-RU" dirty="0" err="1" smtClean="0"/>
              <a:t>ýetirmegiň</a:t>
            </a:r>
            <a:r>
              <a:rPr lang="ru-RU" dirty="0" smtClean="0"/>
              <a:t> </a:t>
            </a:r>
            <a:r>
              <a:rPr lang="ru-RU" dirty="0" err="1" smtClean="0"/>
              <a:t>tertibi</a:t>
            </a:r>
            <a:endParaRPr lang="ru-RU" dirty="0"/>
          </a:p>
          <a:p>
            <a:pPr marL="514350" indent="-514350">
              <a:buAutoNum type="arabicPeriod"/>
            </a:pPr>
            <a:r>
              <a:rPr lang="ru-RU" dirty="0" err="1"/>
              <a:t>Menzula</a:t>
            </a:r>
            <a:r>
              <a:rPr lang="ru-RU" dirty="0"/>
              <a:t> </a:t>
            </a:r>
            <a:r>
              <a:rPr lang="ru-RU" dirty="0" err="1" smtClean="0"/>
              <a:t>şekillendirmesiniň</a:t>
            </a:r>
            <a:r>
              <a:rPr lang="ru-RU" dirty="0" smtClean="0"/>
              <a:t> </a:t>
            </a:r>
            <a:r>
              <a:rPr lang="ru-RU" dirty="0" err="1" smtClean="0"/>
              <a:t>ýetmezçilikleri</a:t>
            </a:r>
            <a:r>
              <a:rPr lang="ru-RU" dirty="0" smtClean="0"/>
              <a:t> </a:t>
            </a:r>
            <a:r>
              <a:rPr lang="ru-RU" dirty="0" err="1" smtClean="0"/>
              <a:t>we</a:t>
            </a:r>
            <a:r>
              <a:rPr lang="ru-RU" dirty="0" smtClean="0"/>
              <a:t> </a:t>
            </a:r>
            <a:r>
              <a:rPr lang="ru-RU" dirty="0" err="1" smtClean="0"/>
              <a:t>artykmaçlygy</a:t>
            </a:r>
            <a:endParaRPr lang="ru-RU" dirty="0"/>
          </a:p>
          <a:p>
            <a:pPr marL="514350" indent="-514350">
              <a:buFont typeface="Arial" pitchFamily="34" charset="0"/>
              <a:buAutoNum type="arabicPeriod"/>
            </a:pPr>
            <a:r>
              <a:rPr lang="ru-RU" dirty="0" err="1" smtClean="0"/>
              <a:t>Häzirkizaman</a:t>
            </a:r>
            <a:r>
              <a:rPr lang="ru-RU" dirty="0" smtClean="0"/>
              <a:t> </a:t>
            </a:r>
            <a:r>
              <a:rPr lang="ru-RU" dirty="0" err="1" smtClean="0"/>
              <a:t>menzula</a:t>
            </a:r>
            <a:r>
              <a:rPr lang="ru-RU" dirty="0" smtClean="0"/>
              <a:t> </a:t>
            </a:r>
            <a:r>
              <a:rPr lang="ru-RU" dirty="0" err="1" smtClean="0"/>
              <a:t>şekillendirmesi</a:t>
            </a:r>
            <a:endParaRPr lang="ru-RU" dirty="0"/>
          </a:p>
          <a:p>
            <a:pPr marL="514350" indent="-514350">
              <a:buFont typeface="Arial" pitchFamily="34" charset="0"/>
              <a:buAutoNum type="arabicPeriod"/>
            </a:pPr>
            <a:r>
              <a:rPr lang="ru-RU" dirty="0" err="1" smtClean="0"/>
              <a:t>Soňlama</a:t>
            </a:r>
            <a:endParaRPr lang="ru-RU" dirty="0" smtClean="0"/>
          </a:p>
          <a:p>
            <a:pPr marL="0" indent="0">
              <a:buNone/>
            </a:pPr>
            <a:endParaRPr lang="ru-RU" dirty="0" smtClean="0"/>
          </a:p>
        </p:txBody>
      </p:sp>
    </p:spTree>
    <p:extLst>
      <p:ext uri="{BB962C8B-B14F-4D97-AF65-F5344CB8AC3E}">
        <p14:creationId xmlns:p14="http://schemas.microsoft.com/office/powerpoint/2010/main" val="34584003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432048"/>
          </a:xfrm>
        </p:spPr>
        <p:txBody>
          <a:bodyPr>
            <a:noAutofit/>
          </a:bodyPr>
          <a:lstStyle/>
          <a:p>
            <a:r>
              <a:rPr lang="ru-RU" sz="3200" b="1" dirty="0" smtClean="0"/>
              <a:t>Проложение мензульных ходов</a:t>
            </a:r>
            <a:endParaRPr lang="ru-RU" sz="3200" b="1" dirty="0"/>
          </a:p>
        </p:txBody>
      </p:sp>
      <p:sp>
        <p:nvSpPr>
          <p:cNvPr id="3" name="Объект 2"/>
          <p:cNvSpPr>
            <a:spLocks noGrp="1"/>
          </p:cNvSpPr>
          <p:nvPr>
            <p:ph sz="quarter" idx="13"/>
          </p:nvPr>
        </p:nvSpPr>
        <p:spPr>
          <a:xfrm>
            <a:off x="3059832" y="620688"/>
            <a:ext cx="5904656" cy="6120680"/>
          </a:xfrm>
        </p:spPr>
        <p:txBody>
          <a:bodyPr>
            <a:normAutofit fontScale="92500"/>
          </a:bodyPr>
          <a:lstStyle/>
          <a:p>
            <a:pPr marL="0" indent="0" algn="ctr">
              <a:buNone/>
            </a:pPr>
            <a:r>
              <a:rPr lang="ru-RU" sz="2100" dirty="0"/>
              <a:t>Съемочное обоснование мензульной съемки создается в виде теодолитно–нивелирных, теодолитно–высотных и мензульных ходов, а также в виде мензульных засечек – прямой, обратной и боковой</a:t>
            </a:r>
            <a:r>
              <a:rPr lang="ru-RU" sz="2100" dirty="0" smtClean="0"/>
              <a:t>.</a:t>
            </a:r>
            <a:r>
              <a:rPr lang="ru-RU" sz="2100" dirty="0"/>
              <a:t/>
            </a:r>
            <a:br>
              <a:rPr lang="ru-RU" sz="2100" dirty="0"/>
            </a:br>
            <a:r>
              <a:rPr lang="ru-RU" sz="2100" b="1" i="1" dirty="0">
                <a:solidFill>
                  <a:schemeClr val="tx1"/>
                </a:solidFill>
              </a:rPr>
              <a:t>Прямая засечка</a:t>
            </a:r>
            <a:endParaRPr lang="ru-RU" sz="2100" b="1" dirty="0">
              <a:solidFill>
                <a:schemeClr val="tx1"/>
              </a:solidFill>
            </a:endParaRPr>
          </a:p>
          <a:p>
            <a:pPr marL="0" indent="0" algn="just">
              <a:buNone/>
            </a:pPr>
            <a:r>
              <a:rPr lang="ru-RU" sz="2100" dirty="0"/>
              <a:t>Требуется определить положение точки С на планшете, пользуясь пунктами съемочного обоснования А и В и их проекциями а и b на планшете.</a:t>
            </a:r>
          </a:p>
          <a:p>
            <a:pPr marL="0" indent="0" algn="just">
              <a:buNone/>
            </a:pPr>
            <a:r>
              <a:rPr lang="ru-RU" sz="2100" dirty="0"/>
              <a:t>Мензулу устанавливают в точку А, центрируют и ориентируют по направлению на точку В, закрепляют планшет. Кипрегель прикладывают к а и вращая его вокруг этой точки визируют на точку С. Прочерчивают направление на планшете. Затем переходят в точку В, ориентируют планшет на точку А. Кипрегель прикладывают к точке b и визируют на точку С, также прочерчивают направление. Проекция точки С на планшете это пересечение прочерченных направлений.</a:t>
            </a:r>
          </a:p>
          <a:p>
            <a:endParaRPr lang="ru-RU" dirty="0"/>
          </a:p>
        </p:txBody>
      </p:sp>
      <p:pic>
        <p:nvPicPr>
          <p:cNvPr id="4" name="Рисунок 3" descr="Описание: 1"/>
          <p:cNvPicPr/>
          <p:nvPr/>
        </p:nvPicPr>
        <p:blipFill>
          <a:blip r:embed="rId2">
            <a:extLst>
              <a:ext uri="{28A0092B-C50C-407E-A947-70E740481C1C}">
                <a14:useLocalDpi xmlns:a14="http://schemas.microsoft.com/office/drawing/2010/main" val="0"/>
              </a:ext>
            </a:extLst>
          </a:blip>
          <a:srcRect/>
          <a:stretch>
            <a:fillRect/>
          </a:stretch>
        </p:blipFill>
        <p:spPr bwMode="auto">
          <a:xfrm>
            <a:off x="179512" y="764704"/>
            <a:ext cx="2880320" cy="5688632"/>
          </a:xfrm>
          <a:prstGeom prst="rect">
            <a:avLst/>
          </a:prstGeom>
          <a:noFill/>
          <a:ln>
            <a:noFill/>
          </a:ln>
        </p:spPr>
      </p:pic>
    </p:spTree>
    <p:extLst>
      <p:ext uri="{BB962C8B-B14F-4D97-AF65-F5344CB8AC3E}">
        <p14:creationId xmlns:p14="http://schemas.microsoft.com/office/powerpoint/2010/main" val="5647341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5004048" y="188640"/>
            <a:ext cx="3970784" cy="6552728"/>
          </a:xfrm>
          <a:ln>
            <a:solidFill>
              <a:schemeClr val="bg1"/>
            </a:solidFill>
          </a:ln>
        </p:spPr>
        <p:txBody>
          <a:bodyPr>
            <a:noAutofit/>
          </a:bodyPr>
          <a:lstStyle/>
          <a:p>
            <a:pPr marL="0" indent="0" algn="ctr">
              <a:buNone/>
            </a:pPr>
            <a:r>
              <a:rPr lang="ru-RU" sz="2800" b="1" i="1" dirty="0"/>
              <a:t>Обратная засечка</a:t>
            </a:r>
            <a:endParaRPr lang="ru-RU" sz="2800" dirty="0"/>
          </a:p>
          <a:p>
            <a:pPr marL="0" indent="0" algn="ctr">
              <a:buNone/>
            </a:pPr>
            <a:endParaRPr lang="ru-RU" sz="2100" dirty="0" smtClean="0"/>
          </a:p>
          <a:p>
            <a:pPr marL="0" indent="0" algn="ctr">
              <a:buNone/>
            </a:pPr>
            <a:r>
              <a:rPr lang="ru-RU" sz="2100" dirty="0" smtClean="0"/>
              <a:t>По </a:t>
            </a:r>
            <a:r>
              <a:rPr lang="ru-RU" sz="2100" dirty="0"/>
              <a:t>точкам съемочного обоснования А, В, С перенести изображение точки Д на планшет.</a:t>
            </a:r>
          </a:p>
          <a:p>
            <a:pPr marL="0" indent="0" algn="ctr">
              <a:buNone/>
            </a:pPr>
            <a:r>
              <a:rPr lang="ru-RU" sz="2100" dirty="0"/>
              <a:t>Мензулу устанавливают в точку Д, кипрегель поочередно прикладывают к точкам а, в, с, визируя на точки А, В, С и прочерчивают направления. Прочерченные направления дадут треугольник погрешности: пересечение биссектрис этого треугольника даст изображение точки Д на планшете.</a:t>
            </a:r>
          </a:p>
          <a:p>
            <a:pPr algn="ctr"/>
            <a:endParaRPr lang="ru-RU" sz="2100" dirty="0"/>
          </a:p>
        </p:txBody>
      </p:sp>
      <p:pic>
        <p:nvPicPr>
          <p:cNvPr id="7" name="Рисунок 6" descr="Описание: 6"/>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4392488" cy="6480720"/>
          </a:xfrm>
          <a:prstGeom prst="rect">
            <a:avLst/>
          </a:prstGeom>
          <a:noFill/>
          <a:ln>
            <a:solidFill>
              <a:schemeClr val="bg1"/>
            </a:solidFill>
          </a:ln>
        </p:spPr>
      </p:pic>
    </p:spTree>
    <p:extLst>
      <p:ext uri="{BB962C8B-B14F-4D97-AF65-F5344CB8AC3E}">
        <p14:creationId xmlns:p14="http://schemas.microsoft.com/office/powerpoint/2010/main" val="22318880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79512" y="188640"/>
            <a:ext cx="4536504" cy="6552728"/>
          </a:xfrm>
        </p:spPr>
        <p:txBody>
          <a:bodyPr>
            <a:normAutofit fontScale="92500"/>
          </a:bodyPr>
          <a:lstStyle/>
          <a:p>
            <a:pPr marL="0" indent="0" algn="ctr">
              <a:buNone/>
            </a:pPr>
            <a:r>
              <a:rPr lang="ru-RU" sz="2800" b="1" i="1" dirty="0"/>
              <a:t>Боковая </a:t>
            </a:r>
            <a:r>
              <a:rPr lang="ru-RU" sz="2800" b="1" i="1" dirty="0" smtClean="0"/>
              <a:t>засечка</a:t>
            </a:r>
          </a:p>
          <a:p>
            <a:pPr marL="0" indent="0" algn="ctr">
              <a:buNone/>
            </a:pPr>
            <a:endParaRPr lang="ru-RU" sz="2100" dirty="0"/>
          </a:p>
          <a:p>
            <a:pPr marL="0" indent="0" algn="ctr">
              <a:buNone/>
            </a:pPr>
            <a:r>
              <a:rPr lang="ru-RU" sz="2100" dirty="0"/>
              <a:t>По точкам съемочного обоснования А и В и их изображениям а и b нанести на планшет изображение точки С, при этом установка мензулы над точкой В не возможна.</a:t>
            </a:r>
          </a:p>
          <a:p>
            <a:pPr marL="0" indent="0" algn="ctr">
              <a:buNone/>
            </a:pPr>
            <a:r>
              <a:rPr lang="ru-RU" sz="2100" dirty="0"/>
              <a:t>Мензулу устанавливают в точку А, ориентируют по направлению на точку В, кипрегель прикладывают к точку а, визируют на точку С и прочерчивают направление. Мензулу переносят в точку С, ориентируют на точку А. Кипрегель прикладывают к точке b и вращая его вокруг этой точки визируют на точку b, прочерчивая направление.  Пересечение направлений – точка С на планшете.</a:t>
            </a:r>
          </a:p>
          <a:p>
            <a:pPr algn="ctr"/>
            <a:endParaRPr lang="ru-RU" sz="2100" dirty="0"/>
          </a:p>
        </p:txBody>
      </p:sp>
      <p:pic>
        <p:nvPicPr>
          <p:cNvPr id="4" name="Рисунок 3" descr="Описание: 2"/>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88640"/>
            <a:ext cx="4248472" cy="6552728"/>
          </a:xfrm>
          <a:prstGeom prst="rect">
            <a:avLst/>
          </a:prstGeom>
          <a:noFill/>
          <a:ln>
            <a:noFill/>
          </a:ln>
        </p:spPr>
      </p:pic>
    </p:spTree>
    <p:extLst>
      <p:ext uri="{BB962C8B-B14F-4D97-AF65-F5344CB8AC3E}">
        <p14:creationId xmlns:p14="http://schemas.microsoft.com/office/powerpoint/2010/main" val="23696886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4644008" y="188640"/>
            <a:ext cx="4320480" cy="6552728"/>
          </a:xfrm>
        </p:spPr>
        <p:txBody>
          <a:bodyPr>
            <a:normAutofit fontScale="55000" lnSpcReduction="20000"/>
          </a:bodyPr>
          <a:lstStyle/>
          <a:p>
            <a:pPr marL="0" indent="0" algn="ctr">
              <a:buNone/>
            </a:pPr>
            <a:r>
              <a:rPr lang="ru-RU" sz="3800" b="1" i="1" dirty="0">
                <a:solidFill>
                  <a:schemeClr val="tx1"/>
                </a:solidFill>
              </a:rPr>
              <a:t>Съемка ситуаций и </a:t>
            </a:r>
            <a:r>
              <a:rPr lang="ru-RU" sz="3800" b="1" i="1" dirty="0" smtClean="0">
                <a:solidFill>
                  <a:schemeClr val="tx1"/>
                </a:solidFill>
              </a:rPr>
              <a:t>рельефа</a:t>
            </a:r>
          </a:p>
          <a:p>
            <a:pPr marL="0" indent="0">
              <a:buNone/>
            </a:pPr>
            <a:endParaRPr lang="ru-RU" sz="3800" b="1" dirty="0"/>
          </a:p>
          <a:p>
            <a:pPr marL="0" indent="0" algn="ctr">
              <a:buNone/>
            </a:pPr>
            <a:r>
              <a:rPr lang="ru-RU" sz="3600" dirty="0"/>
              <a:t>Производиться с пунктов съемочного обоснования полярным способом. Техника измерения такая же как и при тахеометрической съемке, но каждая точка сразу же наносится на планшет, при этом дальномерное расстояние откладывают вдоль линейки кипрегеля, трубу направляют на снимаемую точку. По вертикального углу и дальномерному расстоянию вычисляют превышение между станцией и реечной точкой, отметку  реечной точки, которую сразу же подписывают на плане. По мере набора реечных точек на плане проводят горизонтали. Съемка ситуации и рельефа проводиться одновременно. По окончании работ план оформляют в туши.</a:t>
            </a:r>
          </a:p>
          <a:p>
            <a:endParaRPr lang="ru-RU" sz="3600" dirty="0"/>
          </a:p>
        </p:txBody>
      </p:sp>
      <p:pic>
        <p:nvPicPr>
          <p:cNvPr id="4098" name="Picture 2" descr="C:\Users\Acer\Desktop\картинки\5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4320480" cy="29523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C:\Users\Acer\Desktop\картинки\6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356992"/>
            <a:ext cx="4392488"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78817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6923" y="116632"/>
            <a:ext cx="8229600" cy="576064"/>
          </a:xfrm>
        </p:spPr>
        <p:txBody>
          <a:bodyPr>
            <a:normAutofit fontScale="90000"/>
          </a:bodyPr>
          <a:lstStyle/>
          <a:p>
            <a:r>
              <a:rPr lang="ru-RU" sz="3200" b="1" dirty="0" smtClean="0"/>
              <a:t>Достоинства и недостатки мензульной съемки</a:t>
            </a:r>
            <a:endParaRPr lang="ru-RU" sz="3200" b="1" dirty="0"/>
          </a:p>
        </p:txBody>
      </p:sp>
      <p:sp>
        <p:nvSpPr>
          <p:cNvPr id="6" name="Скругленный прямоугольник 5"/>
          <p:cNvSpPr/>
          <p:nvPr/>
        </p:nvSpPr>
        <p:spPr>
          <a:xfrm>
            <a:off x="2195736" y="980728"/>
            <a:ext cx="6768752" cy="302433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285750" indent="-285750">
              <a:buFont typeface="Wingdings" pitchFamily="2" charset="2"/>
              <a:buChar char="Ø"/>
            </a:pPr>
            <a:r>
              <a:rPr lang="ru-RU" sz="2000" dirty="0" smtClean="0"/>
              <a:t>Наглядность и возможность получения плана на месте производства работ; </a:t>
            </a:r>
          </a:p>
          <a:p>
            <a:pPr marL="285750" indent="-285750">
              <a:buFont typeface="Wingdings" pitchFamily="2" charset="2"/>
              <a:buChar char="Ø"/>
            </a:pPr>
            <a:r>
              <a:rPr lang="ru-RU" sz="2000" dirty="0" smtClean="0"/>
              <a:t>Контроль результатов работ в процессе, сопоставляя их с местностью;</a:t>
            </a:r>
          </a:p>
          <a:p>
            <a:pPr marL="285750" indent="-285750">
              <a:buFont typeface="Wingdings" pitchFamily="2" charset="2"/>
              <a:buChar char="Ø"/>
            </a:pPr>
            <a:r>
              <a:rPr lang="ru-RU" sz="2000" dirty="0" smtClean="0"/>
              <a:t>Возможность  наиболее верно и полно отражать на планшете особенности ситуации и рельефа, пополняя показания инструмента личными наблюдениями;</a:t>
            </a:r>
          </a:p>
          <a:p>
            <a:pPr marL="285750" indent="-285750">
              <a:buFont typeface="Wingdings" pitchFamily="2" charset="2"/>
              <a:buChar char="Ø"/>
            </a:pPr>
            <a:r>
              <a:rPr lang="ru-RU" sz="2000" dirty="0" smtClean="0"/>
              <a:t>Целесообразна в трудных условиях местности и когда сильно выражен рельеф</a:t>
            </a:r>
            <a:endParaRPr lang="ru-RU" sz="2000" dirty="0"/>
          </a:p>
        </p:txBody>
      </p:sp>
      <p:sp>
        <p:nvSpPr>
          <p:cNvPr id="7" name="Скругленный прямоугольник 6"/>
          <p:cNvSpPr/>
          <p:nvPr/>
        </p:nvSpPr>
        <p:spPr>
          <a:xfrm>
            <a:off x="251520" y="4149080"/>
            <a:ext cx="6408712" cy="25202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285750" indent="-285750">
              <a:buFont typeface="Wingdings" pitchFamily="2" charset="2"/>
              <a:buChar char="Ø"/>
            </a:pPr>
            <a:r>
              <a:rPr lang="ru-RU" sz="2000" dirty="0" smtClean="0"/>
              <a:t>Большая затрата времени в полевых условиях, зависимость от погодных условий и громоздкость съемочного оборудования;</a:t>
            </a:r>
          </a:p>
          <a:p>
            <a:pPr marL="285750" indent="-285750">
              <a:buFont typeface="Wingdings" pitchFamily="2" charset="2"/>
              <a:buChar char="Ø"/>
            </a:pPr>
            <a:r>
              <a:rPr lang="ru-RU" sz="2000" dirty="0" smtClean="0"/>
              <a:t>Требует хорошей, не дождливой погоды;</a:t>
            </a:r>
          </a:p>
          <a:p>
            <a:pPr marL="285750" indent="-285750">
              <a:buFont typeface="Wingdings" pitchFamily="2" charset="2"/>
              <a:buChar char="Ø"/>
            </a:pPr>
            <a:r>
              <a:rPr lang="ru-RU" sz="2000" dirty="0" smtClean="0"/>
              <a:t>Подлинный план составляется только один раз в том масштабе, который был заранее выбран;</a:t>
            </a:r>
          </a:p>
          <a:p>
            <a:pPr marL="285750" indent="-285750">
              <a:buFont typeface="Wingdings" pitchFamily="2" charset="2"/>
              <a:buChar char="Ø"/>
            </a:pPr>
            <a:r>
              <a:rPr lang="ru-RU" sz="2000" dirty="0" smtClean="0"/>
              <a:t>Не раздельность труда</a:t>
            </a:r>
            <a:endParaRPr lang="ru-RU" sz="2000" dirty="0"/>
          </a:p>
        </p:txBody>
      </p:sp>
      <p:sp>
        <p:nvSpPr>
          <p:cNvPr id="9" name="Стрелка вправо 8"/>
          <p:cNvSpPr/>
          <p:nvPr/>
        </p:nvSpPr>
        <p:spPr>
          <a:xfrm>
            <a:off x="107504" y="1520788"/>
            <a:ext cx="2088232" cy="1368152"/>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ru-RU" sz="1900" b="1" dirty="0">
                <a:solidFill>
                  <a:srgbClr val="FF0000"/>
                </a:solidFill>
              </a:rPr>
              <a:t>Д</a:t>
            </a:r>
            <a:r>
              <a:rPr lang="ru-RU" sz="1900" b="1" dirty="0" smtClean="0">
                <a:solidFill>
                  <a:srgbClr val="FF0000"/>
                </a:solidFill>
              </a:rPr>
              <a:t>остоинства</a:t>
            </a:r>
            <a:endParaRPr lang="ru-RU" sz="1900" b="1" dirty="0">
              <a:solidFill>
                <a:srgbClr val="FF0000"/>
              </a:solidFill>
            </a:endParaRPr>
          </a:p>
        </p:txBody>
      </p:sp>
      <p:sp>
        <p:nvSpPr>
          <p:cNvPr id="10" name="Стрелка влево 9"/>
          <p:cNvSpPr/>
          <p:nvPr/>
        </p:nvSpPr>
        <p:spPr>
          <a:xfrm>
            <a:off x="6660232" y="4653136"/>
            <a:ext cx="2304256" cy="1440160"/>
          </a:xfrm>
          <a:prstGeom prst="lef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ru-RU" sz="2000" b="1" dirty="0" smtClean="0">
                <a:solidFill>
                  <a:srgbClr val="002060"/>
                </a:solidFill>
              </a:rPr>
              <a:t>Недостатки</a:t>
            </a:r>
            <a:endParaRPr lang="ru-RU" sz="2000" b="1" dirty="0">
              <a:solidFill>
                <a:srgbClr val="002060"/>
              </a:solidFill>
            </a:endParaRPr>
          </a:p>
        </p:txBody>
      </p:sp>
    </p:spTree>
    <p:extLst>
      <p:ext uri="{BB962C8B-B14F-4D97-AF65-F5344CB8AC3E}">
        <p14:creationId xmlns:p14="http://schemas.microsoft.com/office/powerpoint/2010/main" val="14257488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360040"/>
          </a:xfrm>
        </p:spPr>
        <p:txBody>
          <a:bodyPr>
            <a:noAutofit/>
          </a:bodyPr>
          <a:lstStyle/>
          <a:p>
            <a:r>
              <a:rPr lang="ru-RU" sz="3200" b="1" dirty="0" smtClean="0"/>
              <a:t>Результаты мензульной съемки в натуре</a:t>
            </a:r>
            <a:endParaRPr lang="ru-RU" sz="3200" b="1" dirty="0"/>
          </a:p>
        </p:txBody>
      </p:sp>
      <p:pic>
        <p:nvPicPr>
          <p:cNvPr id="2050" name="Picture 2" descr="C:\Users\Acer\Desktop\картинки\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268760"/>
            <a:ext cx="4536504" cy="547260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cer\Desktop\картинки\4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268760"/>
            <a:ext cx="4320480" cy="5472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6880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sers\Acer\Desktop\картинки\67.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79512" y="764704"/>
            <a:ext cx="4395098" cy="59766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Acer\Desktop\картинки\61.jp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574610" y="764704"/>
            <a:ext cx="4389878" cy="5976663"/>
          </a:xfrm>
          <a:prstGeom prst="rect">
            <a:avLst/>
          </a:prstGeom>
          <a:noFill/>
          <a:extLst>
            <a:ext uri="{909E8E84-426E-40DD-AFC4-6F175D3DCCD1}">
              <a14:hiddenFill xmlns:a14="http://schemas.microsoft.com/office/drawing/2010/main">
                <a:solidFill>
                  <a:srgbClr val="FFFFFF"/>
                </a:solidFill>
              </a14:hiddenFill>
            </a:ext>
          </a:extLst>
        </p:spPr>
      </p:pic>
      <p:sp>
        <p:nvSpPr>
          <p:cNvPr id="6" name="Заголовок 1"/>
          <p:cNvSpPr>
            <a:spLocks noGrp="1"/>
          </p:cNvSpPr>
          <p:nvPr>
            <p:ph type="title"/>
          </p:nvPr>
        </p:nvSpPr>
        <p:spPr>
          <a:xfrm>
            <a:off x="457200" y="188640"/>
            <a:ext cx="8229600" cy="360040"/>
          </a:xfrm>
        </p:spPr>
        <p:txBody>
          <a:bodyPr>
            <a:noAutofit/>
          </a:bodyPr>
          <a:lstStyle/>
          <a:p>
            <a:r>
              <a:rPr lang="ru-RU" sz="3200" b="1" dirty="0" smtClean="0"/>
              <a:t>Готовая карта </a:t>
            </a:r>
            <a:endParaRPr lang="ru-RU" sz="3200" b="1" dirty="0"/>
          </a:p>
        </p:txBody>
      </p:sp>
    </p:spTree>
    <p:extLst>
      <p:ext uri="{BB962C8B-B14F-4D97-AF65-F5344CB8AC3E}">
        <p14:creationId xmlns:p14="http://schemas.microsoft.com/office/powerpoint/2010/main" val="6439379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C:\Users\Acer\Desktop\картинки\3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199330"/>
            <a:ext cx="4446438" cy="64784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5" descr="C:\Users\Acer\Desktop\картинки\9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377" y="199330"/>
            <a:ext cx="2737431" cy="2737431"/>
          </a:xfrm>
          <a:prstGeom prst="rect">
            <a:avLst/>
          </a:prstGeom>
          <a:noFill/>
          <a:extLst>
            <a:ext uri="{909E8E84-426E-40DD-AFC4-6F175D3DCCD1}">
              <a14:hiddenFill xmlns:a14="http://schemas.microsoft.com/office/drawing/2010/main">
                <a:solidFill>
                  <a:srgbClr val="FFFFFF"/>
                </a:solidFill>
              </a14:hiddenFill>
            </a:ext>
          </a:extLst>
        </p:spPr>
      </p:pic>
      <p:cxnSp>
        <p:nvCxnSpPr>
          <p:cNvPr id="8" name="Соединительная линия уступом 7"/>
          <p:cNvCxnSpPr>
            <a:stCxn id="6" idx="3"/>
          </p:cNvCxnSpPr>
          <p:nvPr/>
        </p:nvCxnSpPr>
        <p:spPr>
          <a:xfrm>
            <a:off x="2843808" y="1568046"/>
            <a:ext cx="3456384" cy="709700"/>
          </a:xfrm>
          <a:prstGeom prst="bentConnector3">
            <a:avLst/>
          </a:prstGeom>
          <a:ln>
            <a:headEnd type="arrow"/>
            <a:tailEnd type="arrow"/>
          </a:ln>
        </p:spPr>
        <p:style>
          <a:lnRef idx="3">
            <a:schemeClr val="accent6"/>
          </a:lnRef>
          <a:fillRef idx="0">
            <a:schemeClr val="accent6"/>
          </a:fillRef>
          <a:effectRef idx="2">
            <a:schemeClr val="accent6"/>
          </a:effectRef>
          <a:fontRef idx="minor">
            <a:schemeClr val="tx1"/>
          </a:fontRef>
        </p:style>
      </p:cxnSp>
      <p:pic>
        <p:nvPicPr>
          <p:cNvPr id="7" name="Picture 5" descr="C:\Users\Acer\Desktop\картинки\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377" y="3068960"/>
            <a:ext cx="4177591" cy="3608809"/>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Соединительная линия уступом 17"/>
          <p:cNvCxnSpPr/>
          <p:nvPr/>
        </p:nvCxnSpPr>
        <p:spPr>
          <a:xfrm rot="5400000">
            <a:off x="971600" y="2924944"/>
            <a:ext cx="1800200" cy="1080120"/>
          </a:xfrm>
          <a:prstGeom prst="bentConnector3">
            <a:avLst/>
          </a:prstGeom>
          <a:ln>
            <a:headEnd type="arrow"/>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2054958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ая прямоугольная выноска 4"/>
          <p:cNvSpPr/>
          <p:nvPr/>
        </p:nvSpPr>
        <p:spPr>
          <a:xfrm>
            <a:off x="107504" y="73185"/>
            <a:ext cx="5832648" cy="1123568"/>
          </a:xfrm>
          <a:prstGeom prst="wedgeRoundRectCallout">
            <a:avLst>
              <a:gd name="adj1" fmla="val -42827"/>
              <a:gd name="adj2" fmla="val 89638"/>
              <a:gd name="adj3" fmla="val 16667"/>
            </a:avLst>
          </a:prstGeom>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ru-RU" b="1" dirty="0" err="1">
                <a:solidFill>
                  <a:schemeClr val="tx1">
                    <a:lumMod val="95000"/>
                    <a:lumOff val="5000"/>
                  </a:schemeClr>
                </a:solidFill>
              </a:rPr>
              <a:t>Здрасте</a:t>
            </a:r>
            <a:r>
              <a:rPr lang="ru-RU" b="1" dirty="0">
                <a:solidFill>
                  <a:schemeClr val="tx1">
                    <a:lumMod val="95000"/>
                    <a:lumOff val="5000"/>
                  </a:schemeClr>
                </a:solidFill>
              </a:rPr>
              <a:t>. Интересно, мензульная съёмка используется где-нибудь? Если да, то где и по точности где можно использовать? Плюсы-минусы? Спасибо.</a:t>
            </a:r>
          </a:p>
        </p:txBody>
      </p:sp>
      <p:sp>
        <p:nvSpPr>
          <p:cNvPr id="6" name="Скругленная прямоугольная выноска 5"/>
          <p:cNvSpPr/>
          <p:nvPr/>
        </p:nvSpPr>
        <p:spPr>
          <a:xfrm>
            <a:off x="1900262" y="1340768"/>
            <a:ext cx="7144060" cy="1656184"/>
          </a:xfrm>
          <a:prstGeom prst="wedgeRoundRectCallout">
            <a:avLst>
              <a:gd name="adj1" fmla="val 38221"/>
              <a:gd name="adj2" fmla="val 73106"/>
              <a:gd name="adj3" fmla="val 16667"/>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a:solidFill>
                  <a:schemeClr val="tx2">
                    <a:lumMod val="50000"/>
                  </a:schemeClr>
                </a:solidFill>
              </a:rPr>
              <a:t>Я лично последний раз выполнял мензульную съемку участков для геологоразведки в 1991 г., </a:t>
            </a:r>
            <a:r>
              <a:rPr lang="ru-RU" b="1" dirty="0" err="1">
                <a:solidFill>
                  <a:schemeClr val="tx2">
                    <a:lumMod val="50000"/>
                  </a:schemeClr>
                </a:solidFill>
              </a:rPr>
              <a:t>номограммным</a:t>
            </a:r>
            <a:r>
              <a:rPr lang="ru-RU" b="1" dirty="0">
                <a:solidFill>
                  <a:schemeClr val="tx2">
                    <a:lumMod val="50000"/>
                  </a:schemeClr>
                </a:solidFill>
              </a:rPr>
              <a:t> кипрегелем КН (1:5000 и 1:2000).</a:t>
            </a:r>
            <a:br>
              <a:rPr lang="ru-RU" b="1" dirty="0">
                <a:solidFill>
                  <a:schemeClr val="tx2">
                    <a:lumMod val="50000"/>
                  </a:schemeClr>
                </a:solidFill>
              </a:rPr>
            </a:br>
            <a:r>
              <a:rPr lang="ru-RU" b="1" dirty="0">
                <a:solidFill>
                  <a:schemeClr val="tx2">
                    <a:lumMod val="50000"/>
                  </a:schemeClr>
                </a:solidFill>
              </a:rPr>
              <a:t>Но в учебных целях, считаю, есть смысл практиковать мензульную съемку, т.к. это дает наглядное представление о создании карты (плана) на месте, вживую</a:t>
            </a:r>
          </a:p>
        </p:txBody>
      </p:sp>
      <p:sp>
        <p:nvSpPr>
          <p:cNvPr id="7" name="Скругленная прямоугольная выноска 6"/>
          <p:cNvSpPr/>
          <p:nvPr/>
        </p:nvSpPr>
        <p:spPr>
          <a:xfrm>
            <a:off x="107504" y="3187829"/>
            <a:ext cx="6768752" cy="1681331"/>
          </a:xfrm>
          <a:prstGeom prst="wedgeRoundRectCallout">
            <a:avLst>
              <a:gd name="adj1" fmla="val -44904"/>
              <a:gd name="adj2" fmla="val 73956"/>
              <a:gd name="adj3" fmla="val 16667"/>
            </a:avLst>
          </a:prstGeom>
          <a:ln>
            <a:solidFill>
              <a:srgbClr val="FF0000"/>
            </a:solidFill>
          </a:ln>
        </p:spPr>
        <p:style>
          <a:lnRef idx="1">
            <a:schemeClr val="dk1"/>
          </a:lnRef>
          <a:fillRef idx="2">
            <a:schemeClr val="dk1"/>
          </a:fillRef>
          <a:effectRef idx="1">
            <a:schemeClr val="dk1"/>
          </a:effectRef>
          <a:fontRef idx="minor">
            <a:schemeClr val="dk1"/>
          </a:fontRef>
        </p:style>
        <p:txBody>
          <a:bodyPr rtlCol="0" anchor="ctr"/>
          <a:lstStyle/>
          <a:p>
            <a:pPr algn="ctr"/>
            <a:r>
              <a:rPr lang="ru-RU" b="1" dirty="0">
                <a:solidFill>
                  <a:schemeClr val="bg2">
                    <a:lumMod val="10000"/>
                  </a:schemeClr>
                </a:solidFill>
              </a:rPr>
              <a:t>Мой коллега, топограф со стажем в 48 лет, мензулой в 70-х небольшие города снимал - и уж очень уважает этот прибор. Сейчас подарил мне мензульный набор) Вот думаю - можно его где-нибудь и как-нибудь практически использовать или просто создавать "Музей геодезии"???)))</a:t>
            </a:r>
          </a:p>
        </p:txBody>
      </p:sp>
      <p:sp>
        <p:nvSpPr>
          <p:cNvPr id="8" name="Скругленная прямоугольная выноска 7"/>
          <p:cNvSpPr/>
          <p:nvPr/>
        </p:nvSpPr>
        <p:spPr>
          <a:xfrm>
            <a:off x="1979712" y="5085184"/>
            <a:ext cx="7064610" cy="1512168"/>
          </a:xfrm>
          <a:prstGeom prst="wedgeRoundRectCallout">
            <a:avLst>
              <a:gd name="adj1" fmla="val 42791"/>
              <a:gd name="adj2" fmla="val 63950"/>
              <a:gd name="adj3" fmla="val 16667"/>
            </a:avLst>
          </a:prstGeom>
          <a:ln>
            <a:solidFill>
              <a:srgbClr val="FF0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ru-RU" b="1" dirty="0">
                <a:solidFill>
                  <a:srgbClr val="002060"/>
                </a:solidFill>
              </a:rPr>
              <a:t>До 2002-2004 года сохранились два рудиментарных перца-</a:t>
            </a:r>
            <a:r>
              <a:rPr lang="ru-RU" b="1" dirty="0" err="1">
                <a:solidFill>
                  <a:srgbClr val="002060"/>
                </a:solidFill>
              </a:rPr>
              <a:t>геодеза</a:t>
            </a:r>
            <a:r>
              <a:rPr lang="ru-RU" b="1" dirty="0">
                <a:solidFill>
                  <a:srgbClr val="002060"/>
                </a:solidFill>
              </a:rPr>
              <a:t>, предпочитающих столик</a:t>
            </a:r>
            <a:r>
              <a:rPr lang="ru-RU" b="1" dirty="0" smtClean="0">
                <a:solidFill>
                  <a:srgbClr val="002060"/>
                </a:solidFill>
              </a:rPr>
              <a:t>! </a:t>
            </a:r>
            <a:r>
              <a:rPr lang="ru-RU" b="1" dirty="0">
                <a:solidFill>
                  <a:srgbClr val="002060"/>
                </a:solidFill>
              </a:rPr>
              <a:t>У меня до сих пор валяется столик и кипрегель. Достану, поглажу, так и тянет порисовать, </a:t>
            </a:r>
            <a:r>
              <a:rPr lang="ru-RU" b="1" dirty="0" err="1" smtClean="0">
                <a:solidFill>
                  <a:srgbClr val="002060"/>
                </a:solidFill>
              </a:rPr>
              <a:t>поизвращаться</a:t>
            </a:r>
            <a:r>
              <a:rPr lang="ru-RU" b="1" dirty="0" smtClean="0">
                <a:solidFill>
                  <a:srgbClr val="002060"/>
                </a:solidFill>
              </a:rPr>
              <a:t>. </a:t>
            </a:r>
            <a:r>
              <a:rPr lang="ru-RU" b="1" dirty="0">
                <a:solidFill>
                  <a:srgbClr val="002060"/>
                </a:solidFill>
              </a:rPr>
              <a:t>Это, действительно, очень увлекательно</a:t>
            </a:r>
            <a:r>
              <a:rPr lang="ru-RU" b="1" dirty="0" smtClean="0">
                <a:solidFill>
                  <a:srgbClr val="002060"/>
                </a:solidFill>
              </a:rPr>
              <a:t>!</a:t>
            </a:r>
            <a:endParaRPr lang="ru-RU" b="1" dirty="0">
              <a:solidFill>
                <a:srgbClr val="002060"/>
              </a:solidFill>
            </a:endParaRPr>
          </a:p>
        </p:txBody>
      </p:sp>
    </p:spTree>
    <p:extLst>
      <p:ext uri="{BB962C8B-B14F-4D97-AF65-F5344CB8AC3E}">
        <p14:creationId xmlns:p14="http://schemas.microsoft.com/office/powerpoint/2010/main" val="1978120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7" name="Picture 13" descr="C:\Users\Acer\Desktop\картинки\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7744"/>
            <a:ext cx="8712968" cy="6551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24434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39"/>
            <a:ext cx="8229600" cy="402009"/>
          </a:xfrm>
        </p:spPr>
        <p:txBody>
          <a:bodyPr>
            <a:noAutofit/>
          </a:bodyPr>
          <a:lstStyle/>
          <a:p>
            <a:pPr algn="ctr"/>
            <a:r>
              <a:rPr lang="ru-RU" sz="3200" b="1" dirty="0" err="1" smtClean="0"/>
              <a:t>Giriş</a:t>
            </a:r>
            <a:r>
              <a:rPr lang="ru-RU" sz="3200" b="1" dirty="0" smtClean="0"/>
              <a:t> </a:t>
            </a:r>
            <a:endParaRPr lang="ru-RU" sz="3200" b="1" dirty="0"/>
          </a:p>
        </p:txBody>
      </p:sp>
      <p:sp>
        <p:nvSpPr>
          <p:cNvPr id="3" name="Объект 2"/>
          <p:cNvSpPr>
            <a:spLocks noGrp="1"/>
          </p:cNvSpPr>
          <p:nvPr>
            <p:ph sz="quarter" idx="13"/>
          </p:nvPr>
        </p:nvSpPr>
        <p:spPr>
          <a:xfrm>
            <a:off x="107504" y="692696"/>
            <a:ext cx="8928992" cy="6048672"/>
          </a:xfrm>
        </p:spPr>
        <p:txBody>
          <a:bodyPr>
            <a:noAutofit/>
          </a:bodyPr>
          <a:lstStyle/>
          <a:p>
            <a:pPr marL="0" indent="542925">
              <a:buNone/>
            </a:pPr>
            <a:r>
              <a:rPr lang="ru-RU" sz="1800" dirty="0" err="1" smtClean="0"/>
              <a:t>Häzirki</a:t>
            </a:r>
            <a:r>
              <a:rPr lang="ru-RU" sz="1800" dirty="0" smtClean="0"/>
              <a:t> </a:t>
            </a:r>
            <a:r>
              <a:rPr lang="ru-RU" sz="1800" dirty="0" err="1" smtClean="0"/>
              <a:t>zamanda</a:t>
            </a:r>
            <a:r>
              <a:rPr lang="ru-RU" sz="1800" dirty="0" smtClean="0"/>
              <a:t>, </a:t>
            </a:r>
            <a:r>
              <a:rPr lang="ru-RU" sz="1800" dirty="0" err="1" smtClean="0"/>
              <a:t>haçanda</a:t>
            </a:r>
            <a:r>
              <a:rPr lang="ru-RU" sz="1800" dirty="0" smtClean="0"/>
              <a:t> </a:t>
            </a:r>
            <a:r>
              <a:rPr lang="ru-RU" sz="1800" dirty="0" err="1" smtClean="0"/>
              <a:t>zerur</a:t>
            </a:r>
            <a:r>
              <a:rPr lang="ru-RU" sz="1800" dirty="0" smtClean="0"/>
              <a:t> </a:t>
            </a:r>
            <a:r>
              <a:rPr lang="ru-RU" sz="1800" dirty="0" err="1" smtClean="0"/>
              <a:t>maglumatlar</a:t>
            </a:r>
            <a:r>
              <a:rPr lang="ru-RU" sz="1800" dirty="0" smtClean="0"/>
              <a:t> </a:t>
            </a:r>
            <a:r>
              <a:rPr lang="ru-RU" sz="1800" dirty="0" err="1" smtClean="0"/>
              <a:t>bilen</a:t>
            </a:r>
            <a:r>
              <a:rPr lang="ru-RU" sz="1800" dirty="0" smtClean="0"/>
              <a:t> </a:t>
            </a:r>
            <a:r>
              <a:rPr lang="ru-RU" sz="1800" dirty="0" err="1" smtClean="0"/>
              <a:t>ilat</a:t>
            </a:r>
            <a:r>
              <a:rPr lang="ru-RU" sz="1800" dirty="0" smtClean="0"/>
              <a:t> </a:t>
            </a:r>
            <a:r>
              <a:rPr lang="ru-RU" sz="1800" dirty="0" err="1" smtClean="0"/>
              <a:t>üpjün</a:t>
            </a:r>
            <a:r>
              <a:rPr lang="ru-RU" sz="1800" dirty="0" smtClean="0"/>
              <a:t> </a:t>
            </a:r>
            <a:r>
              <a:rPr lang="ru-RU" sz="1800" dirty="0" err="1" smtClean="0"/>
              <a:t>bolanda</a:t>
            </a:r>
            <a:r>
              <a:rPr lang="ru-RU" sz="1800" dirty="0" smtClean="0"/>
              <a:t> </a:t>
            </a:r>
            <a:r>
              <a:rPr lang="ru-RU" sz="1800" dirty="0" err="1" smtClean="0"/>
              <a:t>ýurt</a:t>
            </a:r>
            <a:r>
              <a:rPr lang="ru-RU" sz="1800" dirty="0" smtClean="0"/>
              <a:t> </a:t>
            </a:r>
            <a:r>
              <a:rPr lang="ru-RU" sz="1800" dirty="0" err="1" smtClean="0"/>
              <a:t>ösýär</a:t>
            </a:r>
            <a:r>
              <a:rPr lang="ru-RU" sz="1800" dirty="0" smtClean="0"/>
              <a:t>. </a:t>
            </a:r>
            <a:r>
              <a:rPr lang="tk-TM" sz="1800" dirty="0" smtClean="0"/>
              <a:t>Ş</a:t>
            </a:r>
            <a:r>
              <a:rPr lang="ru-RU" sz="1800" dirty="0" smtClean="0"/>
              <a:t>u </a:t>
            </a:r>
            <a:r>
              <a:rPr lang="ru-RU" sz="1800" dirty="0" err="1" smtClean="0"/>
              <a:t>jähtden</a:t>
            </a:r>
            <a:r>
              <a:rPr lang="ru-RU" sz="1800" dirty="0" smtClean="0"/>
              <a:t>, </a:t>
            </a:r>
            <a:r>
              <a:rPr lang="ru-RU" sz="1800" dirty="0" err="1" smtClean="0"/>
              <a:t>topografiki</a:t>
            </a:r>
            <a:r>
              <a:rPr lang="ru-RU" sz="1800" dirty="0" smtClean="0"/>
              <a:t> </a:t>
            </a:r>
            <a:r>
              <a:rPr lang="ru-RU" sz="1800" dirty="0" err="1" smtClean="0"/>
              <a:t>işleriň</a:t>
            </a:r>
            <a:r>
              <a:rPr lang="ru-RU" sz="1800" dirty="0" smtClean="0"/>
              <a:t> </a:t>
            </a:r>
            <a:r>
              <a:rPr lang="ru-RU" sz="1800" dirty="0" err="1" smtClean="0"/>
              <a:t>şeýle</a:t>
            </a:r>
            <a:r>
              <a:rPr lang="ru-RU" sz="1800" dirty="0" smtClean="0"/>
              <a:t> </a:t>
            </a:r>
            <a:r>
              <a:rPr lang="ru-RU" sz="1800" dirty="0" err="1" smtClean="0"/>
              <a:t>uly</a:t>
            </a:r>
            <a:r>
              <a:rPr lang="ru-RU" sz="1800" dirty="0" smtClean="0"/>
              <a:t> </a:t>
            </a:r>
            <a:r>
              <a:rPr lang="ru-RU" sz="1800" dirty="0" err="1" smtClean="0"/>
              <a:t>ähmiýete</a:t>
            </a:r>
            <a:r>
              <a:rPr lang="ru-RU" sz="1800" dirty="0" smtClean="0"/>
              <a:t> </a:t>
            </a:r>
            <a:r>
              <a:rPr lang="ru-RU" sz="1800" dirty="0" err="1" smtClean="0"/>
              <a:t>eýe</a:t>
            </a:r>
            <a:r>
              <a:rPr lang="ru-RU" sz="1800" dirty="0" smtClean="0"/>
              <a:t> </a:t>
            </a:r>
            <a:r>
              <a:rPr lang="ru-RU" sz="1800" dirty="0" err="1" smtClean="0"/>
              <a:t>bolýandygy</a:t>
            </a:r>
            <a:r>
              <a:rPr lang="ru-RU" sz="1800" dirty="0" smtClean="0"/>
              <a:t> </a:t>
            </a:r>
            <a:r>
              <a:rPr lang="ru-RU" sz="1800" dirty="0" err="1" smtClean="0"/>
              <a:t>düşnükli</a:t>
            </a:r>
            <a:r>
              <a:rPr lang="ru-RU" sz="1800" dirty="0" smtClean="0"/>
              <a:t> </a:t>
            </a:r>
            <a:r>
              <a:rPr lang="ru-RU" sz="1800" dirty="0" err="1" smtClean="0"/>
              <a:t>bolar</a:t>
            </a:r>
            <a:r>
              <a:rPr lang="ru-RU" sz="1800" dirty="0" smtClean="0"/>
              <a:t>. </a:t>
            </a:r>
            <a:r>
              <a:rPr lang="ru-RU" sz="1800" dirty="0" err="1" smtClean="0"/>
              <a:t>Adatça</a:t>
            </a:r>
            <a:r>
              <a:rPr lang="ru-RU" sz="1800" dirty="0" smtClean="0"/>
              <a:t> </a:t>
            </a:r>
            <a:r>
              <a:rPr lang="ru-RU" sz="1800" dirty="0" err="1" smtClean="0"/>
              <a:t>soňky</a:t>
            </a:r>
            <a:r>
              <a:rPr lang="ru-RU" sz="1800" dirty="0" smtClean="0"/>
              <a:t> </a:t>
            </a:r>
            <a:r>
              <a:rPr lang="ru-RU" sz="1800" dirty="0" err="1" smtClean="0"/>
              <a:t>ýyllarda</a:t>
            </a:r>
            <a:r>
              <a:rPr lang="ru-RU" sz="1800" dirty="0" smtClean="0"/>
              <a:t> </a:t>
            </a:r>
            <a:r>
              <a:rPr lang="ru-RU" sz="1800" dirty="0" err="1" smtClean="0"/>
              <a:t>topografiýa</a:t>
            </a:r>
            <a:r>
              <a:rPr lang="ru-RU" sz="1800" dirty="0" smtClean="0"/>
              <a:t> </a:t>
            </a:r>
            <a:r>
              <a:rPr lang="ru-RU" sz="1800" dirty="0" err="1" smtClean="0"/>
              <a:t>dünýäde</a:t>
            </a:r>
            <a:r>
              <a:rPr lang="ru-RU" sz="1800" dirty="0" smtClean="0"/>
              <a:t>, </a:t>
            </a:r>
            <a:r>
              <a:rPr lang="ru-RU" sz="1800" dirty="0" err="1" smtClean="0"/>
              <a:t>şonuň</a:t>
            </a:r>
            <a:r>
              <a:rPr lang="ru-RU" sz="1800" dirty="0" smtClean="0"/>
              <a:t> </a:t>
            </a:r>
            <a:r>
              <a:rPr lang="ru-RU" sz="1800" dirty="0" err="1" smtClean="0"/>
              <a:t>ýaly-da</a:t>
            </a:r>
            <a:r>
              <a:rPr lang="ru-RU" sz="1800" dirty="0" smtClean="0"/>
              <a:t> </a:t>
            </a:r>
            <a:r>
              <a:rPr lang="ru-RU" sz="1800" dirty="0" err="1" smtClean="0"/>
              <a:t>Türkmenistanda</a:t>
            </a:r>
            <a:r>
              <a:rPr lang="ru-RU" sz="1800" dirty="0" smtClean="0"/>
              <a:t> </a:t>
            </a:r>
            <a:r>
              <a:rPr lang="ru-RU" sz="1800" dirty="0" err="1" smtClean="0"/>
              <a:t>düýpgöter</a:t>
            </a:r>
            <a:r>
              <a:rPr lang="ru-RU" sz="1800" dirty="0" smtClean="0"/>
              <a:t> </a:t>
            </a:r>
            <a:r>
              <a:rPr lang="ru-RU" sz="1800" dirty="0" err="1" smtClean="0"/>
              <a:t>üýtgedi</a:t>
            </a:r>
            <a:r>
              <a:rPr lang="ru-RU" sz="1800" dirty="0" smtClean="0"/>
              <a:t>. </a:t>
            </a:r>
            <a:r>
              <a:rPr lang="ru-RU" sz="1800" dirty="0" err="1" smtClean="0"/>
              <a:t>Onuň</a:t>
            </a:r>
            <a:r>
              <a:rPr lang="ru-RU" sz="1800" dirty="0" smtClean="0"/>
              <a:t> </a:t>
            </a:r>
            <a:r>
              <a:rPr lang="ru-RU" sz="1800" dirty="0" err="1" smtClean="0"/>
              <a:t>netijesinde</a:t>
            </a:r>
            <a:r>
              <a:rPr lang="ru-RU" sz="1800" dirty="0" smtClean="0"/>
              <a:t> </a:t>
            </a:r>
            <a:r>
              <a:rPr lang="ru-RU" sz="1800" dirty="0" err="1" smtClean="0"/>
              <a:t>topogräfiki</a:t>
            </a:r>
            <a:r>
              <a:rPr lang="ru-RU" sz="1800" dirty="0" smtClean="0"/>
              <a:t> </a:t>
            </a:r>
            <a:r>
              <a:rPr lang="ru-RU" sz="1800" dirty="0" err="1" smtClean="0"/>
              <a:t>şekillendirmäniň</a:t>
            </a:r>
            <a:r>
              <a:rPr lang="ru-RU" sz="1800" dirty="0" smtClean="0"/>
              <a:t> </a:t>
            </a:r>
            <a:r>
              <a:rPr lang="ru-RU" sz="1800" dirty="0" err="1" smtClean="0"/>
              <a:t>birnäçe</a:t>
            </a:r>
            <a:r>
              <a:rPr lang="ru-RU" sz="1800" dirty="0" smtClean="0"/>
              <a:t> </a:t>
            </a:r>
            <a:r>
              <a:rPr lang="ru-RU" sz="1800" dirty="0" err="1" smtClean="0"/>
              <a:t>esasy</a:t>
            </a:r>
            <a:r>
              <a:rPr lang="ru-RU" sz="1800" dirty="0" smtClean="0"/>
              <a:t> </a:t>
            </a:r>
            <a:r>
              <a:rPr lang="ru-RU" sz="1800" dirty="0" err="1" smtClean="0"/>
              <a:t>usullary</a:t>
            </a:r>
            <a:r>
              <a:rPr lang="ru-RU" sz="1800" dirty="0" smtClean="0"/>
              <a:t> </a:t>
            </a:r>
            <a:r>
              <a:rPr lang="ru-RU" sz="1800" dirty="0" err="1" smtClean="0"/>
              <a:t>ýüze</a:t>
            </a:r>
            <a:r>
              <a:rPr lang="ru-RU" sz="1800" dirty="0" smtClean="0"/>
              <a:t> </a:t>
            </a:r>
            <a:r>
              <a:rPr lang="ru-RU" sz="1800" dirty="0" err="1" smtClean="0"/>
              <a:t>çykdy</a:t>
            </a:r>
            <a:r>
              <a:rPr lang="ru-RU" sz="1800" dirty="0" smtClean="0"/>
              <a:t>. </a:t>
            </a:r>
            <a:endParaRPr lang="ru-RU" sz="1800" dirty="0"/>
          </a:p>
          <a:p>
            <a:pPr marL="0" indent="541338">
              <a:buNone/>
            </a:pPr>
            <a:r>
              <a:rPr lang="ru-RU" sz="1800" dirty="0" err="1"/>
              <a:t>Türkmenistanda</a:t>
            </a:r>
            <a:r>
              <a:rPr lang="ru-RU" sz="1800" dirty="0"/>
              <a:t> </a:t>
            </a:r>
            <a:r>
              <a:rPr lang="ru-RU" sz="1800" dirty="0" err="1" smtClean="0"/>
              <a:t>ähli</a:t>
            </a:r>
            <a:r>
              <a:rPr lang="ru-RU" sz="1800" dirty="0" smtClean="0"/>
              <a:t> </a:t>
            </a:r>
            <a:r>
              <a:rPr lang="ru-RU" sz="1800" dirty="0" err="1" smtClean="0"/>
              <a:t>pudaklara</a:t>
            </a:r>
            <a:r>
              <a:rPr lang="ru-RU" sz="1800" dirty="0" smtClean="0"/>
              <a:t>, </a:t>
            </a:r>
            <a:r>
              <a:rPr lang="ru-RU" sz="1800" dirty="0" err="1" smtClean="0"/>
              <a:t>şol</a:t>
            </a:r>
            <a:r>
              <a:rPr lang="ru-RU" sz="1800" dirty="0" smtClean="0"/>
              <a:t> </a:t>
            </a:r>
            <a:r>
              <a:rPr lang="ru-RU" sz="1800" dirty="0" err="1" smtClean="0"/>
              <a:t>sanda</a:t>
            </a:r>
            <a:r>
              <a:rPr lang="ru-RU" sz="1800" dirty="0" smtClean="0"/>
              <a:t> </a:t>
            </a:r>
            <a:r>
              <a:rPr lang="ru-RU" sz="1800" dirty="0" err="1" smtClean="0"/>
              <a:t>geodeziýa</a:t>
            </a:r>
            <a:r>
              <a:rPr lang="ru-RU" sz="1800" dirty="0" smtClean="0"/>
              <a:t> </a:t>
            </a:r>
            <a:r>
              <a:rPr lang="ru-RU" sz="1800" dirty="0" err="1" smtClean="0"/>
              <a:t>pudagyna</a:t>
            </a:r>
            <a:r>
              <a:rPr lang="ru-RU" sz="1800" dirty="0" smtClean="0"/>
              <a:t> </a:t>
            </a:r>
            <a:r>
              <a:rPr lang="ru-RU" sz="1800" dirty="0" err="1" smtClean="0"/>
              <a:t>hem</a:t>
            </a:r>
            <a:r>
              <a:rPr lang="ru-RU" sz="1800" dirty="0" smtClean="0"/>
              <a:t> </a:t>
            </a:r>
            <a:r>
              <a:rPr lang="ru-RU" sz="1800" dirty="0" err="1" smtClean="0"/>
              <a:t>iň</a:t>
            </a:r>
            <a:r>
              <a:rPr lang="ru-RU" sz="1800" dirty="0" smtClean="0"/>
              <a:t> </a:t>
            </a:r>
            <a:r>
              <a:rPr lang="ru-RU" sz="1800" dirty="0" err="1" smtClean="0"/>
              <a:t>täzeçil</a:t>
            </a:r>
            <a:r>
              <a:rPr lang="ru-RU" sz="1800" dirty="0" smtClean="0"/>
              <a:t> </a:t>
            </a:r>
            <a:r>
              <a:rPr lang="ru-RU" sz="1800" dirty="0" err="1" smtClean="0"/>
              <a:t>tehnologiýalary</a:t>
            </a:r>
            <a:r>
              <a:rPr lang="ru-RU" sz="1800" dirty="0" smtClean="0"/>
              <a:t> </a:t>
            </a:r>
            <a:r>
              <a:rPr lang="ru-RU" sz="1800" dirty="0" err="1" smtClean="0"/>
              <a:t>girizmek</a:t>
            </a:r>
            <a:r>
              <a:rPr lang="ru-RU" sz="1800" dirty="0" smtClean="0"/>
              <a:t> </a:t>
            </a:r>
            <a:r>
              <a:rPr lang="ru-RU" sz="1800" dirty="0" err="1" smtClean="0"/>
              <a:t>boýunça</a:t>
            </a:r>
            <a:r>
              <a:rPr lang="ru-RU" sz="1800" dirty="0" smtClean="0"/>
              <a:t> </a:t>
            </a:r>
            <a:r>
              <a:rPr lang="ru-RU" sz="1800" dirty="0" err="1" smtClean="0"/>
              <a:t>uly</a:t>
            </a:r>
            <a:r>
              <a:rPr lang="ru-RU" sz="1800" dirty="0" smtClean="0"/>
              <a:t> </a:t>
            </a:r>
            <a:r>
              <a:rPr lang="ru-RU" sz="1800" dirty="0" err="1" smtClean="0"/>
              <a:t>işler</a:t>
            </a:r>
            <a:r>
              <a:rPr lang="ru-RU" sz="1800" dirty="0" smtClean="0"/>
              <a:t> </a:t>
            </a:r>
            <a:r>
              <a:rPr lang="ru-RU" sz="1800" dirty="0" err="1" smtClean="0"/>
              <a:t>edilýär</a:t>
            </a:r>
            <a:r>
              <a:rPr lang="ru-RU" sz="1800" dirty="0" smtClean="0"/>
              <a:t>. </a:t>
            </a:r>
            <a:r>
              <a:rPr lang="tk-TM" sz="1800" dirty="0" smtClean="0"/>
              <a:t>Ş</a:t>
            </a:r>
            <a:r>
              <a:rPr lang="ru-RU" sz="1800" dirty="0" err="1" smtClean="0"/>
              <a:t>onuň</a:t>
            </a:r>
            <a:r>
              <a:rPr lang="ru-RU" sz="1800" dirty="0" smtClean="0"/>
              <a:t> </a:t>
            </a:r>
            <a:r>
              <a:rPr lang="ru-RU" sz="1800" dirty="0" err="1" smtClean="0"/>
              <a:t>üçinem</a:t>
            </a:r>
            <a:r>
              <a:rPr lang="ru-RU" sz="1800" dirty="0" smtClean="0"/>
              <a:t> </a:t>
            </a:r>
            <a:r>
              <a:rPr lang="ru-RU" sz="1800" dirty="0" err="1" smtClean="0"/>
              <a:t>şu</a:t>
            </a:r>
            <a:r>
              <a:rPr lang="ru-RU" sz="1800" dirty="0" smtClean="0"/>
              <a:t> </a:t>
            </a:r>
            <a:r>
              <a:rPr lang="ru-RU" sz="1800" dirty="0" err="1" smtClean="0"/>
              <a:t>günki</a:t>
            </a:r>
            <a:r>
              <a:rPr lang="ru-RU" sz="1800" dirty="0" smtClean="0"/>
              <a:t> </a:t>
            </a:r>
            <a:r>
              <a:rPr lang="ru-RU" sz="1800" dirty="0" err="1" smtClean="0"/>
              <a:t>günde</a:t>
            </a:r>
            <a:r>
              <a:rPr lang="ru-RU" sz="1800" dirty="0" smtClean="0"/>
              <a:t>, </a:t>
            </a:r>
            <a:r>
              <a:rPr lang="ru-RU" sz="1800" dirty="0" err="1" smtClean="0"/>
              <a:t>haçanda</a:t>
            </a:r>
            <a:r>
              <a:rPr lang="ru-RU" sz="1800" dirty="0" smtClean="0"/>
              <a:t> </a:t>
            </a:r>
            <a:r>
              <a:rPr lang="ru-RU" sz="1800" dirty="0" err="1" smtClean="0"/>
              <a:t>geodeziki</a:t>
            </a:r>
            <a:r>
              <a:rPr lang="ru-RU" sz="1800" dirty="0" smtClean="0"/>
              <a:t> </a:t>
            </a:r>
            <a:r>
              <a:rPr lang="ru-RU" sz="1800" dirty="0" err="1" smtClean="0"/>
              <a:t>gözleg</a:t>
            </a:r>
            <a:r>
              <a:rPr lang="ru-RU" sz="1800" dirty="0" smtClean="0"/>
              <a:t> </a:t>
            </a:r>
            <a:r>
              <a:rPr lang="ru-RU" sz="1800" dirty="0" err="1" smtClean="0"/>
              <a:t>işleriň</a:t>
            </a:r>
            <a:r>
              <a:rPr lang="ru-RU" sz="1800" dirty="0" smtClean="0"/>
              <a:t> </a:t>
            </a:r>
            <a:r>
              <a:rPr lang="ru-RU" sz="1800" dirty="0" err="1" smtClean="0"/>
              <a:t>meýilnamasynda</a:t>
            </a:r>
            <a:r>
              <a:rPr lang="ru-RU" sz="1800" dirty="0" smtClean="0"/>
              <a:t> </a:t>
            </a:r>
            <a:r>
              <a:rPr lang="ru-RU" sz="1800" dirty="0" err="1"/>
              <a:t>geodeziki</a:t>
            </a:r>
            <a:r>
              <a:rPr lang="ru-RU" sz="1800" dirty="0"/>
              <a:t> </a:t>
            </a:r>
            <a:r>
              <a:rPr lang="ru-RU" sz="1800" dirty="0" err="1"/>
              <a:t>ölçeglere</a:t>
            </a:r>
            <a:r>
              <a:rPr lang="ru-RU" sz="1800" dirty="0"/>
              <a:t> </a:t>
            </a:r>
            <a:r>
              <a:rPr lang="ru-RU" sz="1800" dirty="0" err="1" smtClean="0"/>
              <a:t>ilkinji</a:t>
            </a:r>
            <a:r>
              <a:rPr lang="ru-RU" sz="1800" dirty="0" smtClean="0"/>
              <a:t> </a:t>
            </a:r>
            <a:r>
              <a:rPr lang="ru-RU" sz="1800" dirty="0" err="1" smtClean="0"/>
              <a:t>talaplar</a:t>
            </a:r>
            <a:r>
              <a:rPr lang="ru-RU" sz="1800" dirty="0" smtClean="0"/>
              <a:t> </a:t>
            </a:r>
            <a:r>
              <a:rPr lang="ru-RU" sz="1800" dirty="0" err="1" smtClean="0"/>
              <a:t>işleri</a:t>
            </a:r>
            <a:r>
              <a:rPr lang="ru-RU" sz="1800" dirty="0" smtClean="0"/>
              <a:t> </a:t>
            </a:r>
            <a:r>
              <a:rPr lang="ru-RU" sz="1800" dirty="0" err="1" smtClean="0"/>
              <a:t>dessin</a:t>
            </a:r>
            <a:r>
              <a:rPr lang="ru-RU" sz="1800" dirty="0" smtClean="0"/>
              <a:t>, </a:t>
            </a:r>
            <a:r>
              <a:rPr lang="ru-RU" sz="1800" dirty="0" err="1" smtClean="0"/>
              <a:t>takyk</a:t>
            </a:r>
            <a:r>
              <a:rPr lang="ru-RU" sz="1800" dirty="0" smtClean="0"/>
              <a:t> </a:t>
            </a:r>
            <a:r>
              <a:rPr lang="ru-RU" sz="1800" dirty="0" err="1" smtClean="0"/>
              <a:t>ýokary</a:t>
            </a:r>
            <a:r>
              <a:rPr lang="ru-RU" sz="1800" dirty="0" smtClean="0"/>
              <a:t> </a:t>
            </a:r>
            <a:r>
              <a:rPr lang="ru-RU" sz="1800" dirty="0" err="1" smtClean="0"/>
              <a:t>hilli</a:t>
            </a:r>
            <a:r>
              <a:rPr lang="ru-RU" sz="1800" dirty="0" smtClean="0"/>
              <a:t> </a:t>
            </a:r>
            <a:r>
              <a:rPr lang="ru-RU" sz="1800" dirty="0" err="1" smtClean="0"/>
              <a:t>ýerine</a:t>
            </a:r>
            <a:r>
              <a:rPr lang="ru-RU" sz="1800" dirty="0" smtClean="0"/>
              <a:t> </a:t>
            </a:r>
            <a:r>
              <a:rPr lang="ru-RU" sz="1800" dirty="0" err="1" smtClean="0"/>
              <a:t>ýetirmek</a:t>
            </a:r>
            <a:r>
              <a:rPr lang="ru-RU" sz="1800" dirty="0" smtClean="0"/>
              <a:t> </a:t>
            </a:r>
            <a:r>
              <a:rPr lang="ru-RU" sz="1800" dirty="0" err="1" smtClean="0"/>
              <a:t>bolanlygynda</a:t>
            </a:r>
            <a:r>
              <a:rPr lang="ru-RU" sz="1800" dirty="0" smtClean="0"/>
              <a:t>, </a:t>
            </a:r>
            <a:r>
              <a:rPr lang="ru-RU" sz="1800" dirty="0" err="1" smtClean="0"/>
              <a:t>menzula</a:t>
            </a:r>
            <a:r>
              <a:rPr lang="ru-RU" sz="1800" dirty="0" smtClean="0"/>
              <a:t> </a:t>
            </a:r>
            <a:r>
              <a:rPr lang="ru-RU" sz="1800" dirty="0" err="1" smtClean="0"/>
              <a:t>şekillendirmesi</a:t>
            </a:r>
            <a:r>
              <a:rPr lang="ru-RU" sz="1800" dirty="0" smtClean="0"/>
              <a:t> </a:t>
            </a:r>
            <a:r>
              <a:rPr lang="ru-RU" sz="1800" dirty="0" err="1" smtClean="0"/>
              <a:t>ýaly</a:t>
            </a:r>
            <a:r>
              <a:rPr lang="ru-RU" sz="1800" dirty="0" smtClean="0"/>
              <a:t> </a:t>
            </a:r>
            <a:r>
              <a:rPr lang="ru-RU" sz="1800" dirty="0" err="1" smtClean="0"/>
              <a:t>geodeziki</a:t>
            </a:r>
            <a:r>
              <a:rPr lang="ru-RU" sz="1800" dirty="0" smtClean="0"/>
              <a:t> </a:t>
            </a:r>
            <a:r>
              <a:rPr lang="ru-RU" sz="1800" dirty="0" err="1" smtClean="0"/>
              <a:t>kartalaşdyrma</a:t>
            </a:r>
            <a:r>
              <a:rPr lang="ru-RU" sz="1800" dirty="0" smtClean="0"/>
              <a:t> </a:t>
            </a:r>
            <a:r>
              <a:rPr lang="ru-RU" sz="1800" dirty="0" err="1" smtClean="0"/>
              <a:t>usuly</a:t>
            </a:r>
            <a:r>
              <a:rPr lang="ru-RU" sz="1800" dirty="0" smtClean="0"/>
              <a:t>, </a:t>
            </a:r>
            <a:r>
              <a:rPr lang="ru-RU" sz="1800" dirty="0" err="1" smtClean="0"/>
              <a:t>öz</a:t>
            </a:r>
            <a:r>
              <a:rPr lang="ru-RU" sz="1800" dirty="0" smtClean="0"/>
              <a:t> </a:t>
            </a:r>
            <a:r>
              <a:rPr lang="ru-RU" sz="1800" dirty="0" err="1" smtClean="0"/>
              <a:t>çylşyrymlylygy</a:t>
            </a:r>
            <a:r>
              <a:rPr lang="ru-RU" sz="1800" dirty="0" smtClean="0"/>
              <a:t> </a:t>
            </a:r>
            <a:r>
              <a:rPr lang="ru-RU" sz="1800" dirty="0" err="1" smtClean="0"/>
              <a:t>we</a:t>
            </a:r>
            <a:r>
              <a:rPr lang="ru-RU" sz="1800" dirty="0" smtClean="0"/>
              <a:t> </a:t>
            </a:r>
            <a:r>
              <a:rPr lang="ru-RU" sz="1800" dirty="0" err="1" smtClean="0"/>
              <a:t>häzirki</a:t>
            </a:r>
            <a:r>
              <a:rPr lang="ru-RU" sz="1800" dirty="0" smtClean="0"/>
              <a:t> </a:t>
            </a:r>
            <a:r>
              <a:rPr lang="ru-RU" sz="1800" dirty="0" err="1" smtClean="0"/>
              <a:t>talaplara</a:t>
            </a:r>
            <a:r>
              <a:rPr lang="ru-RU" sz="1800" dirty="0" smtClean="0"/>
              <a:t> </a:t>
            </a:r>
            <a:r>
              <a:rPr lang="ru-RU" sz="1800" dirty="0" err="1" smtClean="0"/>
              <a:t>laýyk</a:t>
            </a:r>
            <a:r>
              <a:rPr lang="ru-RU" sz="1800" dirty="0" smtClean="0"/>
              <a:t> </a:t>
            </a:r>
            <a:r>
              <a:rPr lang="ru-RU" sz="1800" dirty="0" err="1" smtClean="0"/>
              <a:t>gelmeýändigi</a:t>
            </a:r>
            <a:r>
              <a:rPr lang="ru-RU" sz="1800" dirty="0" smtClean="0"/>
              <a:t> </a:t>
            </a:r>
            <a:r>
              <a:rPr lang="ru-RU" sz="1800" dirty="0" err="1" smtClean="0"/>
              <a:t>üçin</a:t>
            </a:r>
            <a:r>
              <a:rPr lang="ru-RU" sz="1800" dirty="0" smtClean="0"/>
              <a:t> </a:t>
            </a:r>
            <a:r>
              <a:rPr lang="ru-RU" sz="1800" dirty="0" err="1" smtClean="0"/>
              <a:t>tejribelikde</a:t>
            </a:r>
            <a:r>
              <a:rPr lang="ru-RU" sz="1800" dirty="0" smtClean="0"/>
              <a:t> </a:t>
            </a:r>
            <a:r>
              <a:rPr lang="ru-RU" sz="1800" dirty="0" err="1" smtClean="0"/>
              <a:t>ulanylmaýar</a:t>
            </a:r>
            <a:r>
              <a:rPr lang="ru-RU" sz="1800" dirty="0" smtClean="0"/>
              <a:t> </a:t>
            </a:r>
            <a:r>
              <a:rPr lang="ru-RU" sz="1800" dirty="0" err="1" smtClean="0"/>
              <a:t>diýen</a:t>
            </a:r>
            <a:r>
              <a:rPr lang="ru-RU" sz="1800" dirty="0" smtClean="0"/>
              <a:t> </a:t>
            </a:r>
            <a:r>
              <a:rPr lang="ru-RU" sz="1800" dirty="0" err="1" smtClean="0"/>
              <a:t>ýaly</a:t>
            </a:r>
            <a:r>
              <a:rPr lang="ru-RU" sz="1800" dirty="0" smtClean="0"/>
              <a:t>. </a:t>
            </a:r>
            <a:r>
              <a:rPr lang="ru-RU" sz="1800" dirty="0" err="1" smtClean="0"/>
              <a:t>Häzirki</a:t>
            </a:r>
            <a:r>
              <a:rPr lang="ru-RU" sz="1800" dirty="0" smtClean="0"/>
              <a:t> </a:t>
            </a:r>
            <a:r>
              <a:rPr lang="ru-RU" sz="1800" dirty="0" err="1" smtClean="0"/>
              <a:t>döwürde</a:t>
            </a:r>
            <a:r>
              <a:rPr lang="ru-RU" sz="1800" dirty="0" smtClean="0"/>
              <a:t> </a:t>
            </a:r>
            <a:r>
              <a:rPr lang="ru-RU" sz="1800" dirty="0" err="1" smtClean="0"/>
              <a:t>aýry-aýry</a:t>
            </a:r>
            <a:r>
              <a:rPr lang="ru-RU" sz="1800" dirty="0" smtClean="0"/>
              <a:t> </a:t>
            </a:r>
            <a:r>
              <a:rPr lang="ru-RU" sz="1800" dirty="0" err="1" smtClean="0"/>
              <a:t>ýagdaýlarda</a:t>
            </a:r>
            <a:r>
              <a:rPr lang="ru-RU" sz="1800" dirty="0" smtClean="0"/>
              <a:t> </a:t>
            </a:r>
            <a:r>
              <a:rPr lang="ru-RU" sz="1800" dirty="0" err="1" smtClean="0"/>
              <a:t>ol</a:t>
            </a:r>
            <a:r>
              <a:rPr lang="ru-RU" sz="1800" dirty="0" smtClean="0"/>
              <a:t> </a:t>
            </a:r>
            <a:r>
              <a:rPr lang="ru-RU" sz="1800" dirty="0" err="1" smtClean="0"/>
              <a:t>harby</a:t>
            </a:r>
            <a:r>
              <a:rPr lang="ru-RU" sz="1800" dirty="0" smtClean="0"/>
              <a:t> </a:t>
            </a:r>
            <a:r>
              <a:rPr lang="ru-RU" sz="1800" dirty="0" err="1" smtClean="0"/>
              <a:t>maksatlar</a:t>
            </a:r>
            <a:r>
              <a:rPr lang="ru-RU" sz="1800" dirty="0" smtClean="0"/>
              <a:t> </a:t>
            </a:r>
            <a:r>
              <a:rPr lang="ru-RU" sz="1800" dirty="0" err="1" smtClean="0"/>
              <a:t>üçin</a:t>
            </a:r>
            <a:r>
              <a:rPr lang="ru-RU" sz="1800" dirty="0" smtClean="0"/>
              <a:t>, </a:t>
            </a:r>
            <a:r>
              <a:rPr lang="ru-RU" sz="1800" dirty="0" err="1" smtClean="0"/>
              <a:t>goşunlar</a:t>
            </a:r>
            <a:r>
              <a:rPr lang="ru-RU" sz="1800" dirty="0" smtClean="0"/>
              <a:t> </a:t>
            </a:r>
            <a:r>
              <a:rPr lang="ru-RU" sz="1800" dirty="0" err="1" smtClean="0"/>
              <a:t>ornuny</a:t>
            </a:r>
            <a:r>
              <a:rPr lang="ru-RU" sz="1800" dirty="0" smtClean="0"/>
              <a:t> </a:t>
            </a:r>
            <a:r>
              <a:rPr lang="ru-RU" sz="1800" dirty="0" err="1" smtClean="0"/>
              <a:t>üýtge</a:t>
            </a:r>
            <a:r>
              <a:rPr lang="en-US" sz="1800" dirty="0" smtClean="0"/>
              <a:t>d</a:t>
            </a:r>
            <a:r>
              <a:rPr lang="ru-RU" sz="1800" dirty="0" err="1" smtClean="0"/>
              <a:t>enlerinde</a:t>
            </a:r>
            <a:r>
              <a:rPr lang="ru-RU" sz="1800" dirty="0" smtClean="0"/>
              <a:t> </a:t>
            </a:r>
            <a:r>
              <a:rPr lang="ru-RU" sz="1800" dirty="0" err="1" smtClean="0"/>
              <a:t>dessin</a:t>
            </a:r>
            <a:r>
              <a:rPr lang="ru-RU" sz="1800" dirty="0" smtClean="0"/>
              <a:t> </a:t>
            </a:r>
            <a:r>
              <a:rPr lang="ru-RU" sz="1800" dirty="0" err="1" smtClean="0"/>
              <a:t>karta</a:t>
            </a:r>
            <a:r>
              <a:rPr lang="ru-RU" sz="1800" dirty="0" smtClean="0"/>
              <a:t> </a:t>
            </a:r>
            <a:r>
              <a:rPr lang="ru-RU" sz="1800" dirty="0" err="1" smtClean="0"/>
              <a:t>düzmeklik</a:t>
            </a:r>
            <a:r>
              <a:rPr lang="ru-RU" sz="1800" dirty="0" smtClean="0"/>
              <a:t> </a:t>
            </a:r>
            <a:r>
              <a:rPr lang="ru-RU" sz="1800" dirty="0" err="1" smtClean="0"/>
              <a:t>üçin</a:t>
            </a:r>
            <a:r>
              <a:rPr lang="ru-RU" sz="1800" dirty="0" smtClean="0"/>
              <a:t> </a:t>
            </a:r>
            <a:r>
              <a:rPr lang="ru-RU" sz="1800" dirty="0" err="1" smtClean="0"/>
              <a:t>ulanylýar</a:t>
            </a:r>
            <a:r>
              <a:rPr lang="ru-RU" sz="1800" dirty="0" smtClean="0"/>
              <a:t>. </a:t>
            </a:r>
          </a:p>
          <a:p>
            <a:pPr marL="0" indent="541338">
              <a:buNone/>
            </a:pPr>
            <a:r>
              <a:rPr lang="tk-TM" sz="1800" dirty="0" smtClean="0"/>
              <a:t>Ý</a:t>
            </a:r>
            <a:r>
              <a:rPr lang="ru-RU" sz="1800" dirty="0" err="1" smtClean="0"/>
              <a:t>okarda</a:t>
            </a:r>
            <a:r>
              <a:rPr lang="ru-RU" sz="1800" dirty="0" smtClean="0"/>
              <a:t> </a:t>
            </a:r>
            <a:r>
              <a:rPr lang="ru-RU" sz="1800" dirty="0" err="1" smtClean="0"/>
              <a:t>belleýşimiz</a:t>
            </a:r>
            <a:r>
              <a:rPr lang="ru-RU" sz="1800" dirty="0" smtClean="0"/>
              <a:t> </a:t>
            </a:r>
            <a:r>
              <a:rPr lang="ru-RU" sz="1800" dirty="0" err="1" smtClean="0"/>
              <a:t>ýaly</a:t>
            </a:r>
            <a:r>
              <a:rPr lang="ru-RU" sz="1800" dirty="0" smtClean="0"/>
              <a:t>, </a:t>
            </a:r>
            <a:r>
              <a:rPr lang="ru-RU" sz="1800" dirty="0" err="1" smtClean="0"/>
              <a:t>menzula</a:t>
            </a:r>
            <a:r>
              <a:rPr lang="ru-RU" sz="1800" dirty="0" smtClean="0"/>
              <a:t> </a:t>
            </a:r>
            <a:r>
              <a:rPr lang="ru-RU" sz="1800" dirty="0" err="1" smtClean="0"/>
              <a:t>şekillendirmesi</a:t>
            </a:r>
            <a:r>
              <a:rPr lang="ru-RU" sz="1800" dirty="0" smtClean="0"/>
              <a:t> </a:t>
            </a:r>
            <a:r>
              <a:rPr lang="ru-RU" sz="1800" dirty="0" err="1" smtClean="0"/>
              <a:t>ýeriň</a:t>
            </a:r>
            <a:r>
              <a:rPr lang="ru-RU" sz="1800" dirty="0" smtClean="0"/>
              <a:t> </a:t>
            </a:r>
            <a:r>
              <a:rPr lang="ru-RU" sz="1800" dirty="0" err="1" smtClean="0"/>
              <a:t>üstünde</a:t>
            </a:r>
            <a:r>
              <a:rPr lang="ru-RU" sz="1800" dirty="0" smtClean="0"/>
              <a:t> </a:t>
            </a:r>
            <a:r>
              <a:rPr lang="ru-RU" sz="1800" dirty="0" err="1" smtClean="0"/>
              <a:t>karta</a:t>
            </a:r>
            <a:r>
              <a:rPr lang="ru-RU" sz="1800" dirty="0" smtClean="0"/>
              <a:t> </a:t>
            </a:r>
            <a:r>
              <a:rPr lang="ru-RU" sz="1800" dirty="0" err="1" smtClean="0"/>
              <a:t>düzmegiň</a:t>
            </a:r>
            <a:r>
              <a:rPr lang="ru-RU" sz="1800" dirty="0" smtClean="0"/>
              <a:t> </a:t>
            </a:r>
            <a:r>
              <a:rPr lang="en-US" sz="1800" dirty="0" err="1" smtClean="0"/>
              <a:t>usullaryny</a:t>
            </a:r>
            <a:r>
              <a:rPr lang="tk-TM" sz="1800" dirty="0" smtClean="0"/>
              <a:t>ň </a:t>
            </a:r>
            <a:r>
              <a:rPr lang="ru-RU" sz="1800" dirty="0" err="1" smtClean="0"/>
              <a:t>gadymylayrnyň</a:t>
            </a:r>
            <a:r>
              <a:rPr lang="ru-RU" sz="1800" dirty="0" smtClean="0"/>
              <a:t> </a:t>
            </a:r>
            <a:r>
              <a:rPr lang="ru-RU" sz="1800" dirty="0" err="1" smtClean="0"/>
              <a:t>biri</a:t>
            </a:r>
            <a:r>
              <a:rPr lang="ru-RU" sz="1800" dirty="0" smtClean="0"/>
              <a:t> </a:t>
            </a:r>
            <a:r>
              <a:rPr lang="ru-RU" sz="1800" dirty="0" err="1" smtClean="0"/>
              <a:t>bolsa-da</a:t>
            </a:r>
            <a:r>
              <a:rPr lang="ru-RU" sz="1800" dirty="0" smtClean="0"/>
              <a:t>, </a:t>
            </a:r>
            <a:r>
              <a:rPr lang="ru-RU" sz="1800" dirty="0" err="1" smtClean="0"/>
              <a:t>ol</a:t>
            </a:r>
            <a:r>
              <a:rPr lang="ru-RU" sz="1800" dirty="0" smtClean="0"/>
              <a:t> </a:t>
            </a:r>
            <a:r>
              <a:rPr lang="ru-RU" sz="1800" dirty="0" err="1" smtClean="0"/>
              <a:t>öz</a:t>
            </a:r>
            <a:r>
              <a:rPr lang="ru-RU" sz="1800" dirty="0" smtClean="0"/>
              <a:t> </a:t>
            </a:r>
            <a:r>
              <a:rPr lang="ru-RU" sz="1800" dirty="0" err="1" smtClean="0"/>
              <a:t>gezeginde</a:t>
            </a:r>
            <a:r>
              <a:rPr lang="ru-RU" sz="1800" dirty="0" smtClean="0"/>
              <a:t>, </a:t>
            </a:r>
            <a:r>
              <a:rPr lang="ru-RU" sz="1800" dirty="0" err="1" smtClean="0"/>
              <a:t>hatda</a:t>
            </a:r>
            <a:r>
              <a:rPr lang="ru-RU" sz="1800" dirty="0" smtClean="0"/>
              <a:t> </a:t>
            </a:r>
            <a:r>
              <a:rPr lang="ru-RU" sz="1800" dirty="0" err="1" smtClean="0"/>
              <a:t>häzirkizaman</a:t>
            </a:r>
            <a:r>
              <a:rPr lang="ru-RU" sz="1800" dirty="0" smtClean="0"/>
              <a:t> </a:t>
            </a:r>
            <a:r>
              <a:rPr lang="ru-RU" sz="1800" dirty="0" err="1" smtClean="0"/>
              <a:t>geodeziki</a:t>
            </a:r>
            <a:r>
              <a:rPr lang="ru-RU" sz="1800" dirty="0" smtClean="0"/>
              <a:t> </a:t>
            </a:r>
            <a:r>
              <a:rPr lang="ru-RU" sz="1800" dirty="0" err="1" smtClean="0"/>
              <a:t>abzallarynda</a:t>
            </a:r>
            <a:r>
              <a:rPr lang="ru-RU" sz="1800" dirty="0" smtClean="0"/>
              <a:t> </a:t>
            </a:r>
            <a:r>
              <a:rPr lang="ru-RU" sz="1800" dirty="0" err="1" smtClean="0"/>
              <a:t>hem</a:t>
            </a:r>
            <a:r>
              <a:rPr lang="ru-RU" sz="1800" dirty="0" smtClean="0"/>
              <a:t> </a:t>
            </a:r>
            <a:r>
              <a:rPr lang="ru-RU" sz="1800" dirty="0" err="1" smtClean="0"/>
              <a:t>tapyp</a:t>
            </a:r>
            <a:r>
              <a:rPr lang="ru-RU" sz="1800" dirty="0" smtClean="0"/>
              <a:t> </a:t>
            </a:r>
            <a:r>
              <a:rPr lang="ru-RU" sz="1800" dirty="0" err="1" smtClean="0"/>
              <a:t>bolmaýan</a:t>
            </a:r>
            <a:r>
              <a:rPr lang="ru-RU" sz="1800" dirty="0" smtClean="0"/>
              <a:t> </a:t>
            </a:r>
            <a:r>
              <a:rPr lang="ru-RU" sz="1800" dirty="0" err="1" smtClean="0"/>
              <a:t>birnäçe</a:t>
            </a:r>
            <a:r>
              <a:rPr lang="ru-RU" sz="1800" dirty="0" smtClean="0"/>
              <a:t> </a:t>
            </a:r>
            <a:r>
              <a:rPr lang="ru-RU" sz="1800" dirty="0" err="1" smtClean="0"/>
              <a:t>iş</a:t>
            </a:r>
            <a:r>
              <a:rPr lang="ru-RU" sz="1800" dirty="0" smtClean="0"/>
              <a:t> </a:t>
            </a:r>
            <a:r>
              <a:rPr lang="ru-RU" sz="1800" dirty="0" err="1" smtClean="0"/>
              <a:t>aýratynlyklaryna</a:t>
            </a:r>
            <a:r>
              <a:rPr lang="ru-RU" sz="1800" dirty="0" smtClean="0"/>
              <a:t> </a:t>
            </a:r>
            <a:r>
              <a:rPr lang="ru-RU" sz="1800" dirty="0" err="1" smtClean="0"/>
              <a:t>eýedir</a:t>
            </a:r>
            <a:r>
              <a:rPr lang="ru-RU" sz="1800" dirty="0" smtClean="0"/>
              <a:t>.  </a:t>
            </a:r>
            <a:r>
              <a:rPr lang="ru-RU" sz="1800" dirty="0" err="1" smtClean="0"/>
              <a:t>Hut</a:t>
            </a:r>
            <a:r>
              <a:rPr lang="ru-RU" sz="1800" dirty="0" smtClean="0"/>
              <a:t> </a:t>
            </a:r>
            <a:r>
              <a:rPr lang="ru-RU" sz="1800" dirty="0" err="1" smtClean="0"/>
              <a:t>şonuň</a:t>
            </a:r>
            <a:r>
              <a:rPr lang="ru-RU" sz="1800" dirty="0" smtClean="0"/>
              <a:t> </a:t>
            </a:r>
            <a:r>
              <a:rPr lang="ru-RU" sz="1800" dirty="0" err="1" smtClean="0"/>
              <a:t>üçinem</a:t>
            </a:r>
            <a:r>
              <a:rPr lang="ru-RU" sz="1800" dirty="0" smtClean="0"/>
              <a:t> </a:t>
            </a:r>
            <a:r>
              <a:rPr lang="ru-RU" sz="1800" dirty="0" err="1" smtClean="0"/>
              <a:t>talyplara</a:t>
            </a:r>
            <a:r>
              <a:rPr lang="ru-RU" sz="1800" dirty="0" smtClean="0"/>
              <a:t> </a:t>
            </a:r>
            <a:r>
              <a:rPr lang="ru-RU" sz="1800" dirty="0" err="1" smtClean="0"/>
              <a:t>okuw</a:t>
            </a:r>
            <a:r>
              <a:rPr lang="ru-RU" sz="1800" dirty="0" smtClean="0"/>
              <a:t> </a:t>
            </a:r>
            <a:r>
              <a:rPr lang="ru-RU" sz="1800" dirty="0" err="1" smtClean="0"/>
              <a:t>meýilnamasy</a:t>
            </a:r>
            <a:r>
              <a:rPr lang="ru-RU" sz="1800" dirty="0" smtClean="0"/>
              <a:t> </a:t>
            </a:r>
            <a:r>
              <a:rPr lang="ru-RU" sz="1800" dirty="0" err="1" smtClean="0"/>
              <a:t>esasynda</a:t>
            </a:r>
            <a:r>
              <a:rPr lang="ru-RU" sz="1800" dirty="0" smtClean="0"/>
              <a:t> </a:t>
            </a:r>
            <a:r>
              <a:rPr lang="ru-RU" sz="1800" dirty="0" err="1" smtClean="0"/>
              <a:t>ol</a:t>
            </a:r>
            <a:r>
              <a:rPr lang="ru-RU" sz="1800" dirty="0" smtClean="0"/>
              <a:t> </a:t>
            </a:r>
            <a:r>
              <a:rPr lang="ru-RU" sz="1800" dirty="0" err="1" smtClean="0"/>
              <a:t>usul</a:t>
            </a:r>
            <a:r>
              <a:rPr lang="ru-RU" sz="1800" dirty="0" smtClean="0"/>
              <a:t> </a:t>
            </a:r>
            <a:r>
              <a:rPr lang="ru-RU" sz="1800" dirty="0" err="1" smtClean="0"/>
              <a:t>geçilýär</a:t>
            </a:r>
            <a:r>
              <a:rPr lang="ru-RU" sz="1800" dirty="0" smtClean="0"/>
              <a:t>.  </a:t>
            </a:r>
            <a:endParaRPr lang="ru-RU" sz="1800" dirty="0"/>
          </a:p>
        </p:txBody>
      </p:sp>
    </p:spTree>
    <p:extLst>
      <p:ext uri="{BB962C8B-B14F-4D97-AF65-F5344CB8AC3E}">
        <p14:creationId xmlns:p14="http://schemas.microsoft.com/office/powerpoint/2010/main" val="15190254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6632"/>
            <a:ext cx="8424936" cy="432048"/>
          </a:xfrm>
        </p:spPr>
        <p:txBody>
          <a:bodyPr>
            <a:normAutofit fontScale="90000"/>
          </a:bodyPr>
          <a:lstStyle/>
          <a:p>
            <a:r>
              <a:rPr lang="ru-RU" sz="3200" b="1" dirty="0"/>
              <a:t>З</a:t>
            </a:r>
            <a:r>
              <a:rPr lang="ru-RU" sz="3200" b="1" dirty="0" smtClean="0"/>
              <a:t>аключение</a:t>
            </a:r>
            <a:endParaRPr lang="ru-RU" sz="3200" b="1" dirty="0"/>
          </a:p>
        </p:txBody>
      </p:sp>
      <p:sp>
        <p:nvSpPr>
          <p:cNvPr id="3" name="Объект 2"/>
          <p:cNvSpPr>
            <a:spLocks noGrp="1"/>
          </p:cNvSpPr>
          <p:nvPr>
            <p:ph sz="quarter" idx="13"/>
          </p:nvPr>
        </p:nvSpPr>
        <p:spPr>
          <a:xfrm>
            <a:off x="179512" y="620688"/>
            <a:ext cx="8784976" cy="5976664"/>
          </a:xfrm>
        </p:spPr>
        <p:txBody>
          <a:bodyPr>
            <a:normAutofit/>
          </a:bodyPr>
          <a:lstStyle/>
          <a:p>
            <a:pPr marL="0" indent="0" algn="ctr">
              <a:buNone/>
            </a:pPr>
            <a:endParaRPr lang="ru-RU" sz="2200" dirty="0" smtClean="0"/>
          </a:p>
          <a:p>
            <a:pPr marL="0" indent="0" algn="ctr">
              <a:buNone/>
            </a:pPr>
            <a:r>
              <a:rPr lang="ru-RU" sz="2200" dirty="0" smtClean="0"/>
              <a:t>Характерной </a:t>
            </a:r>
            <a:r>
              <a:rPr lang="ru-RU" sz="2200" dirty="0"/>
              <a:t>особенностью мензульной съемки является то, что с ее помощью снимают территорию целиком. Только после этого переходят к </a:t>
            </a:r>
            <a:r>
              <a:rPr lang="ru-RU" sz="2200" dirty="0" err="1"/>
              <a:t>фототеодолитной</a:t>
            </a:r>
            <a:r>
              <a:rPr lang="ru-RU" sz="2200" dirty="0"/>
              <a:t> съемке. Принцип данного процесса основывается на том, что определенная часть работ выполняется непосредственно на местности, при этом используют фототеодолит. Остальная часть работ выполняется </a:t>
            </a:r>
            <a:r>
              <a:rPr lang="ru-RU" sz="2200" dirty="0" err="1"/>
              <a:t>камерально</a:t>
            </a:r>
            <a:r>
              <a:rPr lang="ru-RU" sz="2200" dirty="0"/>
              <a:t> с помощью специальных </a:t>
            </a:r>
            <a:r>
              <a:rPr lang="ru-RU" sz="2200" dirty="0" smtClean="0"/>
              <a:t>фотограмметрических приборов.</a:t>
            </a:r>
            <a:endParaRPr lang="ru-RU" sz="2200" dirty="0"/>
          </a:p>
        </p:txBody>
      </p:sp>
    </p:spTree>
    <p:extLst>
      <p:ext uri="{BB962C8B-B14F-4D97-AF65-F5344CB8AC3E}">
        <p14:creationId xmlns:p14="http://schemas.microsoft.com/office/powerpoint/2010/main" val="41318812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251520" y="188640"/>
            <a:ext cx="8640960" cy="6441579"/>
          </a:xfrm>
        </p:spPr>
        <p:txBody>
          <a:bodyPr/>
          <a:lstStyle/>
          <a:p>
            <a:pPr marL="0" indent="0" algn="ctr">
              <a:buNone/>
            </a:pPr>
            <a:endParaRPr lang="ru-RU" dirty="0" smtClean="0"/>
          </a:p>
          <a:p>
            <a:pPr marL="0" indent="0" algn="ctr">
              <a:buNone/>
            </a:pPr>
            <a:endParaRPr lang="ru-RU" dirty="0"/>
          </a:p>
          <a:p>
            <a:pPr marL="0" indent="0" algn="ctr">
              <a:buNone/>
            </a:pPr>
            <a:r>
              <a:rPr lang="ru-RU" sz="9600" b="1" dirty="0" smtClean="0"/>
              <a:t>СПАСИБО ЗА ВНИМАНИЕ!</a:t>
            </a:r>
            <a:endParaRPr lang="ru-RU" sz="9600" b="1" dirty="0"/>
          </a:p>
        </p:txBody>
      </p:sp>
    </p:spTree>
    <p:extLst>
      <p:ext uri="{BB962C8B-B14F-4D97-AF65-F5344CB8AC3E}">
        <p14:creationId xmlns:p14="http://schemas.microsoft.com/office/powerpoint/2010/main" val="3259274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0070" y="116632"/>
            <a:ext cx="8229600" cy="864096"/>
          </a:xfrm>
        </p:spPr>
        <p:txBody>
          <a:bodyPr>
            <a:normAutofit fontScale="90000"/>
          </a:bodyPr>
          <a:lstStyle/>
          <a:p>
            <a:r>
              <a:rPr lang="ru-RU" sz="3200" b="1" dirty="0" err="1" smtClean="0"/>
              <a:t>Menzula</a:t>
            </a:r>
            <a:r>
              <a:rPr lang="ru-RU" sz="3200" b="1" dirty="0" smtClean="0"/>
              <a:t> </a:t>
            </a:r>
            <a:r>
              <a:rPr lang="ru-RU" sz="3200" b="1" dirty="0" err="1" smtClean="0"/>
              <a:t>şekillendirmesiniň</a:t>
            </a:r>
            <a:r>
              <a:rPr lang="ru-RU" sz="3200" b="1" dirty="0" smtClean="0"/>
              <a:t> </a:t>
            </a:r>
            <a:r>
              <a:rPr lang="ru-RU" sz="3200" b="1" dirty="0" err="1" smtClean="0"/>
              <a:t>taryhy</a:t>
            </a:r>
            <a:r>
              <a:rPr lang="ru-RU" sz="3200" b="1" dirty="0" smtClean="0"/>
              <a:t/>
            </a:r>
            <a:br>
              <a:rPr lang="ru-RU" sz="3200" b="1" dirty="0" smtClean="0"/>
            </a:br>
            <a:endParaRPr lang="ru-RU" sz="3200" b="1" dirty="0"/>
          </a:p>
        </p:txBody>
      </p:sp>
      <p:sp>
        <p:nvSpPr>
          <p:cNvPr id="3" name="Объект 2"/>
          <p:cNvSpPr>
            <a:spLocks noGrp="1"/>
          </p:cNvSpPr>
          <p:nvPr>
            <p:ph sz="quarter" idx="13"/>
          </p:nvPr>
        </p:nvSpPr>
        <p:spPr>
          <a:xfrm>
            <a:off x="522399" y="5301208"/>
            <a:ext cx="3816424" cy="1296144"/>
          </a:xfrm>
        </p:spPr>
        <p:txBody>
          <a:bodyPr>
            <a:normAutofit/>
          </a:bodyPr>
          <a:lstStyle/>
          <a:p>
            <a:pPr marL="0" indent="0" algn="ctr">
              <a:buNone/>
            </a:pPr>
            <a:r>
              <a:rPr lang="ru-RU" sz="1800" i="1" dirty="0" err="1" smtClean="0">
                <a:solidFill>
                  <a:schemeClr val="tx1"/>
                </a:solidFill>
              </a:rPr>
              <a:t>Menzula</a:t>
            </a:r>
            <a:r>
              <a:rPr lang="ru-RU" sz="1800" i="1" dirty="0" smtClean="0">
                <a:solidFill>
                  <a:schemeClr val="tx1"/>
                </a:solidFill>
              </a:rPr>
              <a:t> </a:t>
            </a:r>
            <a:r>
              <a:rPr lang="ru-RU" sz="1800" i="1" dirty="0" err="1" smtClean="0">
                <a:solidFill>
                  <a:schemeClr val="tx1"/>
                </a:solidFill>
              </a:rPr>
              <a:t>şekillendirmesi</a:t>
            </a:r>
            <a:r>
              <a:rPr lang="ru-RU" sz="1800" i="1" dirty="0" smtClean="0">
                <a:solidFill>
                  <a:schemeClr val="tx1"/>
                </a:solidFill>
              </a:rPr>
              <a:t> </a:t>
            </a:r>
            <a:r>
              <a:rPr lang="ru-RU" sz="1800" i="1" dirty="0" err="1" smtClean="0">
                <a:solidFill>
                  <a:schemeClr val="tx1"/>
                </a:solidFill>
              </a:rPr>
              <a:t>üçin</a:t>
            </a:r>
            <a:r>
              <a:rPr lang="ru-RU" sz="1800" i="1" dirty="0" smtClean="0">
                <a:solidFill>
                  <a:schemeClr val="tx1"/>
                </a:solidFill>
              </a:rPr>
              <a:t> </a:t>
            </a:r>
            <a:r>
              <a:rPr lang="ru-RU" sz="1800" i="1" dirty="0" err="1" smtClean="0">
                <a:solidFill>
                  <a:schemeClr val="tx1"/>
                </a:solidFill>
              </a:rPr>
              <a:t>dioptrly</a:t>
            </a:r>
            <a:r>
              <a:rPr lang="ru-RU" sz="1800" i="1" dirty="0" smtClean="0">
                <a:solidFill>
                  <a:schemeClr val="tx1"/>
                </a:solidFill>
              </a:rPr>
              <a:t>  </a:t>
            </a:r>
            <a:r>
              <a:rPr lang="ru-RU" sz="1800" i="1" dirty="0" err="1" smtClean="0">
                <a:solidFill>
                  <a:schemeClr val="tx1"/>
                </a:solidFill>
              </a:rPr>
              <a:t>alidada</a:t>
            </a:r>
            <a:r>
              <a:rPr lang="ru-RU" sz="1800" i="1" dirty="0" smtClean="0">
                <a:solidFill>
                  <a:schemeClr val="tx1"/>
                </a:solidFill>
              </a:rPr>
              <a:t>. </a:t>
            </a:r>
            <a:r>
              <a:rPr lang="ru-RU" sz="1800" i="1" dirty="0" err="1" smtClean="0">
                <a:solidFill>
                  <a:schemeClr val="tx1"/>
                </a:solidFill>
              </a:rPr>
              <a:t>Orsyýet</a:t>
            </a:r>
            <a:r>
              <a:rPr lang="ru-RU" sz="1800" i="1" dirty="0" smtClean="0">
                <a:solidFill>
                  <a:schemeClr val="tx1"/>
                </a:solidFill>
              </a:rPr>
              <a:t>, </a:t>
            </a:r>
            <a:r>
              <a:rPr lang="ru-RU" sz="1800" i="1" dirty="0" err="1" smtClean="0">
                <a:solidFill>
                  <a:schemeClr val="tx1"/>
                </a:solidFill>
              </a:rPr>
              <a:t>Moskwa</a:t>
            </a:r>
            <a:r>
              <a:rPr lang="ru-RU" sz="1800" i="1" dirty="0" smtClean="0">
                <a:solidFill>
                  <a:schemeClr val="tx1"/>
                </a:solidFill>
              </a:rPr>
              <a:t>,</a:t>
            </a:r>
            <a:r>
              <a:rPr lang="ru-RU" sz="1800" i="1" dirty="0">
                <a:solidFill>
                  <a:schemeClr val="tx1"/>
                </a:solidFill>
              </a:rPr>
              <a:t> </a:t>
            </a:r>
            <a:br>
              <a:rPr lang="ru-RU" sz="1800" i="1" dirty="0">
                <a:solidFill>
                  <a:schemeClr val="tx1"/>
                </a:solidFill>
              </a:rPr>
            </a:br>
            <a:r>
              <a:rPr lang="ru-RU" sz="1800" i="1" dirty="0" smtClean="0">
                <a:solidFill>
                  <a:schemeClr val="tx1"/>
                </a:solidFill>
              </a:rPr>
              <a:t>F. </a:t>
            </a:r>
            <a:r>
              <a:rPr lang="ru-RU" sz="1800" i="1" dirty="0" err="1" smtClean="0">
                <a:solidFill>
                  <a:schemeClr val="tx1"/>
                </a:solidFill>
              </a:rPr>
              <a:t>Şwabe</a:t>
            </a:r>
            <a:r>
              <a:rPr lang="ru-RU" sz="1800" i="1" dirty="0" smtClean="0">
                <a:solidFill>
                  <a:schemeClr val="tx1"/>
                </a:solidFill>
              </a:rPr>
              <a:t>, 1880-1900 </a:t>
            </a:r>
            <a:r>
              <a:rPr lang="ru-RU" sz="1800" i="1" dirty="0" err="1" smtClean="0">
                <a:solidFill>
                  <a:schemeClr val="tx1"/>
                </a:solidFill>
              </a:rPr>
              <a:t>ýý</a:t>
            </a:r>
            <a:r>
              <a:rPr lang="ru-RU" sz="1800" i="1" dirty="0" smtClean="0">
                <a:solidFill>
                  <a:schemeClr val="tx1"/>
                </a:solidFill>
              </a:rPr>
              <a:t>. </a:t>
            </a:r>
            <a:r>
              <a:rPr lang="ru-RU" sz="1800" i="1" dirty="0">
                <a:solidFill>
                  <a:schemeClr val="tx1"/>
                </a:solidFill>
              </a:rPr>
              <a:t>(№100)</a:t>
            </a:r>
            <a:endParaRPr lang="ru-RU" sz="1800" dirty="0">
              <a:solidFill>
                <a:schemeClr val="tx1"/>
              </a:solidFill>
            </a:endParaRPr>
          </a:p>
        </p:txBody>
      </p:sp>
      <p:pic>
        <p:nvPicPr>
          <p:cNvPr id="4" name="Рисунок 3" descr="Алидада с диоптрами для мензульной съемки. Россия, Москва, Ф.Швабе, 1880-1900 гг.">
            <a:hlinkClick r:id="rId2" tooltip="&quot;Алидада с диоптрами для мензульной съемки. Россия, Москва, Ф.Швабе, 1880-1900 гг.&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179512" y="1052736"/>
            <a:ext cx="4394224" cy="4032448"/>
          </a:xfrm>
          <a:prstGeom prst="rect">
            <a:avLst/>
          </a:prstGeom>
          <a:noFill/>
          <a:ln>
            <a:noFill/>
          </a:ln>
        </p:spPr>
      </p:pic>
      <p:sp>
        <p:nvSpPr>
          <p:cNvPr id="6" name="Объект 2"/>
          <p:cNvSpPr txBox="1">
            <a:spLocks/>
          </p:cNvSpPr>
          <p:nvPr/>
        </p:nvSpPr>
        <p:spPr>
          <a:xfrm>
            <a:off x="4573736" y="5085184"/>
            <a:ext cx="4428530" cy="15121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tk-TM" sz="1800" i="1" dirty="0" smtClean="0"/>
              <a:t>M</a:t>
            </a:r>
            <a:r>
              <a:rPr lang="ru-RU" sz="1800" i="1" dirty="0" err="1" smtClean="0"/>
              <a:t>enzula</a:t>
            </a:r>
            <a:r>
              <a:rPr lang="ru-RU" sz="1800" i="1" dirty="0" smtClean="0"/>
              <a:t> </a:t>
            </a:r>
            <a:r>
              <a:rPr lang="ru-RU" sz="1800" i="1" dirty="0" err="1" smtClean="0"/>
              <a:t>toplumy</a:t>
            </a:r>
            <a:r>
              <a:rPr lang="ru-RU" sz="1800" i="1" dirty="0" smtClean="0"/>
              <a:t>: </a:t>
            </a:r>
            <a:r>
              <a:rPr lang="ru-RU" sz="1800" i="1" dirty="0" err="1"/>
              <a:t>dioptrly</a:t>
            </a:r>
            <a:r>
              <a:rPr lang="ru-RU" sz="1800" i="1" dirty="0"/>
              <a:t>  </a:t>
            </a:r>
            <a:r>
              <a:rPr lang="ru-RU" sz="1800" i="1" dirty="0" err="1"/>
              <a:t>alidada</a:t>
            </a:r>
            <a:r>
              <a:rPr lang="ru-RU" sz="1800" i="1" dirty="0" smtClean="0"/>
              <a:t>, </a:t>
            </a:r>
            <a:r>
              <a:rPr lang="ru-RU" sz="1800" i="1" dirty="0" err="1" smtClean="0"/>
              <a:t>menzula</a:t>
            </a:r>
            <a:r>
              <a:rPr lang="ru-RU" sz="1800" i="1" dirty="0" smtClean="0"/>
              <a:t> </a:t>
            </a:r>
            <a:r>
              <a:rPr lang="ru-RU" sz="1800" i="1" dirty="0" err="1" smtClean="0"/>
              <a:t>bussoly</a:t>
            </a:r>
            <a:r>
              <a:rPr lang="ru-RU" sz="1800" i="1" dirty="0" smtClean="0"/>
              <a:t>, </a:t>
            </a:r>
            <a:r>
              <a:rPr lang="ru-RU" sz="1800" i="1" dirty="0" err="1" smtClean="0"/>
              <a:t>dereje</a:t>
            </a:r>
            <a:r>
              <a:rPr lang="ru-RU" sz="1800" i="1" dirty="0" smtClean="0"/>
              <a:t>.</a:t>
            </a:r>
            <a:r>
              <a:rPr lang="ru-RU" sz="1800" i="1" dirty="0"/>
              <a:t> </a:t>
            </a:r>
            <a:br>
              <a:rPr lang="ru-RU" sz="1800" i="1" dirty="0"/>
            </a:br>
            <a:r>
              <a:rPr lang="tk-TM" sz="1800" i="1" dirty="0" smtClean="0"/>
              <a:t>Ş</a:t>
            </a:r>
            <a:r>
              <a:rPr lang="ru-RU" sz="1800" i="1" dirty="0" err="1" smtClean="0"/>
              <a:t>wesiýa</a:t>
            </a:r>
            <a:r>
              <a:rPr lang="ru-RU" sz="1800" i="1" dirty="0" smtClean="0"/>
              <a:t>, </a:t>
            </a:r>
            <a:r>
              <a:rPr lang="ru-RU" sz="1800" i="1" dirty="0" err="1" smtClean="0"/>
              <a:t>Stokgolm,Axel</a:t>
            </a:r>
            <a:r>
              <a:rPr lang="ru-RU" sz="1800" i="1" dirty="0" smtClean="0"/>
              <a:t> </a:t>
            </a:r>
            <a:r>
              <a:rPr lang="ru-RU" sz="1800" i="1" dirty="0" err="1"/>
              <a:t>Ljungstrom</a:t>
            </a:r>
            <a:r>
              <a:rPr lang="ru-RU" sz="1800" i="1" dirty="0"/>
              <a:t>, 1901-1905 </a:t>
            </a:r>
            <a:r>
              <a:rPr lang="ru-RU" sz="1800" i="1" dirty="0" err="1" smtClean="0"/>
              <a:t>ýý</a:t>
            </a:r>
            <a:r>
              <a:rPr lang="ru-RU" sz="1800" i="1" dirty="0" smtClean="0"/>
              <a:t>. </a:t>
            </a:r>
            <a:r>
              <a:rPr lang="ru-RU" sz="1800" i="1" dirty="0"/>
              <a:t>(№555)</a:t>
            </a:r>
            <a:endParaRPr lang="ru-RU" sz="1800" dirty="0"/>
          </a:p>
        </p:txBody>
      </p:sp>
      <p:pic>
        <p:nvPicPr>
          <p:cNvPr id="7" name="Рисунок 6" descr="Мензульный комплект: алидада с диоптрами, мензульная буссоль, уровень. Швеция, Стокгольм, Axel Ljungstrom, 1901-1905 гг.">
            <a:hlinkClick r:id="rId4" tooltip="&quot;Мензульный комплект: алидада с диоптрами, мензульная буссоль, уровень. Швеция, 1901-1905 гг.&quot;"/>
          </p:cNvPr>
          <p:cNvPicPr/>
          <p:nvPr/>
        </p:nvPicPr>
        <p:blipFill>
          <a:blip r:embed="rId5">
            <a:extLst>
              <a:ext uri="{28A0092B-C50C-407E-A947-70E740481C1C}">
                <a14:useLocalDpi xmlns:a14="http://schemas.microsoft.com/office/drawing/2010/main" val="0"/>
              </a:ext>
            </a:extLst>
          </a:blip>
          <a:srcRect/>
          <a:stretch>
            <a:fillRect/>
          </a:stretch>
        </p:blipFill>
        <p:spPr bwMode="auto">
          <a:xfrm>
            <a:off x="4716016" y="1052736"/>
            <a:ext cx="4286250" cy="4032448"/>
          </a:xfrm>
          <a:prstGeom prst="rect">
            <a:avLst/>
          </a:prstGeom>
          <a:noFill/>
          <a:ln>
            <a:noFill/>
          </a:ln>
        </p:spPr>
      </p:pic>
    </p:spTree>
    <p:extLst>
      <p:ext uri="{BB962C8B-B14F-4D97-AF65-F5344CB8AC3E}">
        <p14:creationId xmlns:p14="http://schemas.microsoft.com/office/powerpoint/2010/main" val="10872887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Кипрегель. США, Нью-Йорк, W.&amp; L.Gurley, 1906-08 гг.">
            <a:hlinkClick r:id="rId2" tooltip="&quot;Кипрегель. США, Нью-Йорк, W.&amp; L.Gurley, 1906-08 гг.&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179511" y="101228"/>
            <a:ext cx="4163913" cy="2751708"/>
          </a:xfrm>
          <a:prstGeom prst="rect">
            <a:avLst/>
          </a:prstGeom>
          <a:noFill/>
          <a:ln>
            <a:noFill/>
          </a:ln>
        </p:spPr>
      </p:pic>
      <p:sp>
        <p:nvSpPr>
          <p:cNvPr id="7" name="Прямоугольник 6"/>
          <p:cNvSpPr/>
          <p:nvPr/>
        </p:nvSpPr>
        <p:spPr>
          <a:xfrm>
            <a:off x="179510" y="2777580"/>
            <a:ext cx="4435375" cy="646331"/>
          </a:xfrm>
          <a:prstGeom prst="rect">
            <a:avLst/>
          </a:prstGeom>
        </p:spPr>
        <p:txBody>
          <a:bodyPr wrap="square">
            <a:spAutoFit/>
          </a:bodyPr>
          <a:lstStyle/>
          <a:p>
            <a:pPr algn="ctr"/>
            <a:r>
              <a:rPr lang="ru-RU" i="1" dirty="0" err="1" smtClean="0"/>
              <a:t>Kipregel</a:t>
            </a:r>
            <a:r>
              <a:rPr lang="ru-RU" i="1" dirty="0" smtClean="0"/>
              <a:t>. ABŞ, </a:t>
            </a:r>
            <a:r>
              <a:rPr lang="ru-RU" i="1" dirty="0" err="1" smtClean="0"/>
              <a:t>Nýu-Ýork</a:t>
            </a:r>
            <a:r>
              <a:rPr lang="ru-RU" i="1" dirty="0" smtClean="0"/>
              <a:t>, </a:t>
            </a:r>
            <a:r>
              <a:rPr lang="ru-RU" i="1" dirty="0"/>
              <a:t>W.&amp; </a:t>
            </a:r>
            <a:r>
              <a:rPr lang="ru-RU" i="1" dirty="0" err="1"/>
              <a:t>L.Gurley</a:t>
            </a:r>
            <a:r>
              <a:rPr lang="ru-RU" i="1" dirty="0"/>
              <a:t>, 1906-08 </a:t>
            </a:r>
            <a:r>
              <a:rPr lang="ru-RU" i="1" dirty="0" err="1" smtClean="0"/>
              <a:t>ýý</a:t>
            </a:r>
            <a:r>
              <a:rPr lang="ru-RU" i="1" dirty="0" smtClean="0"/>
              <a:t>. </a:t>
            </a:r>
            <a:r>
              <a:rPr lang="ru-RU" i="1" dirty="0"/>
              <a:t>(№491)</a:t>
            </a:r>
            <a:endParaRPr lang="ru-RU" dirty="0"/>
          </a:p>
        </p:txBody>
      </p:sp>
      <p:pic>
        <p:nvPicPr>
          <p:cNvPr id="8" name="Рисунок 7" descr="Кипрегель с краевой ломаной короткофокусной трубой. Франция, E.Geronzi &amp; Cie, 1920-40-е гг.">
            <a:hlinkClick r:id="rId4" tooltip="&quot;Кипрегель с краевой ломаной короткофокусной трубой. Франция, E.Geronzi &amp; Cie, 1920-40-е гг.&quot;"/>
          </p:cNvPr>
          <p:cNvPicPr/>
          <p:nvPr/>
        </p:nvPicPr>
        <p:blipFill>
          <a:blip r:embed="rId5">
            <a:extLst>
              <a:ext uri="{28A0092B-C50C-407E-A947-70E740481C1C}">
                <a14:useLocalDpi xmlns:a14="http://schemas.microsoft.com/office/drawing/2010/main" val="0"/>
              </a:ext>
            </a:extLst>
          </a:blip>
          <a:srcRect/>
          <a:stretch>
            <a:fillRect/>
          </a:stretch>
        </p:blipFill>
        <p:spPr bwMode="auto">
          <a:xfrm>
            <a:off x="213742" y="3517860"/>
            <a:ext cx="4286250" cy="3127693"/>
          </a:xfrm>
          <a:prstGeom prst="rect">
            <a:avLst/>
          </a:prstGeom>
          <a:noFill/>
          <a:ln>
            <a:noFill/>
          </a:ln>
        </p:spPr>
      </p:pic>
      <p:sp>
        <p:nvSpPr>
          <p:cNvPr id="9" name="Прямоугольник 8"/>
          <p:cNvSpPr/>
          <p:nvPr/>
        </p:nvSpPr>
        <p:spPr>
          <a:xfrm>
            <a:off x="4614885" y="5445224"/>
            <a:ext cx="4205587" cy="1200329"/>
          </a:xfrm>
          <a:prstGeom prst="rect">
            <a:avLst/>
          </a:prstGeom>
        </p:spPr>
        <p:txBody>
          <a:bodyPr wrap="square">
            <a:spAutoFit/>
          </a:bodyPr>
          <a:lstStyle/>
          <a:p>
            <a:pPr algn="ctr"/>
            <a:r>
              <a:rPr lang="ru-RU" i="1" dirty="0" err="1" smtClean="0"/>
              <a:t>Gysga</a:t>
            </a:r>
            <a:r>
              <a:rPr lang="ru-RU" i="1" dirty="0" smtClean="0"/>
              <a:t> </a:t>
            </a:r>
            <a:r>
              <a:rPr lang="ru-RU" i="1" dirty="0" err="1" smtClean="0"/>
              <a:t>fokusly</a:t>
            </a:r>
            <a:r>
              <a:rPr lang="ru-RU" i="1" dirty="0" smtClean="0"/>
              <a:t> </a:t>
            </a:r>
            <a:r>
              <a:rPr lang="ru-RU" i="1" dirty="0" err="1" smtClean="0"/>
              <a:t>gapdal</a:t>
            </a:r>
            <a:r>
              <a:rPr lang="ru-RU" i="1" dirty="0" smtClean="0"/>
              <a:t> </a:t>
            </a:r>
            <a:r>
              <a:rPr lang="ru-RU" i="1" dirty="0" err="1" smtClean="0"/>
              <a:t>dürbüli</a:t>
            </a:r>
            <a:r>
              <a:rPr lang="ru-RU" i="1" dirty="0" smtClean="0"/>
              <a:t> </a:t>
            </a:r>
            <a:r>
              <a:rPr lang="ru-RU" i="1" dirty="0" err="1" smtClean="0"/>
              <a:t>kipregel</a:t>
            </a:r>
            <a:r>
              <a:rPr lang="ru-RU" i="1" dirty="0" smtClean="0"/>
              <a:t>.</a:t>
            </a:r>
            <a:r>
              <a:rPr lang="ru-RU" i="1" dirty="0"/>
              <a:t> </a:t>
            </a:r>
            <a:br>
              <a:rPr lang="ru-RU" i="1" dirty="0"/>
            </a:br>
            <a:r>
              <a:rPr lang="ru-RU" i="1" dirty="0" err="1" smtClean="0"/>
              <a:t>Fransiýa</a:t>
            </a:r>
            <a:r>
              <a:rPr lang="ru-RU" i="1" dirty="0" smtClean="0"/>
              <a:t>, </a:t>
            </a:r>
            <a:r>
              <a:rPr lang="ru-RU" i="1" dirty="0" err="1"/>
              <a:t>E.Geronzi</a:t>
            </a:r>
            <a:r>
              <a:rPr lang="ru-RU" i="1" dirty="0"/>
              <a:t> &amp; </a:t>
            </a:r>
            <a:r>
              <a:rPr lang="ru-RU" i="1" dirty="0" err="1"/>
              <a:t>Cie</a:t>
            </a:r>
            <a:r>
              <a:rPr lang="ru-RU" i="1" dirty="0"/>
              <a:t>, </a:t>
            </a:r>
            <a:r>
              <a:rPr lang="ru-RU" i="1" dirty="0" smtClean="0"/>
              <a:t>1920-40-njy </a:t>
            </a:r>
            <a:r>
              <a:rPr lang="ru-RU" i="1" dirty="0" err="1" smtClean="0"/>
              <a:t>ýý</a:t>
            </a:r>
            <a:r>
              <a:rPr lang="ru-RU" i="1" dirty="0" smtClean="0"/>
              <a:t>. </a:t>
            </a:r>
            <a:r>
              <a:rPr lang="ru-RU" i="1" dirty="0"/>
              <a:t>(№554)</a:t>
            </a:r>
            <a:endParaRPr lang="ru-RU" dirty="0"/>
          </a:p>
        </p:txBody>
      </p:sp>
      <p:pic>
        <p:nvPicPr>
          <p:cNvPr id="10" name="Рисунок 9" descr="Кипрегель. Германия, Берлин, Th.Rozenberg, 1917 г.">
            <a:hlinkClick r:id="rId6" tooltip="&quot;Кипрегель. Германия, Берлин, Th.Rozenberg, 1917 г.&quot;"/>
          </p:cNvPr>
          <p:cNvPicPr/>
          <p:nvPr/>
        </p:nvPicPr>
        <p:blipFill>
          <a:blip r:embed="rId7">
            <a:extLst>
              <a:ext uri="{28A0092B-C50C-407E-A947-70E740481C1C}">
                <a14:useLocalDpi xmlns:a14="http://schemas.microsoft.com/office/drawing/2010/main" val="0"/>
              </a:ext>
            </a:extLst>
          </a:blip>
          <a:srcRect/>
          <a:stretch>
            <a:fillRect/>
          </a:stretch>
        </p:blipFill>
        <p:spPr bwMode="auto">
          <a:xfrm>
            <a:off x="4643435" y="101228"/>
            <a:ext cx="4321054" cy="2751708"/>
          </a:xfrm>
          <a:prstGeom prst="rect">
            <a:avLst/>
          </a:prstGeom>
          <a:noFill/>
          <a:ln>
            <a:noFill/>
          </a:ln>
        </p:spPr>
      </p:pic>
      <p:sp>
        <p:nvSpPr>
          <p:cNvPr id="11" name="Прямоугольник 10"/>
          <p:cNvSpPr/>
          <p:nvPr/>
        </p:nvSpPr>
        <p:spPr>
          <a:xfrm>
            <a:off x="4643435" y="2871529"/>
            <a:ext cx="4321054" cy="646331"/>
          </a:xfrm>
          <a:prstGeom prst="rect">
            <a:avLst/>
          </a:prstGeom>
        </p:spPr>
        <p:txBody>
          <a:bodyPr wrap="square">
            <a:spAutoFit/>
          </a:bodyPr>
          <a:lstStyle/>
          <a:p>
            <a:pPr algn="ctr"/>
            <a:r>
              <a:rPr lang="ru-RU" i="1" dirty="0" err="1" smtClean="0"/>
              <a:t>Kipregel</a:t>
            </a:r>
            <a:r>
              <a:rPr lang="ru-RU" i="1" dirty="0" smtClean="0"/>
              <a:t>. </a:t>
            </a:r>
            <a:r>
              <a:rPr lang="ru-RU" i="1" dirty="0" err="1" smtClean="0"/>
              <a:t>Germäniýä</a:t>
            </a:r>
            <a:r>
              <a:rPr lang="ru-RU" i="1" dirty="0" smtClean="0"/>
              <a:t>, </a:t>
            </a:r>
            <a:r>
              <a:rPr lang="ru-RU" i="1" dirty="0" err="1" smtClean="0"/>
              <a:t>Berlin</a:t>
            </a:r>
            <a:r>
              <a:rPr lang="ru-RU" i="1" dirty="0" smtClean="0"/>
              <a:t>, </a:t>
            </a:r>
            <a:r>
              <a:rPr lang="ru-RU" i="1" dirty="0" err="1"/>
              <a:t>Th.Rozenberg</a:t>
            </a:r>
            <a:r>
              <a:rPr lang="ru-RU" i="1" dirty="0"/>
              <a:t>, 1917 </a:t>
            </a:r>
            <a:r>
              <a:rPr lang="ru-RU" i="1" dirty="0" smtClean="0"/>
              <a:t>ý. </a:t>
            </a:r>
            <a:r>
              <a:rPr lang="ru-RU" i="1" dirty="0"/>
              <a:t>(№363)</a:t>
            </a:r>
            <a:endParaRPr lang="ru-RU" dirty="0"/>
          </a:p>
        </p:txBody>
      </p:sp>
    </p:spTree>
    <p:extLst>
      <p:ext uri="{BB962C8B-B14F-4D97-AF65-F5344CB8AC3E}">
        <p14:creationId xmlns:p14="http://schemas.microsoft.com/office/powerpoint/2010/main" val="25520359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Кипрегель. СССР, Киев, Арсенал, 1949 г.">
            <a:hlinkClick r:id="rId2" tooltip="&quot;Кипрегель. СССР, Киев, Арсенал, 1949 г.&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467544" y="188640"/>
            <a:ext cx="4680520" cy="2736305"/>
          </a:xfrm>
          <a:prstGeom prst="rect">
            <a:avLst/>
          </a:prstGeom>
          <a:noFill/>
          <a:ln>
            <a:noFill/>
          </a:ln>
          <a:scene3d>
            <a:camera prst="perspectiveHeroicExtremeRightFacing"/>
            <a:lightRig rig="threePt" dir="t"/>
          </a:scene3d>
        </p:spPr>
      </p:pic>
      <p:pic>
        <p:nvPicPr>
          <p:cNvPr id="12" name="Рисунок 11" descr="Кипрегель с внутренней фокусировкой. ГДР, Йена, Carl Zeiss, 1950-е гг.">
            <a:hlinkClick r:id="rId4" tooltip="&quot;Кипрегель с внутренней фокусировкой. ГДР, Йена, Carl Zeiss, 1950-е гг.&quot;"/>
          </p:cNvPr>
          <p:cNvPicPr/>
          <p:nvPr/>
        </p:nvPicPr>
        <p:blipFill>
          <a:blip r:embed="rId5">
            <a:extLst>
              <a:ext uri="{28A0092B-C50C-407E-A947-70E740481C1C}">
                <a14:useLocalDpi xmlns:a14="http://schemas.microsoft.com/office/drawing/2010/main" val="0"/>
              </a:ext>
            </a:extLst>
          </a:blip>
          <a:srcRect/>
          <a:stretch>
            <a:fillRect/>
          </a:stretch>
        </p:blipFill>
        <p:spPr bwMode="auto">
          <a:xfrm>
            <a:off x="4355976" y="188640"/>
            <a:ext cx="4502274" cy="2736304"/>
          </a:xfrm>
          <a:prstGeom prst="rect">
            <a:avLst/>
          </a:prstGeom>
          <a:noFill/>
          <a:ln>
            <a:noFill/>
          </a:ln>
          <a:scene3d>
            <a:camera prst="perspectiveHeroicExtremeLeftFacing"/>
            <a:lightRig rig="threePt" dir="t"/>
          </a:scene3d>
        </p:spPr>
      </p:pic>
      <p:sp>
        <p:nvSpPr>
          <p:cNvPr id="14" name="Двойные фигурные скобки 13"/>
          <p:cNvSpPr/>
          <p:nvPr/>
        </p:nvSpPr>
        <p:spPr>
          <a:xfrm>
            <a:off x="4355976" y="2924945"/>
            <a:ext cx="4300265" cy="936104"/>
          </a:xfrm>
          <a:prstGeom prst="bracePair">
            <a:avLst/>
          </a:prstGeom>
          <a:scene3d>
            <a:camera prst="perspectiveHeroicExtremeLeftFacing"/>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r>
              <a:rPr lang="ru-RU" i="1" dirty="0" err="1" smtClean="0"/>
              <a:t>Içki</a:t>
            </a:r>
            <a:r>
              <a:rPr lang="ru-RU" i="1" dirty="0" smtClean="0"/>
              <a:t> </a:t>
            </a:r>
            <a:r>
              <a:rPr lang="ru-RU" i="1" dirty="0" err="1" smtClean="0"/>
              <a:t>fokusirleýjili</a:t>
            </a:r>
            <a:r>
              <a:rPr lang="ru-RU" i="1" dirty="0" smtClean="0"/>
              <a:t> </a:t>
            </a:r>
            <a:r>
              <a:rPr lang="ru-RU" i="1" dirty="0" err="1" smtClean="0"/>
              <a:t>kipregel</a:t>
            </a:r>
            <a:r>
              <a:rPr lang="ru-RU" i="1" dirty="0" smtClean="0"/>
              <a:t>. </a:t>
            </a:r>
            <a:br>
              <a:rPr lang="ru-RU" i="1" dirty="0" smtClean="0"/>
            </a:br>
            <a:r>
              <a:rPr lang="ru-RU" i="1" dirty="0" smtClean="0"/>
              <a:t>GDR, </a:t>
            </a:r>
            <a:r>
              <a:rPr lang="ru-RU" i="1" dirty="0" err="1" smtClean="0"/>
              <a:t>Ýena</a:t>
            </a:r>
            <a:r>
              <a:rPr lang="ru-RU" i="1" dirty="0" smtClean="0"/>
              <a:t>, </a:t>
            </a:r>
            <a:r>
              <a:rPr lang="ru-RU" i="1" dirty="0" err="1" smtClean="0"/>
              <a:t>Carl</a:t>
            </a:r>
            <a:r>
              <a:rPr lang="ru-RU" i="1" dirty="0" smtClean="0"/>
              <a:t> </a:t>
            </a:r>
            <a:r>
              <a:rPr lang="ru-RU" i="1" dirty="0" err="1" smtClean="0"/>
              <a:t>Zeiss</a:t>
            </a:r>
            <a:r>
              <a:rPr lang="ru-RU" i="1" dirty="0" smtClean="0"/>
              <a:t>, 1950-nji </a:t>
            </a:r>
            <a:r>
              <a:rPr lang="ru-RU" i="1" dirty="0" err="1" smtClean="0"/>
              <a:t>ýý</a:t>
            </a:r>
            <a:r>
              <a:rPr lang="ru-RU" i="1" dirty="0" smtClean="0"/>
              <a:t>. (№ 332)</a:t>
            </a:r>
            <a:endParaRPr lang="ru-RU" dirty="0"/>
          </a:p>
        </p:txBody>
      </p:sp>
      <p:sp>
        <p:nvSpPr>
          <p:cNvPr id="16" name="Двойные фигурные скобки 15"/>
          <p:cNvSpPr/>
          <p:nvPr/>
        </p:nvSpPr>
        <p:spPr>
          <a:xfrm>
            <a:off x="611560" y="2996952"/>
            <a:ext cx="4680520" cy="720080"/>
          </a:xfrm>
          <a:prstGeom prst="bracePair">
            <a:avLst/>
          </a:prstGeom>
          <a:scene3d>
            <a:camera prst="perspectiveContrastingRightFacing"/>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r>
              <a:rPr lang="ru-RU" i="1" dirty="0" err="1" smtClean="0"/>
              <a:t>Kipregel</a:t>
            </a:r>
            <a:r>
              <a:rPr lang="ru-RU" i="1" dirty="0" smtClean="0"/>
              <a:t>. SSSR, </a:t>
            </a:r>
            <a:r>
              <a:rPr lang="ru-RU" i="1" dirty="0" err="1" smtClean="0"/>
              <a:t>Kiýew</a:t>
            </a:r>
            <a:r>
              <a:rPr lang="ru-RU" i="1" dirty="0" smtClean="0"/>
              <a:t>, </a:t>
            </a:r>
            <a:r>
              <a:rPr lang="ru-RU" i="1" dirty="0" err="1" smtClean="0"/>
              <a:t>Arsenal</a:t>
            </a:r>
            <a:r>
              <a:rPr lang="ru-RU" i="1" dirty="0" smtClean="0"/>
              <a:t>, 1949 ý. (№432)</a:t>
            </a:r>
            <a:endParaRPr lang="ru-RU" dirty="0"/>
          </a:p>
        </p:txBody>
      </p:sp>
      <p:pic>
        <p:nvPicPr>
          <p:cNvPr id="17" name="Рисунок 16" descr="Мензула (1-я полов.ХХ в.) с планшетом на треноге (1950-е гг). СССР.">
            <a:hlinkClick r:id="rId6" tooltip="&quot;Мензула (1-я полов.ХХ в.) с планшетом на треноге (1950-е гг). СССР.&quot;"/>
          </p:cNvPr>
          <p:cNvPicPr/>
          <p:nvPr/>
        </p:nvPicPr>
        <p:blipFill>
          <a:blip r:embed="rId7">
            <a:extLst>
              <a:ext uri="{28A0092B-C50C-407E-A947-70E740481C1C}">
                <a14:useLocalDpi xmlns:a14="http://schemas.microsoft.com/office/drawing/2010/main" val="0"/>
              </a:ext>
            </a:extLst>
          </a:blip>
          <a:srcRect/>
          <a:stretch>
            <a:fillRect/>
          </a:stretch>
        </p:blipFill>
        <p:spPr bwMode="auto">
          <a:xfrm>
            <a:off x="2051720" y="3444006"/>
            <a:ext cx="4454388" cy="2952329"/>
          </a:xfrm>
          <a:prstGeom prst="rect">
            <a:avLst/>
          </a:prstGeom>
          <a:noFill/>
          <a:ln>
            <a:noFill/>
          </a:ln>
          <a:scene3d>
            <a:camera prst="perspectiveRelaxed"/>
            <a:lightRig rig="threePt" dir="t"/>
          </a:scene3d>
        </p:spPr>
      </p:pic>
      <p:sp>
        <p:nvSpPr>
          <p:cNvPr id="18" name="Прямоугольник 17"/>
          <p:cNvSpPr/>
          <p:nvPr/>
        </p:nvSpPr>
        <p:spPr>
          <a:xfrm>
            <a:off x="323528" y="5934670"/>
            <a:ext cx="8534722" cy="923330"/>
          </a:xfrm>
          <a:prstGeom prst="rect">
            <a:avLst/>
          </a:prstGeom>
        </p:spPr>
        <p:txBody>
          <a:bodyPr wrap="square">
            <a:spAutoFit/>
          </a:bodyPr>
          <a:lstStyle/>
          <a:p>
            <a:pPr algn="ctr"/>
            <a:r>
              <a:rPr lang="tk-TM" i="1" dirty="0" smtClean="0"/>
              <a:t>Ü</a:t>
            </a:r>
            <a:r>
              <a:rPr lang="ru-RU" i="1" dirty="0" smtClean="0"/>
              <a:t>ç </a:t>
            </a:r>
            <a:r>
              <a:rPr lang="ru-RU" i="1" dirty="0" err="1" smtClean="0"/>
              <a:t>aýakda</a:t>
            </a:r>
            <a:r>
              <a:rPr lang="ru-RU" i="1" dirty="0" smtClean="0"/>
              <a:t> </a:t>
            </a:r>
            <a:r>
              <a:rPr lang="ru-RU" i="1" dirty="0" err="1" smtClean="0"/>
              <a:t>goýulýan</a:t>
            </a:r>
            <a:r>
              <a:rPr lang="ru-RU" i="1" dirty="0" smtClean="0"/>
              <a:t> </a:t>
            </a:r>
            <a:r>
              <a:rPr lang="ru-RU" i="1" dirty="0" err="1" smtClean="0"/>
              <a:t>planşetli</a:t>
            </a:r>
            <a:r>
              <a:rPr lang="ru-RU" i="1" dirty="0" smtClean="0"/>
              <a:t> </a:t>
            </a:r>
            <a:r>
              <a:rPr lang="ru-RU" i="1" dirty="0" err="1" smtClean="0"/>
              <a:t>menzula</a:t>
            </a:r>
            <a:r>
              <a:rPr lang="ru-RU" i="1" dirty="0" smtClean="0"/>
              <a:t> (ХХ </a:t>
            </a:r>
            <a:r>
              <a:rPr lang="ru-RU" i="1" dirty="0" err="1" smtClean="0"/>
              <a:t>asyryň</a:t>
            </a:r>
            <a:r>
              <a:rPr lang="ru-RU" i="1" dirty="0" smtClean="0"/>
              <a:t> 1-nji </a:t>
            </a:r>
            <a:r>
              <a:rPr lang="ru-RU" i="1" dirty="0" err="1" smtClean="0"/>
              <a:t>ýarymýyllygy</a:t>
            </a:r>
            <a:r>
              <a:rPr lang="ru-RU" i="1" dirty="0" smtClean="0"/>
              <a:t>) (1950-nji </a:t>
            </a:r>
            <a:r>
              <a:rPr lang="ru-RU" i="1" dirty="0" err="1" smtClean="0"/>
              <a:t>ýý</a:t>
            </a:r>
            <a:r>
              <a:rPr lang="ru-RU" i="1" dirty="0" smtClean="0"/>
              <a:t>.),</a:t>
            </a:r>
            <a:r>
              <a:rPr lang="ru-RU" i="1" dirty="0"/>
              <a:t> </a:t>
            </a:r>
            <a:br>
              <a:rPr lang="ru-RU" i="1" dirty="0"/>
            </a:br>
            <a:r>
              <a:rPr lang="ru-RU" i="1" dirty="0" smtClean="0"/>
              <a:t>SSSR. </a:t>
            </a:r>
            <a:r>
              <a:rPr lang="ru-RU" i="1" dirty="0"/>
              <a:t>(№338)</a:t>
            </a:r>
            <a:endParaRPr lang="ru-RU" dirty="0"/>
          </a:p>
        </p:txBody>
      </p:sp>
    </p:spTree>
    <p:extLst>
      <p:ext uri="{BB962C8B-B14F-4D97-AF65-F5344CB8AC3E}">
        <p14:creationId xmlns:p14="http://schemas.microsoft.com/office/powerpoint/2010/main" val="37630640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360040"/>
          </a:xfrm>
        </p:spPr>
        <p:txBody>
          <a:bodyPr>
            <a:noAutofit/>
          </a:bodyPr>
          <a:lstStyle/>
          <a:p>
            <a:r>
              <a:rPr lang="ru-RU" sz="3200" b="1" dirty="0" err="1" smtClean="0"/>
              <a:t>Menzula</a:t>
            </a:r>
            <a:r>
              <a:rPr lang="ru-RU" sz="3200" b="1" dirty="0" smtClean="0"/>
              <a:t> </a:t>
            </a:r>
            <a:r>
              <a:rPr lang="ru-RU" sz="3200" b="1" dirty="0" err="1" smtClean="0"/>
              <a:t>şekillendirmesiniň</a:t>
            </a:r>
            <a:r>
              <a:rPr lang="ru-RU" sz="3200" b="1" dirty="0" smtClean="0"/>
              <a:t> </a:t>
            </a:r>
            <a:r>
              <a:rPr lang="ru-RU" sz="3200" b="1" dirty="0" err="1" smtClean="0"/>
              <a:t>mazmuny</a:t>
            </a:r>
            <a:endParaRPr lang="ru-RU" sz="3200" b="1" dirty="0"/>
          </a:p>
        </p:txBody>
      </p:sp>
      <p:sp>
        <p:nvSpPr>
          <p:cNvPr id="3" name="Объект 2"/>
          <p:cNvSpPr>
            <a:spLocks noGrp="1"/>
          </p:cNvSpPr>
          <p:nvPr>
            <p:ph sz="quarter" idx="13"/>
          </p:nvPr>
        </p:nvSpPr>
        <p:spPr>
          <a:xfrm>
            <a:off x="107504" y="908720"/>
            <a:ext cx="8928992" cy="5832648"/>
          </a:xfrm>
        </p:spPr>
        <p:txBody>
          <a:bodyPr>
            <a:normAutofit fontScale="40000" lnSpcReduction="20000"/>
          </a:bodyPr>
          <a:lstStyle/>
          <a:p>
            <a:pPr algn="just"/>
            <a:r>
              <a:rPr lang="ru-RU" sz="4800" dirty="0" err="1" smtClean="0"/>
              <a:t>Menzula</a:t>
            </a:r>
            <a:r>
              <a:rPr lang="ru-RU" sz="4800" dirty="0" smtClean="0"/>
              <a:t> </a:t>
            </a:r>
            <a:r>
              <a:rPr lang="ru-RU" sz="4800" dirty="0" err="1" smtClean="0"/>
              <a:t>şekillendirmesi</a:t>
            </a:r>
            <a:r>
              <a:rPr lang="ru-RU" sz="4800" dirty="0" smtClean="0"/>
              <a:t>- </a:t>
            </a:r>
            <a:r>
              <a:rPr lang="ru-RU" sz="4800" dirty="0" err="1" smtClean="0"/>
              <a:t>menzuladan</a:t>
            </a:r>
            <a:r>
              <a:rPr lang="ru-RU" sz="4800" dirty="0" smtClean="0"/>
              <a:t> </a:t>
            </a:r>
            <a:r>
              <a:rPr lang="ru-RU" sz="4800" dirty="0" err="1" smtClean="0"/>
              <a:t>we</a:t>
            </a:r>
            <a:r>
              <a:rPr lang="ru-RU" sz="4800" dirty="0" smtClean="0"/>
              <a:t> </a:t>
            </a:r>
            <a:r>
              <a:rPr lang="ru-RU" sz="4800" dirty="0" err="1" smtClean="0"/>
              <a:t>kipregelden</a:t>
            </a:r>
            <a:r>
              <a:rPr lang="ru-RU" sz="4800" dirty="0" smtClean="0"/>
              <a:t> </a:t>
            </a:r>
            <a:r>
              <a:rPr lang="ru-RU" sz="4800" dirty="0" err="1" smtClean="0"/>
              <a:t>peýdalanmak</a:t>
            </a:r>
            <a:r>
              <a:rPr lang="ru-RU" sz="4800" dirty="0" smtClean="0"/>
              <a:t> </a:t>
            </a:r>
            <a:r>
              <a:rPr lang="ru-RU" sz="4800" dirty="0" err="1" smtClean="0"/>
              <a:t>bilen</a:t>
            </a:r>
            <a:r>
              <a:rPr lang="ru-RU" sz="4800" dirty="0" smtClean="0"/>
              <a:t>, </a:t>
            </a:r>
            <a:r>
              <a:rPr lang="ru-RU" sz="4800" dirty="0" err="1" smtClean="0"/>
              <a:t>göniden-göni</a:t>
            </a:r>
            <a:r>
              <a:rPr lang="ru-RU" sz="4800" dirty="0" smtClean="0"/>
              <a:t> </a:t>
            </a:r>
            <a:r>
              <a:rPr lang="ru-RU" sz="4800" dirty="0" err="1" smtClean="0"/>
              <a:t>meýdanda</a:t>
            </a:r>
            <a:r>
              <a:rPr lang="ru-RU" sz="4800" dirty="0" smtClean="0"/>
              <a:t> </a:t>
            </a:r>
            <a:r>
              <a:rPr lang="ru-RU" sz="4800" dirty="0" err="1" smtClean="0"/>
              <a:t>ýerine</a:t>
            </a:r>
            <a:r>
              <a:rPr lang="ru-RU" sz="4800" dirty="0" smtClean="0"/>
              <a:t> </a:t>
            </a:r>
            <a:r>
              <a:rPr lang="ru-RU" sz="4800" dirty="0" err="1" smtClean="0"/>
              <a:t>ýetirilýän</a:t>
            </a:r>
            <a:r>
              <a:rPr lang="ru-RU" sz="4800" dirty="0" smtClean="0"/>
              <a:t> </a:t>
            </a:r>
            <a:r>
              <a:rPr lang="ru-RU" sz="4800" dirty="0" err="1" smtClean="0"/>
              <a:t>topografiki</a:t>
            </a:r>
            <a:r>
              <a:rPr lang="ru-RU" sz="4800" dirty="0" smtClean="0"/>
              <a:t> </a:t>
            </a:r>
            <a:r>
              <a:rPr lang="ru-RU" sz="4800" dirty="0" err="1" smtClean="0"/>
              <a:t>kartalaşdyrma</a:t>
            </a:r>
            <a:r>
              <a:rPr lang="ru-RU" sz="4800" dirty="0" smtClean="0"/>
              <a:t>. </a:t>
            </a:r>
            <a:r>
              <a:rPr lang="ru-RU" sz="4800" dirty="0" err="1" smtClean="0"/>
              <a:t>Kese</a:t>
            </a:r>
            <a:r>
              <a:rPr lang="ru-RU" sz="4800" dirty="0" smtClean="0"/>
              <a:t> </a:t>
            </a:r>
            <a:r>
              <a:rPr lang="ru-RU" sz="4800" dirty="0" err="1" smtClean="0"/>
              <a:t>burçlary</a:t>
            </a:r>
            <a:r>
              <a:rPr lang="ru-RU" sz="4800" dirty="0" smtClean="0"/>
              <a:t> </a:t>
            </a:r>
            <a:r>
              <a:rPr lang="ru-RU" sz="4800" dirty="0" err="1" smtClean="0"/>
              <a:t>ölçemeýärler</a:t>
            </a:r>
            <a:r>
              <a:rPr lang="ru-RU" sz="4800" dirty="0" smtClean="0"/>
              <a:t>, a </a:t>
            </a:r>
            <a:r>
              <a:rPr lang="ru-RU" sz="4800" dirty="0" err="1" smtClean="0"/>
              <a:t>çyzgyda</a:t>
            </a:r>
            <a:r>
              <a:rPr lang="ru-RU" sz="4800" dirty="0" smtClean="0"/>
              <a:t> </a:t>
            </a:r>
            <a:r>
              <a:rPr lang="ru-RU" sz="4800" dirty="0" err="1" smtClean="0"/>
              <a:t>gurýarlar</a:t>
            </a:r>
            <a:r>
              <a:rPr lang="ru-RU" sz="4800" dirty="0" smtClean="0"/>
              <a:t>, </a:t>
            </a:r>
            <a:r>
              <a:rPr lang="ru-RU" sz="4800" dirty="0" err="1" smtClean="0"/>
              <a:t>şonuň</a:t>
            </a:r>
            <a:r>
              <a:rPr lang="ru-RU" sz="4800" dirty="0" smtClean="0"/>
              <a:t> </a:t>
            </a:r>
            <a:r>
              <a:rPr lang="ru-RU" sz="4800" dirty="0" err="1" smtClean="0"/>
              <a:t>üçinem</a:t>
            </a:r>
            <a:r>
              <a:rPr lang="ru-RU" sz="4800" dirty="0" smtClean="0"/>
              <a:t> </a:t>
            </a:r>
            <a:r>
              <a:rPr lang="ru-RU" sz="4800" dirty="0" err="1" smtClean="0"/>
              <a:t>menzula</a:t>
            </a:r>
            <a:r>
              <a:rPr lang="ru-RU" sz="4800" dirty="0" smtClean="0"/>
              <a:t> </a:t>
            </a:r>
            <a:r>
              <a:rPr lang="ru-RU" sz="4800" dirty="0" err="1" smtClean="0"/>
              <a:t>şekillendirmesini</a:t>
            </a:r>
            <a:r>
              <a:rPr lang="ru-RU" sz="4800" dirty="0" smtClean="0"/>
              <a:t> </a:t>
            </a:r>
            <a:r>
              <a:rPr lang="ru-RU" sz="4800" dirty="0" err="1" smtClean="0"/>
              <a:t>burç</a:t>
            </a:r>
            <a:r>
              <a:rPr lang="ru-RU" sz="4800" dirty="0" smtClean="0"/>
              <a:t> </a:t>
            </a:r>
            <a:r>
              <a:rPr lang="ru-RU" sz="4800" dirty="0" err="1" smtClean="0"/>
              <a:t>çyzyjy</a:t>
            </a:r>
            <a:r>
              <a:rPr lang="ru-RU" sz="4800" dirty="0" smtClean="0"/>
              <a:t> </a:t>
            </a:r>
            <a:r>
              <a:rPr lang="ru-RU" sz="4800" dirty="0" err="1" smtClean="0"/>
              <a:t>diýip</a:t>
            </a:r>
            <a:r>
              <a:rPr lang="ru-RU" sz="4800" dirty="0" smtClean="0"/>
              <a:t> </a:t>
            </a:r>
            <a:r>
              <a:rPr lang="ru-RU" sz="4800" dirty="0" err="1" smtClean="0"/>
              <a:t>atlandyrýarlar</a:t>
            </a:r>
            <a:r>
              <a:rPr lang="ru-RU" sz="4800" dirty="0" smtClean="0"/>
              <a:t>. </a:t>
            </a:r>
            <a:r>
              <a:rPr lang="ru-RU" sz="4800" dirty="0" err="1" smtClean="0"/>
              <a:t>Planyň</a:t>
            </a:r>
            <a:r>
              <a:rPr lang="ru-RU" sz="4800" dirty="0" smtClean="0"/>
              <a:t> </a:t>
            </a:r>
            <a:r>
              <a:rPr lang="ru-RU" sz="4800" dirty="0" err="1" smtClean="0"/>
              <a:t>göniden-göni</a:t>
            </a:r>
            <a:r>
              <a:rPr lang="ru-RU" sz="4800" dirty="0" smtClean="0"/>
              <a:t> </a:t>
            </a:r>
            <a:r>
              <a:rPr lang="ru-RU" sz="4800" dirty="0" err="1" smtClean="0"/>
              <a:t>meýdanda</a:t>
            </a:r>
            <a:r>
              <a:rPr lang="ru-RU" sz="4800" dirty="0" smtClean="0"/>
              <a:t> </a:t>
            </a:r>
            <a:r>
              <a:rPr lang="ru-RU" sz="4800" dirty="0" err="1" smtClean="0"/>
              <a:t>gurulýandygy</a:t>
            </a:r>
            <a:r>
              <a:rPr lang="ru-RU" sz="4800" dirty="0" smtClean="0"/>
              <a:t> </a:t>
            </a:r>
            <a:r>
              <a:rPr lang="ru-RU" sz="4800" dirty="0" err="1" smtClean="0"/>
              <a:t>şekillendirmede</a:t>
            </a:r>
            <a:r>
              <a:rPr lang="ru-RU" sz="4800" dirty="0" smtClean="0"/>
              <a:t> </a:t>
            </a:r>
            <a:r>
              <a:rPr lang="ru-RU" sz="4800" dirty="0" err="1" smtClean="0"/>
              <a:t>goýberilýän</a:t>
            </a:r>
            <a:r>
              <a:rPr lang="ru-RU" sz="4800" dirty="0" smtClean="0"/>
              <a:t> </a:t>
            </a:r>
            <a:r>
              <a:rPr lang="ru-RU" sz="4800" dirty="0" err="1" smtClean="0"/>
              <a:t>gödek</a:t>
            </a:r>
            <a:r>
              <a:rPr lang="ru-RU" sz="4800" dirty="0" smtClean="0"/>
              <a:t> </a:t>
            </a:r>
            <a:r>
              <a:rPr lang="ru-RU" sz="4800" dirty="0" err="1" smtClean="0"/>
              <a:t>ýalňyşleklary</a:t>
            </a:r>
            <a:r>
              <a:rPr lang="ru-RU" sz="4800" dirty="0" smtClean="0"/>
              <a:t> </a:t>
            </a:r>
            <a:r>
              <a:rPr lang="ru-RU" sz="4800" dirty="0" err="1" smtClean="0"/>
              <a:t>süzetmäge</a:t>
            </a:r>
            <a:r>
              <a:rPr lang="ru-RU" sz="4800" dirty="0" smtClean="0"/>
              <a:t> </a:t>
            </a:r>
            <a:r>
              <a:rPr lang="ru-RU" sz="4800" dirty="0" err="1" smtClean="0"/>
              <a:t>mümkinçilik</a:t>
            </a:r>
            <a:r>
              <a:rPr lang="ru-RU" sz="4800" dirty="0" smtClean="0"/>
              <a:t> </a:t>
            </a:r>
            <a:r>
              <a:rPr lang="ru-RU" sz="4800" dirty="0" err="1" smtClean="0"/>
              <a:t>berýär</a:t>
            </a:r>
            <a:r>
              <a:rPr lang="ru-RU" sz="4800" dirty="0" smtClean="0"/>
              <a:t> </a:t>
            </a:r>
            <a:r>
              <a:rPr lang="ru-RU" sz="4800" dirty="0" err="1" smtClean="0"/>
              <a:t>we</a:t>
            </a:r>
            <a:r>
              <a:rPr lang="ru-RU" sz="4800" dirty="0" smtClean="0"/>
              <a:t> </a:t>
            </a:r>
            <a:r>
              <a:rPr lang="ru-RU" sz="4800" dirty="0" err="1" smtClean="0"/>
              <a:t>topografiki</a:t>
            </a:r>
            <a:r>
              <a:rPr lang="ru-RU" sz="4800" dirty="0" smtClean="0"/>
              <a:t> </a:t>
            </a:r>
            <a:r>
              <a:rPr lang="ru-RU" sz="4800" dirty="0" err="1" smtClean="0"/>
              <a:t>plan</a:t>
            </a:r>
            <a:r>
              <a:rPr lang="ru-RU" sz="4800" dirty="0" smtClean="0"/>
              <a:t> </a:t>
            </a:r>
            <a:r>
              <a:rPr lang="ru-RU" sz="4800" dirty="0" err="1" smtClean="0"/>
              <a:t>we</a:t>
            </a:r>
            <a:r>
              <a:rPr lang="ru-RU" sz="4800" dirty="0" smtClean="0"/>
              <a:t> </a:t>
            </a:r>
            <a:r>
              <a:rPr lang="ru-RU" sz="4800" dirty="0" err="1" smtClean="0"/>
              <a:t>ýer</a:t>
            </a:r>
            <a:r>
              <a:rPr lang="ru-RU" sz="4800" dirty="0" smtClean="0"/>
              <a:t> </a:t>
            </a:r>
            <a:r>
              <a:rPr lang="ru-RU" sz="4800" dirty="0" err="1" smtClean="0"/>
              <a:t>üstüniň</a:t>
            </a:r>
            <a:r>
              <a:rPr lang="ru-RU" sz="4800" dirty="0" smtClean="0"/>
              <a:t> </a:t>
            </a:r>
            <a:r>
              <a:rPr lang="ru-RU" sz="4800" dirty="0" err="1" smtClean="0"/>
              <a:t>biri-birine</a:t>
            </a:r>
            <a:r>
              <a:rPr lang="ru-RU" sz="4800" dirty="0" smtClean="0"/>
              <a:t> </a:t>
            </a:r>
            <a:r>
              <a:rPr lang="ru-RU" sz="4800" dirty="0" err="1" smtClean="0"/>
              <a:t>doly</a:t>
            </a:r>
            <a:r>
              <a:rPr lang="ru-RU" sz="4800" dirty="0" smtClean="0"/>
              <a:t> </a:t>
            </a:r>
            <a:r>
              <a:rPr lang="ru-RU" sz="4800" dirty="0" err="1" smtClean="0"/>
              <a:t>laýyk</a:t>
            </a:r>
            <a:r>
              <a:rPr lang="ru-RU" sz="4800" dirty="0" smtClean="0"/>
              <a:t> </a:t>
            </a:r>
            <a:r>
              <a:rPr lang="ru-RU" sz="4800" dirty="0" err="1" smtClean="0"/>
              <a:t>gelmekligi</a:t>
            </a:r>
            <a:r>
              <a:rPr lang="ru-RU" sz="4800" dirty="0" smtClean="0"/>
              <a:t> </a:t>
            </a:r>
            <a:r>
              <a:rPr lang="ru-RU" sz="4800" dirty="0" err="1" smtClean="0"/>
              <a:t>gazanylýar</a:t>
            </a:r>
            <a:r>
              <a:rPr lang="ru-RU" sz="4800" dirty="0" smtClean="0"/>
              <a:t>.</a:t>
            </a:r>
            <a:endParaRPr lang="ru-RU" sz="4800" dirty="0"/>
          </a:p>
          <a:p>
            <a:pPr algn="just"/>
            <a:r>
              <a:rPr lang="ru-RU" sz="4800" dirty="0" err="1" smtClean="0"/>
              <a:t>Aerosurat</a:t>
            </a:r>
            <a:r>
              <a:rPr lang="ru-RU" sz="4800" dirty="0" smtClean="0"/>
              <a:t> </a:t>
            </a:r>
            <a:r>
              <a:rPr lang="ru-RU" sz="4800" dirty="0" err="1" smtClean="0"/>
              <a:t>materiallaryň</a:t>
            </a:r>
            <a:r>
              <a:rPr lang="ru-RU" sz="4800" dirty="0" smtClean="0"/>
              <a:t> </a:t>
            </a:r>
            <a:r>
              <a:rPr lang="ru-RU" sz="4800" dirty="0" err="1" smtClean="0"/>
              <a:t>bolmadyk</a:t>
            </a:r>
            <a:r>
              <a:rPr lang="ru-RU" sz="4800" dirty="0" smtClean="0"/>
              <a:t> </a:t>
            </a:r>
            <a:r>
              <a:rPr lang="ru-RU" sz="4800" dirty="0" err="1" smtClean="0"/>
              <a:t>ýagdaýlarynda</a:t>
            </a:r>
            <a:r>
              <a:rPr lang="ru-RU" sz="4800" dirty="0" smtClean="0"/>
              <a:t> </a:t>
            </a:r>
            <a:r>
              <a:rPr lang="ru-RU" sz="4800" dirty="0" err="1" smtClean="0"/>
              <a:t>ýa-da</a:t>
            </a:r>
            <a:r>
              <a:rPr lang="ru-RU" sz="4800" dirty="0" smtClean="0"/>
              <a:t> </a:t>
            </a:r>
            <a:r>
              <a:rPr lang="ru-RU" sz="4800" dirty="0" err="1" smtClean="0"/>
              <a:t>ykdysady</a:t>
            </a:r>
            <a:r>
              <a:rPr lang="ru-RU" sz="4800" dirty="0" smtClean="0"/>
              <a:t> </a:t>
            </a:r>
            <a:r>
              <a:rPr lang="ru-RU" sz="4800" dirty="0" err="1" smtClean="0"/>
              <a:t>taýdan</a:t>
            </a:r>
            <a:r>
              <a:rPr lang="ru-RU" sz="4800" dirty="0" smtClean="0"/>
              <a:t> </a:t>
            </a:r>
            <a:r>
              <a:rPr lang="ru-RU" sz="4800" dirty="0" err="1" smtClean="0"/>
              <a:t>maksadalaýyk</a:t>
            </a:r>
            <a:r>
              <a:rPr lang="ru-RU" sz="4800" dirty="0" smtClean="0"/>
              <a:t> </a:t>
            </a:r>
            <a:r>
              <a:rPr lang="ru-RU" sz="4800" dirty="0" err="1" smtClean="0"/>
              <a:t>däl</a:t>
            </a:r>
            <a:r>
              <a:rPr lang="ru-RU" sz="4800" dirty="0" smtClean="0"/>
              <a:t> </a:t>
            </a:r>
            <a:r>
              <a:rPr lang="ru-RU" sz="4800" dirty="0" err="1" smtClean="0"/>
              <a:t>bolan</a:t>
            </a:r>
            <a:r>
              <a:rPr lang="ru-RU" sz="4800" dirty="0" smtClean="0"/>
              <a:t> </a:t>
            </a:r>
            <a:r>
              <a:rPr lang="ru-RU" sz="4800" dirty="0" err="1" smtClean="0"/>
              <a:t>ýagdaýlarynda</a:t>
            </a:r>
            <a:r>
              <a:rPr lang="ru-RU" sz="4800" dirty="0" smtClean="0"/>
              <a:t>, </a:t>
            </a:r>
            <a:r>
              <a:rPr lang="ru-RU" sz="4800" dirty="0" err="1" smtClean="0"/>
              <a:t>uly</a:t>
            </a:r>
            <a:r>
              <a:rPr lang="ru-RU" sz="4800" dirty="0" smtClean="0"/>
              <a:t> </a:t>
            </a:r>
            <a:r>
              <a:rPr lang="ru-RU" sz="4800" dirty="0" err="1" smtClean="0"/>
              <a:t>bolmadyk</a:t>
            </a:r>
            <a:r>
              <a:rPr lang="ru-RU" sz="4800" dirty="0" smtClean="0"/>
              <a:t> </a:t>
            </a:r>
            <a:r>
              <a:rPr lang="ru-RU" sz="4800" dirty="0" err="1" smtClean="0"/>
              <a:t>ülüşler</a:t>
            </a:r>
            <a:r>
              <a:rPr lang="ru-RU" sz="4800" dirty="0" smtClean="0"/>
              <a:t> </a:t>
            </a:r>
            <a:r>
              <a:rPr lang="ru-RU" sz="4800" dirty="0" err="1" smtClean="0"/>
              <a:t>üçin</a:t>
            </a:r>
            <a:r>
              <a:rPr lang="ru-RU" sz="4800" dirty="0" smtClean="0"/>
              <a:t> </a:t>
            </a:r>
            <a:r>
              <a:rPr lang="ru-RU" sz="4800" dirty="0" err="1" smtClean="0"/>
              <a:t>ulanýarlar</a:t>
            </a:r>
            <a:r>
              <a:rPr lang="ru-RU" sz="4800" dirty="0" smtClean="0"/>
              <a:t>. </a:t>
            </a:r>
            <a:r>
              <a:rPr lang="ru-RU" sz="4800" dirty="0" err="1" smtClean="0"/>
              <a:t>Menzula</a:t>
            </a:r>
            <a:r>
              <a:rPr lang="ru-RU" sz="4800" dirty="0" smtClean="0"/>
              <a:t> </a:t>
            </a:r>
            <a:r>
              <a:rPr lang="ru-RU" sz="4800" dirty="0" err="1" smtClean="0"/>
              <a:t>şekillendirmesi</a:t>
            </a:r>
            <a:r>
              <a:rPr lang="ru-RU" sz="4800" dirty="0" smtClean="0"/>
              <a:t>, </a:t>
            </a:r>
            <a:r>
              <a:rPr lang="ru-RU" sz="4800" dirty="0" err="1" smtClean="0"/>
              <a:t>üstünde</a:t>
            </a:r>
            <a:r>
              <a:rPr lang="ru-RU" sz="4800" dirty="0" smtClean="0"/>
              <a:t> </a:t>
            </a:r>
            <a:r>
              <a:rPr lang="ru-RU" sz="4800" dirty="0" err="1" smtClean="0"/>
              <a:t>plan</a:t>
            </a:r>
            <a:r>
              <a:rPr lang="ru-RU" sz="4800" dirty="0" smtClean="0"/>
              <a:t> </a:t>
            </a:r>
            <a:r>
              <a:rPr lang="ru-RU" sz="4800" dirty="0" err="1" smtClean="0"/>
              <a:t>gurulýan</a:t>
            </a:r>
            <a:r>
              <a:rPr lang="ru-RU" sz="4800" dirty="0" smtClean="0"/>
              <a:t> </a:t>
            </a:r>
            <a:r>
              <a:rPr lang="ru-RU" sz="4800" dirty="0" err="1" smtClean="0"/>
              <a:t>planşeti</a:t>
            </a:r>
            <a:r>
              <a:rPr lang="ru-RU" sz="4800" dirty="0" smtClean="0"/>
              <a:t> </a:t>
            </a:r>
            <a:r>
              <a:rPr lang="ru-RU" sz="4800" dirty="0" err="1" smtClean="0"/>
              <a:t>taýýarlamakdan</a:t>
            </a:r>
            <a:r>
              <a:rPr lang="ru-RU" sz="4800" dirty="0" smtClean="0"/>
              <a:t>; </a:t>
            </a:r>
            <a:r>
              <a:rPr lang="ru-RU" sz="4800" dirty="0" err="1" smtClean="0"/>
              <a:t>ýeriň</a:t>
            </a:r>
            <a:r>
              <a:rPr lang="ru-RU" sz="4800" dirty="0" smtClean="0"/>
              <a:t> </a:t>
            </a:r>
            <a:r>
              <a:rPr lang="ru-RU" sz="4800" dirty="0" err="1" smtClean="0"/>
              <a:t>üstünde</a:t>
            </a:r>
            <a:r>
              <a:rPr lang="ru-RU" sz="4800" dirty="0" smtClean="0"/>
              <a:t> </a:t>
            </a:r>
            <a:r>
              <a:rPr lang="ru-RU" sz="4800" dirty="0" err="1" smtClean="0"/>
              <a:t>planly</a:t>
            </a:r>
            <a:r>
              <a:rPr lang="ru-RU" sz="4800" dirty="0" smtClean="0"/>
              <a:t> </a:t>
            </a:r>
            <a:r>
              <a:rPr lang="ru-RU" sz="4800" dirty="0" err="1" smtClean="0"/>
              <a:t>we</a:t>
            </a:r>
            <a:r>
              <a:rPr lang="ru-RU" sz="4800" dirty="0" smtClean="0"/>
              <a:t> </a:t>
            </a:r>
            <a:r>
              <a:rPr lang="ru-RU" sz="4800" dirty="0" err="1" smtClean="0"/>
              <a:t>belentlikli</a:t>
            </a:r>
            <a:r>
              <a:rPr lang="ru-RU" sz="4800" dirty="0" smtClean="0"/>
              <a:t> </a:t>
            </a:r>
            <a:r>
              <a:rPr lang="ru-RU" sz="4800" dirty="0" err="1" smtClean="0"/>
              <a:t>geodeziki</a:t>
            </a:r>
            <a:r>
              <a:rPr lang="ru-RU" sz="4800" dirty="0" smtClean="0"/>
              <a:t> </a:t>
            </a:r>
            <a:r>
              <a:rPr lang="ru-RU" sz="4800" dirty="0" err="1" smtClean="0"/>
              <a:t>esaslandyrma</a:t>
            </a:r>
            <a:r>
              <a:rPr lang="ru-RU" sz="4800" dirty="0" smtClean="0"/>
              <a:t> </a:t>
            </a:r>
            <a:r>
              <a:rPr lang="ru-RU" sz="4800" dirty="0" err="1" smtClean="0"/>
              <a:t>gurmakdan</a:t>
            </a:r>
            <a:r>
              <a:rPr lang="ru-RU" sz="4800" dirty="0" smtClean="0"/>
              <a:t>; </a:t>
            </a:r>
            <a:r>
              <a:rPr lang="ru-RU" sz="4800" dirty="0" err="1" smtClean="0"/>
              <a:t>ýer</a:t>
            </a:r>
            <a:r>
              <a:rPr lang="ru-RU" sz="4800" dirty="0" smtClean="0"/>
              <a:t> </a:t>
            </a:r>
            <a:r>
              <a:rPr lang="ru-RU" sz="4800" dirty="0" err="1" smtClean="0"/>
              <a:t>üstüniň</a:t>
            </a:r>
            <a:r>
              <a:rPr lang="ru-RU" sz="4800" dirty="0" smtClean="0"/>
              <a:t> </a:t>
            </a:r>
            <a:r>
              <a:rPr lang="ru-RU" sz="4800" dirty="0" err="1" smtClean="0"/>
              <a:t>situasiýasyny</a:t>
            </a:r>
            <a:r>
              <a:rPr lang="ru-RU" sz="4800" dirty="0" smtClean="0"/>
              <a:t> </a:t>
            </a:r>
            <a:r>
              <a:rPr lang="ru-RU" sz="4800" dirty="0" err="1" smtClean="0"/>
              <a:t>we</a:t>
            </a:r>
            <a:r>
              <a:rPr lang="ru-RU" sz="4800" dirty="0" smtClean="0"/>
              <a:t> </a:t>
            </a:r>
            <a:r>
              <a:rPr lang="ru-RU" sz="4800" dirty="0" err="1" smtClean="0"/>
              <a:t>relýefini</a:t>
            </a:r>
            <a:r>
              <a:rPr lang="ru-RU" sz="4800" dirty="0" smtClean="0"/>
              <a:t> </a:t>
            </a:r>
            <a:r>
              <a:rPr lang="ru-RU" sz="4800" dirty="0" err="1" smtClean="0"/>
              <a:t>şekillendirmekden</a:t>
            </a:r>
            <a:r>
              <a:rPr lang="ru-RU" sz="4800" dirty="0" smtClean="0"/>
              <a:t>; </a:t>
            </a:r>
            <a:r>
              <a:rPr lang="ru-RU" sz="4800" dirty="0" err="1" smtClean="0"/>
              <a:t>plany</a:t>
            </a:r>
            <a:r>
              <a:rPr lang="ru-RU" sz="4800" dirty="0" smtClean="0"/>
              <a:t> </a:t>
            </a:r>
            <a:r>
              <a:rPr lang="ru-RU" sz="4800" dirty="0" err="1" smtClean="0"/>
              <a:t>çyzmakdan</a:t>
            </a:r>
            <a:r>
              <a:rPr lang="ru-RU" sz="4800" dirty="0" smtClean="0"/>
              <a:t> </a:t>
            </a:r>
            <a:r>
              <a:rPr lang="ru-RU" sz="4800" dirty="0" err="1" smtClean="0"/>
              <a:t>we</a:t>
            </a:r>
            <a:r>
              <a:rPr lang="ru-RU" sz="4800" dirty="0" smtClean="0"/>
              <a:t> </a:t>
            </a:r>
            <a:r>
              <a:rPr lang="ru-RU" sz="4800" dirty="0" err="1" smtClean="0"/>
              <a:t>bezäp</a:t>
            </a:r>
            <a:r>
              <a:rPr lang="ru-RU" sz="4800" dirty="0" smtClean="0"/>
              <a:t> </a:t>
            </a:r>
            <a:r>
              <a:rPr lang="ru-RU" sz="4800" dirty="0" err="1" smtClean="0"/>
              <a:t>taýýarlamakdan</a:t>
            </a:r>
            <a:r>
              <a:rPr lang="ru-RU" sz="4800" dirty="0" smtClean="0"/>
              <a:t> </a:t>
            </a:r>
            <a:r>
              <a:rPr lang="ru-RU" sz="4800" dirty="0" err="1" smtClean="0"/>
              <a:t>durýar</a:t>
            </a:r>
            <a:r>
              <a:rPr lang="ru-RU" sz="4800" dirty="0" smtClean="0"/>
              <a:t>. </a:t>
            </a:r>
          </a:p>
          <a:p>
            <a:pPr algn="just"/>
            <a:r>
              <a:rPr lang="tk-TM" sz="4800" dirty="0" smtClean="0"/>
              <a:t>P</a:t>
            </a:r>
            <a:r>
              <a:rPr lang="ru-RU" sz="4800" dirty="0" err="1" smtClean="0"/>
              <a:t>landa</a:t>
            </a:r>
            <a:r>
              <a:rPr lang="ru-RU" sz="4800" dirty="0" smtClean="0"/>
              <a:t> </a:t>
            </a:r>
            <a:r>
              <a:rPr lang="ru-RU" sz="4800" dirty="0" err="1" smtClean="0"/>
              <a:t>ugurlar</a:t>
            </a:r>
            <a:r>
              <a:rPr lang="ru-RU" sz="4800" dirty="0" smtClean="0"/>
              <a:t> </a:t>
            </a:r>
            <a:r>
              <a:rPr lang="ru-RU" sz="4800" dirty="0" err="1" smtClean="0"/>
              <a:t>çyzylanda</a:t>
            </a:r>
            <a:r>
              <a:rPr lang="ru-RU" sz="4800" dirty="0" smtClean="0"/>
              <a:t> </a:t>
            </a:r>
            <a:r>
              <a:rPr lang="ru-RU" sz="4800" dirty="0" err="1" smtClean="0"/>
              <a:t>kipregeliň</a:t>
            </a:r>
            <a:r>
              <a:rPr lang="ru-RU" sz="4800" dirty="0" smtClean="0"/>
              <a:t> </a:t>
            </a:r>
            <a:r>
              <a:rPr lang="ru-RU" sz="4800" dirty="0" err="1" smtClean="0"/>
              <a:t>çyzgyjyny</a:t>
            </a:r>
            <a:r>
              <a:rPr lang="ru-RU" sz="4800" dirty="0" smtClean="0"/>
              <a:t> </a:t>
            </a:r>
            <a:r>
              <a:rPr lang="ru-RU" sz="4800" dirty="0" err="1" smtClean="0"/>
              <a:t>nokadyň</a:t>
            </a:r>
            <a:r>
              <a:rPr lang="ru-RU" sz="4800" dirty="0" smtClean="0"/>
              <a:t> </a:t>
            </a:r>
            <a:r>
              <a:rPr lang="ru-RU" sz="4800" dirty="0" err="1" smtClean="0"/>
              <a:t>planşetdäki</a:t>
            </a:r>
            <a:r>
              <a:rPr lang="ru-RU" sz="4800" dirty="0" smtClean="0"/>
              <a:t> </a:t>
            </a:r>
            <a:r>
              <a:rPr lang="ru-RU" sz="4800" dirty="0" err="1" smtClean="0"/>
              <a:t>proýeksiýasyna</a:t>
            </a:r>
            <a:r>
              <a:rPr lang="ru-RU" sz="4800" dirty="0" smtClean="0"/>
              <a:t> </a:t>
            </a:r>
            <a:r>
              <a:rPr lang="ru-RU" sz="4800" dirty="0" err="1" smtClean="0"/>
              <a:t>goýýarlar</a:t>
            </a:r>
            <a:r>
              <a:rPr lang="ru-RU" sz="4800" dirty="0" smtClean="0"/>
              <a:t> </a:t>
            </a:r>
            <a:r>
              <a:rPr lang="ru-RU" sz="4800" dirty="0" err="1" smtClean="0"/>
              <a:t>we</a:t>
            </a:r>
            <a:r>
              <a:rPr lang="ru-RU" sz="4800" dirty="0" smtClean="0"/>
              <a:t> </a:t>
            </a:r>
            <a:r>
              <a:rPr lang="ru-RU" sz="4800" dirty="0" err="1" smtClean="0"/>
              <a:t>görüş</a:t>
            </a:r>
            <a:r>
              <a:rPr lang="ru-RU" sz="4800" dirty="0" smtClean="0"/>
              <a:t> </a:t>
            </a:r>
            <a:r>
              <a:rPr lang="ru-RU" sz="4800" dirty="0" err="1" smtClean="0"/>
              <a:t>okynyň</a:t>
            </a:r>
            <a:r>
              <a:rPr lang="ru-RU" sz="4800" dirty="0" smtClean="0"/>
              <a:t>, </a:t>
            </a:r>
            <a:r>
              <a:rPr lang="ru-RU" sz="4800" dirty="0" err="1" smtClean="0"/>
              <a:t>kesgitlenýän</a:t>
            </a:r>
            <a:r>
              <a:rPr lang="ru-RU" sz="4800" dirty="0" smtClean="0"/>
              <a:t> </a:t>
            </a:r>
            <a:r>
              <a:rPr lang="ru-RU" sz="4800" dirty="0" err="1" smtClean="0"/>
              <a:t>nokatda</a:t>
            </a:r>
            <a:r>
              <a:rPr lang="ru-RU" sz="4800" dirty="0" smtClean="0"/>
              <a:t> </a:t>
            </a:r>
            <a:r>
              <a:rPr lang="ru-RU" sz="4800" dirty="0" err="1" smtClean="0"/>
              <a:t>goýlan</a:t>
            </a:r>
            <a:r>
              <a:rPr lang="ru-RU" sz="4800" dirty="0" smtClean="0"/>
              <a:t> </a:t>
            </a:r>
            <a:r>
              <a:rPr lang="ru-RU" sz="4800" dirty="0" err="1" smtClean="0"/>
              <a:t>reýka</a:t>
            </a:r>
            <a:r>
              <a:rPr lang="ru-RU" sz="4800" dirty="0" smtClean="0"/>
              <a:t> </a:t>
            </a:r>
            <a:r>
              <a:rPr lang="ru-RU" sz="4800" dirty="0" err="1" smtClean="0"/>
              <a:t>bilen</a:t>
            </a:r>
            <a:r>
              <a:rPr lang="ru-RU" sz="4800" dirty="0" smtClean="0"/>
              <a:t> </a:t>
            </a:r>
            <a:r>
              <a:rPr lang="ru-RU" sz="4800" dirty="0" err="1" smtClean="0"/>
              <a:t>gabat</a:t>
            </a:r>
            <a:r>
              <a:rPr lang="ru-RU" sz="4800" dirty="0" smtClean="0"/>
              <a:t> </a:t>
            </a:r>
            <a:r>
              <a:rPr lang="ru-RU" sz="4800" dirty="0" err="1" smtClean="0"/>
              <a:t>gelýänçä</a:t>
            </a:r>
            <a:r>
              <a:rPr lang="ru-RU" sz="4800" dirty="0" smtClean="0"/>
              <a:t> </a:t>
            </a:r>
            <a:r>
              <a:rPr lang="ru-RU" sz="4800" dirty="0" err="1" smtClean="0"/>
              <a:t>çyzgyjy</a:t>
            </a:r>
            <a:r>
              <a:rPr lang="ru-RU" sz="4800" dirty="0" smtClean="0"/>
              <a:t> </a:t>
            </a:r>
            <a:r>
              <a:rPr lang="ru-RU" sz="4800" dirty="0" err="1" smtClean="0"/>
              <a:t>aýlaýarlar</a:t>
            </a:r>
            <a:r>
              <a:rPr lang="ru-RU" sz="4800" dirty="0" smtClean="0"/>
              <a:t>, </a:t>
            </a:r>
            <a:r>
              <a:rPr lang="ru-RU" sz="4800" dirty="0" err="1" smtClean="0"/>
              <a:t>çyzgyç</a:t>
            </a:r>
            <a:r>
              <a:rPr lang="ru-RU" sz="4800" dirty="0" smtClean="0"/>
              <a:t> </a:t>
            </a:r>
            <a:r>
              <a:rPr lang="ru-RU" sz="4800" dirty="0" err="1" smtClean="0"/>
              <a:t>arkaly</a:t>
            </a:r>
            <a:r>
              <a:rPr lang="ru-RU" sz="4800" dirty="0" smtClean="0"/>
              <a:t> </a:t>
            </a:r>
            <a:r>
              <a:rPr lang="ru-RU" sz="4800" dirty="0" err="1" smtClean="0"/>
              <a:t>planşetdäki</a:t>
            </a:r>
            <a:r>
              <a:rPr lang="ru-RU" sz="4800" dirty="0" smtClean="0"/>
              <a:t> </a:t>
            </a:r>
            <a:r>
              <a:rPr lang="ru-RU" sz="4800" dirty="0" err="1" smtClean="0"/>
              <a:t>kesgitlenýän</a:t>
            </a:r>
            <a:r>
              <a:rPr lang="ru-RU" sz="4800" dirty="0" smtClean="0"/>
              <a:t> </a:t>
            </a:r>
            <a:r>
              <a:rPr lang="ru-RU" sz="4800" dirty="0" err="1" smtClean="0"/>
              <a:t>nokaa</a:t>
            </a:r>
            <a:r>
              <a:rPr lang="ru-RU" sz="4800" dirty="0" smtClean="0"/>
              <a:t> </a:t>
            </a:r>
            <a:r>
              <a:rPr lang="ru-RU" sz="4800" dirty="0" err="1" smtClean="0"/>
              <a:t>bolan</a:t>
            </a:r>
            <a:r>
              <a:rPr lang="ru-RU" sz="4800" dirty="0" smtClean="0"/>
              <a:t> </a:t>
            </a:r>
            <a:r>
              <a:rPr lang="ru-RU" sz="4800" dirty="0" err="1" smtClean="0"/>
              <a:t>ugry</a:t>
            </a:r>
            <a:r>
              <a:rPr lang="ru-RU" sz="4800" dirty="0" smtClean="0"/>
              <a:t> </a:t>
            </a:r>
            <a:r>
              <a:rPr lang="ru-RU" sz="4800" dirty="0" err="1" smtClean="0"/>
              <a:t>çyzýarlar</a:t>
            </a:r>
            <a:r>
              <a:rPr lang="ru-RU" sz="4800" dirty="0" smtClean="0"/>
              <a:t>. </a:t>
            </a:r>
          </a:p>
          <a:p>
            <a:pPr algn="just"/>
            <a:r>
              <a:rPr lang="ru-RU" sz="4800" dirty="0" err="1"/>
              <a:t>Menzula</a:t>
            </a:r>
            <a:r>
              <a:rPr lang="ru-RU" sz="4800" dirty="0"/>
              <a:t> </a:t>
            </a:r>
            <a:r>
              <a:rPr lang="ru-RU" sz="4800" dirty="0" err="1" smtClean="0"/>
              <a:t>şekillendirmesiniň</a:t>
            </a:r>
            <a:r>
              <a:rPr lang="ru-RU" sz="4800" dirty="0" smtClean="0"/>
              <a:t> </a:t>
            </a:r>
            <a:r>
              <a:rPr lang="ru-RU" sz="4800" dirty="0" err="1" smtClean="0"/>
              <a:t>kartalaşdyrma</a:t>
            </a:r>
            <a:r>
              <a:rPr lang="ru-RU" sz="4800" dirty="0" smtClean="0"/>
              <a:t> </a:t>
            </a:r>
            <a:r>
              <a:rPr lang="ru-RU" sz="4800" dirty="0" err="1" smtClean="0"/>
              <a:t>esaslandyrmasy</a:t>
            </a:r>
            <a:r>
              <a:rPr lang="ru-RU" sz="4800" dirty="0" smtClean="0"/>
              <a:t> </a:t>
            </a:r>
            <a:r>
              <a:rPr lang="ru-RU" sz="4800" dirty="0" err="1" smtClean="0"/>
              <a:t>teodolit-niwelir</a:t>
            </a:r>
            <a:r>
              <a:rPr lang="ru-RU" sz="4800" dirty="0" smtClean="0"/>
              <a:t>, </a:t>
            </a:r>
            <a:r>
              <a:rPr lang="ru-RU" sz="4800" dirty="0" err="1" smtClean="0"/>
              <a:t>teodolit-belenlik</a:t>
            </a:r>
            <a:r>
              <a:rPr lang="ru-RU" sz="4800" dirty="0" smtClean="0"/>
              <a:t> </a:t>
            </a:r>
            <a:r>
              <a:rPr lang="ru-RU" sz="4800" dirty="0" err="1" smtClean="0"/>
              <a:t>we</a:t>
            </a:r>
            <a:r>
              <a:rPr lang="ru-RU" sz="4800" dirty="0" smtClean="0"/>
              <a:t> </a:t>
            </a:r>
            <a:r>
              <a:rPr lang="ru-RU" sz="4800" dirty="0" err="1" smtClean="0"/>
              <a:t>menzula</a:t>
            </a:r>
            <a:r>
              <a:rPr lang="ru-RU" sz="4800" dirty="0" smtClean="0"/>
              <a:t> </a:t>
            </a:r>
            <a:r>
              <a:rPr lang="ru-RU" sz="4800" dirty="0" err="1" smtClean="0"/>
              <a:t>ýörelgeleri</a:t>
            </a:r>
            <a:r>
              <a:rPr lang="ru-RU" sz="4800" dirty="0" smtClean="0"/>
              <a:t>, </a:t>
            </a:r>
            <a:r>
              <a:rPr lang="ru-RU" sz="4800" dirty="0" err="1" smtClean="0"/>
              <a:t>şeýle</a:t>
            </a:r>
            <a:r>
              <a:rPr lang="ru-RU" sz="4800" dirty="0" smtClean="0"/>
              <a:t> </a:t>
            </a:r>
            <a:r>
              <a:rPr lang="ru-RU" sz="4800" dirty="0" err="1" smtClean="0"/>
              <a:t>hem</a:t>
            </a:r>
            <a:r>
              <a:rPr lang="ru-RU" sz="4800" dirty="0" smtClean="0"/>
              <a:t>, </a:t>
            </a:r>
            <a:r>
              <a:rPr lang="ru-RU" sz="4800" dirty="0" err="1" smtClean="0"/>
              <a:t>göni</a:t>
            </a:r>
            <a:r>
              <a:rPr lang="ru-RU" sz="4800" dirty="0" smtClean="0"/>
              <a:t>, </a:t>
            </a:r>
            <a:r>
              <a:rPr lang="ru-RU" sz="4800" dirty="0" err="1" smtClean="0"/>
              <a:t>ters</a:t>
            </a:r>
            <a:r>
              <a:rPr lang="ru-RU" sz="4800" dirty="0" smtClean="0"/>
              <a:t> </a:t>
            </a:r>
            <a:r>
              <a:rPr lang="ru-RU" sz="4800" dirty="0" err="1" smtClean="0"/>
              <a:t>we</a:t>
            </a:r>
            <a:r>
              <a:rPr lang="ru-RU" sz="4800" dirty="0" smtClean="0"/>
              <a:t> </a:t>
            </a:r>
            <a:r>
              <a:rPr lang="ru-RU" sz="4800" dirty="0" err="1" smtClean="0"/>
              <a:t>gapda</a:t>
            </a:r>
            <a:r>
              <a:rPr lang="ru-RU" sz="4800" dirty="0" smtClean="0"/>
              <a:t> </a:t>
            </a:r>
            <a:r>
              <a:rPr lang="ru-RU" sz="4800" dirty="0" err="1" smtClean="0"/>
              <a:t>kesişmeler</a:t>
            </a:r>
            <a:r>
              <a:rPr lang="ru-RU" sz="4800" dirty="0" smtClean="0"/>
              <a:t> </a:t>
            </a:r>
            <a:r>
              <a:rPr lang="ru-RU" sz="4800" dirty="0" err="1" smtClean="0"/>
              <a:t>görnüşindäki</a:t>
            </a:r>
            <a:r>
              <a:rPr lang="ru-RU" sz="4800" dirty="0" smtClean="0"/>
              <a:t> </a:t>
            </a:r>
            <a:r>
              <a:rPr lang="ru-RU" sz="4800" dirty="0" err="1" smtClean="0"/>
              <a:t>menzula</a:t>
            </a:r>
            <a:r>
              <a:rPr lang="ru-RU" sz="4800" dirty="0" smtClean="0"/>
              <a:t> </a:t>
            </a:r>
            <a:r>
              <a:rPr lang="ru-RU" sz="4800" dirty="0" err="1" smtClean="0"/>
              <a:t>kesişmeleri</a:t>
            </a:r>
            <a:r>
              <a:rPr lang="ru-RU" sz="4800" dirty="0" smtClean="0"/>
              <a:t> </a:t>
            </a:r>
            <a:r>
              <a:rPr lang="ru-RU" sz="4800" dirty="0" err="1" smtClean="0"/>
              <a:t>görnüşinde</a:t>
            </a:r>
            <a:r>
              <a:rPr lang="ru-RU" sz="4800" dirty="0" smtClean="0"/>
              <a:t> </a:t>
            </a:r>
            <a:r>
              <a:rPr lang="ru-RU" sz="4800" dirty="0" err="1" smtClean="0"/>
              <a:t>döredilýär</a:t>
            </a:r>
            <a:r>
              <a:rPr lang="ru-RU" sz="4800" dirty="0" smtClean="0"/>
              <a:t>. </a:t>
            </a:r>
            <a:endParaRPr lang="ru-RU" sz="4400" dirty="0"/>
          </a:p>
          <a:p>
            <a:pPr algn="just"/>
            <a:endParaRPr lang="ru-RU" dirty="0"/>
          </a:p>
        </p:txBody>
      </p:sp>
    </p:spTree>
    <p:extLst>
      <p:ext uri="{BB962C8B-B14F-4D97-AF65-F5344CB8AC3E}">
        <p14:creationId xmlns:p14="http://schemas.microsoft.com/office/powerpoint/2010/main" val="31373235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konspekta.net/studopediaorg/baza2/578255798285.files/image425.gif"/>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148064" cy="6858000"/>
          </a:xfrm>
          <a:prstGeom prst="rect">
            <a:avLst/>
          </a:prstGeom>
          <a:noFill/>
          <a:ln>
            <a:noFill/>
          </a:ln>
        </p:spPr>
      </p:pic>
      <p:sp>
        <p:nvSpPr>
          <p:cNvPr id="2" name="Скругленный прямоугольник 1"/>
          <p:cNvSpPr/>
          <p:nvPr/>
        </p:nvSpPr>
        <p:spPr>
          <a:xfrm>
            <a:off x="5148064" y="188640"/>
            <a:ext cx="3888432" cy="6552728"/>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b="1" i="1" dirty="0" err="1" smtClean="0"/>
              <a:t>Menzula</a:t>
            </a:r>
            <a:r>
              <a:rPr lang="en-US" sz="2400" b="1" i="1" dirty="0" smtClean="0"/>
              <a:t> we </a:t>
            </a:r>
            <a:r>
              <a:rPr lang="en-US" sz="2400" b="1" i="1" dirty="0" err="1" smtClean="0"/>
              <a:t>kipregel</a:t>
            </a:r>
            <a:endParaRPr lang="ru-RU" sz="2400" b="1" i="1" dirty="0" smtClean="0"/>
          </a:p>
          <a:p>
            <a:pPr algn="ctr"/>
            <a:r>
              <a:rPr lang="ru-RU" sz="1900" dirty="0" smtClean="0"/>
              <a:t>I – </a:t>
            </a:r>
            <a:r>
              <a:rPr lang="ru-RU" sz="1900" dirty="0" err="1" smtClean="0"/>
              <a:t>Menzula</a:t>
            </a:r>
            <a:r>
              <a:rPr lang="ru-RU" sz="1900" dirty="0" smtClean="0"/>
              <a:t>: </a:t>
            </a:r>
            <a:r>
              <a:rPr lang="ru-RU" sz="1900" i="1" dirty="0" smtClean="0"/>
              <a:t>а</a:t>
            </a:r>
            <a:r>
              <a:rPr lang="ru-RU" sz="1900" dirty="0" smtClean="0"/>
              <a:t> – </a:t>
            </a:r>
            <a:r>
              <a:rPr lang="ru-RU" sz="1900" dirty="0" err="1" smtClean="0"/>
              <a:t>ştatiw</a:t>
            </a:r>
            <a:r>
              <a:rPr lang="ru-RU" sz="1900" dirty="0" smtClean="0"/>
              <a:t>, </a:t>
            </a:r>
            <a:r>
              <a:rPr lang="ru-RU" sz="1900" i="1" dirty="0" smtClean="0"/>
              <a:t>б</a:t>
            </a:r>
            <a:r>
              <a:rPr lang="ru-RU" sz="1900" dirty="0" smtClean="0"/>
              <a:t> – </a:t>
            </a:r>
            <a:r>
              <a:rPr lang="ru-RU" sz="1900" dirty="0" err="1" smtClean="0"/>
              <a:t>berkidiji</a:t>
            </a:r>
            <a:r>
              <a:rPr lang="ru-RU" sz="1900" dirty="0" smtClean="0"/>
              <a:t> 1 </a:t>
            </a:r>
            <a:r>
              <a:rPr lang="ru-RU" sz="1900" dirty="0" err="1" smtClean="0"/>
              <a:t>we</a:t>
            </a:r>
            <a:r>
              <a:rPr lang="ru-RU" sz="1900" dirty="0" smtClean="0"/>
              <a:t> </a:t>
            </a:r>
            <a:r>
              <a:rPr lang="ru-RU" sz="1900" dirty="0" err="1" smtClean="0"/>
              <a:t>mikrometr</a:t>
            </a:r>
            <a:r>
              <a:rPr lang="ru-RU" sz="1900" dirty="0" smtClean="0"/>
              <a:t> 2 </a:t>
            </a:r>
            <a:r>
              <a:rPr lang="ru-RU" sz="1900" dirty="0" err="1" smtClean="0"/>
              <a:t>nurbatlary</a:t>
            </a:r>
            <a:r>
              <a:rPr lang="ru-RU" sz="1900" dirty="0" smtClean="0"/>
              <a:t> </a:t>
            </a:r>
            <a:r>
              <a:rPr lang="ru-RU" sz="1900" dirty="0" err="1" smtClean="0"/>
              <a:t>bilan</a:t>
            </a:r>
            <a:r>
              <a:rPr lang="ru-RU" sz="1900" dirty="0" smtClean="0"/>
              <a:t> </a:t>
            </a:r>
            <a:r>
              <a:rPr lang="ru-RU" sz="1900" dirty="0" err="1" smtClean="0"/>
              <a:t>esas</a:t>
            </a:r>
            <a:r>
              <a:rPr lang="ru-RU" sz="1900" dirty="0" smtClean="0"/>
              <a:t>, </a:t>
            </a:r>
            <a:r>
              <a:rPr lang="ru-RU" sz="1900" i="1" dirty="0" smtClean="0"/>
              <a:t>в</a:t>
            </a:r>
            <a:r>
              <a:rPr lang="ru-RU" sz="1900" dirty="0" smtClean="0"/>
              <a:t> – </a:t>
            </a:r>
            <a:r>
              <a:rPr lang="ru-RU" sz="1900" dirty="0" err="1" smtClean="0"/>
              <a:t>planşet</a:t>
            </a:r>
            <a:r>
              <a:rPr lang="ru-RU" sz="1900" dirty="0" smtClean="0"/>
              <a:t>; II – </a:t>
            </a:r>
            <a:r>
              <a:rPr lang="ru-RU" sz="1900" dirty="0" err="1" smtClean="0"/>
              <a:t>kipregel</a:t>
            </a:r>
            <a:r>
              <a:rPr lang="ru-RU" sz="1900" dirty="0" smtClean="0"/>
              <a:t> : 1 – </a:t>
            </a:r>
            <a:r>
              <a:rPr lang="ru-RU" sz="1900" dirty="0" err="1" smtClean="0"/>
              <a:t>çyzgyç</a:t>
            </a:r>
            <a:r>
              <a:rPr lang="ru-RU" sz="1900" dirty="0" smtClean="0"/>
              <a:t>, 2 – </a:t>
            </a:r>
            <a:r>
              <a:rPr lang="ru-RU" sz="1900" dirty="0" err="1" smtClean="0"/>
              <a:t>çyzgyçdaky</a:t>
            </a:r>
            <a:r>
              <a:rPr lang="ru-RU" sz="1900" dirty="0" smtClean="0"/>
              <a:t> </a:t>
            </a:r>
            <a:r>
              <a:rPr lang="ru-RU" sz="1900" dirty="0" err="1" smtClean="0"/>
              <a:t>dereje</a:t>
            </a:r>
            <a:r>
              <a:rPr lang="ru-RU" sz="1900" dirty="0" smtClean="0"/>
              <a:t>, 3 – </a:t>
            </a:r>
            <a:r>
              <a:rPr lang="ru-RU" sz="1900" dirty="0" err="1" smtClean="0"/>
              <a:t>derejäniň</a:t>
            </a:r>
            <a:r>
              <a:rPr lang="ru-RU" sz="1900" dirty="0" smtClean="0"/>
              <a:t> </a:t>
            </a:r>
            <a:r>
              <a:rPr lang="ru-RU" sz="1900" dirty="0" err="1" smtClean="0"/>
              <a:t>düzefiji</a:t>
            </a:r>
            <a:r>
              <a:rPr lang="ru-RU" sz="1900" dirty="0" smtClean="0"/>
              <a:t> </a:t>
            </a:r>
            <a:r>
              <a:rPr lang="ru-RU" sz="1900" dirty="0" err="1" smtClean="0"/>
              <a:t>nurbaty</a:t>
            </a:r>
            <a:r>
              <a:rPr lang="ru-RU" sz="1900" dirty="0" smtClean="0"/>
              <a:t>, 4 – </a:t>
            </a:r>
            <a:r>
              <a:rPr lang="ru-RU" sz="1900" dirty="0" err="1" smtClean="0"/>
              <a:t>kolonka</a:t>
            </a:r>
            <a:r>
              <a:rPr lang="ru-RU" sz="1900" dirty="0" smtClean="0"/>
              <a:t>, 5 </a:t>
            </a:r>
            <a:r>
              <a:rPr lang="ru-RU" sz="1900" dirty="0" err="1" smtClean="0"/>
              <a:t>görüş</a:t>
            </a:r>
            <a:r>
              <a:rPr lang="ru-RU" sz="1900" dirty="0" smtClean="0"/>
              <a:t> </a:t>
            </a:r>
            <a:r>
              <a:rPr lang="ru-RU" sz="1900" dirty="0" err="1" smtClean="0"/>
              <a:t>dürbüsi</a:t>
            </a:r>
            <a:r>
              <a:rPr lang="ru-RU" sz="1900" dirty="0" smtClean="0"/>
              <a:t>, 6 – </a:t>
            </a:r>
            <a:r>
              <a:rPr lang="ru-RU" sz="1900" dirty="0" err="1" smtClean="0"/>
              <a:t>dürbiniň</a:t>
            </a:r>
            <a:r>
              <a:rPr lang="ru-RU" sz="1900" dirty="0" smtClean="0"/>
              <a:t> </a:t>
            </a:r>
            <a:r>
              <a:rPr lang="ru-RU" sz="1900" dirty="0" err="1" smtClean="0"/>
              <a:t>berkidiji</a:t>
            </a:r>
            <a:r>
              <a:rPr lang="ru-RU" sz="1900" dirty="0" smtClean="0"/>
              <a:t> </a:t>
            </a:r>
            <a:r>
              <a:rPr lang="ru-RU" sz="1900" dirty="0" err="1" smtClean="0"/>
              <a:t>we</a:t>
            </a:r>
            <a:r>
              <a:rPr lang="ru-RU" sz="1900" dirty="0" smtClean="0"/>
              <a:t> 7 – </a:t>
            </a:r>
            <a:r>
              <a:rPr lang="ru-RU" sz="1900" dirty="0" err="1" smtClean="0"/>
              <a:t>mikrometr</a:t>
            </a:r>
            <a:r>
              <a:rPr lang="ru-RU" sz="1900" dirty="0" smtClean="0"/>
              <a:t> </a:t>
            </a:r>
            <a:r>
              <a:rPr lang="ru-RU" sz="1900" dirty="0" err="1" smtClean="0"/>
              <a:t>nurbatlary</a:t>
            </a:r>
            <a:r>
              <a:rPr lang="ru-RU" sz="1900" dirty="0" smtClean="0"/>
              <a:t>, 8 </a:t>
            </a:r>
            <a:r>
              <a:rPr lang="ru-RU" sz="1900" dirty="0" err="1" smtClean="0"/>
              <a:t>dik</a:t>
            </a:r>
            <a:r>
              <a:rPr lang="ru-RU" sz="1900" dirty="0" smtClean="0"/>
              <a:t> </a:t>
            </a:r>
            <a:r>
              <a:rPr lang="ru-RU" sz="1900" dirty="0" err="1" smtClean="0"/>
              <a:t>tegelek</a:t>
            </a:r>
            <a:r>
              <a:rPr lang="ru-RU" sz="1900" dirty="0" smtClean="0"/>
              <a:t>, 9 </a:t>
            </a:r>
            <a:r>
              <a:rPr lang="ru-RU" sz="1900" dirty="0" err="1" smtClean="0"/>
              <a:t>dik</a:t>
            </a:r>
            <a:r>
              <a:rPr lang="ru-RU" sz="1900" dirty="0" smtClean="0"/>
              <a:t> </a:t>
            </a:r>
            <a:r>
              <a:rPr lang="ru-RU" sz="1900" dirty="0" err="1" smtClean="0"/>
              <a:t>tegelegiň</a:t>
            </a:r>
            <a:r>
              <a:rPr lang="ru-RU" sz="1900" dirty="0" smtClean="0"/>
              <a:t> </a:t>
            </a:r>
            <a:r>
              <a:rPr lang="ru-RU" sz="1900" dirty="0" err="1" smtClean="0"/>
              <a:t>alidadasy</a:t>
            </a:r>
            <a:r>
              <a:rPr lang="ru-RU" sz="1900" dirty="0" smtClean="0"/>
              <a:t>, 10 – </a:t>
            </a:r>
            <a:r>
              <a:rPr lang="ru-RU" sz="1900" dirty="0" err="1" smtClean="0"/>
              <a:t>dik</a:t>
            </a:r>
            <a:r>
              <a:rPr lang="ru-RU" sz="1900" dirty="0" smtClean="0"/>
              <a:t> </a:t>
            </a:r>
            <a:r>
              <a:rPr lang="ru-RU" sz="1900" dirty="0" err="1" smtClean="0"/>
              <a:t>tegelegiň</a:t>
            </a:r>
            <a:r>
              <a:rPr lang="ru-RU" sz="1900" dirty="0" smtClean="0"/>
              <a:t> </a:t>
            </a:r>
            <a:r>
              <a:rPr lang="ru-RU" sz="1900" dirty="0" err="1" smtClean="0"/>
              <a:t>alidadasyndaky</a:t>
            </a:r>
            <a:r>
              <a:rPr lang="ru-RU" sz="1900" dirty="0" smtClean="0"/>
              <a:t> </a:t>
            </a:r>
            <a:r>
              <a:rPr lang="ru-RU" sz="1900" dirty="0" err="1" smtClean="0"/>
              <a:t>dereje</a:t>
            </a:r>
            <a:r>
              <a:rPr lang="ru-RU" sz="1900" dirty="0" smtClean="0"/>
              <a:t>, 11 – </a:t>
            </a:r>
            <a:r>
              <a:rPr lang="ru-RU" sz="1900" dirty="0" err="1" smtClean="0"/>
              <a:t>alidadanyň</a:t>
            </a:r>
            <a:r>
              <a:rPr lang="ru-RU" sz="1900" dirty="0" smtClean="0"/>
              <a:t> </a:t>
            </a:r>
            <a:r>
              <a:rPr lang="ru-RU" sz="1900" dirty="0" err="1" smtClean="0"/>
              <a:t>derejesindäki</a:t>
            </a:r>
            <a:r>
              <a:rPr lang="ru-RU" sz="1900" dirty="0" smtClean="0"/>
              <a:t> </a:t>
            </a:r>
            <a:r>
              <a:rPr lang="ru-RU" sz="1900" dirty="0" err="1" smtClean="0"/>
              <a:t>mikrometr</a:t>
            </a:r>
            <a:r>
              <a:rPr lang="ru-RU" sz="1900" dirty="0" smtClean="0"/>
              <a:t> </a:t>
            </a:r>
            <a:r>
              <a:rPr lang="ru-RU" sz="1900" dirty="0" err="1" smtClean="0"/>
              <a:t>nurbaty</a:t>
            </a:r>
            <a:r>
              <a:rPr lang="ru-RU" sz="1900" dirty="0" smtClean="0"/>
              <a:t>, 12 – </a:t>
            </a:r>
            <a:r>
              <a:rPr lang="ru-RU" sz="1900" dirty="0" err="1" smtClean="0"/>
              <a:t>alidadanyň</a:t>
            </a:r>
            <a:r>
              <a:rPr lang="ru-RU" sz="1900" dirty="0" smtClean="0"/>
              <a:t> </a:t>
            </a:r>
            <a:r>
              <a:rPr lang="ru-RU" sz="1900" dirty="0" err="1" smtClean="0"/>
              <a:t>derejesiniň</a:t>
            </a:r>
            <a:r>
              <a:rPr lang="ru-RU" sz="1900" dirty="0" smtClean="0"/>
              <a:t> </a:t>
            </a:r>
            <a:r>
              <a:rPr lang="ru-RU" sz="1900" dirty="0" err="1" smtClean="0"/>
              <a:t>düzediji</a:t>
            </a:r>
            <a:r>
              <a:rPr lang="ru-RU" sz="1900" dirty="0" smtClean="0"/>
              <a:t> </a:t>
            </a:r>
            <a:r>
              <a:rPr lang="ru-RU" sz="1900" dirty="0" err="1" smtClean="0"/>
              <a:t>nurbatlary</a:t>
            </a:r>
            <a:endParaRPr lang="ru-RU" sz="1900" dirty="0" smtClean="0"/>
          </a:p>
          <a:p>
            <a:endParaRPr lang="ru-RU" sz="1900" dirty="0"/>
          </a:p>
        </p:txBody>
      </p:sp>
    </p:spTree>
    <p:extLst>
      <p:ext uri="{BB962C8B-B14F-4D97-AF65-F5344CB8AC3E}">
        <p14:creationId xmlns:p14="http://schemas.microsoft.com/office/powerpoint/2010/main" val="1172353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cer\Desktop\картинки\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848159"/>
            <a:ext cx="4032447" cy="266429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C:\Users\Acer\Desktop\картинки\1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836712"/>
            <a:ext cx="4032448" cy="26642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C:\Users\Acer\Desktop\картинки\4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3512455"/>
            <a:ext cx="4032448" cy="31390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Acer\Desktop\картинки\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1" y="3512455"/>
            <a:ext cx="4392489" cy="3139021"/>
          </a:xfrm>
          <a:prstGeom prst="rect">
            <a:avLst/>
          </a:prstGeom>
          <a:noFill/>
          <a:extLst>
            <a:ext uri="{909E8E84-426E-40DD-AFC4-6F175D3DCCD1}">
              <a14:hiddenFill xmlns:a14="http://schemas.microsoft.com/office/drawing/2010/main">
                <a:solidFill>
                  <a:srgbClr val="FFFFFF"/>
                </a:solidFill>
              </a14:hiddenFill>
            </a:ext>
          </a:extLst>
        </p:spPr>
      </p:pic>
      <p:sp>
        <p:nvSpPr>
          <p:cNvPr id="8" name="Заголовок 1"/>
          <p:cNvSpPr>
            <a:spLocks noGrp="1"/>
          </p:cNvSpPr>
          <p:nvPr>
            <p:ph type="title"/>
          </p:nvPr>
        </p:nvSpPr>
        <p:spPr>
          <a:xfrm>
            <a:off x="406923" y="116632"/>
            <a:ext cx="8229600" cy="576064"/>
          </a:xfrm>
        </p:spPr>
        <p:txBody>
          <a:bodyPr>
            <a:normAutofit fontScale="90000"/>
          </a:bodyPr>
          <a:lstStyle/>
          <a:p>
            <a:r>
              <a:rPr lang="ru-RU" sz="3200" b="1" dirty="0" err="1" smtClean="0"/>
              <a:t>Menzula</a:t>
            </a:r>
            <a:r>
              <a:rPr lang="ru-RU" sz="3200" b="1" dirty="0" smtClean="0"/>
              <a:t> </a:t>
            </a:r>
            <a:r>
              <a:rPr lang="ru-RU" sz="3200" b="1" dirty="0" err="1" smtClean="0"/>
              <a:t>kesişmeleri</a:t>
            </a:r>
            <a:endParaRPr lang="ru-RU" sz="3200" b="1" dirty="0"/>
          </a:p>
        </p:txBody>
      </p:sp>
    </p:spTree>
    <p:extLst>
      <p:ext uri="{BB962C8B-B14F-4D97-AF65-F5344CB8AC3E}">
        <p14:creationId xmlns:p14="http://schemas.microsoft.com/office/powerpoint/2010/main" val="22325225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1078</TotalTime>
  <Words>1568</Words>
  <Application>Microsoft Office PowerPoint</Application>
  <PresentationFormat>Экран (4:3)</PresentationFormat>
  <Paragraphs>131</Paragraphs>
  <Slides>31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Воздушный поток</vt:lpstr>
      <vt:lpstr>Презентация PowerPoint</vt:lpstr>
      <vt:lpstr>Meýilnama:</vt:lpstr>
      <vt:lpstr>Giriş </vt:lpstr>
      <vt:lpstr>Menzula şekillendirmesiniň taryhy </vt:lpstr>
      <vt:lpstr>Презентация PowerPoint</vt:lpstr>
      <vt:lpstr>Презентация PowerPoint</vt:lpstr>
      <vt:lpstr>Menzula şekillendirmesiniň mazmuny</vt:lpstr>
      <vt:lpstr>Презентация PowerPoint</vt:lpstr>
      <vt:lpstr>Menzula kesişmeleri</vt:lpstr>
      <vt:lpstr>Menzula şekillendirmesiniň abzallary we enjamlary</vt:lpstr>
      <vt:lpstr>Презентация PowerPoint</vt:lpstr>
      <vt:lpstr>Презентация PowerPoint</vt:lpstr>
      <vt:lpstr>Кипрегель</vt:lpstr>
      <vt:lpstr>Презентация PowerPoint</vt:lpstr>
      <vt:lpstr>Презентация PowerPoint</vt:lpstr>
      <vt:lpstr>Презентация PowerPoint</vt:lpstr>
      <vt:lpstr>Презентация PowerPoint</vt:lpstr>
      <vt:lpstr>Menzula şekillendirmesini ýerine ýetirmegiň tertibi</vt:lpstr>
      <vt:lpstr>Презентация PowerPoint</vt:lpstr>
      <vt:lpstr>Проложение мензульных ходов</vt:lpstr>
      <vt:lpstr>Презентация PowerPoint</vt:lpstr>
      <vt:lpstr>Презентация PowerPoint</vt:lpstr>
      <vt:lpstr>Презентация PowerPoint</vt:lpstr>
      <vt:lpstr>Достоинства и недостатки мензульной съемки</vt:lpstr>
      <vt:lpstr>Результаты мензульной съемки в натуре</vt:lpstr>
      <vt:lpstr>Готовая карта </vt:lpstr>
      <vt:lpstr>Презентация PowerPoint</vt:lpstr>
      <vt:lpstr>Презентация PowerPoint</vt:lpstr>
      <vt:lpstr>Презентация PowerPoint</vt:lpstr>
      <vt:lpstr>Заключение</vt:lpstr>
      <vt:lpstr>Презентация PowerPoint</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Acer</dc:creator>
  <cp:lastModifiedBy>Пользователь</cp:lastModifiedBy>
  <cp:revision>89</cp:revision>
  <dcterms:created xsi:type="dcterms:W3CDTF">2015-04-23T15:00:40Z</dcterms:created>
  <dcterms:modified xsi:type="dcterms:W3CDTF">2020-02-18T14:00:50Z</dcterms:modified>
</cp:coreProperties>
</file>