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8136904" cy="5760640"/>
          </a:xfrm>
        </p:spPr>
        <p:txBody>
          <a:bodyPr/>
          <a:lstStyle/>
          <a:p>
            <a:pPr algn="just"/>
            <a:r>
              <a:rPr lang="ru-RU" b="1" dirty="0"/>
              <a:t> </a:t>
            </a:r>
            <a:endParaRPr lang="ru-RU" dirty="0"/>
          </a:p>
          <a:p>
            <a:r>
              <a:rPr lang="ru-RU" sz="36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7-nji </a:t>
            </a:r>
            <a:r>
              <a:rPr lang="ru-RU" sz="36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tema</a:t>
            </a:r>
            <a:r>
              <a:rPr lang="ru-RU" sz="36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hereketiniň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ýerli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uzak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aralyklara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dolandyrmagyň</a:t>
            </a:r>
            <a:r>
              <a:rPr lang="ru-RU" sz="3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ulgamy</a:t>
            </a:r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k-TM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Meýilnama: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07000"/>
              </a:lnSpc>
              <a:spcAft>
                <a:spcPts val="60"/>
              </a:spcAft>
              <a:tabLst>
                <a:tab pos="308610" algn="l"/>
              </a:tabLst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1.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Ýolagçy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gatnawlarynyň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esasy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görkezijileri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l"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Microsoft Sans Serif"/>
                <a:cs typeface="Times New Roman" pitchFamily="18" charset="0"/>
              </a:rPr>
              <a:t> 2.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Ýolagçy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otlylaryň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hereket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grafiginde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geçirmek</a:t>
            </a:r>
            <a:r>
              <a:rPr lang="ru-RU" sz="36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Times New Roman"/>
                <a:ea typeface="Times New Roman"/>
              </a:rPr>
              <a:t> </a:t>
            </a:r>
            <a:endParaRPr lang="ru-RU" sz="2800" dirty="0">
              <a:latin typeface="Times New Roman"/>
              <a:ea typeface="Times New Roman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13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500"/>
              </a:spcBef>
              <a:spcAft>
                <a:spcPts val="0"/>
              </a:spcAft>
            </a:pPr>
            <a:r>
              <a:rPr lang="ru-RU" sz="3400" b="1" dirty="0">
                <a:latin typeface="Times New Roman"/>
                <a:ea typeface="Calibri"/>
                <a:cs typeface="Calibri"/>
              </a:rPr>
              <a:t>1.</a:t>
            </a:r>
            <a:r>
              <a:rPr lang="ru-RU" sz="3400" b="1" dirty="0">
                <a:latin typeface="Times New Roman"/>
                <a:ea typeface="Times New Roman"/>
                <a:cs typeface="Calibri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Calibri"/>
              </a:rPr>
              <a:t>Ýolagçy</a:t>
            </a:r>
            <a:r>
              <a:rPr lang="ru-RU" sz="3400" b="1" dirty="0">
                <a:latin typeface="Times New Roman"/>
                <a:ea typeface="Calibri"/>
                <a:cs typeface="Calibri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Calibri"/>
              </a:rPr>
              <a:t>gatnawlarynyň</a:t>
            </a:r>
            <a:r>
              <a:rPr lang="ru-RU" sz="3400" b="1" dirty="0">
                <a:latin typeface="Times New Roman"/>
                <a:ea typeface="Calibri"/>
                <a:cs typeface="Calibri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Calibri"/>
              </a:rPr>
              <a:t>esasy</a:t>
            </a:r>
            <a:r>
              <a:rPr lang="ru-RU" sz="3400" b="1" dirty="0">
                <a:latin typeface="Times New Roman"/>
                <a:ea typeface="Calibri"/>
                <a:cs typeface="Calibri"/>
              </a:rPr>
              <a:t> </a:t>
            </a:r>
            <a:r>
              <a:rPr lang="ru-RU" sz="3400" b="1" dirty="0" err="1">
                <a:latin typeface="Times New Roman"/>
                <a:ea typeface="Calibri"/>
                <a:cs typeface="Calibri"/>
              </a:rPr>
              <a:t>görkezijileri</a:t>
            </a:r>
            <a:r>
              <a:rPr lang="ru-RU" sz="3400" b="1" dirty="0" smtClean="0">
                <a:latin typeface="Times New Roman"/>
                <a:ea typeface="Calibri"/>
                <a:cs typeface="Calibri"/>
              </a:rPr>
              <a:t>.</a:t>
            </a:r>
            <a:endParaRPr lang="ru-RU" sz="3400" b="1" dirty="0">
              <a:ea typeface="Calibri"/>
              <a:cs typeface="Calibri"/>
            </a:endParaRPr>
          </a:p>
          <a:p>
            <a:pPr algn="just">
              <a:lnSpc>
                <a:spcPct val="125000"/>
              </a:lnSpc>
              <a:spcAft>
                <a:spcPts val="0"/>
              </a:spcAft>
            </a:pPr>
            <a:r>
              <a:rPr lang="hr-HR" sz="3400" dirty="0">
                <a:latin typeface="Times New Roman"/>
                <a:ea typeface="Times New Roman"/>
                <a:cs typeface="Times New Roman"/>
              </a:rPr>
              <a:t>Ýolagçy otlylaryň  hereketiniň  ölçeglerini dogry  kesgitlemek demir ýolda tehniki ulanmaklygyň peýdaly tarapy hem-de  hereket edýän düzüm girýär.                           </a:t>
            </a:r>
            <a:endParaRPr lang="ru-RU" sz="3400" dirty="0">
              <a:ea typeface="Calibri"/>
              <a:cs typeface="Times New Roman"/>
            </a:endParaRPr>
          </a:p>
          <a:p>
            <a:pPr algn="just">
              <a:lnSpc>
                <a:spcPct val="125000"/>
              </a:lnSpc>
              <a:spcAft>
                <a:spcPts val="0"/>
              </a:spcAft>
            </a:pPr>
            <a:r>
              <a:rPr lang="hr-HR" sz="3400" dirty="0">
                <a:latin typeface="Times New Roman"/>
                <a:ea typeface="Times New Roman"/>
                <a:cs typeface="Times New Roman"/>
              </a:rPr>
              <a:t>         Ýolagçy akymyny we otlynyń düzümini bilip ony esaslandyrmak üçin otlynyń zerur sanyny kesgitlemek mümkin. Eger-de günde A stansiýadan B stansiýa çenli 5700 sany ýolagçy ugradylýan bolsa, otlynyń ortaça ilatlandyrylyşy 620 ýolagcy bolsa, onda ýolagçy akymyny esaslandyrmak ücin N</a:t>
            </a:r>
            <a:r>
              <a:rPr lang="hr-HR" sz="3400" baseline="-25000" dirty="0">
                <a:latin typeface="Times New Roman"/>
                <a:ea typeface="Times New Roman"/>
                <a:cs typeface="Times New Roman"/>
              </a:rPr>
              <a:t>ýolag</a:t>
            </a:r>
            <a:r>
              <a:rPr lang="hr-HR" sz="3400" dirty="0">
                <a:latin typeface="Times New Roman"/>
                <a:ea typeface="Times New Roman"/>
                <a:cs typeface="Times New Roman"/>
              </a:rPr>
              <a:t>= 5700/620 = 9.2 otly talap edilýar. </a:t>
            </a:r>
            <a:endParaRPr lang="ru-RU" sz="3400" dirty="0">
              <a:ea typeface="Calibri"/>
              <a:cs typeface="Times New Roman"/>
            </a:endParaRPr>
          </a:p>
          <a:p>
            <a:pPr algn="just">
              <a:lnSpc>
                <a:spcPct val="125000"/>
              </a:lnSpc>
              <a:spcAft>
                <a:spcPts val="0"/>
              </a:spcAft>
            </a:pPr>
            <a:r>
              <a:rPr lang="hr-HR" sz="3400" dirty="0">
                <a:latin typeface="Times New Roman"/>
                <a:ea typeface="Times New Roman"/>
                <a:cs typeface="Times New Roman"/>
              </a:rPr>
              <a:t>           Bellenilen marşrut boýunça otla goşmaca wagon dakmak ýa-da köp ýerli wagon dakmak bilen ýeriń sanyny köpeldip,  9 otly diýip almak mumkin. Grafigi gurmak we otlynyň hereket grafigini düzmek üçin bu hasabymyz ýeterlik däldir.</a:t>
            </a:r>
            <a:endParaRPr lang="ru-RU" sz="3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49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4664"/>
            <a:ext cx="7704856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3808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064896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741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grafiginde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geçirmek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Ýolagcy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raspesaniýasy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gyş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döwri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işlenip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taýýarlanýar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yolda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3-4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ýyldan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gezek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raspesaniýasyna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üýtgesmelik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girizip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täzeden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işlenilip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taýarlanýar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Demir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edýänraspesaniýa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akymy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hemme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taraplaýyn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ykjam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derňeýär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başga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fabriklerden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zawotlardan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daýhan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birleşiklerden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adamlaryń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özlerine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tekliplere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seredilýär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raspesaniýany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derňäp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sanyny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meýilnamalaşdyrýan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akymyna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laýyklylygy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anyklanylýar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730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ýerleriň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ulanylyşy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düzümiń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kompozisiýasynyň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dogrydygy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teribini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gowylandyrmagyň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çykaýarlar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peregonda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sebäpler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tehniki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ýolagcylara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edilýän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hyzmatlar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tizligini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ýokarlandyrmagyń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mümkinçilikleri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barlanylýar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düzumiň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dolanşygy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başlanýar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ulanmak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ähtiyaçlyk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çykarylýar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grafikde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baglanşygyna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seredilýär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dogry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ýerleşdirmek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ücin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ýük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geçirmek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ukybyna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howpsuzlygyna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seredilýar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0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Рисунок11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764704"/>
            <a:ext cx="7488832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9026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täze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raspesaniýanýń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taslamasy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işlenip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taýýarlanylýar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Ilki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gysgaldylan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görnüşinde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çekmek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taslama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işlenip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taýýarlanylýar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adaty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dolylygyna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täzeden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düzülmeýär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haçanda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liniýa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düýpli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üýtgedilende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Köp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ýagdaýlarda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bölek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üýtgetmeler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girizip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gowulandyrýarlar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sebäbi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öňi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tertibiň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gowy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taraplary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galdyrylýar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çatyryklardan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tizden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üýtgedilmegi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islegsiz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gysgaldylan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düzülenden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detallaýyn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çekilende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aşakdaky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esasy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şertlere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gözegcilik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zerurdyr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074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aralyk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soňky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stansiýadan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düzgün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daňdan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bellenilýär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görä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şäherlerden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otlularyň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geçmeginden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durmaly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otlylaryň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gije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ugradyp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daňdan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gelmegini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gazanyp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bolmadyk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ýagdaýynda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üýtgetmegiň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mümkinçiliklerini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öwrenmek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zerurdyr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duralgalary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azaldyp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-da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caltlandyrmak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ýolagçylar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ugraýan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gelýän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oňaýly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taraplaryny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tapmaga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ymtylmaly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stansiýadan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stansiya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cenli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umumy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hereket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wagty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sagada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bolanda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otlyny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çekmegiň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oňaýly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warianty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we 3 -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ýagdaýda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hem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ýollagçy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yolda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gününi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ýitirýär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 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warianta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(15.00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sagagatda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ugraýar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birinji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gününiň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ýarymynyna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uzak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aralyk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ýolagcy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otlysynyň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grafikde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cekilşiniň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wariantlary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çyzgyda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görkezilýär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668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474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yusup</dc:creator>
  <cp:lastModifiedBy>yusup</cp:lastModifiedBy>
  <cp:revision>3</cp:revision>
  <dcterms:created xsi:type="dcterms:W3CDTF">2021-10-12T09:16:10Z</dcterms:created>
  <dcterms:modified xsi:type="dcterms:W3CDTF">2021-10-12T09:29:09Z</dcterms:modified>
</cp:coreProperties>
</file>