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6" r:id="rId9"/>
    <p:sldId id="265"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0" name="Дата 9"/>
          <p:cNvSpPr>
            <a:spLocks noGrp="1"/>
          </p:cNvSpPr>
          <p:nvPr>
            <p:ph type="dt" sz="half" idx="10"/>
          </p:nvPr>
        </p:nvSpPr>
        <p:spPr>
          <a:xfrm>
            <a:off x="5562600" y="6509004"/>
            <a:ext cx="3002280" cy="274320"/>
          </a:xfrm>
        </p:spPr>
        <p:txBody>
          <a:bodyPr vert="horz" rtlCol="0"/>
          <a:lstStyle/>
          <a:p>
            <a:fld id="{B4C71EC6-210F-42DE-9C53-41977AD35B3D}" type="datetimeFigureOut">
              <a:rPr lang="ru-RU" smtClean="0"/>
              <a:pPr/>
              <a:t>25.11.2020</a:t>
            </a:fld>
            <a:endParaRPr lang="ru-RU"/>
          </a:p>
        </p:txBody>
      </p:sp>
      <p:sp>
        <p:nvSpPr>
          <p:cNvPr id="11" name="Номер слайда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B19B0651-EE4F-4900-A07F-96A6BFA9D0F0}" type="slidenum">
              <a:rPr lang="ru-RU" smtClean="0"/>
              <a:pPr/>
              <a:t>‹#›</a:t>
            </a:fld>
            <a:endParaRPr lang="ru-RU"/>
          </a:p>
        </p:txBody>
      </p:sp>
      <p:sp>
        <p:nvSpPr>
          <p:cNvPr id="12" name="Нижний колонтитул 11"/>
          <p:cNvSpPr>
            <a:spLocks noGrp="1"/>
          </p:cNvSpPr>
          <p:nvPr>
            <p:ph type="ftr" sz="quarter" idx="12"/>
          </p:nvPr>
        </p:nvSpPr>
        <p:spPr>
          <a:xfrm>
            <a:off x="1600200" y="6509004"/>
            <a:ext cx="3907464" cy="274320"/>
          </a:xfrm>
        </p:spPr>
        <p:txBody>
          <a:bodyPr vert="horz" rtlCol="0"/>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25.11.2020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lgn="l">
              <a:defRPr/>
            </a:lvl1pPr>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25.11.2020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25.11.2020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8" name="Дата 7"/>
          <p:cNvSpPr>
            <a:spLocks noGrp="1"/>
          </p:cNvSpPr>
          <p:nvPr>
            <p:ph type="dt" sz="half" idx="10"/>
          </p:nvPr>
        </p:nvSpPr>
        <p:spPr>
          <a:xfrm>
            <a:off x="5562600" y="6513670"/>
            <a:ext cx="3002280" cy="274320"/>
          </a:xfrm>
        </p:spPr>
        <p:txBody>
          <a:bodyPr vert="horz" rtlCol="0"/>
          <a:lstStyle/>
          <a:p>
            <a:fld id="{B4C71EC6-210F-42DE-9C53-41977AD35B3D}" type="datetimeFigureOut">
              <a:rPr lang="ru-RU" smtClean="0"/>
              <a:pPr/>
              <a:t>25.11.2020</a:t>
            </a:fld>
            <a:endParaRPr lang="ru-RU"/>
          </a:p>
        </p:txBody>
      </p:sp>
      <p:sp>
        <p:nvSpPr>
          <p:cNvPr id="9" name="Номер слайда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B19B0651-EE4F-4900-A07F-96A6BFA9D0F0}" type="slidenum">
              <a:rPr lang="ru-RU" smtClean="0"/>
              <a:pPr/>
              <a:t>‹#›</a:t>
            </a:fld>
            <a:endParaRPr lang="ru-RU"/>
          </a:p>
        </p:txBody>
      </p:sp>
      <p:sp>
        <p:nvSpPr>
          <p:cNvPr id="10" name="Нижний колонтитул 9"/>
          <p:cNvSpPr>
            <a:spLocks noGrp="1"/>
          </p:cNvSpPr>
          <p:nvPr>
            <p:ph type="ftr" sz="quarter" idx="12"/>
          </p:nvPr>
        </p:nvSpPr>
        <p:spPr>
          <a:xfrm>
            <a:off x="1600200" y="6513670"/>
            <a:ext cx="3907464" cy="274320"/>
          </a:xfrm>
        </p:spPr>
        <p:txBody>
          <a:bodyPr vert="horz" rtlCol="0"/>
          <a:lstStyle/>
          <a:p>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pPr/>
              <a:t>25.11.2020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641080" y="6514568"/>
            <a:ext cx="464288" cy="274320"/>
          </a:xfrm>
        </p:spPr>
        <p:txBody>
          <a:bodyPr/>
          <a:lstStyle/>
          <a:p>
            <a:fld id="{B19B0651-EE4F-4900-A07F-96A6BFA9D0F0}" type="slidenum">
              <a:rPr lang="ru-RU" smtClean="0"/>
              <a:pPr/>
              <a:t>‹#›</a:t>
            </a:fld>
            <a:endParaRPr lang="ru-RU"/>
          </a:p>
        </p:txBody>
      </p:sp>
      <p:sp>
        <p:nvSpPr>
          <p:cNvPr id="10" name="Прямоугольник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Прямоугольник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11" name="Прямоугольник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2" name="Заголовок 1"/>
          <p:cNvSpPr>
            <a:spLocks noGrp="1"/>
          </p:cNvSpPr>
          <p:nvPr>
            <p:ph type="title"/>
          </p:nvPr>
        </p:nvSpPr>
        <p:spPr>
          <a:xfrm>
            <a:off x="457200" y="251948"/>
            <a:ext cx="8229600"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pPr/>
              <a:t>25.11.2020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a:xfrm>
            <a:off x="8641080" y="6514568"/>
            <a:ext cx="464288" cy="274320"/>
          </a:xfrm>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218"/>
            <a:ext cx="8229600" cy="1143000"/>
          </a:xfrm>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4C71EC6-210F-42DE-9C53-41977AD35B3D}" type="datetimeFigureOut">
              <a:rPr lang="ru-RU" smtClean="0"/>
              <a:pPr/>
              <a:t>25.11.2020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25.11.2020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2"/>
      </p:bgRef>
    </p:bg>
    <p:spTree>
      <p:nvGrpSpPr>
        <p:cNvPr id="1" name=""/>
        <p:cNvGrpSpPr/>
        <p:nvPr/>
      </p:nvGrpSpPr>
      <p:grpSpPr>
        <a:xfrm>
          <a:off x="0" y="0"/>
          <a:ext cx="0" cy="0"/>
          <a:chOff x="0" y="0"/>
          <a:chExt cx="0" cy="0"/>
        </a:xfrm>
      </p:grpSpPr>
      <p:sp>
        <p:nvSpPr>
          <p:cNvPr id="8" name="Прямоугольник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4963136" y="304800"/>
            <a:ext cx="3931920" cy="762000"/>
          </a:xfrm>
        </p:spPr>
        <p:txBody>
          <a:bodyPr anchor="b"/>
          <a:lstStyle>
            <a:lvl1pPr marL="0" algn="r">
              <a:buNone/>
              <a:defRPr sz="2000" b="1"/>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9" name="Дата 8"/>
          <p:cNvSpPr>
            <a:spLocks noGrp="1"/>
          </p:cNvSpPr>
          <p:nvPr>
            <p:ph type="dt" sz="half" idx="10"/>
          </p:nvPr>
        </p:nvSpPr>
        <p:spPr>
          <a:xfrm>
            <a:off x="5562600" y="6513670"/>
            <a:ext cx="3002280" cy="274320"/>
          </a:xfrm>
        </p:spPr>
        <p:txBody>
          <a:bodyPr vert="horz" rtlCol="0"/>
          <a:lstStyle/>
          <a:p>
            <a:fld id="{B4C71EC6-210F-42DE-9C53-41977AD35B3D}" type="datetimeFigureOut">
              <a:rPr lang="ru-RU" smtClean="0"/>
              <a:pPr/>
              <a:t>25.11.2020</a:t>
            </a:fld>
            <a:endParaRPr lang="ru-RU"/>
          </a:p>
        </p:txBody>
      </p:sp>
      <p:sp>
        <p:nvSpPr>
          <p:cNvPr id="10" name="Номер слайда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B19B0651-EE4F-4900-A07F-96A6BFA9D0F0}" type="slidenum">
              <a:rPr lang="ru-RU" smtClean="0"/>
              <a:pPr/>
              <a:t>‹#›</a:t>
            </a:fld>
            <a:endParaRPr lang="ru-RU"/>
          </a:p>
        </p:txBody>
      </p:sp>
      <p:sp>
        <p:nvSpPr>
          <p:cNvPr id="11" name="Нижний колонтитул 10"/>
          <p:cNvSpPr>
            <a:spLocks noGrp="1"/>
          </p:cNvSpPr>
          <p:nvPr>
            <p:ph type="ftr" sz="quarter" idx="12"/>
          </p:nvPr>
        </p:nvSpPr>
        <p:spPr>
          <a:xfrm>
            <a:off x="1600200" y="6513670"/>
            <a:ext cx="3907464" cy="274320"/>
          </a:xfrm>
        </p:spPr>
        <p:txBody>
          <a:bodyPr vert="horz" rtlCol="0"/>
          <a:lstStyle/>
          <a:p>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0443" y="4724400"/>
            <a:ext cx="5486400" cy="664536"/>
          </a:xfrm>
        </p:spPr>
        <p:txBody>
          <a:bodyPr anchor="b"/>
          <a:lstStyle>
            <a:lvl1pPr marL="0" algn="r">
              <a:buNone/>
              <a:defRPr sz="2000" b="1"/>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13" name="Рисунок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8" name="Дата 7"/>
          <p:cNvSpPr>
            <a:spLocks noGrp="1"/>
          </p:cNvSpPr>
          <p:nvPr>
            <p:ph type="dt" sz="half" idx="10"/>
          </p:nvPr>
        </p:nvSpPr>
        <p:spPr>
          <a:xfrm>
            <a:off x="5562600" y="6509004"/>
            <a:ext cx="3002280" cy="274320"/>
          </a:xfrm>
        </p:spPr>
        <p:txBody>
          <a:bodyPr vert="horz" rtlCol="0"/>
          <a:lstStyle/>
          <a:p>
            <a:fld id="{B4C71EC6-210F-42DE-9C53-41977AD35B3D}" type="datetimeFigureOut">
              <a:rPr lang="ru-RU" smtClean="0"/>
              <a:pPr/>
              <a:t>25.11.2020</a:t>
            </a:fld>
            <a:endParaRPr lang="ru-RU"/>
          </a:p>
        </p:txBody>
      </p:sp>
      <p:sp>
        <p:nvSpPr>
          <p:cNvPr id="9" name="Номер слайда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B19B0651-EE4F-4900-A07F-96A6BFA9D0F0}" type="slidenum">
              <a:rPr lang="ru-RU" smtClean="0"/>
              <a:pPr/>
              <a:t>‹#›</a:t>
            </a:fld>
            <a:endParaRPr lang="ru-RU"/>
          </a:p>
        </p:txBody>
      </p:sp>
      <p:sp>
        <p:nvSpPr>
          <p:cNvPr id="10" name="Нижний колонтитул 9"/>
          <p:cNvSpPr>
            <a:spLocks noGrp="1"/>
          </p:cNvSpPr>
          <p:nvPr>
            <p:ph type="ftr" sz="quarter" idx="12"/>
          </p:nvPr>
        </p:nvSpPr>
        <p:spPr>
          <a:xfrm>
            <a:off x="1600200" y="6509004"/>
            <a:ext cx="3907464" cy="274320"/>
          </a:xfrm>
        </p:spPr>
        <p:txBody>
          <a:bodyPr vert="horz"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Нижний колонтитул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ru-RU"/>
          </a:p>
        </p:txBody>
      </p:sp>
      <p:sp>
        <p:nvSpPr>
          <p:cNvPr id="14" name="Дата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B4C71EC6-210F-42DE-9C53-41977AD35B3D}" type="datetimeFigureOut">
              <a:rPr lang="ru-RU" smtClean="0"/>
              <a:pPr/>
              <a:t>25.11.2020</a:t>
            </a:fld>
            <a:endParaRPr lang="ru-RU"/>
          </a:p>
        </p:txBody>
      </p:sp>
      <p:sp>
        <p:nvSpPr>
          <p:cNvPr id="23" name="Номер слайда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B19B0651-EE4F-4900-A07F-96A6BFA9D0F0}" type="slidenum">
              <a:rPr lang="ru-RU" smtClean="0"/>
              <a:pPr/>
              <a:t>‹#›</a:t>
            </a:fld>
            <a:endParaRPr lang="ru-RU"/>
          </a:p>
        </p:txBody>
      </p:sp>
      <p:sp>
        <p:nvSpPr>
          <p:cNvPr id="22" name="Заголовок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46237"/>
            <a:ext cx="8229600" cy="452628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en-US" sz="3200" b="1" dirty="0" smtClean="0"/>
              <a:t>XVI-XVIII </a:t>
            </a:r>
            <a:r>
              <a:rPr lang="en-US" sz="3200" b="1" dirty="0" err="1" smtClean="0"/>
              <a:t>asyrlarda</a:t>
            </a:r>
            <a:r>
              <a:rPr lang="en-US" sz="3200" b="1" dirty="0" smtClean="0"/>
              <a:t> t</a:t>
            </a:r>
            <a:r>
              <a:rPr lang="tk-TM" sz="3200" b="1" dirty="0" smtClean="0"/>
              <a:t>ürkmenleriň syýasy we diplomatik gatnaşyklary</a:t>
            </a:r>
            <a:endParaRPr lang="ru-RU" sz="3200" dirty="0"/>
          </a:p>
        </p:txBody>
      </p:sp>
      <p:sp>
        <p:nvSpPr>
          <p:cNvPr id="3" name="Объект 2"/>
          <p:cNvSpPr>
            <a:spLocks noGrp="1"/>
          </p:cNvSpPr>
          <p:nvPr>
            <p:ph idx="1"/>
          </p:nvPr>
        </p:nvSpPr>
        <p:spPr>
          <a:xfrm>
            <a:off x="107504" y="1700808"/>
            <a:ext cx="8928992" cy="4968552"/>
          </a:xfrm>
        </p:spPr>
        <p:txBody>
          <a:bodyPr>
            <a:normAutofit/>
          </a:bodyPr>
          <a:lstStyle/>
          <a:p>
            <a:pPr algn="ctr"/>
            <a:r>
              <a:rPr lang="sq-AL" sz="3600" b="1" dirty="0" smtClean="0"/>
              <a:t>Meýilnama</a:t>
            </a:r>
            <a:r>
              <a:rPr lang="sq-AL" sz="3600" b="1" dirty="0"/>
              <a:t>:</a:t>
            </a:r>
            <a:endParaRPr lang="ru-RU" sz="3600" dirty="0"/>
          </a:p>
          <a:p>
            <a:pPr lvl="0"/>
            <a:r>
              <a:rPr lang="sq-AL" sz="3600" b="1" dirty="0"/>
              <a:t>XVI asyrda türkmen </a:t>
            </a:r>
            <a:r>
              <a:rPr lang="sq-AL" sz="3600" b="1" dirty="0" smtClean="0"/>
              <a:t>h</a:t>
            </a:r>
            <a:r>
              <a:rPr lang="tk-TM" sz="3600" b="1" dirty="0" smtClean="0"/>
              <a:t>alkynyň syýasy we durmuş-ykdysady ýagdaýy</a:t>
            </a:r>
            <a:endParaRPr lang="ru-RU" sz="3600" dirty="0"/>
          </a:p>
          <a:p>
            <a:pPr lvl="0"/>
            <a:r>
              <a:rPr lang="sq-AL" sz="3600" b="1" dirty="0" smtClean="0"/>
              <a:t>Aba </a:t>
            </a:r>
            <a:r>
              <a:rPr lang="sq-AL" sz="3600" b="1" dirty="0"/>
              <a:t>Serdaryň gozgalaňy</a:t>
            </a:r>
            <a:r>
              <a:rPr lang="sq-AL" sz="3600" b="1" dirty="0" smtClean="0"/>
              <a:t>.</a:t>
            </a:r>
            <a:endParaRPr lang="tk-TM" sz="3600" b="1" dirty="0" smtClean="0"/>
          </a:p>
          <a:p>
            <a:pPr lvl="0"/>
            <a:r>
              <a:rPr lang="tk-TM" sz="3600" b="1" dirty="0" smtClean="0"/>
              <a:t>Abulgazy han we türkmenleriň şejeredaragty eseri</a:t>
            </a:r>
          </a:p>
        </p:txBody>
      </p:sp>
    </p:spTree>
    <p:extLst>
      <p:ext uri="{BB962C8B-B14F-4D97-AF65-F5344CB8AC3E}">
        <p14:creationId xmlns:p14="http://schemas.microsoft.com/office/powerpoint/2010/main" val="29471894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53536"/>
            <a:ext cx="8712968" cy="1015224"/>
          </a:xfrm>
        </p:spPr>
        <p:txBody>
          <a:bodyPr>
            <a:noAutofit/>
          </a:bodyPr>
          <a:lstStyle/>
          <a:p>
            <a:pPr lvl="0" algn="ctr"/>
            <a:r>
              <a:rPr lang="sq-AL" sz="3200" b="1" dirty="0"/>
              <a:t>XVI asyrda türkmen h</a:t>
            </a:r>
            <a:r>
              <a:rPr lang="tk-TM" sz="3200" b="1" dirty="0"/>
              <a:t>alkynyň syýasy we durmuş-ykdysady ýagdaýy</a:t>
            </a:r>
            <a:endParaRPr lang="ru-RU" sz="3200" dirty="0"/>
          </a:p>
        </p:txBody>
      </p:sp>
      <p:sp>
        <p:nvSpPr>
          <p:cNvPr id="3" name="Объект 2"/>
          <p:cNvSpPr>
            <a:spLocks noGrp="1"/>
          </p:cNvSpPr>
          <p:nvPr>
            <p:ph idx="1"/>
          </p:nvPr>
        </p:nvSpPr>
        <p:spPr>
          <a:xfrm>
            <a:off x="179512" y="1484784"/>
            <a:ext cx="8784976" cy="5112568"/>
          </a:xfrm>
        </p:spPr>
        <p:txBody>
          <a:bodyPr>
            <a:normAutofit fontScale="92500" lnSpcReduction="20000"/>
          </a:bodyPr>
          <a:lstStyle/>
          <a:p>
            <a:pPr algn="just"/>
            <a:r>
              <a:rPr lang="sq-AL" b="1" dirty="0"/>
              <a:t>XVI asyrda türkmen tire-taýpalary Hazar deňziniň gündogar kenarynda Etrek-Gürgen boýlarynda, Kiçi we Uly Balkan daglarynyň töwereklerinde, Uzboýuň akymynyň ugurlarynda ýaşapdyrlar. Ahal, Etek, Tejen, Mary etraplarynda-da gadymdan türkmen taýpalary oturypdyr. Etrek-Gürgen boýlarynda ýaşan türkmenlere XVI asyrda </a:t>
            </a:r>
            <a:r>
              <a:rPr lang="sq-AL" b="1" i="1" dirty="0"/>
              <a:t>"söýünhan "</a:t>
            </a:r>
            <a:r>
              <a:rPr lang="sq-AL" b="1" dirty="0"/>
              <a:t> türkmenleri ýa-da "ýaka" türkmenleri diýipdirler. "Söýünhan" ady Altyn Ordanyň düýbüni tutan Baty hanyň ady bilen baglydyr. </a:t>
            </a:r>
            <a:endParaRPr lang="ru-RU" b="1" dirty="0"/>
          </a:p>
        </p:txBody>
      </p:sp>
    </p:spTree>
    <p:extLst>
      <p:ext uri="{BB962C8B-B14F-4D97-AF65-F5344CB8AC3E}">
        <p14:creationId xmlns:p14="http://schemas.microsoft.com/office/powerpoint/2010/main" val="31783784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G:\TJDÖ\Taryhy   suratlar\BAYCHIP\ttttt TYOMNY.JPG"/>
          <p:cNvPicPr>
            <a:picLocks noGrp="1" noChangeAspect="1" noChangeArrowheads="1"/>
          </p:cNvPicPr>
          <p:nvPr>
            <p:ph idx="1"/>
          </p:nvPr>
        </p:nvPicPr>
        <p:blipFill>
          <a:blip r:embed="rId2" cstate="print"/>
          <a:srcRect/>
          <a:stretch>
            <a:fillRect/>
          </a:stretch>
        </p:blipFill>
        <p:spPr bwMode="auto">
          <a:xfrm>
            <a:off x="179512" y="404664"/>
            <a:ext cx="8712968" cy="640871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459464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0648"/>
            <a:ext cx="8435280" cy="6480720"/>
          </a:xfrm>
        </p:spPr>
        <p:txBody>
          <a:bodyPr>
            <a:normAutofit lnSpcReduction="10000"/>
          </a:bodyPr>
          <a:lstStyle/>
          <a:p>
            <a:pPr algn="just"/>
            <a:r>
              <a:rPr lang="sq-AL" b="1" dirty="0"/>
              <a:t>XVI asyryň ortalarynda salyrlaryň taýpa birleşmesi dargap, "içki" salyr we "daşky" salyr atlary bilen gabat gelýärler. Içki salyrlara, salyrlaryň öz taýpasy, daşky salyrlara ärsary, saryk, teke, ýomut we başga taýpalary giripdir. Içki salyrlar Balkan daglarynyň töwereginde esenhan türkmenleri bilen golaý ýaşapdyrlar. Daşky ýa-da horasanly salyrlar Köpetdag eteklerine süýşüp gelipdirler. Salyrlaryň birleşmesiniň esasyny salyrlar bilen ärsarylaryň düzendigini Abulgazy hem belläp geçýär.</a:t>
            </a:r>
            <a:endParaRPr lang="ru-RU" b="1" dirty="0"/>
          </a:p>
        </p:txBody>
      </p:sp>
    </p:spTree>
    <p:extLst>
      <p:ext uri="{BB962C8B-B14F-4D97-AF65-F5344CB8AC3E}">
        <p14:creationId xmlns:p14="http://schemas.microsoft.com/office/powerpoint/2010/main" val="33007713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53536"/>
            <a:ext cx="8784976" cy="1143000"/>
          </a:xfrm>
        </p:spPr>
        <p:txBody>
          <a:bodyPr>
            <a:noAutofit/>
          </a:bodyPr>
          <a:lstStyle/>
          <a:p>
            <a:pPr lvl="0" algn="ctr"/>
            <a:r>
              <a:rPr lang="sq-AL" sz="3200" b="1" dirty="0"/>
              <a:t>Türkmenleriň Hywa</a:t>
            </a:r>
            <a:r>
              <a:rPr lang="ru-RU" sz="3200" b="1" dirty="0"/>
              <a:t> </a:t>
            </a:r>
            <a:r>
              <a:rPr lang="ru-RU" sz="3200" b="1" dirty="0" err="1"/>
              <a:t>we</a:t>
            </a:r>
            <a:r>
              <a:rPr lang="ru-RU" sz="3200" b="1" dirty="0"/>
              <a:t> </a:t>
            </a:r>
            <a:r>
              <a:rPr lang="sq-AL" sz="3200" b="1" dirty="0"/>
              <a:t>Buhara </a:t>
            </a:r>
            <a:r>
              <a:rPr lang="ru-RU" sz="3200" b="1" dirty="0" err="1"/>
              <a:t>bilen</a:t>
            </a:r>
            <a:r>
              <a:rPr lang="ru-RU" sz="3200" b="1" dirty="0"/>
              <a:t> </a:t>
            </a:r>
            <a:r>
              <a:rPr lang="ru-RU" sz="3200" b="1" dirty="0" err="1"/>
              <a:t>gatnaşyklary</a:t>
            </a:r>
            <a:r>
              <a:rPr lang="ru-RU" sz="3200" b="1" dirty="0" smtClean="0"/>
              <a:t>.</a:t>
            </a:r>
            <a:endParaRPr lang="ru-RU" sz="3200" dirty="0"/>
          </a:p>
        </p:txBody>
      </p:sp>
      <p:sp>
        <p:nvSpPr>
          <p:cNvPr id="3" name="Объект 2"/>
          <p:cNvSpPr>
            <a:spLocks noGrp="1"/>
          </p:cNvSpPr>
          <p:nvPr>
            <p:ph idx="1"/>
          </p:nvPr>
        </p:nvSpPr>
        <p:spPr>
          <a:xfrm>
            <a:off x="214282" y="1357298"/>
            <a:ext cx="8786874" cy="5286411"/>
          </a:xfrm>
        </p:spPr>
        <p:txBody>
          <a:bodyPr>
            <a:normAutofit fontScale="85000" lnSpcReduction="10000"/>
          </a:bodyPr>
          <a:lstStyle/>
          <a:p>
            <a:pPr algn="just"/>
            <a:r>
              <a:rPr lang="tk-TM" dirty="0" smtClean="0"/>
              <a:t>Şeýbanynyň</a:t>
            </a:r>
            <a:r>
              <a:rPr lang="en-US" dirty="0" smtClean="0"/>
              <a:t> </a:t>
            </a:r>
            <a:r>
              <a:rPr lang="tk-TM" dirty="0" smtClean="0"/>
              <a:t>neslinden Ubeýdulla han (1530 - 1539 ý.) döwletiniň paýtagtyny Samarkantdan</a:t>
            </a:r>
            <a:r>
              <a:rPr lang="en-US" dirty="0" smtClean="0"/>
              <a:t> </a:t>
            </a:r>
            <a:r>
              <a:rPr lang="tk-TM" dirty="0" smtClean="0"/>
              <a:t>Buhara geçirýär. Mawerannahrda dörän döwleti mundan</a:t>
            </a:r>
            <a:r>
              <a:rPr lang="en-US" dirty="0" smtClean="0"/>
              <a:t> </a:t>
            </a:r>
            <a:r>
              <a:rPr lang="tk-TM" dirty="0" smtClean="0"/>
              <a:t>beýläk </a:t>
            </a:r>
            <a:r>
              <a:rPr lang="tk-TM" i="1" dirty="0" smtClean="0"/>
              <a:t>Buhara emirligi diýip atlandyrylyp başlanýar.</a:t>
            </a:r>
            <a:r>
              <a:rPr lang="tk-TM" dirty="0" smtClean="0"/>
              <a:t> 1524-nji ýylda şa Ysmaýyl</a:t>
            </a:r>
            <a:r>
              <a:rPr lang="en-US" dirty="0" smtClean="0"/>
              <a:t> </a:t>
            </a:r>
            <a:r>
              <a:rPr lang="tk-TM" dirty="0" smtClean="0"/>
              <a:t>aradan çykandan soň, türkmenler Sarygamyş, Balkan, Köpetdag eteklerine</a:t>
            </a:r>
            <a:r>
              <a:rPr lang="en-US" dirty="0" smtClean="0"/>
              <a:t> </a:t>
            </a:r>
            <a:r>
              <a:rPr lang="tk-TM" dirty="0" smtClean="0"/>
              <a:t>çekilip, Horezm hanlaryna boýun egmän ýaşapdyrlar. Şeýle</a:t>
            </a:r>
            <a:r>
              <a:rPr lang="en-US" dirty="0" smtClean="0"/>
              <a:t> </a:t>
            </a:r>
            <a:r>
              <a:rPr lang="tk-TM" dirty="0" smtClean="0"/>
              <a:t>ýag</a:t>
            </a:r>
            <a:r>
              <a:rPr lang="en-US" dirty="0" smtClean="0"/>
              <a:t>d</a:t>
            </a:r>
            <a:r>
              <a:rPr lang="tk-TM" dirty="0" smtClean="0"/>
              <a:t>aý 100 ýyla golaý dowam edipdir. Diňe 1642</a:t>
            </a:r>
            <a:r>
              <a:rPr lang="en-US" dirty="0" smtClean="0"/>
              <a:t>-</a:t>
            </a:r>
            <a:r>
              <a:rPr lang="tk-TM" dirty="0" smtClean="0"/>
              <a:t>1662-nji ýyllardahan bolan Abulga</a:t>
            </a:r>
            <a:r>
              <a:rPr lang="en-US" dirty="0" smtClean="0"/>
              <a:t>z</a:t>
            </a:r>
            <a:r>
              <a:rPr lang="tk-TM" dirty="0" smtClean="0"/>
              <a:t>a Hore</a:t>
            </a:r>
            <a:r>
              <a:rPr lang="en-US" dirty="0" err="1" smtClean="0"/>
              <a:t>zi</a:t>
            </a:r>
            <a:r>
              <a:rPr lang="tk-TM" dirty="0" smtClean="0"/>
              <a:t>miň paýlagtyny Köneürgençden Hywa</a:t>
            </a:r>
            <a:r>
              <a:rPr lang="en-US" dirty="0" smtClean="0"/>
              <a:t> </a:t>
            </a:r>
            <a:r>
              <a:rPr lang="tk-TM" dirty="0" smtClean="0"/>
              <a:t>geçirip, türkmen taýpalarynyň birnäçesini </a:t>
            </a:r>
            <a:r>
              <a:rPr lang="en-US" dirty="0" err="1" smtClean="0"/>
              <a:t>zor</a:t>
            </a:r>
            <a:r>
              <a:rPr lang="en-US" dirty="0" smtClean="0"/>
              <a:t> </a:t>
            </a:r>
            <a:r>
              <a:rPr lang="tk-TM" dirty="0" smtClean="0"/>
              <a:t>bilen wagtlaýyn boýun egdirmek başardypdyr. XVII asyryň ortalaryndan başlap </a:t>
            </a:r>
            <a:r>
              <a:rPr lang="en-US" i="1" dirty="0" err="1" smtClean="0"/>
              <a:t>Horezimi</a:t>
            </a:r>
            <a:r>
              <a:rPr lang="tk-TM" i="1" dirty="0" smtClean="0"/>
              <a:t>ň ady </a:t>
            </a:r>
            <a:r>
              <a:rPr lang="tk-TM" dirty="0" smtClean="0"/>
              <a:t>Hywa hanlygy diýlip başlanýar.</a:t>
            </a:r>
          </a:p>
        </p:txBody>
      </p:sp>
    </p:spTree>
    <p:extLst>
      <p:ext uri="{BB962C8B-B14F-4D97-AF65-F5344CB8AC3E}">
        <p14:creationId xmlns:p14="http://schemas.microsoft.com/office/powerpoint/2010/main" val="14246440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142852"/>
            <a:ext cx="8715436" cy="6500858"/>
          </a:xfrm>
        </p:spPr>
        <p:txBody>
          <a:bodyPr>
            <a:normAutofit fontScale="85000" lnSpcReduction="20000"/>
          </a:bodyPr>
          <a:lstStyle/>
          <a:p>
            <a:pPr algn="just"/>
            <a:r>
              <a:rPr lang="sq-AL" dirty="0" smtClean="0"/>
              <a:t>Hywa hanlygynyň döremegi bilen, Maňgyşlakda we Balkanda ýaşan türkmenleri boýun egdirmek maksady bilen çozuşlar başlanypdyr. Hywa hany Sufýan han (1526 - 1529 ý.) ärsary türkmenlerinden zekat salgydyny zorluk bilen ýygnamak üçin türkmenleriň üstüne öz salgyt ýygnaýjylaryny iberip dur</a:t>
            </a:r>
            <a:r>
              <a:rPr lang="tk-TM" dirty="0" smtClean="0"/>
              <a:t>updyr.</a:t>
            </a:r>
            <a:r>
              <a:rPr lang="sq-AL" dirty="0" smtClean="0"/>
              <a:t> </a:t>
            </a:r>
            <a:endParaRPr lang="tk-TM" dirty="0" smtClean="0"/>
          </a:p>
          <a:p>
            <a:pPr algn="just"/>
            <a:r>
              <a:rPr lang="sq-AL" dirty="0" smtClean="0"/>
              <a:t>Horezmiň mirasdüşer şazadalarynyň tagt ugrundaky göreşine Dinmuhammet işjeň gatnaşyp, Horezm hanlygynyň düýbüni tutan Ilbars hanyň neslini doly diýen ýaly gyryp gutarypdyr. Şundan soň </a:t>
            </a:r>
            <a:r>
              <a:rPr lang="tk-TM" dirty="0" smtClean="0"/>
              <a:t>ol</a:t>
            </a:r>
            <a:r>
              <a:rPr lang="sq-AL" dirty="0" smtClean="0"/>
              <a:t> Durnuň häkimi wezipesine bellenilipdir.</a:t>
            </a:r>
            <a:endParaRPr lang="ru-RU" dirty="0" smtClean="0"/>
          </a:p>
          <a:p>
            <a:pPr algn="just"/>
            <a:r>
              <a:rPr lang="sq-AL" dirty="0" smtClean="0"/>
              <a:t>Dinmuhammediň Durna gelen wagty Buhara hany Ubeýdullanyň Horasana talaňçylykly çozuşlar edýän wagtyna gabat gelýär. Tahmasp (1524 - 1576 ý.) Horasanyň howpsuzlygyny we abadançylygyny saklamak maksady bilen Horezm döwletine dostlukly gatnaşyklary teklip edýär.</a:t>
            </a: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14290"/>
            <a:ext cx="8786874" cy="6500858"/>
          </a:xfrm>
        </p:spPr>
        <p:txBody>
          <a:bodyPr>
            <a:normAutofit fontScale="85000" lnSpcReduction="20000"/>
          </a:bodyPr>
          <a:lstStyle/>
          <a:p>
            <a:pPr algn="just"/>
            <a:r>
              <a:rPr lang="sq-AL" dirty="0" smtClean="0"/>
              <a:t>Dinmuhammediň kiçi dogany Aly soltanyň Sufýan hanyň nesillerini Horezmden kowup çykarmak, türkmenleriň kömegi bilen hanlygyň tagtyny eýelemek ugrunda köpsanly çaknyşyklary bolupdyr.</a:t>
            </a:r>
            <a:endParaRPr lang="tk-TM" dirty="0" smtClean="0"/>
          </a:p>
          <a:p>
            <a:pPr algn="just"/>
            <a:r>
              <a:rPr lang="sq-AL" dirty="0" smtClean="0"/>
              <a:t>XVI asyryň ahyrlarynda Günorta</a:t>
            </a:r>
            <a:r>
              <a:rPr lang="sq-AL" b="1" dirty="0" smtClean="0"/>
              <a:t> </a:t>
            </a:r>
            <a:r>
              <a:rPr lang="sq-AL" dirty="0" smtClean="0"/>
              <a:t>Türkmenistandaky Horezmiň mülküni Dinmuhammediň agtygy </a:t>
            </a:r>
            <a:r>
              <a:rPr lang="sq-AL" i="1" dirty="0" smtClean="0"/>
              <a:t>Nurmuhammet han </a:t>
            </a:r>
            <a:r>
              <a:rPr lang="sq-AL" dirty="0" smtClean="0"/>
              <a:t>dolandyrypdyr. Ol Durun, Nusaý, Bagabat, Abiwert,</a:t>
            </a:r>
            <a:r>
              <a:rPr lang="sq-AL" i="1" dirty="0" smtClean="0"/>
              <a:t> </a:t>
            </a:r>
            <a:r>
              <a:rPr lang="sq-AL" dirty="0" smtClean="0"/>
              <a:t>Mary ýaly şäherleri özüne birleşdirýän Horezmiň mülküne dikme bo- lupdyr.</a:t>
            </a:r>
            <a:r>
              <a:rPr lang="tk-TM" dirty="0" smtClean="0"/>
              <a:t> </a:t>
            </a:r>
            <a:r>
              <a:rPr lang="sq-AL" dirty="0" smtClean="0"/>
              <a:t>XVI asyryň ortalarynda Horezm hanlarynyň golastyndaky</a:t>
            </a:r>
            <a:r>
              <a:rPr lang="sq-AL" b="1" dirty="0" smtClean="0"/>
              <a:t> </a:t>
            </a:r>
            <a:r>
              <a:rPr lang="sq-AL" dirty="0" smtClean="0"/>
              <a:t>türkmen taýpalary agyr sütemden dynmak üçin Etrek-Gürgen boýlaryna göçmäge mejbur bolýarlar. Etrek-Gürgeni öz mülki hasaplaýan Tahmasp şa Sefewi türkmenlerden zorluk bilen salgyt ýygnapdyr. Hywa hanlary hem Etrek-Gürgen türkmenlerini öz raýaty hasaplap, salgyt talap edýän we talaýan ekenler.</a:t>
            </a:r>
            <a:endParaRPr lang="ru-RU" dirty="0" smtClean="0"/>
          </a:p>
          <a:p>
            <a:pPr algn="just"/>
            <a:endParaRPr lang="ru-RU" dirty="0" smtClean="0"/>
          </a:p>
          <a:p>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lvl="0"/>
            <a:r>
              <a:rPr lang="sq-AL" sz="4800" b="1" dirty="0"/>
              <a:t>Aba Serdaryň gozgalaňy</a:t>
            </a:r>
            <a:r>
              <a:rPr lang="sq-AL" sz="4800" b="1" dirty="0" smtClean="0"/>
              <a:t>.</a:t>
            </a:r>
            <a:endParaRPr lang="ru-RU" dirty="0"/>
          </a:p>
        </p:txBody>
      </p:sp>
      <p:sp>
        <p:nvSpPr>
          <p:cNvPr id="3" name="Объект 2"/>
          <p:cNvSpPr>
            <a:spLocks noGrp="1"/>
          </p:cNvSpPr>
          <p:nvPr>
            <p:ph idx="1"/>
          </p:nvPr>
        </p:nvSpPr>
        <p:spPr/>
        <p:txBody>
          <a:bodyPr/>
          <a:lstStyle/>
          <a:p>
            <a:pPr algn="just"/>
            <a:r>
              <a:rPr lang="sq-AL" dirty="0" smtClean="0"/>
              <a:t>Aba</a:t>
            </a:r>
            <a:r>
              <a:rPr lang="tk-TM" dirty="0" smtClean="0"/>
              <a:t> serdar Ýakatürkmenleriniň</a:t>
            </a:r>
            <a:r>
              <a:rPr lang="sq-AL" dirty="0" smtClean="0"/>
              <a:t> </a:t>
            </a:r>
            <a:r>
              <a:rPr lang="sq-AL" dirty="0"/>
              <a:t>okly </a:t>
            </a:r>
            <a:r>
              <a:rPr lang="sq-AL" dirty="0" smtClean="0"/>
              <a:t>taýpasyn</a:t>
            </a:r>
            <a:r>
              <a:rPr lang="tk-TM" dirty="0" smtClean="0"/>
              <a:t>dan </a:t>
            </a:r>
            <a:r>
              <a:rPr lang="sq-AL" dirty="0" smtClean="0"/>
              <a:t>bolupdyr</a:t>
            </a:r>
            <a:r>
              <a:rPr lang="sq-AL" dirty="0"/>
              <a:t>. </a:t>
            </a:r>
            <a:r>
              <a:rPr lang="tk-TM" dirty="0" smtClean="0"/>
              <a:t>Ol gaýduwsyz mert türkmen serkerdesi hökmünde daşyna oglanlary üýşürip halky Eýran şasy Takmaska garşy gozgalaň alyp barýar. 5 ýyla çeken gozgalaňdan soň Aba serdar </a:t>
            </a:r>
            <a:r>
              <a:rPr lang="sq-AL" dirty="0" smtClean="0"/>
              <a:t>1558-nji </a:t>
            </a:r>
            <a:r>
              <a:rPr lang="sq-AL" dirty="0"/>
              <a:t>ýylda </a:t>
            </a:r>
            <a:r>
              <a:rPr lang="tk-TM" dirty="0" smtClean="0"/>
              <a:t>Aly soltan bilen birleşip </a:t>
            </a:r>
            <a:r>
              <a:rPr lang="sq-AL" dirty="0" smtClean="0"/>
              <a:t>gyzylbaşlardan </a:t>
            </a:r>
            <a:r>
              <a:rPr lang="sq-AL" dirty="0"/>
              <a:t>üstün </a:t>
            </a:r>
            <a:r>
              <a:rPr lang="sq-AL" dirty="0" smtClean="0"/>
              <a:t>çyk</a:t>
            </a:r>
            <a:r>
              <a:rPr lang="tk-TM" dirty="0" smtClean="0"/>
              <a:t>ýar. </a:t>
            </a:r>
            <a:endParaRPr lang="ru-RU" dirty="0"/>
          </a:p>
        </p:txBody>
      </p:sp>
    </p:spTree>
    <p:extLst>
      <p:ext uri="{BB962C8B-B14F-4D97-AF65-F5344CB8AC3E}">
        <p14:creationId xmlns:p14="http://schemas.microsoft.com/office/powerpoint/2010/main" val="4263853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4000496" y="332656"/>
            <a:ext cx="4929222" cy="6168178"/>
          </a:xfrm>
        </p:spPr>
        <p:txBody>
          <a:bodyPr>
            <a:normAutofit fontScale="92500" lnSpcReduction="10000"/>
          </a:bodyPr>
          <a:lstStyle/>
          <a:p>
            <a:pPr algn="just"/>
            <a:r>
              <a:rPr lang="tk-TM" b="1" dirty="0" smtClean="0">
                <a:latin typeface="Times New Roman" pitchFamily="18" charset="0"/>
                <a:cs typeface="Times New Roman" pitchFamily="18" charset="0"/>
              </a:rPr>
              <a:t> </a:t>
            </a:r>
            <a:r>
              <a:rPr lang="en-US" b="1" dirty="0" err="1" smtClean="0"/>
              <a:t>Abylgazynyň</a:t>
            </a:r>
            <a:r>
              <a:rPr lang="en-US" b="1" dirty="0" smtClean="0"/>
              <a:t> </a:t>
            </a:r>
            <a:r>
              <a:rPr lang="en-US" b="1" dirty="0" err="1" smtClean="0"/>
              <a:t>beýle</a:t>
            </a:r>
            <a:r>
              <a:rPr lang="en-US" b="1" dirty="0" smtClean="0"/>
              <a:t> </a:t>
            </a:r>
            <a:r>
              <a:rPr lang="en-US" b="1" dirty="0" err="1" smtClean="0"/>
              <a:t>zalymlygyna</a:t>
            </a:r>
            <a:r>
              <a:rPr lang="en-US" b="1" dirty="0" smtClean="0"/>
              <a:t> </a:t>
            </a:r>
            <a:r>
              <a:rPr lang="en-US" b="1" dirty="0" err="1" smtClean="0"/>
              <a:t>seretmezden</a:t>
            </a:r>
            <a:r>
              <a:rPr lang="en-US" b="1" dirty="0" smtClean="0"/>
              <a:t> </a:t>
            </a:r>
            <a:r>
              <a:rPr lang="en-US" b="1" dirty="0" err="1" smtClean="0"/>
              <a:t>ol</a:t>
            </a:r>
            <a:r>
              <a:rPr lang="en-US" b="1" dirty="0" smtClean="0"/>
              <a:t>, </a:t>
            </a:r>
            <a:r>
              <a:rPr lang="en-US" b="1" dirty="0" err="1" smtClean="0"/>
              <a:t>güýçli</a:t>
            </a:r>
            <a:r>
              <a:rPr lang="en-US" b="1" dirty="0" smtClean="0"/>
              <a:t> </a:t>
            </a:r>
            <a:r>
              <a:rPr lang="en-US" b="1" dirty="0" err="1" smtClean="0"/>
              <a:t>taryhçy</a:t>
            </a:r>
            <a:r>
              <a:rPr lang="en-US" b="1" dirty="0" smtClean="0"/>
              <a:t> </a:t>
            </a:r>
            <a:r>
              <a:rPr lang="en-US" b="1" dirty="0" err="1" smtClean="0"/>
              <a:t>eken</a:t>
            </a:r>
            <a:r>
              <a:rPr lang="en-US" b="1" dirty="0" smtClean="0"/>
              <a:t>. </a:t>
            </a:r>
            <a:r>
              <a:rPr lang="en-US" b="1" dirty="0" err="1" smtClean="0"/>
              <a:t>Ol</a:t>
            </a:r>
            <a:r>
              <a:rPr lang="en-US" b="1" dirty="0" smtClean="0"/>
              <a:t> </a:t>
            </a:r>
            <a:r>
              <a:rPr lang="en-US" b="1" dirty="0" err="1" smtClean="0"/>
              <a:t>türkmenleriň</a:t>
            </a:r>
            <a:r>
              <a:rPr lang="en-US" b="1" dirty="0" smtClean="0"/>
              <a:t> </a:t>
            </a:r>
            <a:r>
              <a:rPr lang="en-US" b="1" dirty="0" err="1" smtClean="0"/>
              <a:t>öňünde</a:t>
            </a:r>
            <a:r>
              <a:rPr lang="en-US" b="1" dirty="0" smtClean="0"/>
              <a:t> “</a:t>
            </a:r>
            <a:r>
              <a:rPr lang="en-US" b="1" dirty="0" err="1" smtClean="0"/>
              <a:t>günäsini</a:t>
            </a:r>
            <a:r>
              <a:rPr lang="en-US" b="1" dirty="0" smtClean="0"/>
              <a:t> </a:t>
            </a:r>
            <a:r>
              <a:rPr lang="en-US" b="1" dirty="0" err="1" smtClean="0"/>
              <a:t>ýuwmak</a:t>
            </a:r>
            <a:r>
              <a:rPr lang="en-US" b="1" dirty="0" smtClean="0"/>
              <a:t>” </a:t>
            </a:r>
            <a:r>
              <a:rPr lang="en-US" b="1" dirty="0" err="1" smtClean="0"/>
              <a:t>üçin</a:t>
            </a:r>
            <a:r>
              <a:rPr lang="en-US" b="1" dirty="0" smtClean="0"/>
              <a:t> 1660-61 – </a:t>
            </a:r>
            <a:r>
              <a:rPr lang="en-US" b="1" dirty="0" err="1" smtClean="0"/>
              <a:t>ýyllarda</a:t>
            </a:r>
            <a:r>
              <a:rPr lang="en-US" b="1" dirty="0" smtClean="0"/>
              <a:t> “</a:t>
            </a:r>
            <a:r>
              <a:rPr lang="en-US" b="1" dirty="0" err="1" smtClean="0"/>
              <a:t>Şejereýi</a:t>
            </a:r>
            <a:r>
              <a:rPr lang="en-US" b="1" dirty="0" smtClean="0"/>
              <a:t> </a:t>
            </a:r>
            <a:r>
              <a:rPr lang="en-US" b="1" dirty="0" err="1" smtClean="0"/>
              <a:t>terakime</a:t>
            </a:r>
            <a:r>
              <a:rPr lang="en-US" b="1" dirty="0" smtClean="0"/>
              <a:t>” (</a:t>
            </a:r>
            <a:r>
              <a:rPr lang="en-US" b="1" dirty="0" err="1" smtClean="0"/>
              <a:t>Türkmenleriň</a:t>
            </a:r>
            <a:r>
              <a:rPr lang="en-US" b="1" dirty="0" smtClean="0"/>
              <a:t> </a:t>
            </a:r>
            <a:r>
              <a:rPr lang="en-US" b="1" dirty="0" err="1" smtClean="0"/>
              <a:t>nesilnamasy</a:t>
            </a:r>
            <a:r>
              <a:rPr lang="en-US" b="1" dirty="0" smtClean="0"/>
              <a:t>) </a:t>
            </a:r>
            <a:r>
              <a:rPr lang="en-US" b="1" dirty="0" err="1" smtClean="0"/>
              <a:t>diýen</a:t>
            </a:r>
            <a:r>
              <a:rPr lang="en-US" b="1" dirty="0" smtClean="0"/>
              <a:t> </a:t>
            </a:r>
            <a:r>
              <a:rPr lang="en-US" b="1" dirty="0" err="1" smtClean="0"/>
              <a:t>eseri</a:t>
            </a:r>
            <a:r>
              <a:rPr lang="en-US" b="1" dirty="0" smtClean="0"/>
              <a:t> </a:t>
            </a:r>
            <a:r>
              <a:rPr lang="en-US" b="1" dirty="0" err="1" smtClean="0"/>
              <a:t>ýazypdyr</a:t>
            </a:r>
            <a:r>
              <a:rPr lang="en-US" b="1" dirty="0" smtClean="0"/>
              <a:t>. </a:t>
            </a:r>
            <a:r>
              <a:rPr lang="en-US" b="1" dirty="0" err="1" smtClean="0"/>
              <a:t>Onda</a:t>
            </a:r>
            <a:r>
              <a:rPr lang="en-US" b="1" dirty="0" smtClean="0"/>
              <a:t> </a:t>
            </a:r>
            <a:r>
              <a:rPr lang="en-US" b="1" dirty="0" err="1" smtClean="0"/>
              <a:t>türkmenleriň</a:t>
            </a:r>
            <a:r>
              <a:rPr lang="en-US" b="1" dirty="0" smtClean="0"/>
              <a:t> </a:t>
            </a:r>
            <a:r>
              <a:rPr lang="en-US" b="1" dirty="0" err="1" smtClean="0"/>
              <a:t>gelip</a:t>
            </a:r>
            <a:r>
              <a:rPr lang="en-US" b="1" dirty="0" smtClean="0"/>
              <a:t> </a:t>
            </a:r>
            <a:r>
              <a:rPr lang="en-US" b="1" dirty="0" err="1" smtClean="0"/>
              <a:t>çykyşy</a:t>
            </a:r>
            <a:r>
              <a:rPr lang="en-US" b="1" dirty="0" smtClean="0"/>
              <a:t>. </a:t>
            </a:r>
            <a:r>
              <a:rPr lang="en-US" b="1" dirty="0" err="1" smtClean="0"/>
              <a:t>Oguz</a:t>
            </a:r>
            <a:r>
              <a:rPr lang="en-US" b="1" dirty="0" smtClean="0"/>
              <a:t> </a:t>
            </a:r>
            <a:r>
              <a:rPr lang="en-US" b="1" dirty="0" err="1" smtClean="0"/>
              <a:t>han</a:t>
            </a:r>
            <a:r>
              <a:rPr lang="en-US" b="1" dirty="0" smtClean="0"/>
              <a:t> we </a:t>
            </a:r>
            <a:r>
              <a:rPr lang="en-US" b="1" dirty="0" err="1" smtClean="0"/>
              <a:t>onuň</a:t>
            </a:r>
            <a:r>
              <a:rPr lang="en-US" b="1" dirty="0" smtClean="0"/>
              <a:t> </a:t>
            </a:r>
            <a:r>
              <a:rPr lang="en-US" b="1" dirty="0" err="1" smtClean="0"/>
              <a:t>nesilleri</a:t>
            </a:r>
            <a:r>
              <a:rPr lang="en-US" b="1" dirty="0" smtClean="0"/>
              <a:t>, </a:t>
            </a:r>
            <a:r>
              <a:rPr lang="en-US" b="1" dirty="0" err="1" smtClean="0"/>
              <a:t>ýaýran</a:t>
            </a:r>
            <a:r>
              <a:rPr lang="en-US" b="1" dirty="0" smtClean="0"/>
              <a:t> </a:t>
            </a:r>
            <a:r>
              <a:rPr lang="en-US" b="1" dirty="0" err="1" smtClean="0"/>
              <a:t>ýerleri</a:t>
            </a:r>
            <a:r>
              <a:rPr lang="en-US" b="1" dirty="0" smtClean="0"/>
              <a:t>, </a:t>
            </a:r>
            <a:r>
              <a:rPr lang="en-US" b="1" dirty="0" err="1" smtClean="0"/>
              <a:t>alyp</a:t>
            </a:r>
            <a:r>
              <a:rPr lang="en-US" b="1" dirty="0" smtClean="0"/>
              <a:t> </a:t>
            </a:r>
            <a:r>
              <a:rPr lang="en-US" b="1" dirty="0" err="1" smtClean="0"/>
              <a:t>baran</a:t>
            </a:r>
            <a:r>
              <a:rPr lang="en-US" b="1" dirty="0" smtClean="0"/>
              <a:t> </a:t>
            </a:r>
            <a:r>
              <a:rPr lang="en-US" b="1" dirty="0" err="1" smtClean="0"/>
              <a:t>söweşleri</a:t>
            </a:r>
            <a:r>
              <a:rPr lang="en-US" b="1" dirty="0" smtClean="0"/>
              <a:t>, </a:t>
            </a:r>
            <a:r>
              <a:rPr lang="en-US" b="1" dirty="0" err="1" smtClean="0"/>
              <a:t>kärleri</a:t>
            </a:r>
            <a:r>
              <a:rPr lang="en-US" b="1" dirty="0" smtClean="0"/>
              <a:t>, </a:t>
            </a:r>
            <a:r>
              <a:rPr lang="en-US" b="1" dirty="0" err="1" smtClean="0"/>
              <a:t>tagmalary</a:t>
            </a:r>
            <a:r>
              <a:rPr lang="en-US" b="1" dirty="0" smtClean="0"/>
              <a:t> we </a:t>
            </a:r>
            <a:r>
              <a:rPr lang="en-US" b="1" dirty="0" err="1" smtClean="0"/>
              <a:t>durmus</a:t>
            </a:r>
            <a:r>
              <a:rPr lang="en-US" b="1" dirty="0" smtClean="0"/>
              <a:t> </a:t>
            </a:r>
            <a:r>
              <a:rPr lang="en-US" b="1" dirty="0" err="1" smtClean="0"/>
              <a:t>taryhy</a:t>
            </a:r>
            <a:r>
              <a:rPr lang="en-US" b="1" dirty="0" smtClean="0"/>
              <a:t> </a:t>
            </a:r>
            <a:r>
              <a:rPr lang="en-US" b="1" dirty="0" err="1" smtClean="0"/>
              <a:t>giňişleýin</a:t>
            </a:r>
            <a:r>
              <a:rPr lang="en-US" b="1" dirty="0" smtClean="0"/>
              <a:t> </a:t>
            </a:r>
            <a:r>
              <a:rPr lang="en-US" b="1" dirty="0" err="1" smtClean="0"/>
              <a:t>beýan</a:t>
            </a:r>
            <a:r>
              <a:rPr lang="en-US" b="1" dirty="0" smtClean="0"/>
              <a:t> </a:t>
            </a:r>
            <a:r>
              <a:rPr lang="en-US" b="1" dirty="0" err="1" smtClean="0"/>
              <a:t>edilýär</a:t>
            </a:r>
            <a:r>
              <a:rPr lang="en-US" b="1" dirty="0" smtClean="0"/>
              <a:t>.</a:t>
            </a:r>
            <a:endParaRPr lang="ru-RU" b="1" dirty="0"/>
          </a:p>
        </p:txBody>
      </p:sp>
      <p:pic>
        <p:nvPicPr>
          <p:cNvPr id="5" name="Picture 3" descr="G:\kniga.jpg"/>
          <p:cNvPicPr>
            <a:picLocks noGrp="1" noChangeAspect="1" noChangeArrowheads="1"/>
          </p:cNvPicPr>
          <p:nvPr>
            <p:ph sz="half" idx="1"/>
          </p:nvPr>
        </p:nvPicPr>
        <p:blipFill>
          <a:blip r:embed="rId2" cstate="print"/>
          <a:srcRect/>
          <a:stretch>
            <a:fillRect/>
          </a:stretch>
        </p:blipFill>
        <p:spPr bwMode="auto">
          <a:xfrm>
            <a:off x="357158" y="404664"/>
            <a:ext cx="3929090" cy="6096170"/>
          </a:xfrm>
          <a:prstGeom prst="rect">
            <a:avLst/>
          </a:prstGeom>
          <a:noFill/>
        </p:spPr>
      </p:pic>
    </p:spTree>
    <p:extLst>
      <p:ext uri="{BB962C8B-B14F-4D97-AF65-F5344CB8AC3E}">
        <p14:creationId xmlns:p14="http://schemas.microsoft.com/office/powerpoint/2010/main" val="21517857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Литейная">
  <a:themeElements>
    <a:clrScheme name="Ясность">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Литейная">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Литейная">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214</TotalTime>
  <Words>610</Words>
  <Application>Microsoft Office PowerPoint</Application>
  <PresentationFormat>Экран (4:3)</PresentationFormat>
  <Paragraphs>18</Paragraphs>
  <Slides>9</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9</vt:i4>
      </vt:variant>
    </vt:vector>
  </HeadingPairs>
  <TitlesOfParts>
    <vt:vector size="14" baseType="lpstr">
      <vt:lpstr>Cambria</vt:lpstr>
      <vt:lpstr>Rockwell</vt:lpstr>
      <vt:lpstr>Times New Roman</vt:lpstr>
      <vt:lpstr>Wingdings 2</vt:lpstr>
      <vt:lpstr>Литейная</vt:lpstr>
      <vt:lpstr>XVI-XVIII asyrlarda türkmenleriň syýasy we diplomatik gatnaşyklary</vt:lpstr>
      <vt:lpstr>XVI asyrda türkmen halkynyň syýasy we durmuş-ykdysady ýagdaýy</vt:lpstr>
      <vt:lpstr>Презентация PowerPoint</vt:lpstr>
      <vt:lpstr>Презентация PowerPoint</vt:lpstr>
      <vt:lpstr>Türkmenleriň Hywa we Buhara bilen gatnaşyklary.</vt:lpstr>
      <vt:lpstr>Презентация PowerPoint</vt:lpstr>
      <vt:lpstr>Презентация PowerPoint</vt:lpstr>
      <vt:lpstr>Aba Serdaryň gozgalaňy.</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Türkmenleriň goňşy döwletler bilen gatnaşygy.</dc:title>
  <dc:creator>User</dc:creator>
  <cp:lastModifiedBy>Lenovo</cp:lastModifiedBy>
  <cp:revision>22</cp:revision>
  <dcterms:created xsi:type="dcterms:W3CDTF">2016-03-28T12:32:12Z</dcterms:created>
  <dcterms:modified xsi:type="dcterms:W3CDTF">2020-11-25T12:50:15Z</dcterms:modified>
</cp:coreProperties>
</file>