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 id="2147483711" r:id="rId2"/>
    <p:sldMasterId id="2147483728"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8" r:id="rId15"/>
    <p:sldId id="269" r:id="rId16"/>
    <p:sldId id="270" r:id="rId17"/>
    <p:sldId id="271" r:id="rId18"/>
    <p:sldId id="272" r:id="rId19"/>
    <p:sldId id="273" r:id="rId20"/>
    <p:sldId id="274" r:id="rId21"/>
    <p:sldId id="275" r:id="rId22"/>
    <p:sldId id="276" r:id="rId2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2" d="100"/>
          <a:sy n="42" d="100"/>
        </p:scale>
        <p:origin x="78" y="5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image" Target="../media/image3.jpeg"/><Relationship Id="rId4" Type="http://schemas.openxmlformats.org/officeDocument/2006/relationships/image" Target="../media/image6.jpeg"/></Relationships>
</file>

<file path=ppt/diagrams/_rels/drawing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image" Target="../media/image3.jpeg"/><Relationship Id="rId4" Type="http://schemas.openxmlformats.org/officeDocument/2006/relationships/image" Target="../media/image6.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835DB3-C282-454E-8A6E-C0A2D9ADC3BC}"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ru-RU"/>
        </a:p>
      </dgm:t>
    </dgm:pt>
    <dgm:pt modelId="{FD7FE26F-7B25-4879-B991-204723D4CAE6}">
      <dgm:prSet phldrT="[Текст]"/>
      <dgm:spPr>
        <a:blipFill rotWithShape="0">
          <a:blip xmlns:r="http://schemas.openxmlformats.org/officeDocument/2006/relationships" r:embed="rId1"/>
          <a:tile tx="0" ty="0" sx="100000" sy="100000" flip="none" algn="tl"/>
        </a:blipFill>
        <a:ln>
          <a:solidFill>
            <a:srgbClr val="861E02"/>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ngle"/>
          <a:contourClr>
            <a:srgbClr val="FFFFFF"/>
          </a:contourClr>
        </a:sp3d>
      </dgm:spPr>
      <dgm:t>
        <a:bodyPr>
          <a:scene3d>
            <a:camera prst="orthographicFront"/>
            <a:lightRig rig="harsh" dir="t"/>
          </a:scene3d>
          <a:sp3d extrusionH="57150" prstMaterial="matte">
            <a:bevelT w="63500" h="12700" prst="angle"/>
            <a:contourClr>
              <a:schemeClr val="bg1">
                <a:lumMod val="65000"/>
              </a:schemeClr>
            </a:contourClr>
          </a:sp3d>
        </a:bodyPr>
        <a:lstStyle/>
        <a:p>
          <a:r>
            <a:rPr lang="tk-TM" sz="1800" b="1" cap="none" spc="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Calibri" panose="020F0502020204030204" pitchFamily="34" charset="0"/>
            </a:rPr>
            <a:t>Ý</a:t>
          </a:r>
          <a:r>
            <a:rPr lang="ru-RU" sz="1800" b="1" cap="none" spc="0" dirty="0" err="1"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Calibri" panose="020F0502020204030204" pitchFamily="34" charset="0"/>
            </a:rPr>
            <a:t>aşaýşyň</a:t>
          </a:r>
          <a:r>
            <a:rPr lang="ru-RU" sz="1800" b="1" cap="none" spc="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Calibri" panose="020F0502020204030204" pitchFamily="34" charset="0"/>
            </a:rPr>
            <a:t> </a:t>
          </a:r>
          <a:r>
            <a:rPr lang="ru-RU" sz="1800" b="1" cap="none" spc="0" dirty="0" err="1"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Calibri" panose="020F0502020204030204" pitchFamily="34" charset="0"/>
            </a:rPr>
            <a:t>suw</a:t>
          </a:r>
          <a:r>
            <a:rPr lang="ru-RU" sz="1800" b="1" cap="none" spc="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Calibri" panose="020F0502020204030204" pitchFamily="34" charset="0"/>
            </a:rPr>
            <a:t> </a:t>
          </a:r>
          <a:r>
            <a:rPr lang="ru-RU" sz="1800" b="1" cap="none" spc="0" dirty="0" err="1"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Calibri" panose="020F0502020204030204" pitchFamily="34" charset="0"/>
            </a:rPr>
            <a:t>gurşawy</a:t>
          </a:r>
          <a:endParaRPr lang="ru-RU"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dgm:t>
    </dgm:pt>
    <dgm:pt modelId="{6DD01904-81B6-4782-AE20-3F3E6DD88383}" type="parTrans" cxnId="{61BD8CA7-6AD4-4DDF-918B-72DDBB14247E}">
      <dgm:prSet/>
      <dgm:spPr/>
      <dgm:t>
        <a:bodyPr/>
        <a:lstStyle/>
        <a:p>
          <a:endParaRPr lang="ru-RU"/>
        </a:p>
      </dgm:t>
    </dgm:pt>
    <dgm:pt modelId="{C8DDD0A0-9FB6-4BA3-AB9E-2C0B619672A5}" type="sibTrans" cxnId="{61BD8CA7-6AD4-4DDF-918B-72DDBB14247E}">
      <dgm:prSet/>
      <dgm:spPr/>
      <dgm:t>
        <a:bodyPr/>
        <a:lstStyle/>
        <a:p>
          <a:endParaRPr lang="ru-RU"/>
        </a:p>
      </dgm:t>
    </dgm:pt>
    <dgm:pt modelId="{B50360C5-4D34-4B4E-AEF6-307CD0E87C0F}">
      <dgm:prSet phldrT="[Текст]"/>
      <dgm:spPr>
        <a:blipFill rotWithShape="0">
          <a:blip xmlns:r="http://schemas.openxmlformats.org/officeDocument/2006/relationships" r:embed="rId2"/>
          <a:tile tx="0" ty="0" sx="100000" sy="100000" flip="none" algn="tl"/>
        </a:blipFill>
        <a:ln>
          <a:solidFill>
            <a:srgbClr val="FFC000"/>
          </a:solidFill>
        </a:ln>
        <a:scene3d>
          <a:camera prst="orthographicFront"/>
          <a:lightRig rig="threePt" dir="t"/>
        </a:scene3d>
        <a:sp3d>
          <a:bevelT prst="angle"/>
        </a:sp3d>
      </dgm:spPr>
      <dgm:t>
        <a:bodyPr/>
        <a:lstStyle/>
        <a:p>
          <a:r>
            <a:rPr lang="tk-TM" sz="18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Times New Roman" panose="02020603050405020304" pitchFamily="18" charset="0"/>
              <a:ea typeface="Calibri" panose="020F0502020204030204" pitchFamily="34" charset="0"/>
            </a:rPr>
            <a:t>Ý</a:t>
          </a:r>
          <a:r>
            <a:rPr lang="ru-RU" sz="1800" b="1" cap="none" spc="0" dirty="0" err="1"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Times New Roman" panose="02020603050405020304" pitchFamily="18" charset="0"/>
              <a:ea typeface="Calibri" panose="020F0502020204030204" pitchFamily="34" charset="0"/>
            </a:rPr>
            <a:t>aşaýşyň</a:t>
          </a:r>
          <a:r>
            <a:rPr lang="ru-RU" sz="18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Times New Roman" panose="02020603050405020304" pitchFamily="18" charset="0"/>
              <a:ea typeface="Calibri" panose="020F0502020204030204" pitchFamily="34" charset="0"/>
            </a:rPr>
            <a:t> </a:t>
          </a:r>
          <a:r>
            <a:rPr lang="ru-RU" sz="1800" b="1" cap="none" spc="0" dirty="0" err="1"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Times New Roman" panose="02020603050405020304" pitchFamily="18" charset="0"/>
              <a:ea typeface="Calibri" panose="020F0502020204030204" pitchFamily="34" charset="0"/>
            </a:rPr>
            <a:t>gury</a:t>
          </a:r>
          <a:r>
            <a:rPr lang="ru-RU" sz="18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Times New Roman" panose="02020603050405020304" pitchFamily="18" charset="0"/>
              <a:ea typeface="Calibri" panose="020F0502020204030204" pitchFamily="34" charset="0"/>
            </a:rPr>
            <a:t> </a:t>
          </a:r>
          <a:r>
            <a:rPr lang="ru-RU" sz="1800" b="1" cap="none" spc="0" dirty="0" err="1"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Times New Roman" panose="02020603050405020304" pitchFamily="18" charset="0"/>
              <a:ea typeface="Calibri" panose="020F0502020204030204" pitchFamily="34" charset="0"/>
            </a:rPr>
            <a:t>ýer</a:t>
          </a:r>
          <a:r>
            <a:rPr lang="ru-RU" sz="18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Times New Roman" panose="02020603050405020304" pitchFamily="18" charset="0"/>
              <a:ea typeface="Calibri" panose="020F0502020204030204" pitchFamily="34" charset="0"/>
            </a:rPr>
            <a:t> </a:t>
          </a:r>
          <a:r>
            <a:rPr lang="ru-RU" sz="1800" b="1" cap="none" spc="0" dirty="0" err="1"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Times New Roman" panose="02020603050405020304" pitchFamily="18" charset="0"/>
              <a:ea typeface="Calibri" panose="020F0502020204030204" pitchFamily="34" charset="0"/>
            </a:rPr>
            <a:t>howa</a:t>
          </a:r>
          <a:r>
            <a:rPr lang="ru-RU" sz="18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Times New Roman" panose="02020603050405020304" pitchFamily="18" charset="0"/>
              <a:ea typeface="Calibri" panose="020F0502020204030204" pitchFamily="34" charset="0"/>
            </a:rPr>
            <a:t> </a:t>
          </a:r>
          <a:r>
            <a:rPr lang="ru-RU" sz="1800" b="1" cap="none" spc="0" dirty="0" err="1"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Times New Roman" panose="02020603050405020304" pitchFamily="18" charset="0"/>
              <a:ea typeface="Calibri" panose="020F0502020204030204" pitchFamily="34" charset="0"/>
            </a:rPr>
            <a:t>gurşawy</a:t>
          </a:r>
          <a:endParaRPr lang="ru-RU"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dgm:t>
    </dgm:pt>
    <dgm:pt modelId="{41759395-4568-4257-97BC-33B546CDC223}" type="parTrans" cxnId="{857894D0-6EED-43D0-B7CD-675EE2777074}">
      <dgm:prSet/>
      <dgm:spPr/>
      <dgm:t>
        <a:bodyPr/>
        <a:lstStyle/>
        <a:p>
          <a:endParaRPr lang="ru-RU"/>
        </a:p>
      </dgm:t>
    </dgm:pt>
    <dgm:pt modelId="{3C9C38A5-FCB8-4902-AB62-1F74255C9C44}" type="sibTrans" cxnId="{857894D0-6EED-43D0-B7CD-675EE2777074}">
      <dgm:prSet/>
      <dgm:spPr/>
      <dgm:t>
        <a:bodyPr/>
        <a:lstStyle/>
        <a:p>
          <a:endParaRPr lang="ru-RU"/>
        </a:p>
      </dgm:t>
    </dgm:pt>
    <dgm:pt modelId="{A8ED43BE-A0B0-48EC-B606-F7CEC4BC88D4}">
      <dgm:prSet phldrT="[Текст]"/>
      <dgm:spPr>
        <a:blipFill rotWithShape="0">
          <a:blip xmlns:r="http://schemas.openxmlformats.org/officeDocument/2006/relationships" r:embed="rId3"/>
          <a:tile tx="0" ty="0" sx="100000" sy="100000" flip="none" algn="tl"/>
        </a:blipFill>
        <a:ln>
          <a:solidFill>
            <a:srgbClr val="FFFF00"/>
          </a:solidFill>
        </a:ln>
        <a:scene3d>
          <a:camera prst="orthographicFront"/>
          <a:lightRig rig="threePt" dir="t"/>
        </a:scene3d>
        <a:sp3d>
          <a:bevelT prst="angle"/>
        </a:sp3d>
      </dgm:spPr>
      <dgm:t>
        <a:bodyPr/>
        <a:lstStyle/>
        <a:p>
          <a:r>
            <a:rPr lang="tk-TM" sz="1800" b="1" cap="none" spc="50" dirty="0" smtClean="0">
              <a:ln w="0"/>
              <a:solidFill>
                <a:schemeClr val="bg2"/>
              </a:solidFill>
              <a:effectLst>
                <a:innerShdw blurRad="63500" dist="50800" dir="13500000">
                  <a:srgbClr val="000000">
                    <a:alpha val="50000"/>
                  </a:srgbClr>
                </a:innerShdw>
              </a:effectLst>
              <a:latin typeface="Times New Roman" panose="02020603050405020304" pitchFamily="18" charset="0"/>
              <a:ea typeface="Calibri" panose="020F0502020204030204" pitchFamily="34" charset="0"/>
            </a:rPr>
            <a:t>Ý</a:t>
          </a:r>
          <a:r>
            <a:rPr lang="ru-RU" sz="1800" b="1" cap="none" spc="50" dirty="0" err="1" smtClean="0">
              <a:ln w="0"/>
              <a:solidFill>
                <a:schemeClr val="bg2"/>
              </a:solidFill>
              <a:effectLst>
                <a:innerShdw blurRad="63500" dist="50800" dir="13500000">
                  <a:srgbClr val="000000">
                    <a:alpha val="50000"/>
                  </a:srgbClr>
                </a:innerShdw>
              </a:effectLst>
              <a:latin typeface="Times New Roman" panose="02020603050405020304" pitchFamily="18" charset="0"/>
              <a:ea typeface="Calibri" panose="020F0502020204030204" pitchFamily="34" charset="0"/>
            </a:rPr>
            <a:t>aşaýşyň</a:t>
          </a:r>
          <a:r>
            <a:rPr lang="ru-RU" sz="1800" b="1" cap="none" spc="50" dirty="0" smtClean="0">
              <a:ln w="0"/>
              <a:solidFill>
                <a:schemeClr val="bg2"/>
              </a:solidFill>
              <a:effectLst>
                <a:innerShdw blurRad="63500" dist="50800" dir="13500000">
                  <a:srgbClr val="000000">
                    <a:alpha val="50000"/>
                  </a:srgbClr>
                </a:innerShdw>
              </a:effectLst>
              <a:latin typeface="Times New Roman" panose="02020603050405020304" pitchFamily="18" charset="0"/>
              <a:ea typeface="Calibri" panose="020F0502020204030204" pitchFamily="34" charset="0"/>
            </a:rPr>
            <a:t> </a:t>
          </a:r>
          <a:r>
            <a:rPr lang="ru-RU" sz="1800" b="1" cap="none" spc="50" dirty="0" err="1" smtClean="0">
              <a:ln w="0"/>
              <a:solidFill>
                <a:schemeClr val="bg2"/>
              </a:solidFill>
              <a:effectLst>
                <a:innerShdw blurRad="63500" dist="50800" dir="13500000">
                  <a:srgbClr val="000000">
                    <a:alpha val="50000"/>
                  </a:srgbClr>
                </a:innerShdw>
              </a:effectLst>
              <a:latin typeface="Times New Roman" panose="02020603050405020304" pitchFamily="18" charset="0"/>
              <a:ea typeface="Calibri" panose="020F0502020204030204" pitchFamily="34" charset="0"/>
            </a:rPr>
            <a:t>toprak</a:t>
          </a:r>
          <a:r>
            <a:rPr lang="ru-RU" sz="1800" b="1" cap="none" spc="50" dirty="0" smtClean="0">
              <a:ln w="0"/>
              <a:solidFill>
                <a:schemeClr val="bg2"/>
              </a:solidFill>
              <a:effectLst>
                <a:innerShdw blurRad="63500" dist="50800" dir="13500000">
                  <a:srgbClr val="000000">
                    <a:alpha val="50000"/>
                  </a:srgbClr>
                </a:innerShdw>
              </a:effectLst>
              <a:latin typeface="Times New Roman" panose="02020603050405020304" pitchFamily="18" charset="0"/>
              <a:ea typeface="Calibri" panose="020F0502020204030204" pitchFamily="34" charset="0"/>
            </a:rPr>
            <a:t> </a:t>
          </a:r>
          <a:r>
            <a:rPr lang="ru-RU" sz="1800" b="1" cap="none" spc="50" dirty="0" err="1" smtClean="0">
              <a:ln w="0"/>
              <a:solidFill>
                <a:schemeClr val="bg2"/>
              </a:solidFill>
              <a:effectLst>
                <a:innerShdw blurRad="63500" dist="50800" dir="13500000">
                  <a:srgbClr val="000000">
                    <a:alpha val="50000"/>
                  </a:srgbClr>
                </a:innerShdw>
              </a:effectLst>
              <a:latin typeface="Times New Roman" panose="02020603050405020304" pitchFamily="18" charset="0"/>
              <a:ea typeface="Calibri" panose="020F0502020204030204" pitchFamily="34" charset="0"/>
            </a:rPr>
            <a:t>gurşawy</a:t>
          </a:r>
          <a:endParaRPr lang="ru-RU" b="1" cap="none" spc="50" dirty="0">
            <a:ln w="0"/>
            <a:solidFill>
              <a:schemeClr val="bg2"/>
            </a:solidFill>
            <a:effectLst>
              <a:innerShdw blurRad="63500" dist="50800" dir="13500000">
                <a:srgbClr val="000000">
                  <a:alpha val="50000"/>
                </a:srgbClr>
              </a:innerShdw>
            </a:effectLst>
          </a:endParaRPr>
        </a:p>
      </dgm:t>
    </dgm:pt>
    <dgm:pt modelId="{0F3BF34B-6F83-4033-BD17-94FEF6E4CF3D}" type="parTrans" cxnId="{F18F8620-C430-4C9A-9086-FA2ECCD5A5CD}">
      <dgm:prSet/>
      <dgm:spPr/>
      <dgm:t>
        <a:bodyPr/>
        <a:lstStyle/>
        <a:p>
          <a:endParaRPr lang="ru-RU"/>
        </a:p>
      </dgm:t>
    </dgm:pt>
    <dgm:pt modelId="{7FF284F9-6B6D-4B44-8D67-56CFD63BDE29}" type="sibTrans" cxnId="{F18F8620-C430-4C9A-9086-FA2ECCD5A5CD}">
      <dgm:prSet/>
      <dgm:spPr/>
      <dgm:t>
        <a:bodyPr/>
        <a:lstStyle/>
        <a:p>
          <a:endParaRPr lang="ru-RU"/>
        </a:p>
      </dgm:t>
    </dgm:pt>
    <dgm:pt modelId="{05063C86-C78D-453B-8FDE-32BFDA2F5F82}">
      <dgm:prSet phldrT="[Текст]"/>
      <dgm:spPr>
        <a:blipFill rotWithShape="0">
          <a:blip xmlns:r="http://schemas.openxmlformats.org/officeDocument/2006/relationships" r:embed="rId4"/>
          <a:tile tx="0" ty="0" sx="100000" sy="100000" flip="none" algn="tl"/>
        </a:blipFill>
        <a:ln>
          <a:solidFill>
            <a:srgbClr val="92D050"/>
          </a:solidFill>
        </a:ln>
        <a:scene3d>
          <a:camera prst="orthographicFront"/>
          <a:lightRig rig="threePt" dir="t"/>
        </a:scene3d>
        <a:sp3d>
          <a:bevelT prst="angle"/>
        </a:sp3d>
      </dgm:spPr>
      <dgm:t>
        <a:bodyPr/>
        <a:lstStyle/>
        <a:p>
          <a:r>
            <a:rPr lang="tk-TM" sz="18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latin typeface="Times New Roman" panose="02020603050405020304" pitchFamily="18" charset="0"/>
              <a:ea typeface="Calibri" panose="020F0502020204030204" pitchFamily="34" charset="0"/>
            </a:rPr>
            <a:t>Ý</a:t>
          </a:r>
          <a:r>
            <a:rPr lang="ru-RU" sz="18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latin typeface="Times New Roman" panose="02020603050405020304" pitchFamily="18" charset="0"/>
              <a:ea typeface="Calibri" panose="020F0502020204030204" pitchFamily="34" charset="0"/>
            </a:rPr>
            <a:t>aşaýşyň</a:t>
          </a:r>
          <a:r>
            <a:rPr lang="ru-RU" sz="18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latin typeface="Times New Roman" panose="02020603050405020304" pitchFamily="18" charset="0"/>
              <a:ea typeface="Calibri" panose="020F0502020204030204" pitchFamily="34" charset="0"/>
            </a:rPr>
            <a:t> </a:t>
          </a:r>
          <a:r>
            <a:rPr lang="ru-RU" sz="18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latin typeface="Times New Roman" panose="02020603050405020304" pitchFamily="18" charset="0"/>
              <a:ea typeface="Calibri" panose="020F0502020204030204" pitchFamily="34" charset="0"/>
            </a:rPr>
            <a:t>janly</a:t>
          </a:r>
          <a:r>
            <a:rPr lang="ru-RU" sz="18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latin typeface="Times New Roman" panose="02020603050405020304" pitchFamily="18" charset="0"/>
              <a:ea typeface="Calibri" panose="020F0502020204030204" pitchFamily="34" charset="0"/>
            </a:rPr>
            <a:t> </a:t>
          </a:r>
          <a:r>
            <a:rPr lang="ru-RU" sz="18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latin typeface="Times New Roman" panose="02020603050405020304" pitchFamily="18" charset="0"/>
              <a:ea typeface="Calibri" panose="020F0502020204030204" pitchFamily="34" charset="0"/>
            </a:rPr>
            <a:t>organizm</a:t>
          </a:r>
          <a:r>
            <a:rPr lang="ru-RU" sz="18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latin typeface="Times New Roman" panose="02020603050405020304" pitchFamily="18" charset="0"/>
              <a:ea typeface="Calibri" panose="020F0502020204030204" pitchFamily="34" charset="0"/>
            </a:rPr>
            <a:t> </a:t>
          </a:r>
          <a:r>
            <a:rPr lang="ru-RU" sz="18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latin typeface="Times New Roman" panose="02020603050405020304" pitchFamily="18" charset="0"/>
              <a:ea typeface="Calibri" panose="020F0502020204030204" pitchFamily="34" charset="0"/>
            </a:rPr>
            <a:t>gurşawy</a:t>
          </a:r>
          <a:endParaRPr lang="ru-RU"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dgm:t>
    </dgm:pt>
    <dgm:pt modelId="{7E53C306-DA6D-4487-B3A6-E0F0461EAEDF}" type="sibTrans" cxnId="{70CCDAEC-65EB-49ED-9CD4-8D0872852473}">
      <dgm:prSet/>
      <dgm:spPr/>
      <dgm:t>
        <a:bodyPr/>
        <a:lstStyle/>
        <a:p>
          <a:endParaRPr lang="ru-RU"/>
        </a:p>
      </dgm:t>
    </dgm:pt>
    <dgm:pt modelId="{ED7B84C8-F6A7-492A-9DE4-75FBE7F43690}" type="parTrans" cxnId="{70CCDAEC-65EB-49ED-9CD4-8D0872852473}">
      <dgm:prSet/>
      <dgm:spPr/>
      <dgm:t>
        <a:bodyPr/>
        <a:lstStyle/>
        <a:p>
          <a:endParaRPr lang="ru-RU"/>
        </a:p>
      </dgm:t>
    </dgm:pt>
    <dgm:pt modelId="{A77BC62F-1E78-44DC-9C7C-8A85F8661009}" type="pres">
      <dgm:prSet presAssocID="{F1835DB3-C282-454E-8A6E-C0A2D9ADC3BC}" presName="diagram" presStyleCnt="0">
        <dgm:presLayoutVars>
          <dgm:dir/>
          <dgm:resizeHandles val="exact"/>
        </dgm:presLayoutVars>
      </dgm:prSet>
      <dgm:spPr/>
      <dgm:t>
        <a:bodyPr/>
        <a:lstStyle/>
        <a:p>
          <a:endParaRPr lang="ru-RU"/>
        </a:p>
      </dgm:t>
    </dgm:pt>
    <dgm:pt modelId="{9B8878C9-1311-4343-92E4-944F41E4434B}" type="pres">
      <dgm:prSet presAssocID="{FD7FE26F-7B25-4879-B991-204723D4CAE6}" presName="node" presStyleLbl="node1" presStyleIdx="0" presStyleCnt="4">
        <dgm:presLayoutVars>
          <dgm:bulletEnabled val="1"/>
        </dgm:presLayoutVars>
      </dgm:prSet>
      <dgm:spPr/>
      <dgm:t>
        <a:bodyPr/>
        <a:lstStyle/>
        <a:p>
          <a:endParaRPr lang="ru-RU"/>
        </a:p>
      </dgm:t>
    </dgm:pt>
    <dgm:pt modelId="{33952D85-B8AD-406F-96A3-BE3E9467B61A}" type="pres">
      <dgm:prSet presAssocID="{C8DDD0A0-9FB6-4BA3-AB9E-2C0B619672A5}" presName="sibTrans" presStyleCnt="0"/>
      <dgm:spPr/>
    </dgm:pt>
    <dgm:pt modelId="{AC42E954-FD9A-452E-A658-B720C676E2A3}" type="pres">
      <dgm:prSet presAssocID="{B50360C5-4D34-4B4E-AEF6-307CD0E87C0F}" presName="node" presStyleLbl="node1" presStyleIdx="1" presStyleCnt="4">
        <dgm:presLayoutVars>
          <dgm:bulletEnabled val="1"/>
        </dgm:presLayoutVars>
      </dgm:prSet>
      <dgm:spPr/>
      <dgm:t>
        <a:bodyPr/>
        <a:lstStyle/>
        <a:p>
          <a:endParaRPr lang="ru-RU"/>
        </a:p>
      </dgm:t>
    </dgm:pt>
    <dgm:pt modelId="{BAF8EFCA-B46E-45A0-841F-700107CD6E61}" type="pres">
      <dgm:prSet presAssocID="{3C9C38A5-FCB8-4902-AB62-1F74255C9C44}" presName="sibTrans" presStyleCnt="0"/>
      <dgm:spPr/>
    </dgm:pt>
    <dgm:pt modelId="{589F0721-1451-4759-9E66-401042A6E373}" type="pres">
      <dgm:prSet presAssocID="{A8ED43BE-A0B0-48EC-B606-F7CEC4BC88D4}" presName="node" presStyleLbl="node1" presStyleIdx="2" presStyleCnt="4">
        <dgm:presLayoutVars>
          <dgm:bulletEnabled val="1"/>
        </dgm:presLayoutVars>
      </dgm:prSet>
      <dgm:spPr/>
      <dgm:t>
        <a:bodyPr/>
        <a:lstStyle/>
        <a:p>
          <a:endParaRPr lang="ru-RU"/>
        </a:p>
      </dgm:t>
    </dgm:pt>
    <dgm:pt modelId="{0E347CD6-7CC5-4B66-951B-7C1D59EC21A6}" type="pres">
      <dgm:prSet presAssocID="{7FF284F9-6B6D-4B44-8D67-56CFD63BDE29}" presName="sibTrans" presStyleCnt="0"/>
      <dgm:spPr/>
    </dgm:pt>
    <dgm:pt modelId="{E6802CC7-582A-475F-B9F8-D8A1518F10D0}" type="pres">
      <dgm:prSet presAssocID="{05063C86-C78D-453B-8FDE-32BFDA2F5F82}" presName="node" presStyleLbl="node1" presStyleIdx="3" presStyleCnt="4">
        <dgm:presLayoutVars>
          <dgm:bulletEnabled val="1"/>
        </dgm:presLayoutVars>
      </dgm:prSet>
      <dgm:spPr/>
      <dgm:t>
        <a:bodyPr/>
        <a:lstStyle/>
        <a:p>
          <a:endParaRPr lang="ru-RU"/>
        </a:p>
      </dgm:t>
    </dgm:pt>
  </dgm:ptLst>
  <dgm:cxnLst>
    <dgm:cxn modelId="{08D742BD-1B74-4B42-8050-C013484D303E}" type="presOf" srcId="{A8ED43BE-A0B0-48EC-B606-F7CEC4BC88D4}" destId="{589F0721-1451-4759-9E66-401042A6E373}" srcOrd="0" destOrd="0" presId="urn:microsoft.com/office/officeart/2005/8/layout/default"/>
    <dgm:cxn modelId="{CAA51008-5F78-44B6-8AAB-EDE88C98CDC6}" type="presOf" srcId="{FD7FE26F-7B25-4879-B991-204723D4CAE6}" destId="{9B8878C9-1311-4343-92E4-944F41E4434B}" srcOrd="0" destOrd="0" presId="urn:microsoft.com/office/officeart/2005/8/layout/default"/>
    <dgm:cxn modelId="{F3C210CD-D683-401A-92D7-BE4755ED5FBB}" type="presOf" srcId="{F1835DB3-C282-454E-8A6E-C0A2D9ADC3BC}" destId="{A77BC62F-1E78-44DC-9C7C-8A85F8661009}" srcOrd="0" destOrd="0" presId="urn:microsoft.com/office/officeart/2005/8/layout/default"/>
    <dgm:cxn modelId="{61BD8CA7-6AD4-4DDF-918B-72DDBB14247E}" srcId="{F1835DB3-C282-454E-8A6E-C0A2D9ADC3BC}" destId="{FD7FE26F-7B25-4879-B991-204723D4CAE6}" srcOrd="0" destOrd="0" parTransId="{6DD01904-81B6-4782-AE20-3F3E6DD88383}" sibTransId="{C8DDD0A0-9FB6-4BA3-AB9E-2C0B619672A5}"/>
    <dgm:cxn modelId="{F18F8620-C430-4C9A-9086-FA2ECCD5A5CD}" srcId="{F1835DB3-C282-454E-8A6E-C0A2D9ADC3BC}" destId="{A8ED43BE-A0B0-48EC-B606-F7CEC4BC88D4}" srcOrd="2" destOrd="0" parTransId="{0F3BF34B-6F83-4033-BD17-94FEF6E4CF3D}" sibTransId="{7FF284F9-6B6D-4B44-8D67-56CFD63BDE29}"/>
    <dgm:cxn modelId="{5E77A81F-3370-44DE-8DF8-8D9BE1238B40}" type="presOf" srcId="{05063C86-C78D-453B-8FDE-32BFDA2F5F82}" destId="{E6802CC7-582A-475F-B9F8-D8A1518F10D0}" srcOrd="0" destOrd="0" presId="urn:microsoft.com/office/officeart/2005/8/layout/default"/>
    <dgm:cxn modelId="{70CCDAEC-65EB-49ED-9CD4-8D0872852473}" srcId="{F1835DB3-C282-454E-8A6E-C0A2D9ADC3BC}" destId="{05063C86-C78D-453B-8FDE-32BFDA2F5F82}" srcOrd="3" destOrd="0" parTransId="{ED7B84C8-F6A7-492A-9DE4-75FBE7F43690}" sibTransId="{7E53C306-DA6D-4487-B3A6-E0F0461EAEDF}"/>
    <dgm:cxn modelId="{857894D0-6EED-43D0-B7CD-675EE2777074}" srcId="{F1835DB3-C282-454E-8A6E-C0A2D9ADC3BC}" destId="{B50360C5-4D34-4B4E-AEF6-307CD0E87C0F}" srcOrd="1" destOrd="0" parTransId="{41759395-4568-4257-97BC-33B546CDC223}" sibTransId="{3C9C38A5-FCB8-4902-AB62-1F74255C9C44}"/>
    <dgm:cxn modelId="{C84259F4-AF13-4E94-B8D2-9542A7C9FAEF}" type="presOf" srcId="{B50360C5-4D34-4B4E-AEF6-307CD0E87C0F}" destId="{AC42E954-FD9A-452E-A658-B720C676E2A3}" srcOrd="0" destOrd="0" presId="urn:microsoft.com/office/officeart/2005/8/layout/default"/>
    <dgm:cxn modelId="{BF85C666-6131-472B-B40C-D3FE06E888FE}" type="presParOf" srcId="{A77BC62F-1E78-44DC-9C7C-8A85F8661009}" destId="{9B8878C9-1311-4343-92E4-944F41E4434B}" srcOrd="0" destOrd="0" presId="urn:microsoft.com/office/officeart/2005/8/layout/default"/>
    <dgm:cxn modelId="{894FDA25-F414-4620-AA4D-E6798F368F5A}" type="presParOf" srcId="{A77BC62F-1E78-44DC-9C7C-8A85F8661009}" destId="{33952D85-B8AD-406F-96A3-BE3E9467B61A}" srcOrd="1" destOrd="0" presId="urn:microsoft.com/office/officeart/2005/8/layout/default"/>
    <dgm:cxn modelId="{395B1937-AFA1-413D-ABAF-BB287AAB31E0}" type="presParOf" srcId="{A77BC62F-1E78-44DC-9C7C-8A85F8661009}" destId="{AC42E954-FD9A-452E-A658-B720C676E2A3}" srcOrd="2" destOrd="0" presId="urn:microsoft.com/office/officeart/2005/8/layout/default"/>
    <dgm:cxn modelId="{C7EB2808-ADEE-44E3-8DC0-B91C283CFD2B}" type="presParOf" srcId="{A77BC62F-1E78-44DC-9C7C-8A85F8661009}" destId="{BAF8EFCA-B46E-45A0-841F-700107CD6E61}" srcOrd="3" destOrd="0" presId="urn:microsoft.com/office/officeart/2005/8/layout/default"/>
    <dgm:cxn modelId="{8369B527-7C72-4A9D-BB1B-56A027F9E5DB}" type="presParOf" srcId="{A77BC62F-1E78-44DC-9C7C-8A85F8661009}" destId="{589F0721-1451-4759-9E66-401042A6E373}" srcOrd="4" destOrd="0" presId="urn:microsoft.com/office/officeart/2005/8/layout/default"/>
    <dgm:cxn modelId="{5E1A01D5-B6AB-4176-8D9A-336E86E4E5AB}" type="presParOf" srcId="{A77BC62F-1E78-44DC-9C7C-8A85F8661009}" destId="{0E347CD6-7CC5-4B66-951B-7C1D59EC21A6}" srcOrd="5" destOrd="0" presId="urn:microsoft.com/office/officeart/2005/8/layout/default"/>
    <dgm:cxn modelId="{5C3D0932-C094-4324-B10B-1E361D90048D}" type="presParOf" srcId="{A77BC62F-1E78-44DC-9C7C-8A85F8661009}" destId="{E6802CC7-582A-475F-B9F8-D8A1518F10D0}"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878C9-1311-4343-92E4-944F41E4434B}">
      <dsp:nvSpPr>
        <dsp:cNvPr id="0" name=""/>
        <dsp:cNvSpPr/>
      </dsp:nvSpPr>
      <dsp:spPr>
        <a:xfrm>
          <a:off x="3417" y="634403"/>
          <a:ext cx="2711323" cy="1626794"/>
        </a:xfrm>
        <a:prstGeom prst="rect">
          <a:avLst/>
        </a:prstGeom>
        <a:blipFill rotWithShape="0">
          <a:blip xmlns:r="http://schemas.openxmlformats.org/officeDocument/2006/relationships" r:embed="rId1"/>
          <a:tile tx="0" ty="0" sx="100000" sy="100000" flip="none" algn="tl"/>
        </a:blipFill>
        <a:ln w="15875" cap="rnd" cmpd="sng" algn="ctr">
          <a:solidFill>
            <a:srgbClr val="861E02"/>
          </a:solidFill>
          <a:prstDash val="solid"/>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ngle"/>
          <a:contourClr>
            <a:srgbClr val="FFFFFF"/>
          </a:contourClr>
        </a:sp3d>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scene3d>
            <a:camera prst="orthographicFront"/>
            <a:lightRig rig="harsh" dir="t"/>
          </a:scene3d>
          <a:sp3d extrusionH="57150" prstMaterial="matte">
            <a:bevelT w="63500" h="12700" prst="angle"/>
            <a:contourClr>
              <a:schemeClr val="bg1">
                <a:lumMod val="65000"/>
              </a:schemeClr>
            </a:contourClr>
          </a:sp3d>
        </a:bodyPr>
        <a:lstStyle/>
        <a:p>
          <a:pPr lvl="0" algn="ctr" defTabSz="1333500">
            <a:lnSpc>
              <a:spcPct val="90000"/>
            </a:lnSpc>
            <a:spcBef>
              <a:spcPct val="0"/>
            </a:spcBef>
            <a:spcAft>
              <a:spcPct val="35000"/>
            </a:spcAft>
          </a:pPr>
          <a:r>
            <a:rPr lang="tk-TM" sz="3000" b="1" kern="1200" cap="none" spc="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Calibri" panose="020F0502020204030204" pitchFamily="34" charset="0"/>
            </a:rPr>
            <a:t>Ý</a:t>
          </a:r>
          <a:r>
            <a:rPr lang="ru-RU" sz="3000" b="1" kern="1200" cap="none" spc="0" dirty="0" err="1"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Calibri" panose="020F0502020204030204" pitchFamily="34" charset="0"/>
            </a:rPr>
            <a:t>aşaýşyň</a:t>
          </a:r>
          <a:r>
            <a:rPr lang="ru-RU" sz="3000" b="1" kern="1200" cap="none" spc="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Calibri" panose="020F0502020204030204" pitchFamily="34" charset="0"/>
            </a:rPr>
            <a:t> </a:t>
          </a:r>
          <a:r>
            <a:rPr lang="ru-RU" sz="3000" b="1" kern="1200" cap="none" spc="0" dirty="0" err="1"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Calibri" panose="020F0502020204030204" pitchFamily="34" charset="0"/>
            </a:rPr>
            <a:t>suw</a:t>
          </a:r>
          <a:r>
            <a:rPr lang="ru-RU" sz="3000" b="1" kern="1200" cap="none" spc="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Calibri" panose="020F0502020204030204" pitchFamily="34" charset="0"/>
            </a:rPr>
            <a:t> </a:t>
          </a:r>
          <a:r>
            <a:rPr lang="ru-RU" sz="3000" b="1" kern="1200" cap="none" spc="0" dirty="0" err="1"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ea typeface="Calibri" panose="020F0502020204030204" pitchFamily="34" charset="0"/>
            </a:rPr>
            <a:t>gurşawy</a:t>
          </a:r>
          <a:endParaRPr lang="ru-RU" sz="3000" b="1" kern="1200"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dsp:txBody>
      <dsp:txXfrm>
        <a:off x="3417" y="634403"/>
        <a:ext cx="2711323" cy="1626794"/>
      </dsp:txXfrm>
    </dsp:sp>
    <dsp:sp modelId="{AC42E954-FD9A-452E-A658-B720C676E2A3}">
      <dsp:nvSpPr>
        <dsp:cNvPr id="0" name=""/>
        <dsp:cNvSpPr/>
      </dsp:nvSpPr>
      <dsp:spPr>
        <a:xfrm>
          <a:off x="2985873" y="634403"/>
          <a:ext cx="2711323" cy="1626794"/>
        </a:xfrm>
        <a:prstGeom prst="rect">
          <a:avLst/>
        </a:prstGeom>
        <a:blipFill rotWithShape="0">
          <a:blip xmlns:r="http://schemas.openxmlformats.org/officeDocument/2006/relationships" r:embed="rId2"/>
          <a:tile tx="0" ty="0" sx="100000" sy="100000" flip="none" algn="tl"/>
        </a:blipFill>
        <a:ln w="15875" cap="rnd" cmpd="sng" algn="ctr">
          <a:solidFill>
            <a:srgbClr val="FFC000"/>
          </a:solidFill>
          <a:prstDash val="solid"/>
        </a:ln>
        <a:effectLst/>
        <a:scene3d>
          <a:camera prst="orthographicFront"/>
          <a:lightRig rig="threePt" dir="t"/>
        </a:scene3d>
        <a:sp3d>
          <a:bevelT prst="angle"/>
        </a:sp3d>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tk-TM" sz="3000" b="1" kern="1200"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Times New Roman" panose="02020603050405020304" pitchFamily="18" charset="0"/>
              <a:ea typeface="Calibri" panose="020F0502020204030204" pitchFamily="34" charset="0"/>
            </a:rPr>
            <a:t>Ý</a:t>
          </a:r>
          <a:r>
            <a:rPr lang="ru-RU" sz="3000" b="1" kern="1200" cap="none" spc="0" dirty="0" err="1"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Times New Roman" panose="02020603050405020304" pitchFamily="18" charset="0"/>
              <a:ea typeface="Calibri" panose="020F0502020204030204" pitchFamily="34" charset="0"/>
            </a:rPr>
            <a:t>aşaýşyň</a:t>
          </a:r>
          <a:r>
            <a:rPr lang="ru-RU" sz="3000" b="1" kern="1200"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Times New Roman" panose="02020603050405020304" pitchFamily="18" charset="0"/>
              <a:ea typeface="Calibri" panose="020F0502020204030204" pitchFamily="34" charset="0"/>
            </a:rPr>
            <a:t> </a:t>
          </a:r>
          <a:r>
            <a:rPr lang="ru-RU" sz="3000" b="1" kern="1200" cap="none" spc="0" dirty="0" err="1"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Times New Roman" panose="02020603050405020304" pitchFamily="18" charset="0"/>
              <a:ea typeface="Calibri" panose="020F0502020204030204" pitchFamily="34" charset="0"/>
            </a:rPr>
            <a:t>gury</a:t>
          </a:r>
          <a:r>
            <a:rPr lang="ru-RU" sz="3000" b="1" kern="1200"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Times New Roman" panose="02020603050405020304" pitchFamily="18" charset="0"/>
              <a:ea typeface="Calibri" panose="020F0502020204030204" pitchFamily="34" charset="0"/>
            </a:rPr>
            <a:t> </a:t>
          </a:r>
          <a:r>
            <a:rPr lang="ru-RU" sz="3000" b="1" kern="1200" cap="none" spc="0" dirty="0" err="1"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Times New Roman" panose="02020603050405020304" pitchFamily="18" charset="0"/>
              <a:ea typeface="Calibri" panose="020F0502020204030204" pitchFamily="34" charset="0"/>
            </a:rPr>
            <a:t>ýer</a:t>
          </a:r>
          <a:r>
            <a:rPr lang="ru-RU" sz="3000" b="1" kern="1200"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Times New Roman" panose="02020603050405020304" pitchFamily="18" charset="0"/>
              <a:ea typeface="Calibri" panose="020F0502020204030204" pitchFamily="34" charset="0"/>
            </a:rPr>
            <a:t> </a:t>
          </a:r>
          <a:r>
            <a:rPr lang="ru-RU" sz="3000" b="1" kern="1200" cap="none" spc="0" dirty="0" err="1"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Times New Roman" panose="02020603050405020304" pitchFamily="18" charset="0"/>
              <a:ea typeface="Calibri" panose="020F0502020204030204" pitchFamily="34" charset="0"/>
            </a:rPr>
            <a:t>howa</a:t>
          </a:r>
          <a:r>
            <a:rPr lang="ru-RU" sz="3000" b="1" kern="1200"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Times New Roman" panose="02020603050405020304" pitchFamily="18" charset="0"/>
              <a:ea typeface="Calibri" panose="020F0502020204030204" pitchFamily="34" charset="0"/>
            </a:rPr>
            <a:t> </a:t>
          </a:r>
          <a:r>
            <a:rPr lang="ru-RU" sz="3000" b="1" kern="1200" cap="none" spc="0" dirty="0" err="1"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Times New Roman" panose="02020603050405020304" pitchFamily="18" charset="0"/>
              <a:ea typeface="Calibri" panose="020F0502020204030204" pitchFamily="34" charset="0"/>
            </a:rPr>
            <a:t>gurşawy</a:t>
          </a:r>
          <a:endParaRPr lang="ru-RU" sz="3000" b="1" kern="1200"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dsp:txBody>
      <dsp:txXfrm>
        <a:off x="2985873" y="634403"/>
        <a:ext cx="2711323" cy="1626794"/>
      </dsp:txXfrm>
    </dsp:sp>
    <dsp:sp modelId="{589F0721-1451-4759-9E66-401042A6E373}">
      <dsp:nvSpPr>
        <dsp:cNvPr id="0" name=""/>
        <dsp:cNvSpPr/>
      </dsp:nvSpPr>
      <dsp:spPr>
        <a:xfrm>
          <a:off x="5968329" y="634403"/>
          <a:ext cx="2711323" cy="1626794"/>
        </a:xfrm>
        <a:prstGeom prst="rect">
          <a:avLst/>
        </a:prstGeom>
        <a:blipFill rotWithShape="0">
          <a:blip xmlns:r="http://schemas.openxmlformats.org/officeDocument/2006/relationships" r:embed="rId3"/>
          <a:tile tx="0" ty="0" sx="100000" sy="100000" flip="none" algn="tl"/>
        </a:blipFill>
        <a:ln w="15875" cap="rnd" cmpd="sng" algn="ctr">
          <a:solidFill>
            <a:srgbClr val="FFFF00"/>
          </a:solidFill>
          <a:prstDash val="solid"/>
        </a:ln>
        <a:effectLst/>
        <a:scene3d>
          <a:camera prst="orthographicFront"/>
          <a:lightRig rig="threePt" dir="t"/>
        </a:scene3d>
        <a:sp3d>
          <a:bevelT prst="angle"/>
        </a:sp3d>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tk-TM" sz="3000" b="1" kern="1200" cap="none" spc="50" dirty="0" smtClean="0">
              <a:ln w="0"/>
              <a:solidFill>
                <a:schemeClr val="bg2"/>
              </a:solidFill>
              <a:effectLst>
                <a:innerShdw blurRad="63500" dist="50800" dir="13500000">
                  <a:srgbClr val="000000">
                    <a:alpha val="50000"/>
                  </a:srgbClr>
                </a:innerShdw>
              </a:effectLst>
              <a:latin typeface="Times New Roman" panose="02020603050405020304" pitchFamily="18" charset="0"/>
              <a:ea typeface="Calibri" panose="020F0502020204030204" pitchFamily="34" charset="0"/>
            </a:rPr>
            <a:t>Ý</a:t>
          </a:r>
          <a:r>
            <a:rPr lang="ru-RU" sz="3000" b="1" kern="1200" cap="none" spc="50" dirty="0" err="1" smtClean="0">
              <a:ln w="0"/>
              <a:solidFill>
                <a:schemeClr val="bg2"/>
              </a:solidFill>
              <a:effectLst>
                <a:innerShdw blurRad="63500" dist="50800" dir="13500000">
                  <a:srgbClr val="000000">
                    <a:alpha val="50000"/>
                  </a:srgbClr>
                </a:innerShdw>
              </a:effectLst>
              <a:latin typeface="Times New Roman" panose="02020603050405020304" pitchFamily="18" charset="0"/>
              <a:ea typeface="Calibri" panose="020F0502020204030204" pitchFamily="34" charset="0"/>
            </a:rPr>
            <a:t>aşaýşyň</a:t>
          </a:r>
          <a:r>
            <a:rPr lang="ru-RU" sz="3000" b="1" kern="1200" cap="none" spc="50" dirty="0" smtClean="0">
              <a:ln w="0"/>
              <a:solidFill>
                <a:schemeClr val="bg2"/>
              </a:solidFill>
              <a:effectLst>
                <a:innerShdw blurRad="63500" dist="50800" dir="13500000">
                  <a:srgbClr val="000000">
                    <a:alpha val="50000"/>
                  </a:srgbClr>
                </a:innerShdw>
              </a:effectLst>
              <a:latin typeface="Times New Roman" panose="02020603050405020304" pitchFamily="18" charset="0"/>
              <a:ea typeface="Calibri" panose="020F0502020204030204" pitchFamily="34" charset="0"/>
            </a:rPr>
            <a:t> </a:t>
          </a:r>
          <a:r>
            <a:rPr lang="ru-RU" sz="3000" b="1" kern="1200" cap="none" spc="50" dirty="0" err="1" smtClean="0">
              <a:ln w="0"/>
              <a:solidFill>
                <a:schemeClr val="bg2"/>
              </a:solidFill>
              <a:effectLst>
                <a:innerShdw blurRad="63500" dist="50800" dir="13500000">
                  <a:srgbClr val="000000">
                    <a:alpha val="50000"/>
                  </a:srgbClr>
                </a:innerShdw>
              </a:effectLst>
              <a:latin typeface="Times New Roman" panose="02020603050405020304" pitchFamily="18" charset="0"/>
              <a:ea typeface="Calibri" panose="020F0502020204030204" pitchFamily="34" charset="0"/>
            </a:rPr>
            <a:t>toprak</a:t>
          </a:r>
          <a:r>
            <a:rPr lang="ru-RU" sz="3000" b="1" kern="1200" cap="none" spc="50" dirty="0" smtClean="0">
              <a:ln w="0"/>
              <a:solidFill>
                <a:schemeClr val="bg2"/>
              </a:solidFill>
              <a:effectLst>
                <a:innerShdw blurRad="63500" dist="50800" dir="13500000">
                  <a:srgbClr val="000000">
                    <a:alpha val="50000"/>
                  </a:srgbClr>
                </a:innerShdw>
              </a:effectLst>
              <a:latin typeface="Times New Roman" panose="02020603050405020304" pitchFamily="18" charset="0"/>
              <a:ea typeface="Calibri" panose="020F0502020204030204" pitchFamily="34" charset="0"/>
            </a:rPr>
            <a:t> </a:t>
          </a:r>
          <a:r>
            <a:rPr lang="ru-RU" sz="3000" b="1" kern="1200" cap="none" spc="50" dirty="0" err="1" smtClean="0">
              <a:ln w="0"/>
              <a:solidFill>
                <a:schemeClr val="bg2"/>
              </a:solidFill>
              <a:effectLst>
                <a:innerShdw blurRad="63500" dist="50800" dir="13500000">
                  <a:srgbClr val="000000">
                    <a:alpha val="50000"/>
                  </a:srgbClr>
                </a:innerShdw>
              </a:effectLst>
              <a:latin typeface="Times New Roman" panose="02020603050405020304" pitchFamily="18" charset="0"/>
              <a:ea typeface="Calibri" panose="020F0502020204030204" pitchFamily="34" charset="0"/>
            </a:rPr>
            <a:t>gurşawy</a:t>
          </a:r>
          <a:endParaRPr lang="ru-RU" sz="3000" b="1" kern="1200" cap="none" spc="50" dirty="0">
            <a:ln w="0"/>
            <a:solidFill>
              <a:schemeClr val="bg2"/>
            </a:solidFill>
            <a:effectLst>
              <a:innerShdw blurRad="63500" dist="50800" dir="13500000">
                <a:srgbClr val="000000">
                  <a:alpha val="50000"/>
                </a:srgbClr>
              </a:innerShdw>
            </a:effectLst>
          </a:endParaRPr>
        </a:p>
      </dsp:txBody>
      <dsp:txXfrm>
        <a:off x="5968329" y="634403"/>
        <a:ext cx="2711323" cy="1626794"/>
      </dsp:txXfrm>
    </dsp:sp>
    <dsp:sp modelId="{E6802CC7-582A-475F-B9F8-D8A1518F10D0}">
      <dsp:nvSpPr>
        <dsp:cNvPr id="0" name=""/>
        <dsp:cNvSpPr/>
      </dsp:nvSpPr>
      <dsp:spPr>
        <a:xfrm>
          <a:off x="8950785" y="634403"/>
          <a:ext cx="2711323" cy="1626794"/>
        </a:xfrm>
        <a:prstGeom prst="rect">
          <a:avLst/>
        </a:prstGeom>
        <a:blipFill rotWithShape="0">
          <a:blip xmlns:r="http://schemas.openxmlformats.org/officeDocument/2006/relationships" r:embed="rId4"/>
          <a:tile tx="0" ty="0" sx="100000" sy="100000" flip="none" algn="tl"/>
        </a:blipFill>
        <a:ln w="15875" cap="rnd" cmpd="sng" algn="ctr">
          <a:solidFill>
            <a:srgbClr val="92D050"/>
          </a:solidFill>
          <a:prstDash val="solid"/>
        </a:ln>
        <a:effectLst/>
        <a:scene3d>
          <a:camera prst="orthographicFront"/>
          <a:lightRig rig="threePt" dir="t"/>
        </a:scene3d>
        <a:sp3d>
          <a:bevelT prst="angle"/>
        </a:sp3d>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tk-TM" sz="3000" b="1" kern="1200"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latin typeface="Times New Roman" panose="02020603050405020304" pitchFamily="18" charset="0"/>
              <a:ea typeface="Calibri" panose="020F0502020204030204" pitchFamily="34" charset="0"/>
            </a:rPr>
            <a:t>Ý</a:t>
          </a:r>
          <a:r>
            <a:rPr lang="ru-RU" sz="3000" b="1" kern="1200"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latin typeface="Times New Roman" panose="02020603050405020304" pitchFamily="18" charset="0"/>
              <a:ea typeface="Calibri" panose="020F0502020204030204" pitchFamily="34" charset="0"/>
            </a:rPr>
            <a:t>aşaýşyň</a:t>
          </a:r>
          <a:r>
            <a:rPr lang="ru-RU" sz="3000" b="1" kern="1200"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latin typeface="Times New Roman" panose="02020603050405020304" pitchFamily="18" charset="0"/>
              <a:ea typeface="Calibri" panose="020F0502020204030204" pitchFamily="34" charset="0"/>
            </a:rPr>
            <a:t> </a:t>
          </a:r>
          <a:r>
            <a:rPr lang="ru-RU" sz="3000" b="1" kern="1200"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latin typeface="Times New Roman" panose="02020603050405020304" pitchFamily="18" charset="0"/>
              <a:ea typeface="Calibri" panose="020F0502020204030204" pitchFamily="34" charset="0"/>
            </a:rPr>
            <a:t>janly</a:t>
          </a:r>
          <a:r>
            <a:rPr lang="ru-RU" sz="3000" b="1" kern="1200"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latin typeface="Times New Roman" panose="02020603050405020304" pitchFamily="18" charset="0"/>
              <a:ea typeface="Calibri" panose="020F0502020204030204" pitchFamily="34" charset="0"/>
            </a:rPr>
            <a:t> </a:t>
          </a:r>
          <a:r>
            <a:rPr lang="ru-RU" sz="3000" b="1" kern="1200"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latin typeface="Times New Roman" panose="02020603050405020304" pitchFamily="18" charset="0"/>
              <a:ea typeface="Calibri" panose="020F0502020204030204" pitchFamily="34" charset="0"/>
            </a:rPr>
            <a:t>organizm</a:t>
          </a:r>
          <a:r>
            <a:rPr lang="ru-RU" sz="3000" b="1" kern="1200"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latin typeface="Times New Roman" panose="02020603050405020304" pitchFamily="18" charset="0"/>
              <a:ea typeface="Calibri" panose="020F0502020204030204" pitchFamily="34" charset="0"/>
            </a:rPr>
            <a:t> </a:t>
          </a:r>
          <a:r>
            <a:rPr lang="ru-RU" sz="3000" b="1" kern="1200"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latin typeface="Times New Roman" panose="02020603050405020304" pitchFamily="18" charset="0"/>
              <a:ea typeface="Calibri" panose="020F0502020204030204" pitchFamily="34" charset="0"/>
            </a:rPr>
            <a:t>gurşawy</a:t>
          </a:r>
          <a:endParaRPr lang="ru-RU" sz="3000" b="1" kern="1200"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dsp:txBody>
      <dsp:txXfrm>
        <a:off x="8950785" y="634403"/>
        <a:ext cx="2711323" cy="1626794"/>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A44D9BE-500E-4A9C-ADF0-7B8F45015020}" type="datetimeFigureOut">
              <a:rPr lang="ru-RU" smtClean="0"/>
              <a:t>03.12.2019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FCF3B78-522F-4B00-AE6F-EED46EC8EDC6}" type="slidenum">
              <a:rPr lang="ru-RU" smtClean="0"/>
              <a:t>‹#›</a:t>
            </a:fld>
            <a:endParaRPr lang="ru-RU"/>
          </a:p>
        </p:txBody>
      </p:sp>
    </p:spTree>
    <p:extLst>
      <p:ext uri="{BB962C8B-B14F-4D97-AF65-F5344CB8AC3E}">
        <p14:creationId xmlns:p14="http://schemas.microsoft.com/office/powerpoint/2010/main" val="3954909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A44D9BE-500E-4A9C-ADF0-7B8F45015020}" type="datetimeFigureOut">
              <a:rPr lang="ru-RU" smtClean="0"/>
              <a:t>03.12.2019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FCF3B78-522F-4B00-AE6F-EED46EC8EDC6}" type="slidenum">
              <a:rPr lang="ru-RU" smtClean="0"/>
              <a:t>‹#›</a:t>
            </a:fld>
            <a:endParaRPr lang="ru-RU"/>
          </a:p>
        </p:txBody>
      </p:sp>
    </p:spTree>
    <p:extLst>
      <p:ext uri="{BB962C8B-B14F-4D97-AF65-F5344CB8AC3E}">
        <p14:creationId xmlns:p14="http://schemas.microsoft.com/office/powerpoint/2010/main" val="3188015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A44D9BE-500E-4A9C-ADF0-7B8F45015020}" type="datetimeFigureOut">
              <a:rPr lang="ru-RU" smtClean="0"/>
              <a:t>03.12.2019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FCF3B78-522F-4B00-AE6F-EED46EC8EDC6}"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4170707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A44D9BE-500E-4A9C-ADF0-7B8F45015020}" type="datetimeFigureOut">
              <a:rPr lang="ru-RU" smtClean="0"/>
              <a:t>03.12.2019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FCF3B78-522F-4B00-AE6F-EED46EC8EDC6}" type="slidenum">
              <a:rPr lang="ru-RU" smtClean="0"/>
              <a:t>‹#›</a:t>
            </a:fld>
            <a:endParaRPr lang="ru-RU"/>
          </a:p>
        </p:txBody>
      </p:sp>
    </p:spTree>
    <p:extLst>
      <p:ext uri="{BB962C8B-B14F-4D97-AF65-F5344CB8AC3E}">
        <p14:creationId xmlns:p14="http://schemas.microsoft.com/office/powerpoint/2010/main" val="5290395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A44D9BE-500E-4A9C-ADF0-7B8F45015020}" type="datetimeFigureOut">
              <a:rPr lang="ru-RU" smtClean="0"/>
              <a:t>03.12.2019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FCF3B78-522F-4B00-AE6F-EED46EC8EDC6}"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37237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A44D9BE-500E-4A9C-ADF0-7B8F45015020}" type="datetimeFigureOut">
              <a:rPr lang="ru-RU" smtClean="0"/>
              <a:t>03.12.2019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FCF3B78-522F-4B00-AE6F-EED46EC8EDC6}" type="slidenum">
              <a:rPr lang="ru-RU" smtClean="0"/>
              <a:t>‹#›</a:t>
            </a:fld>
            <a:endParaRPr lang="ru-RU"/>
          </a:p>
        </p:txBody>
      </p:sp>
    </p:spTree>
    <p:extLst>
      <p:ext uri="{BB962C8B-B14F-4D97-AF65-F5344CB8AC3E}">
        <p14:creationId xmlns:p14="http://schemas.microsoft.com/office/powerpoint/2010/main" val="10990041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A44D9BE-500E-4A9C-ADF0-7B8F45015020}" type="datetimeFigureOut">
              <a:rPr lang="ru-RU" smtClean="0"/>
              <a:t>03.12.2019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FCF3B78-522F-4B00-AE6F-EED46EC8EDC6}" type="slidenum">
              <a:rPr lang="ru-RU" smtClean="0"/>
              <a:t>‹#›</a:t>
            </a:fld>
            <a:endParaRPr lang="ru-RU"/>
          </a:p>
        </p:txBody>
      </p:sp>
    </p:spTree>
    <p:extLst>
      <p:ext uri="{BB962C8B-B14F-4D97-AF65-F5344CB8AC3E}">
        <p14:creationId xmlns:p14="http://schemas.microsoft.com/office/powerpoint/2010/main" val="638019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A44D9BE-500E-4A9C-ADF0-7B8F45015020}" type="datetimeFigureOut">
              <a:rPr lang="ru-RU" smtClean="0"/>
              <a:t>03.12.2019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FCF3B78-522F-4B00-AE6F-EED46EC8EDC6}" type="slidenum">
              <a:rPr lang="ru-RU" smtClean="0"/>
              <a:t>‹#›</a:t>
            </a:fld>
            <a:endParaRPr lang="ru-RU"/>
          </a:p>
        </p:txBody>
      </p:sp>
    </p:spTree>
    <p:extLst>
      <p:ext uri="{BB962C8B-B14F-4D97-AF65-F5344CB8AC3E}">
        <p14:creationId xmlns:p14="http://schemas.microsoft.com/office/powerpoint/2010/main" val="4559728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DBF07C-E029-40C5-8015-4B928279EAC4}" type="datetimeFigureOut">
              <a:rPr kumimoji="0" lang="ru-RU"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03.12.2019</a:t>
            </a:fld>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163724-7F30-4B2A-AB4A-6CCE113C7617}" type="slidenum">
              <a:rPr kumimoji="0" lang="ru-RU"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212301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DBF07C-E029-40C5-8015-4B928279EAC4}" type="datetimeFigureOut">
              <a:rPr kumimoji="0" lang="ru-RU"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03.12.2019</a:t>
            </a:fld>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163724-7F30-4B2A-AB4A-6CCE113C7617}" type="slidenum">
              <a:rPr kumimoji="0" lang="ru-RU"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2434413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DBF07C-E029-40C5-8015-4B928279EAC4}" type="datetimeFigureOut">
              <a:rPr kumimoji="0" lang="ru-RU"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03.12.2019</a:t>
            </a:fld>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163724-7F30-4B2A-AB4A-6CCE113C7617}" type="slidenum">
              <a:rPr kumimoji="0" lang="ru-RU"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7677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A44D9BE-500E-4A9C-ADF0-7B8F45015020}" type="datetimeFigureOut">
              <a:rPr lang="ru-RU" smtClean="0"/>
              <a:t>03.12.2019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FCF3B78-522F-4B00-AE6F-EED46EC8EDC6}" type="slidenum">
              <a:rPr lang="ru-RU" smtClean="0"/>
              <a:t>‹#›</a:t>
            </a:fld>
            <a:endParaRPr lang="ru-RU"/>
          </a:p>
        </p:txBody>
      </p:sp>
    </p:spTree>
    <p:extLst>
      <p:ext uri="{BB962C8B-B14F-4D97-AF65-F5344CB8AC3E}">
        <p14:creationId xmlns:p14="http://schemas.microsoft.com/office/powerpoint/2010/main" val="7220018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DBF07C-E029-40C5-8015-4B928279EAC4}" type="datetimeFigureOut">
              <a:rPr kumimoji="0" lang="ru-RU"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03.12.2019</a:t>
            </a:fld>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163724-7F30-4B2A-AB4A-6CCE113C7617}" type="slidenum">
              <a:rPr kumimoji="0" lang="ru-RU"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2642808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DBF07C-E029-40C5-8015-4B928279EAC4}" type="datetimeFigureOut">
              <a:rPr kumimoji="0" lang="ru-RU"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03.12.2019</a:t>
            </a:fld>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8" name="Footer Placeholder 7"/>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163724-7F30-4B2A-AB4A-6CCE113C7617}" type="slidenum">
              <a:rPr kumimoji="0" lang="ru-RU"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2433576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DBF07C-E029-40C5-8015-4B928279EAC4}" type="datetimeFigureOut">
              <a:rPr kumimoji="0" lang="ru-RU"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03.12.2019</a:t>
            </a:fld>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4" name="Footer Placeholder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163724-7F30-4B2A-AB4A-6CCE113C7617}" type="slidenum">
              <a:rPr kumimoji="0" lang="ru-RU"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7823751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DBF07C-E029-40C5-8015-4B928279EAC4}" type="datetimeFigureOut">
              <a:rPr kumimoji="0" lang="ru-RU"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03.12.2019</a:t>
            </a:fld>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163724-7F30-4B2A-AB4A-6CCE113C7617}" type="slidenum">
              <a:rPr kumimoji="0" lang="ru-RU"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91016457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DBF07C-E029-40C5-8015-4B928279EAC4}" type="datetimeFigureOut">
              <a:rPr kumimoji="0" lang="ru-RU"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03.12.2019</a:t>
            </a:fld>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163724-7F30-4B2A-AB4A-6CCE113C7617}" type="slidenum">
              <a:rPr kumimoji="0" lang="ru-RU"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46703024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DBF07C-E029-40C5-8015-4B928279EAC4}" type="datetimeFigureOut">
              <a:rPr kumimoji="0" lang="ru-RU"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03.12.2019</a:t>
            </a:fld>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163724-7F30-4B2A-AB4A-6CCE113C7617}" type="slidenum">
              <a:rPr kumimoji="0" lang="ru-RU"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75016017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DBF07C-E029-40C5-8015-4B928279EAC4}" type="datetimeFigureOut">
              <a:rPr kumimoji="0" lang="ru-RU"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03.12.2019</a:t>
            </a:fld>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163724-7F30-4B2A-AB4A-6CCE113C7617}" type="slidenum">
              <a:rPr kumimoji="0" lang="ru-RU"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95592239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DBF07C-E029-40C5-8015-4B928279EAC4}" type="datetimeFigureOut">
              <a:rPr kumimoji="0" lang="ru-RU"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03.12.2019</a:t>
            </a:fld>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163724-7F30-4B2A-AB4A-6CCE113C7617}" type="slidenum">
              <a:rPr kumimoji="0" lang="ru-RU"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A53010"/>
                </a:solidFill>
                <a:effectLst/>
                <a:uLnTx/>
                <a:uFillTx/>
                <a:latin typeface="Arial"/>
                <a:ea typeface="+mn-ea"/>
                <a:cs typeface="+mn-cs"/>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A53010"/>
                </a:solidFill>
                <a:effectLst/>
                <a:uLnTx/>
                <a:uFillTx/>
                <a:latin typeface="Arial"/>
                <a:ea typeface="+mn-ea"/>
                <a:cs typeface="+mn-cs"/>
              </a:rPr>
              <a:t>”</a:t>
            </a:r>
          </a:p>
        </p:txBody>
      </p:sp>
    </p:spTree>
    <p:extLst>
      <p:ext uri="{BB962C8B-B14F-4D97-AF65-F5344CB8AC3E}">
        <p14:creationId xmlns:p14="http://schemas.microsoft.com/office/powerpoint/2010/main" val="280912005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DBF07C-E029-40C5-8015-4B928279EAC4}" type="datetimeFigureOut">
              <a:rPr kumimoji="0" lang="ru-RU"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03.12.2019</a:t>
            </a:fld>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163724-7F30-4B2A-AB4A-6CCE113C7617}" type="slidenum">
              <a:rPr kumimoji="0" lang="ru-RU"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45280651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DBF07C-E029-40C5-8015-4B928279EAC4}" type="datetimeFigureOut">
              <a:rPr kumimoji="0" lang="ru-RU"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03.12.2019</a:t>
            </a:fld>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163724-7F30-4B2A-AB4A-6CCE113C7617}" type="slidenum">
              <a:rPr kumimoji="0" lang="ru-RU"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A53010"/>
                </a:solidFill>
                <a:effectLst/>
                <a:uLnTx/>
                <a:uFillTx/>
                <a:latin typeface="Arial"/>
                <a:ea typeface="+mn-ea"/>
                <a:cs typeface="+mn-cs"/>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A53010"/>
                </a:solidFill>
                <a:effectLst/>
                <a:uLnTx/>
                <a:uFillTx/>
                <a:latin typeface="Arial"/>
                <a:ea typeface="+mn-ea"/>
                <a:cs typeface="+mn-cs"/>
              </a:rPr>
              <a:t>”</a:t>
            </a:r>
          </a:p>
        </p:txBody>
      </p:sp>
    </p:spTree>
    <p:extLst>
      <p:ext uri="{BB962C8B-B14F-4D97-AF65-F5344CB8AC3E}">
        <p14:creationId xmlns:p14="http://schemas.microsoft.com/office/powerpoint/2010/main" val="4053256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A44D9BE-500E-4A9C-ADF0-7B8F45015020}" type="datetimeFigureOut">
              <a:rPr lang="ru-RU" smtClean="0"/>
              <a:t>03.12.2019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FCF3B78-522F-4B00-AE6F-EED46EC8EDC6}" type="slidenum">
              <a:rPr lang="ru-RU" smtClean="0"/>
              <a:t>‹#›</a:t>
            </a:fld>
            <a:endParaRPr lang="ru-RU"/>
          </a:p>
        </p:txBody>
      </p:sp>
    </p:spTree>
    <p:extLst>
      <p:ext uri="{BB962C8B-B14F-4D97-AF65-F5344CB8AC3E}">
        <p14:creationId xmlns:p14="http://schemas.microsoft.com/office/powerpoint/2010/main" val="72309713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DBF07C-E029-40C5-8015-4B928279EAC4}" type="datetimeFigureOut">
              <a:rPr kumimoji="0" lang="ru-RU"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03.12.2019</a:t>
            </a:fld>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163724-7F30-4B2A-AB4A-6CCE113C7617}" type="slidenum">
              <a:rPr kumimoji="0" lang="ru-RU"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424380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DBF07C-E029-40C5-8015-4B928279EAC4}" type="datetimeFigureOut">
              <a:rPr kumimoji="0" lang="ru-RU"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03.12.2019</a:t>
            </a:fld>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163724-7F30-4B2A-AB4A-6CCE113C7617}" type="slidenum">
              <a:rPr kumimoji="0" lang="ru-RU"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33873449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DBF07C-E029-40C5-8015-4B928279EAC4}" type="datetimeFigureOut">
              <a:rPr kumimoji="0" lang="ru-RU"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03.12.2019</a:t>
            </a:fld>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163724-7F30-4B2A-AB4A-6CCE113C7617}" type="slidenum">
              <a:rPr kumimoji="0" lang="ru-RU"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3764586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DBF07C-E029-40C5-8015-4B928279EAC4}" type="datetimeFigureOut">
              <a:rPr kumimoji="0" lang="ru-RU"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03.12.2019</a:t>
            </a:fld>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163724-7F30-4B2A-AB4A-6CCE113C7617}" type="slidenum">
              <a:rPr kumimoji="0" lang="ru-RU"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43906699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DBF07C-E029-40C5-8015-4B928279EAC4}" type="datetimeFigureOut">
              <a:rPr kumimoji="0" lang="ru-RU"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03.12.2019</a:t>
            </a:fld>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163724-7F30-4B2A-AB4A-6CCE113C7617}" type="slidenum">
              <a:rPr kumimoji="0" lang="ru-RU"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09215499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DBF07C-E029-40C5-8015-4B928279EAC4}" type="datetimeFigureOut">
              <a:rPr kumimoji="0" lang="ru-RU"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03.12.2019</a:t>
            </a:fld>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163724-7F30-4B2A-AB4A-6CCE113C7617}" type="slidenum">
              <a:rPr kumimoji="0" lang="ru-RU"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36258229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DBF07C-E029-40C5-8015-4B928279EAC4}" type="datetimeFigureOut">
              <a:rPr kumimoji="0" lang="ru-RU"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03.12.2019</a:t>
            </a:fld>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163724-7F30-4B2A-AB4A-6CCE113C7617}" type="slidenum">
              <a:rPr kumimoji="0" lang="ru-RU"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67449380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DBF07C-E029-40C5-8015-4B928279EAC4}" type="datetimeFigureOut">
              <a:rPr kumimoji="0" lang="ru-RU"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03.12.2019</a:t>
            </a:fld>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8" name="Footer Placeholder 7"/>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163724-7F30-4B2A-AB4A-6CCE113C7617}" type="slidenum">
              <a:rPr kumimoji="0" lang="ru-RU"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15265764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DBF07C-E029-40C5-8015-4B928279EAC4}" type="datetimeFigureOut">
              <a:rPr kumimoji="0" lang="ru-RU"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03.12.2019</a:t>
            </a:fld>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4" name="Footer Placeholder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163724-7F30-4B2A-AB4A-6CCE113C7617}" type="slidenum">
              <a:rPr kumimoji="0" lang="ru-RU"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89590311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DBF07C-E029-40C5-8015-4B928279EAC4}" type="datetimeFigureOut">
              <a:rPr kumimoji="0" lang="ru-RU"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03.12.2019</a:t>
            </a:fld>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163724-7F30-4B2A-AB4A-6CCE113C7617}" type="slidenum">
              <a:rPr kumimoji="0" lang="ru-RU"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593511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A44D9BE-500E-4A9C-ADF0-7B8F45015020}" type="datetimeFigureOut">
              <a:rPr lang="ru-RU" smtClean="0"/>
              <a:t>03.12.2019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FCF3B78-522F-4B00-AE6F-EED46EC8EDC6}" type="slidenum">
              <a:rPr lang="ru-RU" smtClean="0"/>
              <a:t>‹#›</a:t>
            </a:fld>
            <a:endParaRPr lang="ru-RU"/>
          </a:p>
        </p:txBody>
      </p:sp>
    </p:spTree>
    <p:extLst>
      <p:ext uri="{BB962C8B-B14F-4D97-AF65-F5344CB8AC3E}">
        <p14:creationId xmlns:p14="http://schemas.microsoft.com/office/powerpoint/2010/main" val="373336764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DBF07C-E029-40C5-8015-4B928279EAC4}" type="datetimeFigureOut">
              <a:rPr kumimoji="0" lang="ru-RU"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03.12.2019</a:t>
            </a:fld>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163724-7F30-4B2A-AB4A-6CCE113C7617}" type="slidenum">
              <a:rPr kumimoji="0" lang="ru-RU"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67898088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DBF07C-E029-40C5-8015-4B928279EAC4}" type="datetimeFigureOut">
              <a:rPr kumimoji="0" lang="ru-RU"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03.12.2019</a:t>
            </a:fld>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163724-7F30-4B2A-AB4A-6CCE113C7617}" type="slidenum">
              <a:rPr kumimoji="0" lang="ru-RU"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64796336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DBF07C-E029-40C5-8015-4B928279EAC4}" type="datetimeFigureOut">
              <a:rPr kumimoji="0" lang="ru-RU"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03.12.2019</a:t>
            </a:fld>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163724-7F30-4B2A-AB4A-6CCE113C7617}" type="slidenum">
              <a:rPr kumimoji="0" lang="ru-RU"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24570876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DBF07C-E029-40C5-8015-4B928279EAC4}" type="datetimeFigureOut">
              <a:rPr kumimoji="0" lang="ru-RU"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03.12.2019</a:t>
            </a:fld>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163724-7F30-4B2A-AB4A-6CCE113C7617}" type="slidenum">
              <a:rPr kumimoji="0" lang="ru-RU"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A53010"/>
                </a:solidFill>
                <a:effectLst/>
                <a:uLnTx/>
                <a:uFillTx/>
                <a:latin typeface="Arial"/>
                <a:ea typeface="+mn-ea"/>
                <a:cs typeface="+mn-cs"/>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A53010"/>
                </a:solidFill>
                <a:effectLst/>
                <a:uLnTx/>
                <a:uFillTx/>
                <a:latin typeface="Arial"/>
                <a:ea typeface="+mn-ea"/>
                <a:cs typeface="+mn-cs"/>
              </a:rPr>
              <a:t>”</a:t>
            </a:r>
          </a:p>
        </p:txBody>
      </p:sp>
    </p:spTree>
    <p:extLst>
      <p:ext uri="{BB962C8B-B14F-4D97-AF65-F5344CB8AC3E}">
        <p14:creationId xmlns:p14="http://schemas.microsoft.com/office/powerpoint/2010/main" val="392498953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DBF07C-E029-40C5-8015-4B928279EAC4}" type="datetimeFigureOut">
              <a:rPr kumimoji="0" lang="ru-RU"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03.12.2019</a:t>
            </a:fld>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163724-7F30-4B2A-AB4A-6CCE113C7617}" type="slidenum">
              <a:rPr kumimoji="0" lang="ru-RU"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1798230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DBF07C-E029-40C5-8015-4B928279EAC4}" type="datetimeFigureOut">
              <a:rPr kumimoji="0" lang="ru-RU"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03.12.2019</a:t>
            </a:fld>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163724-7F30-4B2A-AB4A-6CCE113C7617}" type="slidenum">
              <a:rPr kumimoji="0" lang="ru-RU"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A53010"/>
                </a:solidFill>
                <a:effectLst/>
                <a:uLnTx/>
                <a:uFillTx/>
                <a:latin typeface="Arial"/>
                <a:ea typeface="+mn-ea"/>
                <a:cs typeface="+mn-cs"/>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A53010"/>
                </a:solidFill>
                <a:effectLst/>
                <a:uLnTx/>
                <a:uFillTx/>
                <a:latin typeface="Arial"/>
                <a:ea typeface="+mn-ea"/>
                <a:cs typeface="+mn-cs"/>
              </a:rPr>
              <a:t>”</a:t>
            </a:r>
          </a:p>
        </p:txBody>
      </p:sp>
    </p:spTree>
    <p:extLst>
      <p:ext uri="{BB962C8B-B14F-4D97-AF65-F5344CB8AC3E}">
        <p14:creationId xmlns:p14="http://schemas.microsoft.com/office/powerpoint/2010/main" val="283046672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DBF07C-E029-40C5-8015-4B928279EAC4}" type="datetimeFigureOut">
              <a:rPr kumimoji="0" lang="ru-RU"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03.12.2019</a:t>
            </a:fld>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163724-7F30-4B2A-AB4A-6CCE113C7617}" type="slidenum">
              <a:rPr kumimoji="0" lang="ru-RU"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83342091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DBF07C-E029-40C5-8015-4B928279EAC4}" type="datetimeFigureOut">
              <a:rPr kumimoji="0" lang="ru-RU"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03.12.2019</a:t>
            </a:fld>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163724-7F30-4B2A-AB4A-6CCE113C7617}" type="slidenum">
              <a:rPr kumimoji="0" lang="ru-RU"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428816592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DBF07C-E029-40C5-8015-4B928279EAC4}" type="datetimeFigureOut">
              <a:rPr kumimoji="0" lang="ru-RU"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03.12.2019</a:t>
            </a:fld>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163724-7F30-4B2A-AB4A-6CCE113C7617}" type="slidenum">
              <a:rPr kumimoji="0" lang="ru-RU"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49872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A44D9BE-500E-4A9C-ADF0-7B8F45015020}" type="datetimeFigureOut">
              <a:rPr lang="ru-RU" smtClean="0"/>
              <a:t>03.12.2019</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FCF3B78-522F-4B00-AE6F-EED46EC8EDC6}" type="slidenum">
              <a:rPr lang="ru-RU" smtClean="0"/>
              <a:t>‹#›</a:t>
            </a:fld>
            <a:endParaRPr lang="ru-RU"/>
          </a:p>
        </p:txBody>
      </p:sp>
    </p:spTree>
    <p:extLst>
      <p:ext uri="{BB962C8B-B14F-4D97-AF65-F5344CB8AC3E}">
        <p14:creationId xmlns:p14="http://schemas.microsoft.com/office/powerpoint/2010/main" val="2346609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A44D9BE-500E-4A9C-ADF0-7B8F45015020}" type="datetimeFigureOut">
              <a:rPr lang="ru-RU" smtClean="0"/>
              <a:t>03.12.2019</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FCF3B78-522F-4B00-AE6F-EED46EC8EDC6}" type="slidenum">
              <a:rPr lang="ru-RU" smtClean="0"/>
              <a:t>‹#›</a:t>
            </a:fld>
            <a:endParaRPr lang="ru-RU"/>
          </a:p>
        </p:txBody>
      </p:sp>
    </p:spTree>
    <p:extLst>
      <p:ext uri="{BB962C8B-B14F-4D97-AF65-F5344CB8AC3E}">
        <p14:creationId xmlns:p14="http://schemas.microsoft.com/office/powerpoint/2010/main" val="3449416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44D9BE-500E-4A9C-ADF0-7B8F45015020}" type="datetimeFigureOut">
              <a:rPr lang="ru-RU" smtClean="0"/>
              <a:t>03.12.2019</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6FCF3B78-522F-4B00-AE6F-EED46EC8EDC6}" type="slidenum">
              <a:rPr lang="ru-RU" smtClean="0"/>
              <a:t>‹#›</a:t>
            </a:fld>
            <a:endParaRPr lang="ru-RU"/>
          </a:p>
        </p:txBody>
      </p:sp>
    </p:spTree>
    <p:extLst>
      <p:ext uri="{BB962C8B-B14F-4D97-AF65-F5344CB8AC3E}">
        <p14:creationId xmlns:p14="http://schemas.microsoft.com/office/powerpoint/2010/main" val="1602863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DA44D9BE-500E-4A9C-ADF0-7B8F45015020}" type="datetimeFigureOut">
              <a:rPr lang="ru-RU" smtClean="0"/>
              <a:t>03.12.2019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FCF3B78-522F-4B00-AE6F-EED46EC8EDC6}" type="slidenum">
              <a:rPr lang="ru-RU" smtClean="0"/>
              <a:t>‹#›</a:t>
            </a:fld>
            <a:endParaRPr lang="ru-RU"/>
          </a:p>
        </p:txBody>
      </p:sp>
    </p:spTree>
    <p:extLst>
      <p:ext uri="{BB962C8B-B14F-4D97-AF65-F5344CB8AC3E}">
        <p14:creationId xmlns:p14="http://schemas.microsoft.com/office/powerpoint/2010/main" val="76029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A44D9BE-500E-4A9C-ADF0-7B8F45015020}" type="datetimeFigureOut">
              <a:rPr lang="ru-RU" smtClean="0"/>
              <a:t>03.12.2019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FCF3B78-522F-4B00-AE6F-EED46EC8EDC6}" type="slidenum">
              <a:rPr lang="ru-RU" smtClean="0"/>
              <a:t>‹#›</a:t>
            </a:fld>
            <a:endParaRPr lang="ru-RU"/>
          </a:p>
        </p:txBody>
      </p:sp>
    </p:spTree>
    <p:extLst>
      <p:ext uri="{BB962C8B-B14F-4D97-AF65-F5344CB8AC3E}">
        <p14:creationId xmlns:p14="http://schemas.microsoft.com/office/powerpoint/2010/main" val="181733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17" Type="http://schemas.openxmlformats.org/officeDocument/2006/relationships/theme" Target="../theme/theme3.xml"/><Relationship Id="rId2" Type="http://schemas.openxmlformats.org/officeDocument/2006/relationships/slideLayout" Target="../slideLayouts/slideLayout34.xml"/><Relationship Id="rId16" Type="http://schemas.openxmlformats.org/officeDocument/2006/relationships/slideLayout" Target="../slideLayouts/slideLayout48.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5" Type="http://schemas.openxmlformats.org/officeDocument/2006/relationships/slideLayout" Target="../slideLayouts/slideLayout4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A44D9BE-500E-4A9C-ADF0-7B8F45015020}" type="datetimeFigureOut">
              <a:rPr lang="ru-RU" smtClean="0"/>
              <a:t>03.12.2019</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FCF3B78-522F-4B00-AE6F-EED46EC8EDC6}" type="slidenum">
              <a:rPr lang="ru-RU" smtClean="0"/>
              <a:t>‹#›</a:t>
            </a:fld>
            <a:endParaRPr lang="ru-RU"/>
          </a:p>
        </p:txBody>
      </p:sp>
    </p:spTree>
    <p:extLst>
      <p:ext uri="{BB962C8B-B14F-4D97-AF65-F5344CB8AC3E}">
        <p14:creationId xmlns:p14="http://schemas.microsoft.com/office/powerpoint/2010/main" val="3480873312"/>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EDBF07C-E029-40C5-8015-4B928279EAC4}" type="datetimeFigureOut">
              <a:rPr kumimoji="0" lang="ru-RU"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03.12.2019</a:t>
            </a:fld>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12163724-7F30-4B2A-AB4A-6CCE113C7617}" type="slidenum">
              <a:rPr kumimoji="0" lang="ru-RU"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666936914"/>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EDBF07C-E029-40C5-8015-4B928279EAC4}" type="datetimeFigureOut">
              <a:rPr kumimoji="0" lang="ru-RU"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03.12.2019</a:t>
            </a:fld>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12163724-7F30-4B2A-AB4A-6CCE113C7617}" type="slidenum">
              <a:rPr kumimoji="0" lang="ru-RU"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ru-RU"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251615220"/>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 id="2147483742" r:id="rId14"/>
    <p:sldLayoutId id="2147483743" r:id="rId15"/>
    <p:sldLayoutId id="214748374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9.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9.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9.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9.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9.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39.xml"/></Relationships>
</file>

<file path=ppt/slides/_rels/slide1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9.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4.jpg"/><Relationship Id="rId1" Type="http://schemas.openxmlformats.org/officeDocument/2006/relationships/slideLayout" Target="../slideLayouts/slideLayout39.xml"/><Relationship Id="rId4" Type="http://schemas.openxmlformats.org/officeDocument/2006/relationships/image" Target="../media/image16.jpg"/></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42109" y="110836"/>
            <a:ext cx="8312727" cy="651164"/>
          </a:xfrm>
        </p:spPr>
        <p:txBody>
          <a:bodyPr/>
          <a:lstStyle/>
          <a:p>
            <a:pPr algn="ctr"/>
            <a:r>
              <a:rPr lang="tk-TM" sz="4800" smtClean="0">
                <a:latin typeface="Times New Roman" panose="02020603050405020304" pitchFamily="18" charset="0"/>
                <a:cs typeface="Times New Roman" panose="02020603050405020304" pitchFamily="18" charset="0"/>
              </a:rPr>
              <a:t> </a:t>
            </a:r>
            <a:endParaRPr lang="ru-RU" sz="4800"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3930171" y="632340"/>
            <a:ext cx="3046758" cy="707886"/>
          </a:xfrm>
          <a:prstGeom prst="rect">
            <a:avLst/>
          </a:prstGeom>
          <a:noFill/>
        </p:spPr>
        <p:txBody>
          <a:bodyPr wrap="square" lIns="91440" tIns="45720" rIns="91440" bIns="45720">
            <a:spAutoFit/>
          </a:bodyPr>
          <a:lstStyle/>
          <a:p>
            <a:r>
              <a:rPr lang="tk-TM" sz="4000" b="1" dirty="0" smtClean="0">
                <a:ln w="22225">
                  <a:solidFill>
                    <a:schemeClr val="accent2"/>
                  </a:solidFill>
                  <a:prstDash val="solid"/>
                </a:ln>
                <a:solidFill>
                  <a:schemeClr val="accent2">
                    <a:lumMod val="40000"/>
                    <a:lumOff val="60000"/>
                  </a:schemeClr>
                </a:solidFill>
                <a:latin typeface="Times New Roman" panose="02020603050405020304" pitchFamily="18" charset="0"/>
                <a:cs typeface="Times New Roman" panose="02020603050405020304" pitchFamily="18" charset="0"/>
              </a:rPr>
              <a:t>Tema:Giriş</a:t>
            </a:r>
            <a:endParaRPr lang="ru-RU" sz="4000" b="1" dirty="0">
              <a:ln w="22225">
                <a:solidFill>
                  <a:schemeClr val="accent2"/>
                </a:solidFill>
                <a:prstDash val="solid"/>
              </a:ln>
              <a:solidFill>
                <a:schemeClr val="accent2">
                  <a:lumMod val="40000"/>
                  <a:lumOff val="60000"/>
                </a:schemeClr>
              </a:solidFill>
            </a:endParaRPr>
          </a:p>
        </p:txBody>
      </p:sp>
      <p:sp>
        <p:nvSpPr>
          <p:cNvPr id="6" name="Прямоугольник 5"/>
          <p:cNvSpPr/>
          <p:nvPr/>
        </p:nvSpPr>
        <p:spPr>
          <a:xfrm>
            <a:off x="3345549" y="1918453"/>
            <a:ext cx="4216002" cy="523220"/>
          </a:xfrm>
          <a:prstGeom prst="rect">
            <a:avLst/>
          </a:prstGeom>
          <a:noFill/>
        </p:spPr>
        <p:txBody>
          <a:bodyPr wrap="square" lIns="91440" tIns="45720" rIns="91440" bIns="45720">
            <a:spAutoFit/>
          </a:bodyPr>
          <a:lstStyle/>
          <a:p>
            <a:pPr algn="ctr"/>
            <a:r>
              <a:rPr lang="tk-TM" sz="28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cs typeface="Times New Roman" panose="02020603050405020304" pitchFamily="18" charset="0"/>
              </a:rPr>
              <a:t>Meýilnama:</a:t>
            </a:r>
            <a:endParaRPr lang="ru-RU" sz="28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cs typeface="Times New Roman" panose="02020603050405020304" pitchFamily="18" charset="0"/>
            </a:endParaRPr>
          </a:p>
        </p:txBody>
      </p:sp>
      <p:sp>
        <p:nvSpPr>
          <p:cNvPr id="7" name="Прямоугольник 6"/>
          <p:cNvSpPr/>
          <p:nvPr/>
        </p:nvSpPr>
        <p:spPr>
          <a:xfrm>
            <a:off x="-1293559" y="2441673"/>
            <a:ext cx="13485559" cy="3108543"/>
          </a:xfrm>
          <a:prstGeom prst="rect">
            <a:avLst/>
          </a:prstGeom>
          <a:noFill/>
        </p:spPr>
        <p:txBody>
          <a:bodyPr wrap="square" lIns="91440" tIns="45720" rIns="91440" bIns="45720">
            <a:spAutoFit/>
          </a:bodyPr>
          <a:lstStyle/>
          <a:p>
            <a:pPr algn="ctr"/>
            <a:r>
              <a:rPr lang="tk-TM" sz="2800" b="0" cap="none" spc="0" dirty="0" smtClean="0">
                <a:ln w="0"/>
                <a:solidFill>
                  <a:schemeClr val="accent1"/>
                </a:solidFill>
                <a:effectLst>
                  <a:outerShdw blurRad="38100" dist="25400" dir="5400000" algn="ctr" rotWithShape="0">
                    <a:srgbClr val="6E747A">
                      <a:alpha val="43000"/>
                    </a:srgbClr>
                  </a:outerShdw>
                </a:effectLst>
              </a:rPr>
              <a:t> </a:t>
            </a:r>
            <a:r>
              <a:rPr lang="en-US" sz="2800" b="0" cap="none" spc="0" dirty="0" smtClean="0">
                <a:ln w="0"/>
                <a:solidFill>
                  <a:schemeClr val="accent2"/>
                </a:solidFill>
                <a:effectLst>
                  <a:outerShdw blurRad="38100" dist="25400" dir="5400000" algn="ctr" rotWithShape="0">
                    <a:srgbClr val="6E747A">
                      <a:alpha val="43000"/>
                    </a:srgbClr>
                  </a:outerShdw>
                </a:effectLst>
              </a:rPr>
              <a:t>1. </a:t>
            </a:r>
            <a:r>
              <a:rPr lang="en-US" sz="2800" b="0" cap="none" spc="0" dirty="0" err="1" smtClean="0">
                <a:ln w="0"/>
                <a:solidFill>
                  <a:schemeClr val="accent2"/>
                </a:solidFill>
                <a:effectLst>
                  <a:outerShdw blurRad="38100" dist="25400" dir="5400000" algn="ctr" rotWithShape="0">
                    <a:srgbClr val="6E747A">
                      <a:alpha val="43000"/>
                    </a:srgbClr>
                  </a:outerShdw>
                </a:effectLst>
              </a:rPr>
              <a:t>Ekologiýa</a:t>
            </a:r>
            <a:r>
              <a:rPr lang="en-US" sz="2800" b="0" cap="none" spc="0" dirty="0" smtClean="0">
                <a:ln w="0"/>
                <a:solidFill>
                  <a:schemeClr val="accent2"/>
                </a:solidFill>
                <a:effectLst>
                  <a:outerShdw blurRad="38100" dist="25400" dir="5400000" algn="ctr" rotWithShape="0">
                    <a:srgbClr val="6E747A">
                      <a:alpha val="43000"/>
                    </a:srgbClr>
                  </a:outerShdw>
                </a:effectLst>
              </a:rPr>
              <a:t> </a:t>
            </a:r>
            <a:r>
              <a:rPr lang="en-US" sz="2800" b="0" cap="none" spc="0" dirty="0" err="1" smtClean="0">
                <a:ln w="0"/>
                <a:solidFill>
                  <a:schemeClr val="accent2"/>
                </a:solidFill>
                <a:effectLst>
                  <a:outerShdw blurRad="38100" dist="25400" dir="5400000" algn="ctr" rotWithShape="0">
                    <a:srgbClr val="6E747A">
                      <a:alpha val="43000"/>
                    </a:srgbClr>
                  </a:outerShdw>
                </a:effectLst>
              </a:rPr>
              <a:t>ylmy</a:t>
            </a:r>
            <a:r>
              <a:rPr lang="en-US" sz="2800" b="0" cap="none" spc="0" dirty="0" smtClean="0">
                <a:ln w="0"/>
                <a:solidFill>
                  <a:schemeClr val="accent2"/>
                </a:solidFill>
                <a:effectLst>
                  <a:outerShdw blurRad="38100" dist="25400" dir="5400000" algn="ctr" rotWithShape="0">
                    <a:srgbClr val="6E747A">
                      <a:alpha val="43000"/>
                    </a:srgbClr>
                  </a:outerShdw>
                </a:effectLst>
              </a:rPr>
              <a:t> we </a:t>
            </a:r>
            <a:r>
              <a:rPr lang="en-US" sz="2800" b="0" cap="none" spc="0" dirty="0" err="1" smtClean="0">
                <a:ln w="0"/>
                <a:solidFill>
                  <a:schemeClr val="accent2"/>
                </a:solidFill>
                <a:effectLst>
                  <a:outerShdw blurRad="38100" dist="25400" dir="5400000" algn="ctr" rotWithShape="0">
                    <a:srgbClr val="6E747A">
                      <a:alpha val="43000"/>
                    </a:srgbClr>
                  </a:outerShdw>
                </a:effectLst>
              </a:rPr>
              <a:t>onuň</a:t>
            </a:r>
            <a:r>
              <a:rPr lang="en-US" sz="2800" b="0" cap="none" spc="0" dirty="0" smtClean="0">
                <a:ln w="0"/>
                <a:solidFill>
                  <a:schemeClr val="accent2"/>
                </a:solidFill>
                <a:effectLst>
                  <a:outerShdw blurRad="38100" dist="25400" dir="5400000" algn="ctr" rotWithShape="0">
                    <a:srgbClr val="6E747A">
                      <a:alpha val="43000"/>
                    </a:srgbClr>
                  </a:outerShdw>
                </a:effectLst>
              </a:rPr>
              <a:t> </a:t>
            </a:r>
            <a:r>
              <a:rPr lang="en-US" sz="2800" b="0" cap="none" spc="0" dirty="0" err="1" smtClean="0">
                <a:ln w="0"/>
                <a:solidFill>
                  <a:schemeClr val="accent2"/>
                </a:solidFill>
                <a:effectLst>
                  <a:outerShdw blurRad="38100" dist="25400" dir="5400000" algn="ctr" rotWithShape="0">
                    <a:srgbClr val="6E747A">
                      <a:alpha val="43000"/>
                    </a:srgbClr>
                  </a:outerShdw>
                </a:effectLst>
              </a:rPr>
              <a:t>ylmy</a:t>
            </a:r>
            <a:r>
              <a:rPr lang="en-US" sz="2800" b="0" cap="none" spc="0" dirty="0" smtClean="0">
                <a:ln w="0"/>
                <a:solidFill>
                  <a:schemeClr val="accent2"/>
                </a:solidFill>
                <a:effectLst>
                  <a:outerShdw blurRad="38100" dist="25400" dir="5400000" algn="ctr" rotWithShape="0">
                    <a:srgbClr val="6E747A">
                      <a:alpha val="43000"/>
                    </a:srgbClr>
                  </a:outerShdw>
                </a:effectLst>
              </a:rPr>
              <a:t> </a:t>
            </a:r>
            <a:r>
              <a:rPr lang="en-US" sz="2800" b="0" cap="none" spc="0" dirty="0" err="1" smtClean="0">
                <a:ln w="0"/>
                <a:solidFill>
                  <a:schemeClr val="accent2"/>
                </a:solidFill>
                <a:effectLst>
                  <a:outerShdw blurRad="38100" dist="25400" dir="5400000" algn="ctr" rotWithShape="0">
                    <a:srgbClr val="6E747A">
                      <a:alpha val="43000"/>
                    </a:srgbClr>
                  </a:outerShdw>
                </a:effectLst>
              </a:rPr>
              <a:t>ulgamynda</a:t>
            </a:r>
            <a:r>
              <a:rPr lang="en-US" sz="2800" b="0" cap="none" spc="0" dirty="0" smtClean="0">
                <a:ln w="0"/>
                <a:solidFill>
                  <a:schemeClr val="accent2"/>
                </a:solidFill>
                <a:effectLst>
                  <a:outerShdw blurRad="38100" dist="25400" dir="5400000" algn="ctr" rotWithShape="0">
                    <a:srgbClr val="6E747A">
                      <a:alpha val="43000"/>
                    </a:srgbClr>
                  </a:outerShdw>
                </a:effectLst>
              </a:rPr>
              <a:t> </a:t>
            </a:r>
            <a:r>
              <a:rPr lang="en-US" sz="2800" b="0" cap="none" spc="0" dirty="0" err="1" smtClean="0">
                <a:ln w="0"/>
                <a:solidFill>
                  <a:schemeClr val="accent2"/>
                </a:solidFill>
                <a:effectLst>
                  <a:outerShdw blurRad="38100" dist="25400" dir="5400000" algn="ctr" rotWithShape="0">
                    <a:srgbClr val="6E747A">
                      <a:alpha val="43000"/>
                    </a:srgbClr>
                  </a:outerShdw>
                </a:effectLst>
              </a:rPr>
              <a:t>tutýan</a:t>
            </a:r>
            <a:r>
              <a:rPr lang="en-US" sz="2800" b="0" cap="none" spc="0" dirty="0" smtClean="0">
                <a:ln w="0"/>
                <a:solidFill>
                  <a:schemeClr val="accent2"/>
                </a:solidFill>
                <a:effectLst>
                  <a:outerShdw blurRad="38100" dist="25400" dir="5400000" algn="ctr" rotWithShape="0">
                    <a:srgbClr val="6E747A">
                      <a:alpha val="43000"/>
                    </a:srgbClr>
                  </a:outerShdw>
                </a:effectLst>
              </a:rPr>
              <a:t> </a:t>
            </a:r>
            <a:r>
              <a:rPr lang="en-US" sz="2800" b="0" cap="none" spc="0" dirty="0" err="1" smtClean="0">
                <a:ln w="0"/>
                <a:solidFill>
                  <a:schemeClr val="accent2"/>
                </a:solidFill>
                <a:effectLst>
                  <a:outerShdw blurRad="38100" dist="25400" dir="5400000" algn="ctr" rotWithShape="0">
                    <a:srgbClr val="6E747A">
                      <a:alpha val="43000"/>
                    </a:srgbClr>
                  </a:outerShdw>
                </a:effectLst>
              </a:rPr>
              <a:t>orny</a:t>
            </a:r>
            <a:r>
              <a:rPr lang="en-US" sz="2800" b="0" cap="none" spc="0" dirty="0" smtClean="0">
                <a:ln w="0"/>
                <a:solidFill>
                  <a:schemeClr val="accent2"/>
                </a:solidFill>
                <a:effectLst>
                  <a:outerShdw blurRad="38100" dist="25400" dir="5400000" algn="ctr" rotWithShape="0">
                    <a:srgbClr val="6E747A">
                      <a:alpha val="43000"/>
                    </a:srgbClr>
                  </a:outerShdw>
                </a:effectLst>
              </a:rPr>
              <a:t>. </a:t>
            </a:r>
            <a:endParaRPr lang="tk-TM" sz="2800" b="0" cap="none" spc="0" dirty="0" smtClean="0">
              <a:ln w="0"/>
              <a:solidFill>
                <a:schemeClr val="accent2"/>
              </a:solidFill>
              <a:effectLst>
                <a:outerShdw blurRad="38100" dist="25400" dir="5400000" algn="ctr" rotWithShape="0">
                  <a:srgbClr val="6E747A">
                    <a:alpha val="43000"/>
                  </a:srgbClr>
                </a:outerShdw>
              </a:effectLst>
            </a:endParaRPr>
          </a:p>
          <a:p>
            <a:pPr algn="just"/>
            <a:r>
              <a:rPr lang="tk-TM" sz="2800" b="0" cap="none" spc="0" dirty="0" smtClean="0">
                <a:ln w="0"/>
                <a:solidFill>
                  <a:schemeClr val="accent2"/>
                </a:solidFill>
                <a:effectLst>
                  <a:outerShdw blurRad="38100" dist="25400" dir="5400000" algn="ctr" rotWithShape="0">
                    <a:srgbClr val="6E747A">
                      <a:alpha val="43000"/>
                    </a:srgbClr>
                  </a:outerShdw>
                </a:effectLst>
              </a:rPr>
              <a:t>       </a:t>
            </a:r>
            <a:r>
              <a:rPr lang="tk-TM" sz="2800" b="0" cap="none" spc="0" dirty="0" smtClean="0">
                <a:ln w="0"/>
                <a:solidFill>
                  <a:schemeClr val="accent2"/>
                </a:solidFill>
                <a:effectLst>
                  <a:outerShdw blurRad="38100" dist="25400" dir="5400000" algn="ctr" rotWithShape="0">
                    <a:srgbClr val="6E747A">
                      <a:alpha val="43000"/>
                    </a:srgbClr>
                  </a:outerShdw>
                </a:effectLst>
              </a:rPr>
              <a:t>              </a:t>
            </a:r>
            <a:r>
              <a:rPr lang="en-US" sz="2800" b="0" cap="none" spc="0" dirty="0" smtClean="0">
                <a:ln w="0"/>
                <a:solidFill>
                  <a:schemeClr val="accent2"/>
                </a:solidFill>
                <a:effectLst>
                  <a:outerShdw blurRad="38100" dist="25400" dir="5400000" algn="ctr" rotWithShape="0">
                    <a:srgbClr val="6E747A">
                      <a:alpha val="43000"/>
                    </a:srgbClr>
                  </a:outerShdw>
                </a:effectLst>
              </a:rPr>
              <a:t>2</a:t>
            </a:r>
            <a:r>
              <a:rPr lang="en-US" sz="2800" b="0" cap="none" spc="0" dirty="0" smtClean="0">
                <a:ln w="0"/>
                <a:solidFill>
                  <a:schemeClr val="accent2"/>
                </a:solidFill>
                <a:effectLst>
                  <a:outerShdw blurRad="38100" dist="25400" dir="5400000" algn="ctr" rotWithShape="0">
                    <a:srgbClr val="6E747A">
                      <a:alpha val="43000"/>
                    </a:srgbClr>
                  </a:outerShdw>
                </a:effectLst>
              </a:rPr>
              <a:t>. </a:t>
            </a:r>
            <a:r>
              <a:rPr lang="en-US" sz="2800" b="0" cap="none" spc="0" dirty="0" err="1" smtClean="0">
                <a:ln w="0"/>
                <a:solidFill>
                  <a:schemeClr val="accent2"/>
                </a:solidFill>
                <a:effectLst>
                  <a:outerShdw blurRad="38100" dist="25400" dir="5400000" algn="ctr" rotWithShape="0">
                    <a:srgbClr val="6E747A">
                      <a:alpha val="43000"/>
                    </a:srgbClr>
                  </a:outerShdw>
                </a:effectLst>
              </a:rPr>
              <a:t>Ekologiýa</a:t>
            </a:r>
            <a:r>
              <a:rPr lang="en-US" sz="2800" b="0" cap="none" spc="0" dirty="0" smtClean="0">
                <a:ln w="0"/>
                <a:solidFill>
                  <a:schemeClr val="accent2"/>
                </a:solidFill>
                <a:effectLst>
                  <a:outerShdw blurRad="38100" dist="25400" dir="5400000" algn="ctr" rotWithShape="0">
                    <a:srgbClr val="6E747A">
                      <a:alpha val="43000"/>
                    </a:srgbClr>
                  </a:outerShdw>
                </a:effectLst>
              </a:rPr>
              <a:t> </a:t>
            </a:r>
            <a:r>
              <a:rPr lang="en-US" sz="2800" b="0" cap="none" spc="0" dirty="0" err="1" smtClean="0">
                <a:ln w="0"/>
                <a:solidFill>
                  <a:schemeClr val="accent2"/>
                </a:solidFill>
                <a:effectLst>
                  <a:outerShdw blurRad="38100" dist="25400" dir="5400000" algn="ctr" rotWithShape="0">
                    <a:srgbClr val="6E747A">
                      <a:alpha val="43000"/>
                    </a:srgbClr>
                  </a:outerShdw>
                </a:effectLst>
              </a:rPr>
              <a:t>ylmynyň</a:t>
            </a:r>
            <a:r>
              <a:rPr lang="en-US" sz="2800" b="0" cap="none" spc="0" dirty="0" smtClean="0">
                <a:ln w="0"/>
                <a:solidFill>
                  <a:schemeClr val="accent2"/>
                </a:solidFill>
                <a:effectLst>
                  <a:outerShdw blurRad="38100" dist="25400" dir="5400000" algn="ctr" rotWithShape="0">
                    <a:srgbClr val="6E747A">
                      <a:alpha val="43000"/>
                    </a:srgbClr>
                  </a:outerShdw>
                </a:effectLst>
              </a:rPr>
              <a:t> </a:t>
            </a:r>
            <a:r>
              <a:rPr lang="en-US" sz="2800" b="0" cap="none" spc="0" dirty="0" err="1" smtClean="0">
                <a:ln w="0"/>
                <a:solidFill>
                  <a:schemeClr val="accent2"/>
                </a:solidFill>
                <a:effectLst>
                  <a:outerShdw blurRad="38100" dist="25400" dir="5400000" algn="ctr" rotWithShape="0">
                    <a:srgbClr val="6E747A">
                      <a:alpha val="43000"/>
                    </a:srgbClr>
                  </a:outerShdw>
                </a:effectLst>
              </a:rPr>
              <a:t>esasy</a:t>
            </a:r>
            <a:r>
              <a:rPr lang="en-US" sz="2800" b="0" cap="none" spc="0" dirty="0" smtClean="0">
                <a:ln w="0"/>
                <a:solidFill>
                  <a:schemeClr val="accent2"/>
                </a:solidFill>
                <a:effectLst>
                  <a:outerShdw blurRad="38100" dist="25400" dir="5400000" algn="ctr" rotWithShape="0">
                    <a:srgbClr val="6E747A">
                      <a:alpha val="43000"/>
                    </a:srgbClr>
                  </a:outerShdw>
                </a:effectLst>
              </a:rPr>
              <a:t> </a:t>
            </a:r>
            <a:r>
              <a:rPr lang="en-US" sz="2800" b="0" cap="none" spc="0" dirty="0" err="1" smtClean="0">
                <a:ln w="0"/>
                <a:solidFill>
                  <a:schemeClr val="accent2"/>
                </a:solidFill>
                <a:effectLst>
                  <a:outerShdw blurRad="38100" dist="25400" dir="5400000" algn="ctr" rotWithShape="0">
                    <a:srgbClr val="6E747A">
                      <a:alpha val="43000"/>
                    </a:srgbClr>
                  </a:outerShdw>
                </a:effectLst>
              </a:rPr>
              <a:t>pudaklary</a:t>
            </a:r>
            <a:r>
              <a:rPr lang="en-US" sz="2800" b="0" cap="none" spc="0" dirty="0" smtClean="0">
                <a:ln w="0"/>
                <a:solidFill>
                  <a:schemeClr val="accent2"/>
                </a:solidFill>
                <a:effectLst>
                  <a:outerShdw blurRad="38100" dist="25400" dir="5400000" algn="ctr" rotWithShape="0">
                    <a:srgbClr val="6E747A">
                      <a:alpha val="43000"/>
                    </a:srgbClr>
                  </a:outerShdw>
                </a:effectLst>
              </a:rPr>
              <a:t> we </a:t>
            </a:r>
            <a:r>
              <a:rPr lang="en-US" sz="2800" b="0" cap="none" spc="0" dirty="0" err="1" smtClean="0">
                <a:ln w="0"/>
                <a:solidFill>
                  <a:schemeClr val="accent2"/>
                </a:solidFill>
                <a:effectLst>
                  <a:outerShdw blurRad="38100" dist="25400" dir="5400000" algn="ctr" rotWithShape="0">
                    <a:srgbClr val="6E747A">
                      <a:alpha val="43000"/>
                    </a:srgbClr>
                  </a:outerShdw>
                </a:effectLst>
              </a:rPr>
              <a:t>bölümleri</a:t>
            </a:r>
            <a:r>
              <a:rPr lang="en-US" sz="2800" b="0" cap="none" spc="0" dirty="0" smtClean="0">
                <a:ln w="0"/>
                <a:solidFill>
                  <a:schemeClr val="accent2"/>
                </a:solidFill>
                <a:effectLst>
                  <a:outerShdw blurRad="38100" dist="25400" dir="5400000" algn="ctr" rotWithShape="0">
                    <a:srgbClr val="6E747A">
                      <a:alpha val="43000"/>
                    </a:srgbClr>
                  </a:outerShdw>
                </a:effectLst>
              </a:rPr>
              <a:t>. </a:t>
            </a:r>
            <a:endParaRPr lang="tk-TM" sz="2800" b="0" cap="none" spc="0" dirty="0" smtClean="0">
              <a:ln w="0"/>
              <a:solidFill>
                <a:schemeClr val="accent2"/>
              </a:solidFill>
              <a:effectLst>
                <a:outerShdw blurRad="38100" dist="25400" dir="5400000" algn="ctr" rotWithShape="0">
                  <a:srgbClr val="6E747A">
                    <a:alpha val="43000"/>
                  </a:srgbClr>
                </a:outerShdw>
              </a:effectLst>
            </a:endParaRPr>
          </a:p>
          <a:p>
            <a:pPr algn="just"/>
            <a:r>
              <a:rPr lang="tk-TM" sz="2800" dirty="0">
                <a:ln w="0"/>
                <a:solidFill>
                  <a:schemeClr val="accent2"/>
                </a:solidFill>
                <a:effectLst>
                  <a:outerShdw blurRad="38100" dist="25400" dir="5400000" algn="ctr" rotWithShape="0">
                    <a:srgbClr val="6E747A">
                      <a:alpha val="43000"/>
                    </a:srgbClr>
                  </a:outerShdw>
                </a:effectLst>
              </a:rPr>
              <a:t> </a:t>
            </a:r>
            <a:r>
              <a:rPr lang="tk-TM" sz="2800" dirty="0" smtClean="0">
                <a:ln w="0"/>
                <a:solidFill>
                  <a:schemeClr val="accent2"/>
                </a:solidFill>
                <a:effectLst>
                  <a:outerShdw blurRad="38100" dist="25400" dir="5400000" algn="ctr" rotWithShape="0">
                    <a:srgbClr val="6E747A">
                      <a:alpha val="43000"/>
                    </a:srgbClr>
                  </a:outerShdw>
                </a:effectLst>
              </a:rPr>
              <a:t>     </a:t>
            </a:r>
            <a:r>
              <a:rPr lang="tk-TM" sz="2800" dirty="0" smtClean="0">
                <a:ln w="0"/>
                <a:solidFill>
                  <a:schemeClr val="accent2"/>
                </a:solidFill>
                <a:effectLst>
                  <a:outerShdw blurRad="38100" dist="25400" dir="5400000" algn="ctr" rotWithShape="0">
                    <a:srgbClr val="6E747A">
                      <a:alpha val="43000"/>
                    </a:srgbClr>
                  </a:outerShdw>
                </a:effectLst>
              </a:rPr>
              <a:t>               </a:t>
            </a:r>
            <a:r>
              <a:rPr lang="en-US" sz="2800" b="0" cap="none" spc="0" dirty="0" smtClean="0">
                <a:ln w="0"/>
                <a:solidFill>
                  <a:schemeClr val="accent2"/>
                </a:solidFill>
                <a:effectLst>
                  <a:outerShdw blurRad="38100" dist="25400" dir="5400000" algn="ctr" rotWithShape="0">
                    <a:srgbClr val="6E747A">
                      <a:alpha val="43000"/>
                    </a:srgbClr>
                  </a:outerShdw>
                </a:effectLst>
              </a:rPr>
              <a:t>3</a:t>
            </a:r>
            <a:r>
              <a:rPr lang="en-US" sz="2800" b="0" cap="none" spc="0" dirty="0" smtClean="0">
                <a:ln w="0"/>
                <a:solidFill>
                  <a:schemeClr val="accent2"/>
                </a:solidFill>
                <a:effectLst>
                  <a:outerShdw blurRad="38100" dist="25400" dir="5400000" algn="ctr" rotWithShape="0">
                    <a:srgbClr val="6E747A">
                      <a:alpha val="43000"/>
                    </a:srgbClr>
                  </a:outerShdw>
                </a:effectLst>
              </a:rPr>
              <a:t>.</a:t>
            </a:r>
            <a:r>
              <a:rPr lang="tk-TM" sz="2800" b="0" cap="none" spc="0" dirty="0" smtClean="0">
                <a:ln w="0"/>
                <a:solidFill>
                  <a:schemeClr val="accent2"/>
                </a:solidFill>
                <a:effectLst>
                  <a:outerShdw blurRad="38100" dist="25400" dir="5400000" algn="ctr" rotWithShape="0">
                    <a:srgbClr val="6E747A">
                      <a:alpha val="43000"/>
                    </a:srgbClr>
                  </a:outerShdw>
                </a:effectLst>
              </a:rPr>
              <a:t> </a:t>
            </a:r>
            <a:r>
              <a:rPr lang="tk-TM" sz="2800" dirty="0" smtClean="0">
                <a:ln w="0"/>
                <a:solidFill>
                  <a:schemeClr val="accent2"/>
                </a:solidFill>
                <a:effectLst>
                  <a:outerShdw blurRad="38100" dist="25400" dir="5400000" algn="ctr" rotWithShape="0">
                    <a:srgbClr val="6E747A">
                      <a:alpha val="43000"/>
                    </a:srgbClr>
                  </a:outerShdw>
                </a:effectLst>
              </a:rPr>
              <a:t>Ýaşaýyş </a:t>
            </a:r>
            <a:r>
              <a:rPr lang="tk-TM" sz="2800" dirty="0">
                <a:ln w="0"/>
                <a:solidFill>
                  <a:schemeClr val="accent2"/>
                </a:solidFill>
                <a:effectLst>
                  <a:outerShdw blurRad="38100" dist="25400" dir="5400000" algn="ctr" rotWithShape="0">
                    <a:srgbClr val="6E747A">
                      <a:alpha val="43000"/>
                    </a:srgbClr>
                  </a:outerShdw>
                </a:effectLst>
              </a:rPr>
              <a:t>gurşawy barada umumy düşünje.</a:t>
            </a:r>
          </a:p>
          <a:p>
            <a:pPr algn="just"/>
            <a:r>
              <a:rPr lang="tk-TM" sz="2800" dirty="0" smtClean="0">
                <a:ln w="0"/>
                <a:solidFill>
                  <a:schemeClr val="accent2"/>
                </a:solidFill>
                <a:effectLst>
                  <a:outerShdw blurRad="38100" dist="25400" dir="5400000" algn="ctr" rotWithShape="0">
                    <a:srgbClr val="6E747A">
                      <a:alpha val="43000"/>
                    </a:srgbClr>
                  </a:outerShdw>
                </a:effectLst>
              </a:rPr>
              <a:t>                     4. </a:t>
            </a:r>
            <a:r>
              <a:rPr lang="tk-TM" sz="2800" dirty="0">
                <a:ln w="0"/>
                <a:solidFill>
                  <a:schemeClr val="accent2"/>
                </a:solidFill>
                <a:effectLst>
                  <a:outerShdw blurRad="38100" dist="25400" dir="5400000" algn="ctr" rotWithShape="0">
                    <a:srgbClr val="6E747A">
                      <a:alpha val="43000"/>
                    </a:srgbClr>
                  </a:outerShdw>
                </a:effectLst>
              </a:rPr>
              <a:t>Ýaşaýşyň suw, gury ýer – howa, toprak we </a:t>
            </a:r>
            <a:r>
              <a:rPr lang="tk-TM" sz="2800" dirty="0" smtClean="0">
                <a:ln w="0"/>
                <a:solidFill>
                  <a:schemeClr val="accent2"/>
                </a:solidFill>
                <a:effectLst>
                  <a:outerShdw blurRad="38100" dist="25400" dir="5400000" algn="ctr" rotWithShape="0">
                    <a:srgbClr val="6E747A">
                      <a:alpha val="43000"/>
                    </a:srgbClr>
                  </a:outerShdw>
                </a:effectLst>
              </a:rPr>
              <a:t>janly</a:t>
            </a:r>
          </a:p>
          <a:p>
            <a:pPr algn="just"/>
            <a:r>
              <a:rPr lang="tk-TM" sz="2800" dirty="0" smtClean="0">
                <a:ln w="0"/>
                <a:solidFill>
                  <a:schemeClr val="accent2"/>
                </a:solidFill>
                <a:effectLst>
                  <a:outerShdw blurRad="38100" dist="25400" dir="5400000" algn="ctr" rotWithShape="0">
                    <a:srgbClr val="6E747A">
                      <a:alpha val="43000"/>
                    </a:srgbClr>
                  </a:outerShdw>
                </a:effectLst>
              </a:rPr>
              <a:t>                         organizm  </a:t>
            </a:r>
            <a:r>
              <a:rPr lang="tk-TM" sz="2800" dirty="0">
                <a:ln w="0"/>
                <a:solidFill>
                  <a:schemeClr val="accent2"/>
                </a:solidFill>
                <a:effectLst>
                  <a:outerShdw blurRad="38100" dist="25400" dir="5400000" algn="ctr" rotWithShape="0">
                    <a:srgbClr val="6E747A">
                      <a:alpha val="43000"/>
                    </a:srgbClr>
                  </a:outerShdw>
                </a:effectLst>
              </a:rPr>
              <a:t>gurşawy.</a:t>
            </a:r>
          </a:p>
          <a:p>
            <a:pPr algn="just"/>
            <a:r>
              <a:rPr lang="tk-TM" sz="2800" dirty="0" smtClean="0">
                <a:ln w="0"/>
                <a:solidFill>
                  <a:schemeClr val="accent2"/>
                </a:solidFill>
                <a:effectLst>
                  <a:outerShdw blurRad="38100" dist="25400" dir="5400000" algn="ctr" rotWithShape="0">
                    <a:srgbClr val="6E747A">
                      <a:alpha val="43000"/>
                    </a:srgbClr>
                  </a:outerShdw>
                </a:effectLst>
              </a:rPr>
              <a:t>                     5. </a:t>
            </a:r>
            <a:r>
              <a:rPr lang="tk-TM" sz="2800" dirty="0">
                <a:ln w="0"/>
                <a:solidFill>
                  <a:schemeClr val="accent2"/>
                </a:solidFill>
                <a:effectLst>
                  <a:outerShdw blurRad="38100" dist="25400" dir="5400000" algn="ctr" rotWithShape="0">
                    <a:srgbClr val="6E747A">
                      <a:alpha val="43000"/>
                    </a:srgbClr>
                  </a:outerShdw>
                </a:effectLst>
              </a:rPr>
              <a:t>Ekologik faktorlar we olaryň toparlara bölünişi.</a:t>
            </a:r>
          </a:p>
          <a:p>
            <a:pPr algn="just"/>
            <a:endParaRPr lang="tk-TM" sz="2800" b="0" cap="none" spc="0" dirty="0" smtClean="0">
              <a:ln w="0"/>
              <a:solidFill>
                <a:schemeClr val="accent2"/>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5688728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46363" y="121094"/>
            <a:ext cx="11513127" cy="6258316"/>
          </a:xfrm>
          <a:prstGeom prst="rect">
            <a:avLst/>
          </a:prstGeom>
        </p:spPr>
        <p:txBody>
          <a:bodyPr wrap="square">
            <a:spAutoFit/>
          </a:bodyPr>
          <a:lstStyle/>
          <a:p>
            <a:pPr algn="just">
              <a:lnSpc>
                <a:spcPct val="115000"/>
              </a:lnSpc>
              <a:spcAft>
                <a:spcPts val="0"/>
              </a:spcAft>
            </a:pPr>
            <a:r>
              <a:rPr lang="tk-TM" sz="2500" b="1" dirty="0" smtClean="0">
                <a:ln>
                  <a:solidFill>
                    <a:schemeClr val="accent6">
                      <a:lumMod val="75000"/>
                    </a:schemeClr>
                  </a:solidFill>
                </a:ln>
                <a:latin typeface="Times New Roman" panose="02020603050405020304" pitchFamily="18" charset="0"/>
                <a:ea typeface="Calibri" panose="020F0502020204030204" pitchFamily="34" charset="0"/>
                <a:cs typeface="Times New Roman" panose="02020603050405020304" pitchFamily="18" charset="0"/>
              </a:rPr>
              <a:t>Döwlet Garaşsyzlygymyza çenli ýer-suw baýlyklaryň bisarpa ulanylandygyny, ýerleriň toprak-melioratiw we ekologik ýagdaýynyň ýaramazlaşandygyny, öndürilýän önümleriň hiliniň pese düşendigini bellemek ýeterlikdir. Indi öňde durýan esasy wezipeler ýurduň ekologiýa howpsuzlygyny üpjün edip, topragyň hasyllylygyny ýokarlandyrmakdan, oba hojalyk we senagat önümleriň öndürilişini artdyrmakdan, tebigy baýlyklary tygşytly peýdalanmakdan ybaratdyr. Berkarar döwletiň bagtyýarlyk döwründe Türkmenistanyň hormatly Prezidenti Gurbanguly Berdimuhamedow ýurdumyzyň ähli sebitlerinde ekologiki abadançylygy üpjün etmek üçin ähli zerur çäreleri amala aşyrýar. Türkmenistanyň hormatly Prezidentiniň badalga beren ähli ykdysady-durmuş taslamalarynda ekologik</a:t>
            </a:r>
            <a:r>
              <a:rPr lang="tk-TM" sz="2500" b="1" dirty="0" smtClean="0">
                <a:ln>
                  <a:solidFill>
                    <a:schemeClr val="accent6">
                      <a:lumMod val="75000"/>
                    </a:schemeClr>
                  </a:solidFill>
                </a:ln>
                <a:latin typeface="Calibri" panose="020F0502020204030204" pitchFamily="34" charset="0"/>
                <a:ea typeface="Calibri" panose="020F0502020204030204" pitchFamily="34" charset="0"/>
                <a:cs typeface="Times New Roman" panose="02020603050405020304" pitchFamily="18" charset="0"/>
              </a:rPr>
              <a:t> </a:t>
            </a:r>
            <a:r>
              <a:rPr lang="tk-TM" sz="2500" b="1" dirty="0" smtClean="0">
                <a:ln>
                  <a:solidFill>
                    <a:schemeClr val="accent6">
                      <a:lumMod val="75000"/>
                    </a:schemeClr>
                  </a:solidFill>
                </a:ln>
                <a:latin typeface="Times New Roman" panose="02020603050405020304" pitchFamily="18" charset="0"/>
                <a:ea typeface="Calibri" panose="020F0502020204030204" pitchFamily="34" charset="0"/>
                <a:cs typeface="Times New Roman" panose="02020603050405020304" pitchFamily="18" charset="0"/>
              </a:rPr>
              <a:t>howpsuzlyk ýagdaýy doly göz öňünde tutulýar. Täze önümçilik kärhanalarynyň gurluşygy, hereket edýän tehnologik we beýleki desgalaryň durkuny täzelemek, olary döwrebaplaşdyrmak işleri daşky</a:t>
            </a:r>
            <a:r>
              <a:rPr lang="tk-TM" sz="2500" b="1" dirty="0" smtClean="0">
                <a:ln>
                  <a:solidFill>
                    <a:schemeClr val="accent6">
                      <a:lumMod val="75000"/>
                    </a:schemeClr>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gurşawa ýetirilýän zyýanyň öňüni almak kämil tehnologiýalary we</a:t>
            </a:r>
            <a:r>
              <a:rPr lang="tk-TM" sz="2500" b="1" dirty="0" smtClean="0">
                <a:ln>
                  <a:solidFill>
                    <a:schemeClr val="accent6">
                      <a:lumMod val="75000"/>
                    </a:schemeClr>
                  </a:solidFill>
                </a:ln>
                <a:latin typeface="Times New Roman" panose="02020603050405020304" pitchFamily="18" charset="0"/>
                <a:ea typeface="Calibri" panose="020F0502020204030204" pitchFamily="34" charset="0"/>
                <a:cs typeface="Times New Roman" panose="02020603050405020304" pitchFamily="18" charset="0"/>
              </a:rPr>
              <a:t> </a:t>
            </a:r>
            <a:r>
              <a:rPr lang="tk-TM" sz="2500" b="1" dirty="0" smtClean="0">
                <a:ln>
                  <a:solidFill>
                    <a:schemeClr val="accent6">
                      <a:lumMod val="75000"/>
                    </a:schemeClr>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tehniki çözgütleri ulanmak arkaly alnyp barylýar.</a:t>
            </a:r>
            <a:endParaRPr lang="tk-TM" sz="2500" b="1" dirty="0">
              <a:ln>
                <a:solidFill>
                  <a:schemeClr val="accent6">
                    <a:lumMod val="75000"/>
                  </a:schemeClr>
                </a:solidFill>
              </a:ln>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980679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74074" y="0"/>
            <a:ext cx="11513127" cy="6463308"/>
          </a:xfrm>
          <a:prstGeom prst="rect">
            <a:avLst/>
          </a:prstGeom>
        </p:spPr>
        <p:txBody>
          <a:bodyPr wrap="square">
            <a:spAutoFit/>
          </a:bodyPr>
          <a:lstStyle/>
          <a:p>
            <a:pPr algn="just">
              <a:lnSpc>
                <a:spcPct val="115000"/>
              </a:lnSpc>
              <a:spcAft>
                <a:spcPts val="0"/>
              </a:spcAft>
            </a:pPr>
            <a:r>
              <a:rPr lang="ru-RU" sz="2400" b="1" dirty="0" err="1">
                <a:ln>
                  <a:solidFill>
                    <a:schemeClr val="tx2"/>
                  </a:solidFill>
                </a:ln>
                <a:solidFill>
                  <a:srgbClr val="000000"/>
                </a:solidFill>
                <a:latin typeface="Times New Roman" panose="02020603050405020304" pitchFamily="18" charset="0"/>
                <a:ea typeface="Times New Roman,Bold"/>
                <a:cs typeface="Times New Roman" panose="02020603050405020304" pitchFamily="18" charset="0"/>
              </a:rPr>
              <a:t>Tebigaty</a:t>
            </a:r>
            <a:r>
              <a:rPr lang="ru-RU" sz="2400" b="1" dirty="0">
                <a:ln>
                  <a:solidFill>
                    <a:schemeClr val="tx2"/>
                  </a:solidFill>
                </a:ln>
                <a:solidFill>
                  <a:srgbClr val="000000"/>
                </a:solidFill>
                <a:latin typeface="Times New Roman" panose="02020603050405020304" pitchFamily="18" charset="0"/>
                <a:ea typeface="Times New Roman,Bold"/>
                <a:cs typeface="Times New Roman" panose="02020603050405020304" pitchFamily="18" charset="0"/>
              </a:rPr>
              <a:t> </a:t>
            </a:r>
            <a:r>
              <a:rPr lang="ru-RU" sz="2400" b="1" dirty="0" err="1">
                <a:ln>
                  <a:solidFill>
                    <a:schemeClr val="tx2"/>
                  </a:solidFill>
                </a:ln>
                <a:solidFill>
                  <a:srgbClr val="000000"/>
                </a:solidFill>
                <a:latin typeface="Times New Roman" panose="02020603050405020304" pitchFamily="18" charset="0"/>
                <a:ea typeface="Times New Roman,Bold"/>
                <a:cs typeface="Times New Roman" panose="02020603050405020304" pitchFamily="18" charset="0"/>
              </a:rPr>
              <a:t>goramagyň</a:t>
            </a:r>
            <a:r>
              <a:rPr lang="ru-RU" sz="2400" b="1" dirty="0">
                <a:ln>
                  <a:solidFill>
                    <a:schemeClr val="tx2"/>
                  </a:solidFill>
                </a:ln>
                <a:solidFill>
                  <a:srgbClr val="000000"/>
                </a:solidFill>
                <a:latin typeface="Times New Roman" panose="02020603050405020304" pitchFamily="18" charset="0"/>
                <a:ea typeface="Times New Roman,Bold"/>
                <a:cs typeface="Times New Roman" panose="02020603050405020304" pitchFamily="18" charset="0"/>
              </a:rPr>
              <a:t> </a:t>
            </a:r>
            <a:r>
              <a:rPr lang="ru-RU" sz="2400" b="1" dirty="0" err="1">
                <a:ln>
                  <a:solidFill>
                    <a:schemeClr val="tx2"/>
                  </a:solidFill>
                </a:ln>
                <a:solidFill>
                  <a:srgbClr val="000000"/>
                </a:solidFill>
                <a:latin typeface="Times New Roman" panose="02020603050405020304" pitchFamily="18" charset="0"/>
                <a:ea typeface="Times New Roman,Bold"/>
                <a:cs typeface="Times New Roman" panose="02020603050405020304" pitchFamily="18" charset="0"/>
              </a:rPr>
              <a:t>esasy</a:t>
            </a:r>
            <a:r>
              <a:rPr lang="ru-RU" sz="2400" b="1" dirty="0">
                <a:ln>
                  <a:solidFill>
                    <a:schemeClr val="tx2"/>
                  </a:solidFill>
                </a:ln>
                <a:solidFill>
                  <a:srgbClr val="000000"/>
                </a:solidFill>
                <a:latin typeface="Times New Roman" panose="02020603050405020304" pitchFamily="18" charset="0"/>
                <a:ea typeface="Times New Roman,Bold"/>
                <a:cs typeface="Times New Roman" panose="02020603050405020304" pitchFamily="18" charset="0"/>
              </a:rPr>
              <a:t> </a:t>
            </a:r>
            <a:r>
              <a:rPr lang="ru-RU" sz="2400" b="1" dirty="0" err="1">
                <a:ln>
                  <a:solidFill>
                    <a:schemeClr val="tx2"/>
                  </a:solidFill>
                </a:ln>
                <a:solidFill>
                  <a:srgbClr val="000000"/>
                </a:solidFill>
                <a:latin typeface="Times New Roman" panose="02020603050405020304" pitchFamily="18" charset="0"/>
                <a:ea typeface="Times New Roman,Bold"/>
                <a:cs typeface="Times New Roman" panose="02020603050405020304" pitchFamily="18" charset="0"/>
              </a:rPr>
              <a:t>ýörelgeleri</a:t>
            </a:r>
            <a:r>
              <a:rPr lang="ru-RU" sz="2400" b="1"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Türkmenistanyň</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Mejlisi</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olaryň</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ýerine</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ýetiriji</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we</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serenjam</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beriji</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organlary</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ýuridik</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taraplar</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şeýle</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hem</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raýatlar</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tebigatyň</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ýagdaýyna</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täsir</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edýän</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hojalyk</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dolandyryş</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işini</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we</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başga</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işi</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amala</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aşyranda</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şu</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ýörelgelerden</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ugur</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almaga</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borçludyrlar</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ru-RU" dirty="0">
              <a:ln>
                <a:solidFill>
                  <a:schemeClr val="tx2"/>
                </a:solidFill>
              </a:ln>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sz="2400" dirty="0">
                <a:ln>
                  <a:solidFill>
                    <a:schemeClr val="tx2"/>
                  </a:solidFill>
                </a:ln>
                <a:solidFill>
                  <a:srgbClr val="339A66"/>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Adamyň</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mekan</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tutýan</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ýeri</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hökmünde</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biosferanyň</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we</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onuň</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ekologik</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ulgamlarynyň</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durnuklylygyny</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gorap</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saklamak</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ru-RU" dirty="0">
              <a:ln>
                <a:solidFill>
                  <a:schemeClr val="tx2"/>
                </a:solidFill>
              </a:ln>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sz="2400" dirty="0">
                <a:ln>
                  <a:solidFill>
                    <a:schemeClr val="tx2"/>
                  </a:solidFill>
                </a:ln>
                <a:solidFill>
                  <a:srgbClr val="339A66"/>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Jemgiýetiň</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ekologik</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ykdysady</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we</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sosial</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bähbitlerini</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ylmy</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taýdan</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esaslandyryp</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utgaşdyrmak</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ru-RU" dirty="0">
              <a:ln>
                <a:solidFill>
                  <a:schemeClr val="tx2"/>
                </a:solidFill>
              </a:ln>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sz="2400" dirty="0">
                <a:ln>
                  <a:solidFill>
                    <a:schemeClr val="tx2"/>
                  </a:solidFill>
                </a:ln>
                <a:solidFill>
                  <a:srgbClr val="339A66"/>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Ýaşamak</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üçin</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amatly</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tebigy</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gurşawyň</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bolmagy</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barada</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raýatlaryň</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hukuklaryny</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üpjün</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etmek</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ru-RU" dirty="0">
              <a:ln>
                <a:solidFill>
                  <a:schemeClr val="tx2"/>
                </a:solidFill>
              </a:ln>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sz="2400" dirty="0">
                <a:ln>
                  <a:solidFill>
                    <a:schemeClr val="tx2"/>
                  </a:solidFill>
                </a:ln>
                <a:solidFill>
                  <a:srgbClr val="339A66"/>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Tebigaty</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goraýyş</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wezipelerini</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çözmekde</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aýanlygy</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hem-de</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jemgiýetçilik</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guramalary</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we</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ilat</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bilen</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ysnyşykly</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aragatnaşygy</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üpjün</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etmek</a:t>
            </a:r>
            <a:r>
              <a:rPr lang="ru-RU"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ru-RU" dirty="0">
              <a:ln>
                <a:solidFill>
                  <a:schemeClr val="tx2"/>
                </a:solidFill>
              </a:ln>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en-US" sz="2400" dirty="0">
                <a:ln>
                  <a:solidFill>
                    <a:schemeClr val="tx2"/>
                  </a:solidFill>
                </a:ln>
                <a:solidFill>
                  <a:srgbClr val="339A66"/>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Tebigaty</a:t>
            </a:r>
            <a:r>
              <a:rPr lang="en-US"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goramak</a:t>
            </a:r>
            <a:r>
              <a:rPr lang="en-US"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babatda</a:t>
            </a:r>
            <a:r>
              <a:rPr lang="en-US"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milli</a:t>
            </a:r>
            <a:r>
              <a:rPr lang="en-US"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döwletara</a:t>
            </a:r>
            <a:r>
              <a:rPr lang="en-US"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we </a:t>
            </a:r>
            <a:r>
              <a:rPr lang="en-US"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halkara</a:t>
            </a:r>
            <a:r>
              <a:rPr lang="en-US"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bähbitleri</a:t>
            </a:r>
            <a:r>
              <a:rPr lang="en-US"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utgaşdyrmak</a:t>
            </a:r>
            <a:r>
              <a:rPr lang="en-US"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ru-RU" dirty="0">
              <a:ln>
                <a:solidFill>
                  <a:schemeClr val="tx2"/>
                </a:solidFill>
              </a:ln>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en-US" sz="2400" dirty="0">
                <a:ln>
                  <a:solidFill>
                    <a:schemeClr val="tx2"/>
                  </a:solidFill>
                </a:ln>
                <a:solidFill>
                  <a:srgbClr val="339A66"/>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Tebigaty</a:t>
            </a:r>
            <a:r>
              <a:rPr lang="en-US"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goraýjy</a:t>
            </a:r>
            <a:r>
              <a:rPr lang="en-US"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kanunlaryň</a:t>
            </a:r>
            <a:r>
              <a:rPr lang="en-US"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talaplaryny</a:t>
            </a:r>
            <a:r>
              <a:rPr lang="en-US"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berjaý</a:t>
            </a:r>
            <a:r>
              <a:rPr lang="en-US"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etmek</a:t>
            </a:r>
            <a:r>
              <a:rPr lang="en-US"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onuň</a:t>
            </a:r>
            <a:r>
              <a:rPr lang="en-US"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bozulmagy</a:t>
            </a:r>
            <a:r>
              <a:rPr lang="en-US"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üçin</a:t>
            </a:r>
            <a:r>
              <a:rPr lang="en-US"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jogapkärçilik</a:t>
            </a:r>
            <a:r>
              <a:rPr lang="en-US"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çekmek</a:t>
            </a:r>
            <a:r>
              <a:rPr lang="en-US" sz="2400" dirty="0">
                <a:ln>
                  <a:solidFill>
                    <a:schemeClr val="tx2"/>
                  </a:solidFill>
                </a:ln>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ru-RU" dirty="0">
              <a:ln>
                <a:solidFill>
                  <a:schemeClr val="tx2"/>
                </a:solidFill>
              </a:ln>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869920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24000" y="290946"/>
            <a:ext cx="10349344" cy="3970318"/>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Ýaşaýyş</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gurşawy</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bu</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tebigatyň</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janly</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organizmleri</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gurşap</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alýan</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hem-de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olar</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bilen</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gönüden-göni</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özara</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täsirleşýän</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bölegidir</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Gurşawyň</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düzüm</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bölekleri</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we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häsiýetleri</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örän</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köpdürlidir</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we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üýtgäp</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dur</a:t>
            </a:r>
            <a:r>
              <a:rPr kumimoji="0" lang="tk-TM"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ý</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an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dünýäde</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ýaşaýar</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Olar</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hemişe</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şol</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dünýä</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ýöriteleşýärler</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we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onuň</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üýtgemegi</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bilen</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baglanyşykda</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özleriniň</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ýaşaýyş</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işjeňligini</a:t>
            </a:r>
            <a:r>
              <a:rPr kumimoji="0" lang="tk-TM"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sazlaýarlar</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Janly</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organizmler</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bizi</a:t>
            </a:r>
            <a:r>
              <a:rPr kumimoji="0" lang="tk-TM"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ň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planetamyzda</a:t>
            </a:r>
            <a:r>
              <a:rPr kumimoji="0" lang="tk-TM"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şertleriniň</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özboluşlylygy</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bilen</a:t>
            </a:r>
            <a:r>
              <a:rPr kumimoji="0" lang="tk-TM"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tapawutlanýan</a:t>
            </a:r>
            <a:endPar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dört</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sany</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ýaşaýyş</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gurşawyny</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özleşdiripdirler</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Olara</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aşakdakylar</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err="1"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degişlidir</a:t>
            </a:r>
            <a:r>
              <a:rPr kumimoji="0" lang="en-US" sz="2800" b="1" i="0" u="none" strike="noStrike" kern="1200" cap="none" spc="0" normalizeH="0" baseline="0" noProof="0" dirty="0" smtClean="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rPr>
              <a:t>:</a:t>
            </a:r>
            <a:endParaRPr kumimoji="0" lang="en-US" sz="2800" b="1" i="0" u="none" strike="noStrike" kern="1200" cap="none" spc="0" normalizeH="0" baseline="0" noProof="0" dirty="0">
              <a:ln w="12700">
                <a:solidFill>
                  <a:srgbClr val="9F8351">
                    <a:lumMod val="50000"/>
                  </a:srgbClr>
                </a:solidFill>
                <a:prstDash val="solid"/>
              </a:ln>
              <a:pattFill prst="narHorz">
                <a:fgClr>
                  <a:srgbClr val="9F8351"/>
                </a:fgClr>
                <a:bgClr>
                  <a:srgbClr val="9F8351">
                    <a:lumMod val="40000"/>
                    <a:lumOff val="60000"/>
                  </a:srgbClr>
                </a:bgClr>
              </a:pattFill>
              <a:effectLst>
                <a:innerShdw blurRad="177800">
                  <a:srgbClr val="9F8351">
                    <a:lumMod val="50000"/>
                  </a:srgbClr>
                </a:innerShdw>
              </a:effectLst>
              <a:uLnTx/>
              <a:uFillTx/>
              <a:latin typeface="Times New Roman" panose="02020603050405020304" pitchFamily="18" charset="0"/>
              <a:ea typeface="+mn-ea"/>
              <a:cs typeface="Times New Roman" panose="02020603050405020304" pitchFamily="18" charset="0"/>
            </a:endParaRPr>
          </a:p>
        </p:txBody>
      </p:sp>
      <p:graphicFrame>
        <p:nvGraphicFramePr>
          <p:cNvPr id="3" name="Схема 2"/>
          <p:cNvGraphicFramePr/>
          <p:nvPr>
            <p:extLst/>
          </p:nvPr>
        </p:nvGraphicFramePr>
        <p:xfrm>
          <a:off x="401782" y="3962399"/>
          <a:ext cx="11665527" cy="28956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109477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Прямоугольник 1"/>
          <p:cNvSpPr/>
          <p:nvPr/>
        </p:nvSpPr>
        <p:spPr>
          <a:xfrm>
            <a:off x="555500" y="180109"/>
            <a:ext cx="11350172" cy="6124754"/>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Ý</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aşaýyş</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gurşawlarynyň</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şu</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dört</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görnüşiniň</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arasynda</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janly</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organizmler</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ilkinji</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nobatda</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suw</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gurşawyny</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özleşdiripdirler</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Çünki</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ýaşaýyş</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ilkinji</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gezek</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suwda</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döräpdir</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we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ol</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soňra</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beýleki</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ýaşaýyş</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gurşawyna</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ýaýrapdyr</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Janly</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organizmler</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soňra</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gury</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ýer-howa</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gurşawyny</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özleşdiripler</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Olar</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topragy</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döredipdirler</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we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oňa</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ykjam</a:t>
            </a:r>
            <a:r>
              <a:rPr kumimoji="0" lang="tk-TM"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ornaşypdyrlar</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Ýaşaýşyň</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4-nji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özboluşly</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gurşawy</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janly</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organizmleriň</a:t>
            </a:r>
            <a:r>
              <a:rPr kumimoji="0" lang="tk-TM"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hut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özleridir</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Janly</a:t>
            </a:r>
            <a:r>
              <a:rPr kumimoji="0" lang="en-US" sz="30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organizmleriň</a:t>
            </a:r>
            <a:r>
              <a:rPr kumimoji="0" lang="en-US" sz="30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her </a:t>
            </a:r>
            <a:r>
              <a:rPr kumimoji="0" lang="en-US" sz="3000" b="1" i="0" u="none" strike="noStrike" kern="1200" cap="none" spc="0" normalizeH="0" baseline="0" noProof="0" dirty="0" err="1">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biri</a:t>
            </a:r>
            <a:r>
              <a:rPr kumimoji="0" lang="en-US" sz="30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olarda</a:t>
            </a:r>
            <a:r>
              <a:rPr kumimoji="0" lang="en-US" sz="30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endPar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ýaşaýan</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mugthorlar</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ýa</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-da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simbiontlar</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üçin</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giden</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bir</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dünýä</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we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özboluşly</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tebigy</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gurşaw</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hasaplanýar</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Janly</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organizmleriň</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ýaşaýyş</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gurşawyna</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uýgunlaşmagyna</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adaptasiýa</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diýilýär</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latynça</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adaptatiwo</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ýöriteleşen</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diýmegi</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aňladýar</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Adaptasiýa</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bolan</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ukyplylyk</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ýaşaýşyň</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möhüm</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häsiýetleriniň</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biridir</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Adaptasiýa</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görnüşleriň</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ewolýusiýasynyň</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barşynda</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döreýär</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we </a:t>
            </a:r>
            <a:r>
              <a:rPr kumimoji="0" lang="en-US" sz="30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üýtgeýär</a:t>
            </a:r>
            <a:r>
              <a:rPr kumimoji="0" lang="en-US" sz="3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a:t>
            </a:r>
            <a:endParaRPr kumimoji="0" lang="en-US" sz="30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411190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Прямоугольник 1"/>
          <p:cNvSpPr/>
          <p:nvPr/>
        </p:nvSpPr>
        <p:spPr>
          <a:xfrm>
            <a:off x="508000" y="0"/>
            <a:ext cx="11684000" cy="7017306"/>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tk-TM" sz="2800" b="1" i="0" u="sng"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800" b="1" i="0" u="sng"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2. </a:t>
            </a:r>
            <a:r>
              <a:rPr kumimoji="0" lang="en-US" sz="2800" b="1" i="0" u="sng"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Ýaşaýşyň</a:t>
            </a:r>
            <a:r>
              <a:rPr kumimoji="0" lang="en-US" sz="2800" b="1" i="0" u="sng"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2800" b="1" i="0" u="sng"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suw</a:t>
            </a:r>
            <a:r>
              <a:rPr kumimoji="0" lang="en-US" sz="2800" b="1" i="0" u="sng"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2800" b="1" i="0" u="sng"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gury</a:t>
            </a:r>
            <a:r>
              <a:rPr kumimoji="0" lang="en-US" sz="2800" b="1" i="0" u="sng"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2800" b="1" i="0" u="sng"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ýer</a:t>
            </a:r>
            <a:r>
              <a:rPr kumimoji="0" lang="en-US" sz="2800" b="1" i="0" u="sng"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 </a:t>
            </a:r>
            <a:r>
              <a:rPr kumimoji="0" lang="en-US" sz="2800" b="1" i="0" u="sng"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howa</a:t>
            </a:r>
            <a:r>
              <a:rPr kumimoji="0" lang="en-US" sz="2800" b="1" i="0" u="sng"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2800" b="1" i="0" u="sng"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toprak</a:t>
            </a:r>
            <a:r>
              <a:rPr kumimoji="0" lang="en-US" sz="2800" b="1" i="0" u="sng"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we </a:t>
            </a:r>
            <a:r>
              <a:rPr kumimoji="0" lang="en-US" sz="2800" b="1" i="0" u="sng"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janly</a:t>
            </a:r>
            <a:r>
              <a:rPr kumimoji="0" lang="en-US" sz="2800" b="1" i="0" u="sng"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 </a:t>
            </a:r>
            <a:r>
              <a:rPr kumimoji="0" lang="en-US" sz="2800" b="1" i="0" u="sng"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organi</a:t>
            </a:r>
            <a:r>
              <a:rPr kumimoji="0" lang="tk-TM" sz="2800" b="1" i="0" u="sng"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z</a:t>
            </a:r>
            <a:r>
              <a:rPr kumimoji="0" lang="en-US" sz="2800" b="1" i="0" u="sng"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m </a:t>
            </a:r>
            <a:r>
              <a:rPr kumimoji="0" lang="en-US" sz="2800" b="1" i="0" u="sng"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rPr>
              <a:t>gurşawy</a:t>
            </a:r>
            <a:endParaRPr kumimoji="0" lang="en-US" sz="2800" b="1" i="0" u="sng"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tk-TM" sz="18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err="1" smtClean="0">
                <a:ln w="9525">
                  <a:solidFill>
                    <a:prstClr val="white"/>
                  </a:solidFill>
                  <a:prstDash val="solid"/>
                </a:ln>
                <a:solidFill>
                  <a:srgbClr val="92AA4C"/>
                </a:solidFill>
                <a:effectLst>
                  <a:outerShdw blurRad="12700" dist="38100" dir="2700000" algn="tl" rotWithShape="0">
                    <a:srgbClr val="92AA4C">
                      <a:lumMod val="60000"/>
                      <a:lumOff val="40000"/>
                    </a:srgbClr>
                  </a:outerShdw>
                </a:effectLst>
                <a:uLnTx/>
                <a:uFillTx/>
                <a:latin typeface="Times New Roman" panose="02020603050405020304" pitchFamily="18" charset="0"/>
                <a:ea typeface="+mn-ea"/>
                <a:cs typeface="Times New Roman" panose="02020603050405020304" pitchFamily="18" charset="0"/>
              </a:rPr>
              <a:t>Ýaşaýşyň</a:t>
            </a:r>
            <a:r>
              <a:rPr kumimoji="0" lang="en-US" sz="2400" b="1" i="0" u="none" strike="noStrike" kern="1200" cap="none" spc="0" normalizeH="0" baseline="0" noProof="0" dirty="0" smtClean="0">
                <a:ln w="9525">
                  <a:solidFill>
                    <a:prstClr val="white"/>
                  </a:solidFill>
                  <a:prstDash val="solid"/>
                </a:ln>
                <a:solidFill>
                  <a:srgbClr val="92AA4C"/>
                </a:solidFill>
                <a:effectLst>
                  <a:outerShdw blurRad="12700" dist="38100" dir="2700000" algn="tl" rotWithShape="0">
                    <a:srgbClr val="92AA4C">
                      <a:lumMod val="60000"/>
                      <a:lumOff val="40000"/>
                    </a:srgbClr>
                  </a:outerShdw>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w="9525">
                  <a:solidFill>
                    <a:prstClr val="white"/>
                  </a:solidFill>
                  <a:prstDash val="solid"/>
                </a:ln>
                <a:solidFill>
                  <a:srgbClr val="92AA4C"/>
                </a:solidFill>
                <a:effectLst>
                  <a:outerShdw blurRad="12700" dist="38100" dir="2700000" algn="tl" rotWithShape="0">
                    <a:srgbClr val="92AA4C">
                      <a:lumMod val="60000"/>
                      <a:lumOff val="40000"/>
                    </a:srgbClr>
                  </a:outerShdw>
                </a:effectLst>
                <a:uLnTx/>
                <a:uFillTx/>
                <a:latin typeface="Times New Roman" panose="02020603050405020304" pitchFamily="18" charset="0"/>
                <a:ea typeface="+mn-ea"/>
                <a:cs typeface="Times New Roman" panose="02020603050405020304" pitchFamily="18" charset="0"/>
              </a:rPr>
              <a:t>suw</a:t>
            </a:r>
            <a:r>
              <a:rPr kumimoji="0" lang="en-US" sz="2400" b="1" i="0" u="none" strike="noStrike" kern="1200" cap="none" spc="0" normalizeH="0" baseline="0" noProof="0" dirty="0" smtClean="0">
                <a:ln w="9525">
                  <a:solidFill>
                    <a:prstClr val="white"/>
                  </a:solidFill>
                  <a:prstDash val="solid"/>
                </a:ln>
                <a:solidFill>
                  <a:srgbClr val="92AA4C"/>
                </a:solidFill>
                <a:effectLst>
                  <a:outerShdw blurRad="12700" dist="38100" dir="2700000" algn="tl" rotWithShape="0">
                    <a:srgbClr val="92AA4C">
                      <a:lumMod val="60000"/>
                      <a:lumOff val="40000"/>
                    </a:srgbClr>
                  </a:outerShdw>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smtClean="0">
                <a:ln w="9525">
                  <a:solidFill>
                    <a:prstClr val="white"/>
                  </a:solidFill>
                  <a:prstDash val="solid"/>
                </a:ln>
                <a:solidFill>
                  <a:srgbClr val="92AA4C"/>
                </a:solidFill>
                <a:effectLst>
                  <a:outerShdw blurRad="12700" dist="38100" dir="2700000" algn="tl" rotWithShape="0">
                    <a:srgbClr val="92AA4C">
                      <a:lumMod val="60000"/>
                      <a:lumOff val="40000"/>
                    </a:srgbClr>
                  </a:outerShdw>
                </a:effectLst>
                <a:uLnTx/>
                <a:uFillTx/>
                <a:latin typeface="Times New Roman" panose="02020603050405020304" pitchFamily="18" charset="0"/>
                <a:ea typeface="+mn-ea"/>
                <a:cs typeface="Times New Roman" panose="02020603050405020304" pitchFamily="18" charset="0"/>
              </a:rPr>
              <a:t>gurşawy</a:t>
            </a:r>
            <a:r>
              <a:rPr kumimoji="0" lang="en-US" sz="2400" b="1" i="0" u="none" strike="noStrike" kern="1200" cap="none" spc="0" normalizeH="0" baseline="0" noProof="0" dirty="0" smtClean="0">
                <a:ln w="9525">
                  <a:solidFill>
                    <a:prstClr val="white"/>
                  </a:solidFill>
                  <a:prstDash val="solid"/>
                </a:ln>
                <a:solidFill>
                  <a:srgbClr val="92AA4C"/>
                </a:solidFill>
                <a:effectLst>
                  <a:outerShdw blurRad="12700" dist="38100" dir="2700000" algn="tl" rotWithShape="0">
                    <a:srgbClr val="92AA4C">
                      <a:lumMod val="60000"/>
                      <a:lumOff val="40000"/>
                    </a:srgb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Suwuň</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ýaşaýyş</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gurşaw</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hökmünde</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birnäçe</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özboluşly</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häsiýetleri</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bardyr</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Şolara</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onuň</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ýokary</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derejedäki</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dykyzlygy</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basyşyň</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güýçli</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çäklerde</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üýtgäp</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durmagy</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kislorodyň</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az</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mukdarda</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bolmagy</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gün</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şöhlesini</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güýçli</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sorup</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siňdirip</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bilmegi</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ýaly</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häsiýetleri</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degişlidir</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Bulardan</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başga</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-da,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suw</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aýtymlary</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we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olaryň</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aýry-aýry</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bölekleri</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duzlulygy</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gorizontal</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akymyň</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tizligi</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janly</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organizmleriň</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düzümi</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boýunça</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hem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tapawutlanýarlar</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Ekologiýada</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suw</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gurşawynyň</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ýaşaýjylarynyň</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ählisine</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gidrobiontlar</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diýip</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berýärler</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grekçe</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gidro</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suw</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çyglylyk</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biontos</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ýaşaýjy</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diýmegi</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aňladýar</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Olar</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dünýä</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ummanlarynda</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kontinental</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suw</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aýtymlarynda</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we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ýerasty</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suwlarda</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ýaşaýarlar</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endParaRPr kumimoji="0" lang="tk-TM"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err="1" smtClean="0">
                <a:ln w="13462">
                  <a:solidFill>
                    <a:prstClr val="white"/>
                  </a:solidFill>
                  <a:prstDash val="solid"/>
                </a:ln>
                <a:solidFill>
                  <a:prstClr val="black">
                    <a:lumMod val="85000"/>
                    <a:lumOff val="15000"/>
                  </a:prstClr>
                </a:solidFill>
                <a:effectLst>
                  <a:outerShdw dist="38100" dir="2700000" algn="bl" rotWithShape="0">
                    <a:srgbClr val="92AA4C"/>
                  </a:outerShdw>
                </a:effectLst>
                <a:uLnTx/>
                <a:uFillTx/>
                <a:latin typeface="Century Gothic" panose="020B0502020202020204"/>
                <a:ea typeface="+mn-ea"/>
                <a:cs typeface="+mn-cs"/>
              </a:rPr>
              <a:t>Ýaşaýşyň</a:t>
            </a:r>
            <a:r>
              <a:rPr kumimoji="0" lang="en-US" sz="2000" b="1" i="0" u="none" strike="noStrike" kern="1200" cap="none" spc="0" normalizeH="0" baseline="0" noProof="0" dirty="0" smtClean="0">
                <a:ln w="13462">
                  <a:solidFill>
                    <a:prstClr val="white"/>
                  </a:solidFill>
                  <a:prstDash val="solid"/>
                </a:ln>
                <a:solidFill>
                  <a:prstClr val="black">
                    <a:lumMod val="85000"/>
                    <a:lumOff val="15000"/>
                  </a:prstClr>
                </a:solidFill>
                <a:effectLst>
                  <a:outerShdw dist="38100" dir="2700000" algn="bl" rotWithShape="0">
                    <a:srgbClr val="92AA4C"/>
                  </a:outerShdw>
                </a:effectLst>
                <a:uLnTx/>
                <a:uFillTx/>
                <a:latin typeface="Century Gothic" panose="020B0502020202020204"/>
                <a:ea typeface="+mn-ea"/>
                <a:cs typeface="+mn-cs"/>
              </a:rPr>
              <a:t> </a:t>
            </a:r>
            <a:r>
              <a:rPr kumimoji="0" lang="en-US" sz="2000" b="1" i="0" u="none" strike="noStrike" kern="1200" cap="none" spc="0" normalizeH="0" baseline="0" noProof="0" dirty="0" err="1" smtClean="0">
                <a:ln w="13462">
                  <a:solidFill>
                    <a:prstClr val="white"/>
                  </a:solidFill>
                  <a:prstDash val="solid"/>
                </a:ln>
                <a:solidFill>
                  <a:prstClr val="black">
                    <a:lumMod val="85000"/>
                    <a:lumOff val="15000"/>
                  </a:prstClr>
                </a:solidFill>
                <a:effectLst>
                  <a:outerShdw dist="38100" dir="2700000" algn="bl" rotWithShape="0">
                    <a:srgbClr val="92AA4C"/>
                  </a:outerShdw>
                </a:effectLst>
                <a:uLnTx/>
                <a:uFillTx/>
                <a:latin typeface="Century Gothic" panose="020B0502020202020204"/>
                <a:ea typeface="+mn-ea"/>
                <a:cs typeface="+mn-cs"/>
              </a:rPr>
              <a:t>gury</a:t>
            </a:r>
            <a:r>
              <a:rPr kumimoji="0" lang="en-US" sz="2000" b="1" i="0" u="none" strike="noStrike" kern="1200" cap="none" spc="0" normalizeH="0" baseline="0" noProof="0" dirty="0" smtClean="0">
                <a:ln w="13462">
                  <a:solidFill>
                    <a:prstClr val="white"/>
                  </a:solidFill>
                  <a:prstDash val="solid"/>
                </a:ln>
                <a:solidFill>
                  <a:prstClr val="black">
                    <a:lumMod val="85000"/>
                    <a:lumOff val="15000"/>
                  </a:prstClr>
                </a:solidFill>
                <a:effectLst>
                  <a:outerShdw dist="38100" dir="2700000" algn="bl" rotWithShape="0">
                    <a:srgbClr val="92AA4C"/>
                  </a:outerShdw>
                </a:effectLst>
                <a:uLnTx/>
                <a:uFillTx/>
                <a:latin typeface="Century Gothic" panose="020B0502020202020204"/>
                <a:ea typeface="+mn-ea"/>
                <a:cs typeface="+mn-cs"/>
              </a:rPr>
              <a:t> </a:t>
            </a:r>
            <a:r>
              <a:rPr kumimoji="0" lang="en-US" sz="2000" b="1" i="0" u="none" strike="noStrike" kern="1200" cap="none" spc="0" normalizeH="0" baseline="0" noProof="0" dirty="0" err="1" smtClean="0">
                <a:ln w="13462">
                  <a:solidFill>
                    <a:prstClr val="white"/>
                  </a:solidFill>
                  <a:prstDash val="solid"/>
                </a:ln>
                <a:solidFill>
                  <a:prstClr val="black">
                    <a:lumMod val="85000"/>
                    <a:lumOff val="15000"/>
                  </a:prstClr>
                </a:solidFill>
                <a:effectLst>
                  <a:outerShdw dist="38100" dir="2700000" algn="bl" rotWithShape="0">
                    <a:srgbClr val="92AA4C"/>
                  </a:outerShdw>
                </a:effectLst>
                <a:uLnTx/>
                <a:uFillTx/>
                <a:latin typeface="Century Gothic" panose="020B0502020202020204"/>
                <a:ea typeface="+mn-ea"/>
                <a:cs typeface="+mn-cs"/>
              </a:rPr>
              <a:t>ýer</a:t>
            </a:r>
            <a:r>
              <a:rPr kumimoji="0" lang="en-US" sz="2000" b="1" i="0" u="none" strike="noStrike" kern="1200" cap="none" spc="0" normalizeH="0" baseline="0" noProof="0" dirty="0" smtClean="0">
                <a:ln w="13462">
                  <a:solidFill>
                    <a:prstClr val="white"/>
                  </a:solidFill>
                  <a:prstDash val="solid"/>
                </a:ln>
                <a:solidFill>
                  <a:prstClr val="black">
                    <a:lumMod val="85000"/>
                    <a:lumOff val="15000"/>
                  </a:prstClr>
                </a:solidFill>
                <a:effectLst>
                  <a:outerShdw dist="38100" dir="2700000" algn="bl" rotWithShape="0">
                    <a:srgbClr val="92AA4C"/>
                  </a:outerShdw>
                </a:effectLst>
                <a:uLnTx/>
                <a:uFillTx/>
                <a:latin typeface="Century Gothic" panose="020B0502020202020204"/>
                <a:ea typeface="+mn-ea"/>
                <a:cs typeface="+mn-cs"/>
              </a:rPr>
              <a:t>–</a:t>
            </a:r>
            <a:r>
              <a:rPr kumimoji="0" lang="en-US" sz="2000" b="1" i="0" u="none" strike="noStrike" kern="1200" cap="none" spc="0" normalizeH="0" baseline="0" noProof="0" dirty="0" err="1" smtClean="0">
                <a:ln w="13462">
                  <a:solidFill>
                    <a:prstClr val="white"/>
                  </a:solidFill>
                  <a:prstDash val="solid"/>
                </a:ln>
                <a:solidFill>
                  <a:prstClr val="black">
                    <a:lumMod val="85000"/>
                    <a:lumOff val="15000"/>
                  </a:prstClr>
                </a:solidFill>
                <a:effectLst>
                  <a:outerShdw dist="38100" dir="2700000" algn="bl" rotWithShape="0">
                    <a:srgbClr val="92AA4C"/>
                  </a:outerShdw>
                </a:effectLst>
                <a:uLnTx/>
                <a:uFillTx/>
                <a:latin typeface="Century Gothic" panose="020B0502020202020204"/>
                <a:ea typeface="+mn-ea"/>
                <a:cs typeface="+mn-cs"/>
              </a:rPr>
              <a:t>howa</a:t>
            </a:r>
            <a:r>
              <a:rPr kumimoji="0" lang="en-US" sz="2000" b="1" i="0" u="none" strike="noStrike" kern="1200" cap="none" spc="0" normalizeH="0" baseline="0" noProof="0" dirty="0" smtClean="0">
                <a:ln w="13462">
                  <a:solidFill>
                    <a:prstClr val="white"/>
                  </a:solidFill>
                  <a:prstDash val="solid"/>
                </a:ln>
                <a:solidFill>
                  <a:prstClr val="black">
                    <a:lumMod val="85000"/>
                    <a:lumOff val="15000"/>
                  </a:prstClr>
                </a:solidFill>
                <a:effectLst>
                  <a:outerShdw dist="38100" dir="2700000" algn="bl" rotWithShape="0">
                    <a:srgbClr val="92AA4C"/>
                  </a:outerShdw>
                </a:effectLst>
                <a:uLnTx/>
                <a:uFillTx/>
                <a:latin typeface="Century Gothic" panose="020B0502020202020204"/>
                <a:ea typeface="+mn-ea"/>
                <a:cs typeface="+mn-cs"/>
              </a:rPr>
              <a:t> </a:t>
            </a:r>
            <a:r>
              <a:rPr kumimoji="0" lang="en-US" sz="2000" b="1" i="0" u="none" strike="noStrike" kern="1200" cap="none" spc="0" normalizeH="0" baseline="0" noProof="0" dirty="0" err="1" smtClean="0">
                <a:ln w="13462">
                  <a:solidFill>
                    <a:prstClr val="white"/>
                  </a:solidFill>
                  <a:prstDash val="solid"/>
                </a:ln>
                <a:solidFill>
                  <a:prstClr val="black">
                    <a:lumMod val="85000"/>
                    <a:lumOff val="15000"/>
                  </a:prstClr>
                </a:solidFill>
                <a:effectLst>
                  <a:outerShdw dist="38100" dir="2700000" algn="bl" rotWithShape="0">
                    <a:srgbClr val="92AA4C"/>
                  </a:outerShdw>
                </a:effectLst>
                <a:uLnTx/>
                <a:uFillTx/>
                <a:latin typeface="Century Gothic" panose="020B0502020202020204"/>
                <a:ea typeface="+mn-ea"/>
                <a:cs typeface="+mn-cs"/>
              </a:rPr>
              <a:t>gurşawy</a:t>
            </a:r>
            <a:r>
              <a:rPr kumimoji="0" lang="en-US" sz="2000" b="1" i="0" u="none" strike="noStrike" kern="1200" cap="none" spc="0" normalizeH="0" baseline="0" noProof="0" dirty="0" smtClean="0">
                <a:ln w="13462">
                  <a:solidFill>
                    <a:prstClr val="white"/>
                  </a:solidFill>
                  <a:prstDash val="solid"/>
                </a:ln>
                <a:solidFill>
                  <a:prstClr val="black">
                    <a:lumMod val="85000"/>
                    <a:lumOff val="15000"/>
                  </a:prstClr>
                </a:solidFill>
                <a:effectLst>
                  <a:outerShdw dist="38100" dir="2700000" algn="bl" rotWithShape="0">
                    <a:srgbClr val="92AA4C"/>
                  </a:outerShdw>
                </a:effectLst>
                <a:uLnTx/>
                <a:uFillTx/>
                <a:latin typeface="Century Gothic" panose="020B0502020202020204"/>
                <a:ea typeface="+mn-ea"/>
                <a:cs typeface="+mn-cs"/>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Ekologik</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şertleri</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boýunça</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ýaşaýşyň</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gury</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ýer-howa</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gurşawy</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iň</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çylşyrymlysy</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hasaplanýar</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Gury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ýeriň</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üstünde</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ýaşamak</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janly</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organizmlerden</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ýokary</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derejedäki</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ýöriteleşmäni</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talap</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edýär</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Şol</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ýöriteleşmeler</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ösümlikleriň</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hem-de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haýwanlaryň</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gurluşynyň</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ýokary</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derejeli</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bolmagyny</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talap</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edýär</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Gury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ýeriň</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üstündäki</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ýaşaýyş</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gury</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ýer-howa</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gurşawynyň</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özboluşly</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möhüm</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klimat</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şertleriniň</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täsirine</a:t>
            </a:r>
            <a:r>
              <a:rPr kumimoji="0" lang="tk-TM"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ýöriteleşendir</a:t>
            </a:r>
            <a:r>
              <a:rPr kumimoji="0" lang="en-US" sz="24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Times New Roman" panose="02020603050405020304" pitchFamily="18" charset="0"/>
              <a:ea typeface="+mn-ea"/>
              <a:cs typeface="Times New Roman" panose="02020603050405020304" pitchFamily="18" charset="0"/>
            </a:endParaRPr>
          </a:p>
        </p:txBody>
      </p:sp>
      <p:sp>
        <p:nvSpPr>
          <p:cNvPr id="3" name="Прямоугольник 2"/>
          <p:cNvSpPr/>
          <p:nvPr/>
        </p:nvSpPr>
        <p:spPr>
          <a:xfrm>
            <a:off x="304800" y="3213740"/>
            <a:ext cx="11713029"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84358888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Прямоугольник 1"/>
          <p:cNvSpPr/>
          <p:nvPr/>
        </p:nvSpPr>
        <p:spPr>
          <a:xfrm>
            <a:off x="290286" y="127736"/>
            <a:ext cx="11800114" cy="637097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err="1" smtClean="0">
                <a:ln w="22225">
                  <a:solidFill>
                    <a:srgbClr val="DE7E18"/>
                  </a:solidFill>
                  <a:prstDash val="solid"/>
                </a:ln>
                <a:solidFill>
                  <a:srgbClr val="DE7E18">
                    <a:lumMod val="40000"/>
                    <a:lumOff val="60000"/>
                  </a:srgbClr>
                </a:solidFill>
                <a:effectLst/>
                <a:uLnTx/>
                <a:uFillTx/>
                <a:latin typeface="Century Gothic" panose="020B0502020202020204"/>
                <a:ea typeface="+mn-ea"/>
                <a:cs typeface="+mn-cs"/>
              </a:rPr>
              <a:t>Ýaşaýşyň</a:t>
            </a:r>
            <a:r>
              <a:rPr kumimoji="0" lang="en-US" sz="2400" b="1" i="0" u="none" strike="noStrike" kern="1200" cap="none" spc="0" normalizeH="0" baseline="0" noProof="0" dirty="0" smtClean="0">
                <a:ln w="22225">
                  <a:solidFill>
                    <a:srgbClr val="DE7E18"/>
                  </a:solidFill>
                  <a:prstDash val="solid"/>
                </a:ln>
                <a:solidFill>
                  <a:srgbClr val="DE7E18">
                    <a:lumMod val="40000"/>
                    <a:lumOff val="60000"/>
                  </a:srgbClr>
                </a:solidFill>
                <a:effectLst/>
                <a:uLnTx/>
                <a:uFillTx/>
                <a:latin typeface="Century Gothic" panose="020B0502020202020204"/>
                <a:ea typeface="+mn-ea"/>
                <a:cs typeface="+mn-cs"/>
              </a:rPr>
              <a:t> </a:t>
            </a:r>
            <a:r>
              <a:rPr kumimoji="0" lang="en-US" sz="2400" b="1" i="0" u="none" strike="noStrike" kern="1200" cap="none" spc="0" normalizeH="0" baseline="0" noProof="0" dirty="0" err="1" smtClean="0">
                <a:ln w="22225">
                  <a:solidFill>
                    <a:srgbClr val="DE7E18"/>
                  </a:solidFill>
                  <a:prstDash val="solid"/>
                </a:ln>
                <a:solidFill>
                  <a:srgbClr val="DE7E18">
                    <a:lumMod val="40000"/>
                    <a:lumOff val="60000"/>
                  </a:srgbClr>
                </a:solidFill>
                <a:effectLst/>
                <a:uLnTx/>
                <a:uFillTx/>
                <a:latin typeface="Century Gothic" panose="020B0502020202020204"/>
                <a:ea typeface="+mn-ea"/>
                <a:cs typeface="+mn-cs"/>
              </a:rPr>
              <a:t>toprak</a:t>
            </a:r>
            <a:r>
              <a:rPr kumimoji="0" lang="en-US" sz="2400" b="1" i="0" u="none" strike="noStrike" kern="1200" cap="none" spc="0" normalizeH="0" baseline="0" noProof="0" dirty="0" smtClean="0">
                <a:ln w="22225">
                  <a:solidFill>
                    <a:srgbClr val="DE7E18"/>
                  </a:solidFill>
                  <a:prstDash val="solid"/>
                </a:ln>
                <a:solidFill>
                  <a:srgbClr val="DE7E18">
                    <a:lumMod val="40000"/>
                    <a:lumOff val="60000"/>
                  </a:srgbClr>
                </a:solidFill>
                <a:effectLst/>
                <a:uLnTx/>
                <a:uFillTx/>
                <a:latin typeface="Century Gothic" panose="020B0502020202020204"/>
                <a:ea typeface="+mn-ea"/>
                <a:cs typeface="+mn-cs"/>
              </a:rPr>
              <a:t> </a:t>
            </a:r>
            <a:r>
              <a:rPr kumimoji="0" lang="en-US" sz="2400" b="1" i="0" u="none" strike="noStrike" kern="1200" cap="none" spc="0" normalizeH="0" baseline="0" noProof="0" dirty="0" err="1" smtClean="0">
                <a:ln w="22225">
                  <a:solidFill>
                    <a:srgbClr val="DE7E18"/>
                  </a:solidFill>
                  <a:prstDash val="solid"/>
                </a:ln>
                <a:solidFill>
                  <a:srgbClr val="DE7E18">
                    <a:lumMod val="40000"/>
                    <a:lumOff val="60000"/>
                  </a:srgbClr>
                </a:solidFill>
                <a:effectLst/>
                <a:uLnTx/>
                <a:uFillTx/>
                <a:latin typeface="Century Gothic" panose="020B0502020202020204"/>
                <a:ea typeface="+mn-ea"/>
                <a:cs typeface="+mn-cs"/>
              </a:rPr>
              <a:t>gurşawy</a:t>
            </a:r>
            <a:r>
              <a:rPr kumimoji="0" lang="en-US" sz="2400" b="1" i="0" u="none" strike="noStrike" kern="1200" cap="none" spc="0" normalizeH="0" baseline="0" noProof="0" dirty="0" smtClean="0">
                <a:ln w="22225">
                  <a:solidFill>
                    <a:srgbClr val="DE7E18"/>
                  </a:solidFill>
                  <a:prstDash val="solid"/>
                </a:ln>
                <a:solidFill>
                  <a:srgbClr val="DE7E18">
                    <a:lumMod val="40000"/>
                    <a:lumOff val="60000"/>
                  </a:srgbClr>
                </a:solidFill>
                <a:effectLst/>
                <a:uLnTx/>
                <a:uFillTx/>
                <a:latin typeface="Century Gothic" panose="020B0502020202020204"/>
                <a:ea typeface="+mn-ea"/>
                <a:cs typeface="+mn-cs"/>
              </a:rPr>
              <a:t>. </a:t>
            </a:r>
            <a:endParaRPr kumimoji="0" lang="tk-TM" sz="2400" b="1" i="0" u="none" strike="noStrike" kern="1200" cap="none" spc="0" normalizeH="0" baseline="0" noProof="0" dirty="0" smtClean="0">
              <a:ln w="22225">
                <a:solidFill>
                  <a:srgbClr val="DE7E18"/>
                </a:solidFill>
                <a:prstDash val="solid"/>
              </a:ln>
              <a:solidFill>
                <a:srgbClr val="DE7E18">
                  <a:lumMod val="40000"/>
                  <a:lumOff val="60000"/>
                </a:srgbClr>
              </a:solidFill>
              <a:effectLst/>
              <a:uLnTx/>
              <a:uFillTx/>
              <a:latin typeface="Century Gothic" panose="020B050202020202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tk-TM" sz="2400" b="1" i="0" u="none" strike="noStrike" kern="1200" cap="none" spc="0" normalizeH="0" baseline="0" noProof="0" dirty="0">
              <a:ln w="22225">
                <a:solidFill>
                  <a:srgbClr val="DE7E18"/>
                </a:solidFill>
                <a:prstDash val="solid"/>
              </a:ln>
              <a:solidFill>
                <a:srgbClr val="DE7E18">
                  <a:lumMod val="40000"/>
                  <a:lumOff val="60000"/>
                </a:srgbClr>
              </a:solidFill>
              <a:effectLst>
                <a:outerShdw blurRad="38100" dist="25400" dir="5400000" algn="ctr" rotWithShape="0">
                  <a:srgbClr val="6E747A">
                    <a:alpha val="43000"/>
                  </a:srgbClr>
                </a:outerShdw>
              </a:effectLst>
              <a:uLnTx/>
              <a:uFillTx/>
              <a:latin typeface="Century Gothic" panose="020B050202020202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tk-TM" sz="2400" b="1" i="0" u="none" strike="noStrike" kern="1200" cap="none" spc="0" normalizeH="0" baseline="0" noProof="0" dirty="0" smtClean="0">
                <a:ln w="22225">
                  <a:solidFill>
                    <a:srgbClr val="DE7E18"/>
                  </a:solidFill>
                  <a:prstDash val="solid"/>
                </a:ln>
                <a:solidFill>
                  <a:srgbClr val="DE7E18">
                    <a:lumMod val="40000"/>
                    <a:lumOff val="60000"/>
                  </a:srgbClr>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Toprak</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gury</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ýeriň</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howa</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gurşawy</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bilen</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galtaşýan</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üst</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ýüzündäki</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ýumşak</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ýuka</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gatlagydyr</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Özüniň</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galyňlygynyň</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ujypsyzdygyna</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garamazdan</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ýeriň</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bu</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gatlagynyň</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ýaşaýşyň</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ýaýramagynda</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uly</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ähmiýeti</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bar.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Toprakda</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içi</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gazlaryň</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garyndysy</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we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suw</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ergini</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bilen</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doldurylan</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müňlerçe</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boşluklar</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duş</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gelýärler</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Şol</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sebäpli</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hem,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toprakda</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ençeme</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ownukly-irili</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mikroorganizmleriňýaşamaklary</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üçin</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amatly</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şertler</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emele</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gelýär</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Howanyň</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ýeriň</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üst</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ýüzüne</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golaý</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ýerleşýän</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gatlagy</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bilen</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deňeşdirilende</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toprakda</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temperaturanyň</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üýtgäp</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durmagy</a:t>
            </a:r>
            <a:r>
              <a:rPr kumimoji="0" lang="tk-TM"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kadalaşandyr</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Toprakda</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ýerasty</a:t>
            </a:r>
            <a:r>
              <a:rPr kumimoji="0" lang="tk-TM"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suwlaryň</a:t>
            </a:r>
            <a:r>
              <a:rPr kumimoji="0" lang="tk-TM"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bolmagy</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we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oňa</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ygallaryň</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aralaşmagy</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çygyň</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ätiýaçlylygyny</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döredýär</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hem-de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suw</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bilen</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gury</a:t>
            </a:r>
            <a:r>
              <a:rPr kumimoji="0" lang="tk-TM"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ýer</a:t>
            </a:r>
            <a:endPar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gurşawlarynyň</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arasyndaky</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aralyk</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çyglylygyny</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kadalaşdyrýar</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Toprakda</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guraýan</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ölýän</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ösümlikleriň</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we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haýwanlaryň</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maslyklarynyň</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hasabyna</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organiki</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we mineral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maddalaryň</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ätiýäçlyklary</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köpelýär</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Bularyň</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ählisi</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topragyň</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ýaşaýyş</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bilen</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doýgunlygyny</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aňladýar</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Toprakda</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gury</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ýeriň</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üstünde</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ýaşaýan</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ösümlikleriň</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kök</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ulgamlary</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jemlenendir</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1 sm2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toprak</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öz</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düzüminde</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bakteriýalaryň</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kömelekleriň</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aktinomisetleriň</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hem-de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birnäçe</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mikroorganizmleriň</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onlarça</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we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ýüzlerçe</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millionyny</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saklaýar</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Topragyň</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ýagtylandyrylýan</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üstki</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gatlaklarynda</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her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bir</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gram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toprakda</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ýaşyl</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gök-ýaşyl</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diatom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suwotylaryň</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fotosintez</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geçirýän</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öýjükleriniň</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ýüzlerçe</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müňüsi</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ýaşaýarlar</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Şu</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sebäpli</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hem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görnükli</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rus</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alymy</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akdemik</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W.I.Wernadskiý</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topragy</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tebigatyň</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biokos</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bedenlerine</a:t>
            </a:r>
            <a:r>
              <a:rPr kumimoji="0" lang="en-US"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 </a:t>
            </a:r>
            <a:r>
              <a:rPr kumimoji="0" lang="en-US" sz="2100" b="1" i="0" u="none" strike="noStrike" kern="1200" cap="none" spc="0" normalizeH="0" baseline="0" noProof="0" dirty="0" err="1"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gatnaşdyrýa</a:t>
            </a:r>
            <a:r>
              <a:rPr kumimoji="0" lang="tk-TM" sz="2100" b="1" i="0" u="none" strike="noStrike" kern="1200" cap="none" spc="0" normalizeH="0" baseline="0" noProof="0" dirty="0" smtClean="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rPr>
              <a:t>r.</a:t>
            </a:r>
            <a:endParaRPr kumimoji="0" lang="en-US" sz="2100" b="1" i="0" u="none" strike="noStrike" kern="1200" cap="none" spc="0" normalizeH="0" baseline="0" noProof="0" dirty="0">
              <a:ln w="0"/>
              <a:solidFill>
                <a:srgbClr val="A53010"/>
              </a:solidFill>
              <a:effectLst>
                <a:outerShdw blurRad="38100" dist="25400" dir="5400000" algn="ctr" rotWithShape="0">
                  <a:srgbClr val="6E747A">
                    <a:alpha val="43000"/>
                  </a:srgbClr>
                </a:outerShdw>
              </a:effectLst>
              <a:uLnTx/>
              <a:uFillTx/>
              <a:latin typeface="Century Gothic" panose="020B0502020202020204"/>
              <a:ea typeface="+mn-ea"/>
              <a:cs typeface="+mn-cs"/>
            </a:endParaRPr>
          </a:p>
        </p:txBody>
      </p:sp>
    </p:spTree>
    <p:extLst>
      <p:ext uri="{BB962C8B-B14F-4D97-AF65-F5344CB8AC3E}">
        <p14:creationId xmlns:p14="http://schemas.microsoft.com/office/powerpoint/2010/main" val="151747305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Прямоугольник 1"/>
          <p:cNvSpPr/>
          <p:nvPr/>
        </p:nvSpPr>
        <p:spPr>
          <a:xfrm>
            <a:off x="319315" y="115353"/>
            <a:ext cx="11567885" cy="6524863"/>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err="1" smtClean="0">
                <a:ln w="12700">
                  <a:solidFill>
                    <a:srgbClr val="A53010"/>
                  </a:solidFill>
                  <a:prstDash val="solid"/>
                </a:ln>
                <a:pattFill prst="pct50">
                  <a:fgClr>
                    <a:srgbClr val="A53010"/>
                  </a:fgClr>
                  <a:bgClr>
                    <a:srgbClr val="A53010">
                      <a:lumMod val="20000"/>
                      <a:lumOff val="80000"/>
                    </a:srgbClr>
                  </a:bgClr>
                </a:pattFill>
                <a:effectLst>
                  <a:outerShdw dist="38100" dir="2640000" algn="bl" rotWithShape="0">
                    <a:srgbClr val="A53010"/>
                  </a:outerShdw>
                </a:effectLst>
                <a:uLnTx/>
                <a:uFillTx/>
                <a:latin typeface="Century Gothic" panose="020B0502020202020204"/>
                <a:ea typeface="+mn-ea"/>
                <a:cs typeface="+mn-cs"/>
              </a:rPr>
              <a:t>Ýaşaýşyň</a:t>
            </a:r>
            <a:r>
              <a:rPr kumimoji="0" lang="en-US" sz="2800" b="1" i="0" u="none" strike="noStrike" kern="1200" cap="none" spc="0" normalizeH="0" baseline="0" noProof="0" dirty="0" smtClean="0">
                <a:ln w="12700">
                  <a:solidFill>
                    <a:srgbClr val="A53010"/>
                  </a:solidFill>
                  <a:prstDash val="solid"/>
                </a:ln>
                <a:pattFill prst="pct50">
                  <a:fgClr>
                    <a:srgbClr val="A53010"/>
                  </a:fgClr>
                  <a:bgClr>
                    <a:srgbClr val="A53010">
                      <a:lumMod val="20000"/>
                      <a:lumOff val="80000"/>
                    </a:srgbClr>
                  </a:bgClr>
                </a:pattFill>
                <a:effectLst>
                  <a:outerShdw dist="38100" dir="2640000" algn="bl" rotWithShape="0">
                    <a:srgbClr val="A53010"/>
                  </a:outerShdw>
                </a:effectLst>
                <a:uLnTx/>
                <a:uFillTx/>
                <a:latin typeface="Century Gothic" panose="020B0502020202020204"/>
                <a:ea typeface="+mn-ea"/>
                <a:cs typeface="+mn-cs"/>
              </a:rPr>
              <a:t> </a:t>
            </a:r>
            <a:r>
              <a:rPr kumimoji="0" lang="en-US" sz="2800" b="1" i="0" u="none" strike="noStrike" kern="1200" cap="none" spc="0" normalizeH="0" baseline="0" noProof="0" dirty="0" err="1" smtClean="0">
                <a:ln w="12700">
                  <a:solidFill>
                    <a:srgbClr val="A53010"/>
                  </a:solidFill>
                  <a:prstDash val="solid"/>
                </a:ln>
                <a:pattFill prst="pct50">
                  <a:fgClr>
                    <a:srgbClr val="A53010"/>
                  </a:fgClr>
                  <a:bgClr>
                    <a:srgbClr val="A53010">
                      <a:lumMod val="20000"/>
                      <a:lumOff val="80000"/>
                    </a:srgbClr>
                  </a:bgClr>
                </a:pattFill>
                <a:effectLst>
                  <a:outerShdw dist="38100" dir="2640000" algn="bl" rotWithShape="0">
                    <a:srgbClr val="A53010"/>
                  </a:outerShdw>
                </a:effectLst>
                <a:uLnTx/>
                <a:uFillTx/>
                <a:latin typeface="Century Gothic" panose="020B0502020202020204"/>
                <a:ea typeface="+mn-ea"/>
                <a:cs typeface="+mn-cs"/>
              </a:rPr>
              <a:t>janly</a:t>
            </a:r>
            <a:r>
              <a:rPr kumimoji="0" lang="en-US" sz="2800" b="1" i="0" u="none" strike="noStrike" kern="1200" cap="none" spc="0" normalizeH="0" baseline="0" noProof="0" dirty="0" smtClean="0">
                <a:ln w="12700">
                  <a:solidFill>
                    <a:srgbClr val="A53010"/>
                  </a:solidFill>
                  <a:prstDash val="solid"/>
                </a:ln>
                <a:pattFill prst="pct50">
                  <a:fgClr>
                    <a:srgbClr val="A53010"/>
                  </a:fgClr>
                  <a:bgClr>
                    <a:srgbClr val="A53010">
                      <a:lumMod val="20000"/>
                      <a:lumOff val="80000"/>
                    </a:srgbClr>
                  </a:bgClr>
                </a:pattFill>
                <a:effectLst>
                  <a:outerShdw dist="38100" dir="2640000" algn="bl" rotWithShape="0">
                    <a:srgbClr val="A53010"/>
                  </a:outerShdw>
                </a:effectLst>
                <a:uLnTx/>
                <a:uFillTx/>
                <a:latin typeface="Century Gothic" panose="020B0502020202020204"/>
                <a:ea typeface="+mn-ea"/>
                <a:cs typeface="+mn-cs"/>
              </a:rPr>
              <a:t> </a:t>
            </a:r>
            <a:r>
              <a:rPr kumimoji="0" lang="en-US" sz="2800" b="1" i="0" u="none" strike="noStrike" kern="1200" cap="none" spc="0" normalizeH="0" baseline="0" noProof="0" dirty="0" err="1" smtClean="0">
                <a:ln w="12700">
                  <a:solidFill>
                    <a:srgbClr val="A53010"/>
                  </a:solidFill>
                  <a:prstDash val="solid"/>
                </a:ln>
                <a:pattFill prst="pct50">
                  <a:fgClr>
                    <a:srgbClr val="A53010"/>
                  </a:fgClr>
                  <a:bgClr>
                    <a:srgbClr val="A53010">
                      <a:lumMod val="20000"/>
                      <a:lumOff val="80000"/>
                    </a:srgbClr>
                  </a:bgClr>
                </a:pattFill>
                <a:effectLst>
                  <a:outerShdw dist="38100" dir="2640000" algn="bl" rotWithShape="0">
                    <a:srgbClr val="A53010"/>
                  </a:outerShdw>
                </a:effectLst>
                <a:uLnTx/>
                <a:uFillTx/>
                <a:latin typeface="Century Gothic" panose="020B0502020202020204"/>
                <a:ea typeface="+mn-ea"/>
                <a:cs typeface="+mn-cs"/>
              </a:rPr>
              <a:t>organizm</a:t>
            </a:r>
            <a:r>
              <a:rPr kumimoji="0" lang="en-US" sz="2800" b="1" i="0" u="none" strike="noStrike" kern="1200" cap="none" spc="0" normalizeH="0" baseline="0" noProof="0" dirty="0" smtClean="0">
                <a:ln w="12700">
                  <a:solidFill>
                    <a:srgbClr val="A53010"/>
                  </a:solidFill>
                  <a:prstDash val="solid"/>
                </a:ln>
                <a:pattFill prst="pct50">
                  <a:fgClr>
                    <a:srgbClr val="A53010"/>
                  </a:fgClr>
                  <a:bgClr>
                    <a:srgbClr val="A53010">
                      <a:lumMod val="20000"/>
                      <a:lumOff val="80000"/>
                    </a:srgbClr>
                  </a:bgClr>
                </a:pattFill>
                <a:effectLst>
                  <a:outerShdw dist="38100" dir="2640000" algn="bl" rotWithShape="0">
                    <a:srgbClr val="A53010"/>
                  </a:outerShdw>
                </a:effectLst>
                <a:uLnTx/>
                <a:uFillTx/>
                <a:latin typeface="Century Gothic" panose="020B0502020202020204"/>
                <a:ea typeface="+mn-ea"/>
                <a:cs typeface="+mn-cs"/>
              </a:rPr>
              <a:t> </a:t>
            </a:r>
            <a:r>
              <a:rPr kumimoji="0" lang="en-US" sz="2800" b="1" i="0" u="none" strike="noStrike" kern="1200" cap="none" spc="0" normalizeH="0" baseline="0" noProof="0" dirty="0" err="1" smtClean="0">
                <a:ln w="12700">
                  <a:solidFill>
                    <a:srgbClr val="A53010"/>
                  </a:solidFill>
                  <a:prstDash val="solid"/>
                </a:ln>
                <a:pattFill prst="pct50">
                  <a:fgClr>
                    <a:srgbClr val="A53010"/>
                  </a:fgClr>
                  <a:bgClr>
                    <a:srgbClr val="A53010">
                      <a:lumMod val="20000"/>
                      <a:lumOff val="80000"/>
                    </a:srgbClr>
                  </a:bgClr>
                </a:pattFill>
                <a:effectLst>
                  <a:outerShdw dist="38100" dir="2640000" algn="bl" rotWithShape="0">
                    <a:srgbClr val="A53010"/>
                  </a:outerShdw>
                </a:effectLst>
                <a:uLnTx/>
                <a:uFillTx/>
                <a:latin typeface="Century Gothic" panose="020B0502020202020204"/>
                <a:ea typeface="+mn-ea"/>
                <a:cs typeface="+mn-cs"/>
              </a:rPr>
              <a:t>gurşawy</a:t>
            </a:r>
            <a:r>
              <a:rPr kumimoji="0" lang="en-US" sz="2800" b="1" i="0" u="none" strike="noStrike" kern="1200" cap="none" spc="0" normalizeH="0" baseline="0" noProof="0" dirty="0" smtClean="0">
                <a:ln w="12700">
                  <a:solidFill>
                    <a:srgbClr val="A53010"/>
                  </a:solidFill>
                  <a:prstDash val="solid"/>
                </a:ln>
                <a:pattFill prst="pct50">
                  <a:fgClr>
                    <a:srgbClr val="A53010"/>
                  </a:fgClr>
                  <a:bgClr>
                    <a:srgbClr val="A53010">
                      <a:lumMod val="20000"/>
                      <a:lumOff val="80000"/>
                    </a:srgbClr>
                  </a:bgClr>
                </a:pattFill>
                <a:effectLst>
                  <a:outerShdw dist="38100" dir="2640000" algn="bl" rotWithShape="0">
                    <a:srgbClr val="A53010"/>
                  </a:outerShdw>
                </a:effectLst>
                <a:uLnTx/>
                <a:uFillTx/>
                <a:latin typeface="Century Gothic" panose="020B0502020202020204"/>
                <a:ea typeface="+mn-ea"/>
                <a:cs typeface="+mn-cs"/>
              </a:rPr>
              <a:t>. </a:t>
            </a:r>
            <a:endParaRPr kumimoji="0" lang="tk-TM" sz="2800" b="1" i="0" u="none" strike="noStrike" kern="1200" cap="none" spc="0" normalizeH="0" baseline="0" noProof="0" dirty="0" smtClean="0">
              <a:ln w="12700">
                <a:solidFill>
                  <a:srgbClr val="A53010"/>
                </a:solidFill>
                <a:prstDash val="solid"/>
              </a:ln>
              <a:pattFill prst="pct50">
                <a:fgClr>
                  <a:srgbClr val="A53010"/>
                </a:fgClr>
                <a:bgClr>
                  <a:srgbClr val="A53010">
                    <a:lumMod val="20000"/>
                    <a:lumOff val="80000"/>
                  </a:srgbClr>
                </a:bgClr>
              </a:pattFill>
              <a:effectLst>
                <a:outerShdw dist="38100" dir="2640000" algn="bl" rotWithShape="0">
                  <a:srgbClr val="A53010"/>
                </a:outerShdw>
              </a:effectLst>
              <a:uLnTx/>
              <a:uFillTx/>
              <a:latin typeface="Century Gothic" panose="020B0502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k-TM"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Geterotrof</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organizmleriň</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köp</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görnüşleri</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özleriniň</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bütin</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ömrüni</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ýa</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-da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ýaşaýşynyň</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belli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bir</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döwrüni</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beýleki</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janly</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organizmleriň</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bedeninde</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ýaşap</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geçirýärler</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Olar</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şol</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janly</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organizmleriň</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bedenini</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ýaşaýyş</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gurşawy</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we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iýmit</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çeşmesi</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hökmünde</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peýdalanýarlar</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Janly</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organizmleriň</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biriniň</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beýlekisini</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ýaşaýyş</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gurşawy</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hökmünde</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peýdalanmagy</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tebigatda</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gadymdan</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bäri</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duş</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gelýän</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we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giňden</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ýaýran</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hadysalaryň</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biridir</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Mugthorlar</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öz</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tebigy</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eýeleriniň</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hojaýynlarynyň</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göwresiniň</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içinde</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özboluşly</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ýaşaýyş</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gurşawynda</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ýaşaýar</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Munuň</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özi</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bir</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tarapdan</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olara</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birnäçe</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ekologik</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artykmaçlyklary</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berse</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ikinji</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bir</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tarapdan</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mugthorlar</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hojaýynlarynyň</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ýaşaýşyny</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kynlaşdyrýar</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Mugthorlaryň</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iň</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möhüm</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artykmaçlyklarynyň</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biri</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hem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öz</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hojaýynlarynyň</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bedeniniň</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öýjükleriniň</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içindäki</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dokumalardaky</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ýa</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-da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içegeleriň</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içindäki</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iýmitleriň</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hasabyna</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ýaşap</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olaryň</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iýmit</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bilen</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bol</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üpjün</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 </a:t>
            </a:r>
            <a:r>
              <a:rPr kumimoji="0" lang="en-US" sz="2600" b="1" i="0" u="none" strike="noStrike" kern="1200" cap="none" spc="0" normalizeH="0" baseline="0" noProof="0" dirty="0" err="1"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edilmekleridir</a:t>
            </a:r>
            <a:r>
              <a:rPr kumimoji="0" lang="en-US" sz="2600" b="1" i="0" u="none" strike="noStrike" kern="120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rPr>
              <a:t>.</a:t>
            </a:r>
            <a:endParaRPr kumimoji="0" lang="ru-RU" sz="26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entury Gothic" panose="020B0502020202020204"/>
              <a:ea typeface="+mn-ea"/>
              <a:cs typeface="+mn-cs"/>
            </a:endParaRPr>
          </a:p>
        </p:txBody>
      </p:sp>
    </p:spTree>
    <p:extLst>
      <p:ext uri="{BB962C8B-B14F-4D97-AF65-F5344CB8AC3E}">
        <p14:creationId xmlns:p14="http://schemas.microsoft.com/office/powerpoint/2010/main" val="912692952"/>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Прямоугольник 1"/>
          <p:cNvSpPr/>
          <p:nvPr/>
        </p:nvSpPr>
        <p:spPr>
          <a:xfrm>
            <a:off x="207815" y="665133"/>
            <a:ext cx="11810011" cy="64633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3600" b="1" i="0" u="sng" strike="noStrike" kern="1200" cap="none" spc="0" normalizeH="0" baseline="0" noProof="0" dirty="0" smtClean="0">
                <a:ln w="6600">
                  <a:solidFill>
                    <a:srgbClr val="DE7E18"/>
                  </a:solidFill>
                  <a:prstDash val="solid"/>
                </a:ln>
                <a:solidFill>
                  <a:srgbClr val="FFFFFF"/>
                </a:solidFill>
                <a:effectLst>
                  <a:outerShdw dist="38100" dir="2700000" algn="tl" rotWithShape="0">
                    <a:srgbClr val="DE7E18"/>
                  </a:outerShdw>
                </a:effectLst>
                <a:uLnTx/>
                <a:uFillTx/>
                <a:latin typeface="Century Gothic" panose="020B0502020202020204"/>
                <a:ea typeface="+mn-ea"/>
                <a:cs typeface="+mn-cs"/>
              </a:rPr>
              <a:t>3</a:t>
            </a:r>
            <a:r>
              <a:rPr kumimoji="0" lang="en-US" sz="3600" b="1" i="0" u="sng" strike="noStrike" kern="1200" cap="none" spc="0" normalizeH="0" baseline="0" noProof="0" dirty="0" smtClean="0">
                <a:ln w="6600">
                  <a:solidFill>
                    <a:srgbClr val="DE7E18"/>
                  </a:solidFill>
                  <a:prstDash val="solid"/>
                </a:ln>
                <a:solidFill>
                  <a:srgbClr val="FFFFFF"/>
                </a:solidFill>
                <a:effectLst>
                  <a:outerShdw dist="38100" dir="2700000" algn="tl" rotWithShape="0">
                    <a:srgbClr val="DE7E18"/>
                  </a:outerShdw>
                </a:effectLst>
                <a:uLnTx/>
                <a:uFillTx/>
                <a:latin typeface="Century Gothic" panose="020B0502020202020204"/>
                <a:ea typeface="+mn-ea"/>
                <a:cs typeface="+mn-cs"/>
              </a:rPr>
              <a:t>. </a:t>
            </a:r>
            <a:r>
              <a:rPr kumimoji="0" lang="en-US" sz="3600" b="1" i="0" u="sng" strike="noStrike" kern="1200" cap="none" spc="0" normalizeH="0" baseline="0" noProof="0" dirty="0" err="1">
                <a:ln w="6600">
                  <a:solidFill>
                    <a:srgbClr val="DE7E18"/>
                  </a:solidFill>
                  <a:prstDash val="solid"/>
                </a:ln>
                <a:solidFill>
                  <a:srgbClr val="FFFFFF"/>
                </a:solidFill>
                <a:effectLst>
                  <a:outerShdw dist="38100" dir="2700000" algn="tl" rotWithShape="0">
                    <a:srgbClr val="DE7E18"/>
                  </a:outerShdw>
                </a:effectLst>
                <a:uLnTx/>
                <a:uFillTx/>
                <a:latin typeface="Century Gothic" panose="020B0502020202020204"/>
                <a:ea typeface="+mn-ea"/>
                <a:cs typeface="+mn-cs"/>
              </a:rPr>
              <a:t>Ekologik</a:t>
            </a:r>
            <a:r>
              <a:rPr kumimoji="0" lang="en-US" sz="3600" b="1" i="0" u="sng" strike="noStrike" kern="1200" cap="none" spc="0" normalizeH="0" baseline="0" noProof="0" dirty="0">
                <a:ln w="6600">
                  <a:solidFill>
                    <a:srgbClr val="DE7E18"/>
                  </a:solidFill>
                  <a:prstDash val="solid"/>
                </a:ln>
                <a:solidFill>
                  <a:srgbClr val="FFFFFF"/>
                </a:solidFill>
                <a:effectLst>
                  <a:outerShdw dist="38100" dir="2700000" algn="tl" rotWithShape="0">
                    <a:srgbClr val="DE7E18"/>
                  </a:outerShdw>
                </a:effectLst>
                <a:uLnTx/>
                <a:uFillTx/>
                <a:latin typeface="Century Gothic" panose="020B0502020202020204"/>
                <a:ea typeface="+mn-ea"/>
                <a:cs typeface="+mn-cs"/>
              </a:rPr>
              <a:t> </a:t>
            </a:r>
            <a:r>
              <a:rPr kumimoji="0" lang="en-US" sz="3600" b="1" i="0" u="sng" strike="noStrike" kern="1200" cap="none" spc="0" normalizeH="0" baseline="0" noProof="0" dirty="0" err="1">
                <a:ln w="6600">
                  <a:solidFill>
                    <a:srgbClr val="DE7E18"/>
                  </a:solidFill>
                  <a:prstDash val="solid"/>
                </a:ln>
                <a:solidFill>
                  <a:srgbClr val="FFFFFF"/>
                </a:solidFill>
                <a:effectLst>
                  <a:outerShdw dist="38100" dir="2700000" algn="tl" rotWithShape="0">
                    <a:srgbClr val="DE7E18"/>
                  </a:outerShdw>
                </a:effectLst>
                <a:uLnTx/>
                <a:uFillTx/>
                <a:latin typeface="Century Gothic" panose="020B0502020202020204"/>
                <a:ea typeface="+mn-ea"/>
                <a:cs typeface="+mn-cs"/>
              </a:rPr>
              <a:t>faktorlar</a:t>
            </a:r>
            <a:r>
              <a:rPr kumimoji="0" lang="en-US" sz="3600" b="1" i="0" u="sng" strike="noStrike" kern="1200" cap="none" spc="0" normalizeH="0" baseline="0" noProof="0" dirty="0">
                <a:ln w="6600">
                  <a:solidFill>
                    <a:srgbClr val="DE7E18"/>
                  </a:solidFill>
                  <a:prstDash val="solid"/>
                </a:ln>
                <a:solidFill>
                  <a:srgbClr val="FFFFFF"/>
                </a:solidFill>
                <a:effectLst>
                  <a:outerShdw dist="38100" dir="2700000" algn="tl" rotWithShape="0">
                    <a:srgbClr val="DE7E18"/>
                  </a:outerShdw>
                </a:effectLst>
                <a:uLnTx/>
                <a:uFillTx/>
                <a:latin typeface="Century Gothic" panose="020B0502020202020204"/>
                <a:ea typeface="+mn-ea"/>
                <a:cs typeface="+mn-cs"/>
              </a:rPr>
              <a:t> we </a:t>
            </a:r>
            <a:r>
              <a:rPr kumimoji="0" lang="en-US" sz="3600" b="1" i="0" u="sng" strike="noStrike" kern="1200" cap="none" spc="0" normalizeH="0" baseline="0" noProof="0" dirty="0" err="1">
                <a:ln w="6600">
                  <a:solidFill>
                    <a:srgbClr val="DE7E18"/>
                  </a:solidFill>
                  <a:prstDash val="solid"/>
                </a:ln>
                <a:solidFill>
                  <a:srgbClr val="FFFFFF"/>
                </a:solidFill>
                <a:effectLst>
                  <a:outerShdw dist="38100" dir="2700000" algn="tl" rotWithShape="0">
                    <a:srgbClr val="DE7E18"/>
                  </a:outerShdw>
                </a:effectLst>
                <a:uLnTx/>
                <a:uFillTx/>
                <a:latin typeface="Century Gothic" panose="020B0502020202020204"/>
                <a:ea typeface="+mn-ea"/>
                <a:cs typeface="+mn-cs"/>
              </a:rPr>
              <a:t>olaryň</a:t>
            </a:r>
            <a:r>
              <a:rPr kumimoji="0" lang="en-US" sz="3600" b="1" i="0" u="sng" strike="noStrike" kern="1200" cap="none" spc="0" normalizeH="0" baseline="0" noProof="0" dirty="0">
                <a:ln w="6600">
                  <a:solidFill>
                    <a:srgbClr val="DE7E18"/>
                  </a:solidFill>
                  <a:prstDash val="solid"/>
                </a:ln>
                <a:solidFill>
                  <a:srgbClr val="FFFFFF"/>
                </a:solidFill>
                <a:effectLst>
                  <a:outerShdw dist="38100" dir="2700000" algn="tl" rotWithShape="0">
                    <a:srgbClr val="DE7E18"/>
                  </a:outerShdw>
                </a:effectLst>
                <a:uLnTx/>
                <a:uFillTx/>
                <a:latin typeface="Century Gothic" panose="020B0502020202020204"/>
                <a:ea typeface="+mn-ea"/>
                <a:cs typeface="+mn-cs"/>
              </a:rPr>
              <a:t> </a:t>
            </a:r>
            <a:r>
              <a:rPr kumimoji="0" lang="en-US" sz="3600" b="1" i="0" u="sng" strike="noStrike" kern="1200" cap="none" spc="0" normalizeH="0" baseline="0" noProof="0" dirty="0" err="1">
                <a:ln w="6600">
                  <a:solidFill>
                    <a:srgbClr val="DE7E18"/>
                  </a:solidFill>
                  <a:prstDash val="solid"/>
                </a:ln>
                <a:solidFill>
                  <a:srgbClr val="FFFFFF"/>
                </a:solidFill>
                <a:effectLst>
                  <a:outerShdw dist="38100" dir="2700000" algn="tl" rotWithShape="0">
                    <a:srgbClr val="DE7E18"/>
                  </a:outerShdw>
                </a:effectLst>
                <a:uLnTx/>
                <a:uFillTx/>
                <a:latin typeface="Century Gothic" panose="020B0502020202020204"/>
                <a:ea typeface="+mn-ea"/>
                <a:cs typeface="+mn-cs"/>
              </a:rPr>
              <a:t>toparlara</a:t>
            </a:r>
            <a:r>
              <a:rPr kumimoji="0" lang="en-US" sz="3600" b="1" i="0" u="sng" strike="noStrike" kern="1200" cap="none" spc="0" normalizeH="0" baseline="0" noProof="0" dirty="0">
                <a:ln w="6600">
                  <a:solidFill>
                    <a:srgbClr val="DE7E18"/>
                  </a:solidFill>
                  <a:prstDash val="solid"/>
                </a:ln>
                <a:solidFill>
                  <a:srgbClr val="FFFFFF"/>
                </a:solidFill>
                <a:effectLst>
                  <a:outerShdw dist="38100" dir="2700000" algn="tl" rotWithShape="0">
                    <a:srgbClr val="DE7E18"/>
                  </a:outerShdw>
                </a:effectLst>
                <a:uLnTx/>
                <a:uFillTx/>
                <a:latin typeface="Century Gothic" panose="020B0502020202020204"/>
                <a:ea typeface="+mn-ea"/>
                <a:cs typeface="+mn-cs"/>
              </a:rPr>
              <a:t> </a:t>
            </a:r>
            <a:r>
              <a:rPr kumimoji="0" lang="en-US" sz="3600" b="1" i="0" u="sng" strike="noStrike" kern="1200" cap="none" spc="0" normalizeH="0" baseline="0" noProof="0" dirty="0" err="1" smtClean="0">
                <a:ln w="6600">
                  <a:solidFill>
                    <a:srgbClr val="DE7E18"/>
                  </a:solidFill>
                  <a:prstDash val="solid"/>
                </a:ln>
                <a:solidFill>
                  <a:srgbClr val="FFFFFF"/>
                </a:solidFill>
                <a:effectLst>
                  <a:outerShdw dist="38100" dir="2700000" algn="tl" rotWithShape="0">
                    <a:srgbClr val="DE7E18"/>
                  </a:outerShdw>
                </a:effectLst>
                <a:uLnTx/>
                <a:uFillTx/>
                <a:latin typeface="Century Gothic" panose="020B0502020202020204"/>
                <a:ea typeface="+mn-ea"/>
                <a:cs typeface="+mn-cs"/>
              </a:rPr>
              <a:t>bölünişi</a:t>
            </a:r>
            <a:endParaRPr kumimoji="0" lang="en-US" sz="3600" b="1" i="0" u="sng" strike="noStrike" kern="1200" cap="none" spc="0" normalizeH="0" baseline="0" noProof="0" dirty="0">
              <a:ln w="6600">
                <a:solidFill>
                  <a:srgbClr val="DE7E18"/>
                </a:solidFill>
                <a:prstDash val="solid"/>
              </a:ln>
              <a:solidFill>
                <a:srgbClr val="FFFFFF"/>
              </a:solidFill>
              <a:effectLst>
                <a:outerShdw dist="38100" dir="2700000" algn="tl" rotWithShape="0">
                  <a:srgbClr val="DE7E18"/>
                </a:outerShdw>
              </a:effectLst>
              <a:uLnTx/>
              <a:uFillTx/>
              <a:latin typeface="Century Gothic" panose="020B0502020202020204"/>
              <a:ea typeface="+mn-ea"/>
              <a:cs typeface="+mn-cs"/>
            </a:endParaRPr>
          </a:p>
        </p:txBody>
      </p:sp>
      <p:grpSp>
        <p:nvGrpSpPr>
          <p:cNvPr id="11" name="Группа 10"/>
          <p:cNvGrpSpPr/>
          <p:nvPr/>
        </p:nvGrpSpPr>
        <p:grpSpPr>
          <a:xfrm>
            <a:off x="1733137" y="2312950"/>
            <a:ext cx="8759370" cy="3355960"/>
            <a:chOff x="1728354" y="1413064"/>
            <a:chExt cx="8759370" cy="3355960"/>
          </a:xfrm>
        </p:grpSpPr>
        <p:sp>
          <p:nvSpPr>
            <p:cNvPr id="3" name="Скругленный прямоугольник 2"/>
            <p:cNvSpPr/>
            <p:nvPr/>
          </p:nvSpPr>
          <p:spPr>
            <a:xfrm>
              <a:off x="1968993" y="1413064"/>
              <a:ext cx="8287658" cy="638628"/>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k-TM" sz="2800" b="1" i="1" u="none" strike="noStrike" kern="1200" cap="none" spc="0" normalizeH="0" baseline="0" noProof="0" dirty="0" smtClean="0">
                  <a:ln w="10160">
                    <a:solidFill>
                      <a:srgbClr val="92AA4C"/>
                    </a:solidFill>
                    <a:prstDash val="solid"/>
                  </a:ln>
                  <a:solidFill>
                    <a:srgbClr val="FFFFFF"/>
                  </a:solidFill>
                  <a:effectLst>
                    <a:outerShdw blurRad="38100" dist="22860" dir="5400000" algn="tl" rotWithShape="0">
                      <a:srgbClr val="000000">
                        <a:alpha val="30000"/>
                      </a:srgbClr>
                    </a:outerShdw>
                  </a:effectLst>
                  <a:uLnTx/>
                  <a:uFillTx/>
                  <a:latin typeface="Century Gothic" panose="020B0502020202020204"/>
                  <a:ea typeface="+mn-ea"/>
                  <a:cs typeface="+mn-cs"/>
                </a:rPr>
                <a:t>EKOLOGIK FAKTORLAR</a:t>
              </a:r>
              <a:endParaRPr kumimoji="0" lang="ru-RU" sz="2800" b="1" i="1" u="none" strike="noStrike" kern="1200" cap="none" spc="0" normalizeH="0" baseline="0" noProof="0" dirty="0">
                <a:ln w="10160">
                  <a:solidFill>
                    <a:srgbClr val="92AA4C"/>
                  </a:solidFill>
                  <a:prstDash val="solid"/>
                </a:ln>
                <a:solidFill>
                  <a:srgbClr val="FFFFFF"/>
                </a:solidFill>
                <a:effectLst>
                  <a:outerShdw blurRad="38100" dist="22860" dir="5400000" algn="tl" rotWithShape="0">
                    <a:srgbClr val="000000">
                      <a:alpha val="30000"/>
                    </a:srgbClr>
                  </a:outerShdw>
                </a:effectLst>
                <a:uLnTx/>
                <a:uFillTx/>
                <a:latin typeface="Century Gothic" panose="020B0502020202020204"/>
                <a:ea typeface="+mn-ea"/>
                <a:cs typeface="+mn-cs"/>
              </a:endParaRPr>
            </a:p>
          </p:txBody>
        </p:sp>
        <p:sp>
          <p:nvSpPr>
            <p:cNvPr id="4" name="Стрелка вниз 3"/>
            <p:cNvSpPr/>
            <p:nvPr/>
          </p:nvSpPr>
          <p:spPr>
            <a:xfrm>
              <a:off x="5811650" y="2051692"/>
              <a:ext cx="592778" cy="10772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6" name="Стрелка вниз 5"/>
            <p:cNvSpPr/>
            <p:nvPr/>
          </p:nvSpPr>
          <p:spPr>
            <a:xfrm>
              <a:off x="2781794" y="2051692"/>
              <a:ext cx="592778" cy="10772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7" name="Стрелка вниз 6"/>
            <p:cNvSpPr/>
            <p:nvPr/>
          </p:nvSpPr>
          <p:spPr>
            <a:xfrm>
              <a:off x="8841507" y="2051692"/>
              <a:ext cx="592778" cy="10450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8" name="Овал 7"/>
            <p:cNvSpPr/>
            <p:nvPr/>
          </p:nvSpPr>
          <p:spPr>
            <a:xfrm>
              <a:off x="1728354" y="3128910"/>
              <a:ext cx="2699657" cy="1640114"/>
            </a:xfrm>
            <a:prstGeom prst="ellipse">
              <a:avLst/>
            </a:prstGeom>
          </p:spPr>
          <p:style>
            <a:lnRef idx="1">
              <a:schemeClr val="dk1"/>
            </a:lnRef>
            <a:fillRef idx="3">
              <a:schemeClr val="dk1"/>
            </a:fillRef>
            <a:effectRef idx="2">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k-TM" sz="3200" b="1" i="1" u="none" strike="noStrike" kern="1200" cap="none" spc="0" normalizeH="0" baseline="0" noProof="0" dirty="0" smtClean="0">
                  <a:ln w="6600">
                    <a:solidFill>
                      <a:srgbClr val="DE7E18"/>
                    </a:solidFill>
                    <a:prstDash val="solid"/>
                  </a:ln>
                  <a:solidFill>
                    <a:srgbClr val="FFFFFF"/>
                  </a:solidFill>
                  <a:effectLst>
                    <a:outerShdw dist="38100" dir="2700000" algn="tl" rotWithShape="0">
                      <a:srgbClr val="DE7E18"/>
                    </a:outerShdw>
                  </a:effectLst>
                  <a:uLnTx/>
                  <a:uFillTx/>
                  <a:latin typeface="Century Gothic" panose="020B0502020202020204"/>
                  <a:ea typeface="+mn-ea"/>
                  <a:cs typeface="+mn-cs"/>
                </a:rPr>
                <a:t>ABIOTIK</a:t>
              </a:r>
              <a:endParaRPr kumimoji="0" lang="ru-RU" sz="3200" b="1" i="1" u="none" strike="noStrike" kern="1200" cap="none" spc="0" normalizeH="0" baseline="0" noProof="0" dirty="0">
                <a:ln w="6600">
                  <a:solidFill>
                    <a:srgbClr val="DE7E18"/>
                  </a:solidFill>
                  <a:prstDash val="solid"/>
                </a:ln>
                <a:solidFill>
                  <a:srgbClr val="FFFFFF"/>
                </a:solidFill>
                <a:effectLst>
                  <a:outerShdw dist="38100" dir="2700000" algn="tl" rotWithShape="0">
                    <a:srgbClr val="DE7E18"/>
                  </a:outerShdw>
                </a:effectLst>
                <a:uLnTx/>
                <a:uFillTx/>
                <a:latin typeface="Century Gothic" panose="020B0502020202020204"/>
                <a:ea typeface="+mn-ea"/>
                <a:cs typeface="+mn-cs"/>
              </a:endParaRPr>
            </a:p>
          </p:txBody>
        </p:sp>
        <p:sp>
          <p:nvSpPr>
            <p:cNvPr id="9" name="Овал 8"/>
            <p:cNvSpPr/>
            <p:nvPr/>
          </p:nvSpPr>
          <p:spPr>
            <a:xfrm>
              <a:off x="4758210" y="3128910"/>
              <a:ext cx="2699657" cy="1640114"/>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k-TM" sz="3200" b="0" i="1"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BIOTIK</a:t>
              </a:r>
              <a:endParaRPr kumimoji="0" lang="ru-RU" sz="32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endParaRPr>
            </a:p>
          </p:txBody>
        </p:sp>
        <p:sp>
          <p:nvSpPr>
            <p:cNvPr id="10" name="Овал 9"/>
            <p:cNvSpPr/>
            <p:nvPr/>
          </p:nvSpPr>
          <p:spPr>
            <a:xfrm>
              <a:off x="7788067" y="3090544"/>
              <a:ext cx="2699657" cy="1640114"/>
            </a:xfrm>
            <a:prstGeom prst="ellipse">
              <a:avLst/>
            </a:prstGeom>
          </p:spPr>
          <p:style>
            <a:lnRef idx="1">
              <a:schemeClr val="dk1"/>
            </a:lnRef>
            <a:fillRef idx="3">
              <a:schemeClr val="dk1"/>
            </a:fillRef>
            <a:effectRef idx="2">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k-TM" sz="1800" b="1" i="1" u="none" strike="noStrike" kern="1200" cap="none" spc="0" normalizeH="0" baseline="0" noProof="0" dirty="0" smtClean="0">
                  <a:ln w="12700">
                    <a:solidFill>
                      <a:srgbClr val="92AA4C"/>
                    </a:solidFill>
                    <a:prstDash val="solid"/>
                  </a:ln>
                  <a:pattFill prst="ltDnDiag">
                    <a:fgClr>
                      <a:srgbClr val="92AA4C">
                        <a:lumMod val="60000"/>
                        <a:lumOff val="40000"/>
                      </a:srgbClr>
                    </a:fgClr>
                    <a:bgClr>
                      <a:prstClr val="white"/>
                    </a:bgClr>
                  </a:pattFill>
                  <a:effectLst/>
                  <a:uLnTx/>
                  <a:uFillTx/>
                  <a:latin typeface="Century Gothic" panose="020B0502020202020204"/>
                  <a:ea typeface="+mn-ea"/>
                  <a:cs typeface="+mn-cs"/>
                </a:rPr>
                <a:t>ANTROPOGEN</a:t>
              </a:r>
              <a:endParaRPr kumimoji="0" lang="ru-RU" sz="1800" b="1" i="1" u="none" strike="noStrike" kern="1200" cap="none" spc="0" normalizeH="0" baseline="0" noProof="0" dirty="0">
                <a:ln w="12700">
                  <a:solidFill>
                    <a:srgbClr val="92AA4C"/>
                  </a:solidFill>
                  <a:prstDash val="solid"/>
                </a:ln>
                <a:pattFill prst="ltDnDiag">
                  <a:fgClr>
                    <a:srgbClr val="92AA4C">
                      <a:lumMod val="60000"/>
                      <a:lumOff val="40000"/>
                    </a:srgbClr>
                  </a:fgClr>
                  <a:bgClr>
                    <a:prstClr val="white"/>
                  </a:bgClr>
                </a:pattFill>
                <a:effectLst/>
                <a:uLnTx/>
                <a:uFillTx/>
                <a:latin typeface="Century Gothic" panose="020B0502020202020204"/>
                <a:ea typeface="+mn-ea"/>
                <a:cs typeface="+mn-cs"/>
              </a:endParaRPr>
            </a:p>
          </p:txBody>
        </p:sp>
      </p:grpSp>
    </p:spTree>
    <p:extLst>
      <p:ext uri="{BB962C8B-B14F-4D97-AF65-F5344CB8AC3E}">
        <p14:creationId xmlns:p14="http://schemas.microsoft.com/office/powerpoint/2010/main" val="3984043555"/>
      </p:ext>
    </p:extLst>
  </p:cSld>
  <p:clrMapOvr>
    <a:masterClrMapping/>
  </p:clrMapOvr>
  <p:transition spd="slow">
    <p:comb/>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1607127" y="235527"/>
            <a:ext cx="8825345" cy="618630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1" u="none" strike="noStrike" kern="1200" cap="none" spc="0" normalizeH="0" baseline="0" noProof="0" dirty="0" err="1" smtClean="0">
                <a:ln w="12700">
                  <a:solidFill>
                    <a:srgbClr val="766F54">
                      <a:lumMod val="75000"/>
                    </a:srgbClr>
                  </a:solidFill>
                  <a:prstDash val="solid"/>
                </a:ln>
                <a:pattFill prst="dkUpDiag">
                  <a:fgClr>
                    <a:srgbClr val="766F54"/>
                  </a:fgClr>
                  <a:bgClr>
                    <a:srgbClr val="766F54">
                      <a:lumMod val="20000"/>
                      <a:lumOff val="80000"/>
                    </a:srgbClr>
                  </a:bgClr>
                </a:pattFill>
                <a:effectLst>
                  <a:outerShdw dist="38100" dir="2640000" algn="bl" rotWithShape="0">
                    <a:srgbClr val="766F54">
                      <a:lumMod val="75000"/>
                    </a:srgbClr>
                  </a:outerShdw>
                </a:effectLst>
                <a:uLnTx/>
                <a:uFillTx/>
                <a:latin typeface="Century Gothic" panose="020B0502020202020204"/>
                <a:ea typeface="+mn-ea"/>
                <a:cs typeface="+mn-cs"/>
              </a:rPr>
              <a:t>Abiotik</a:t>
            </a:r>
            <a:r>
              <a:rPr kumimoji="0" lang="en-US" sz="3200" b="1" i="1" u="none" strike="noStrike" kern="1200" cap="none" spc="0" normalizeH="0" baseline="0" noProof="0" dirty="0" smtClean="0">
                <a:ln w="12700">
                  <a:solidFill>
                    <a:srgbClr val="766F54">
                      <a:lumMod val="75000"/>
                    </a:srgbClr>
                  </a:solidFill>
                  <a:prstDash val="solid"/>
                </a:ln>
                <a:pattFill prst="dkUpDiag">
                  <a:fgClr>
                    <a:srgbClr val="766F54"/>
                  </a:fgClr>
                  <a:bgClr>
                    <a:srgbClr val="766F54">
                      <a:lumMod val="20000"/>
                      <a:lumOff val="80000"/>
                    </a:srgbClr>
                  </a:bgClr>
                </a:pattFill>
                <a:effectLst>
                  <a:outerShdw dist="38100" dir="2640000" algn="bl" rotWithShape="0">
                    <a:srgbClr val="766F54">
                      <a:lumMod val="75000"/>
                    </a:srgbClr>
                  </a:outerShdw>
                </a:effectLst>
                <a:uLnTx/>
                <a:uFillTx/>
                <a:latin typeface="Century Gothic" panose="020B0502020202020204"/>
                <a:ea typeface="+mn-ea"/>
                <a:cs typeface="+mn-cs"/>
              </a:rPr>
              <a:t> </a:t>
            </a:r>
            <a:r>
              <a:rPr kumimoji="0" lang="en-US" sz="3200" b="1" i="1" u="none" strike="noStrike" kern="1200" cap="none" spc="0" normalizeH="0" baseline="0" noProof="0" dirty="0" err="1" smtClean="0">
                <a:ln w="12700">
                  <a:solidFill>
                    <a:srgbClr val="766F54">
                      <a:lumMod val="75000"/>
                    </a:srgbClr>
                  </a:solidFill>
                  <a:prstDash val="solid"/>
                </a:ln>
                <a:pattFill prst="dkUpDiag">
                  <a:fgClr>
                    <a:srgbClr val="766F54"/>
                  </a:fgClr>
                  <a:bgClr>
                    <a:srgbClr val="766F54">
                      <a:lumMod val="20000"/>
                      <a:lumOff val="80000"/>
                    </a:srgbClr>
                  </a:bgClr>
                </a:pattFill>
                <a:effectLst>
                  <a:outerShdw dist="38100" dir="2640000" algn="bl" rotWithShape="0">
                    <a:srgbClr val="766F54">
                      <a:lumMod val="75000"/>
                    </a:srgbClr>
                  </a:outerShdw>
                </a:effectLst>
                <a:uLnTx/>
                <a:uFillTx/>
                <a:latin typeface="Century Gothic" panose="020B0502020202020204"/>
                <a:ea typeface="+mn-ea"/>
                <a:cs typeface="+mn-cs"/>
              </a:rPr>
              <a:t>faktor</a:t>
            </a:r>
            <a:endParaRPr kumimoji="0" lang="tk-TM" sz="3200" b="1" i="1" u="none" strike="noStrike" kern="1200" cap="none" spc="0" normalizeH="0" baseline="0" noProof="0" dirty="0" smtClean="0">
              <a:ln w="12700">
                <a:solidFill>
                  <a:srgbClr val="766F54">
                    <a:lumMod val="75000"/>
                  </a:srgbClr>
                </a:solidFill>
                <a:prstDash val="solid"/>
              </a:ln>
              <a:pattFill prst="dkUpDiag">
                <a:fgClr>
                  <a:srgbClr val="766F54"/>
                </a:fgClr>
                <a:bgClr>
                  <a:srgbClr val="766F54">
                    <a:lumMod val="20000"/>
                    <a:lumOff val="80000"/>
                  </a:srgbClr>
                </a:bgClr>
              </a:pattFill>
              <a:effectLst>
                <a:outerShdw dist="38100" dir="2640000" algn="bl" rotWithShape="0">
                  <a:srgbClr val="766F54">
                    <a:lumMod val="75000"/>
                  </a:srgbClr>
                </a:outerShdw>
              </a:effectLst>
              <a:uLnTx/>
              <a:uFillTx/>
              <a:latin typeface="Century Gothic" panose="020B050202020202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800" b="1" i="1" u="none" strike="noStrike" kern="1200" cap="none" spc="0" normalizeH="0" baseline="0" noProof="0" dirty="0" err="1" smtClean="0">
                <a:ln w="13462">
                  <a:solidFill>
                    <a:prstClr val="white"/>
                  </a:solidFill>
                  <a:prstDash val="solid"/>
                </a:ln>
                <a:solidFill>
                  <a:prstClr val="black">
                    <a:lumMod val="85000"/>
                    <a:lumOff val="15000"/>
                  </a:prstClr>
                </a:solidFill>
                <a:effectLst>
                  <a:outerShdw dist="38100" dir="2700000" algn="bl" rotWithShape="0">
                    <a:srgbClr val="92AA4C"/>
                  </a:outerShdw>
                </a:effectLst>
                <a:uLnTx/>
                <a:uFillTx/>
                <a:latin typeface="Times New Roman" panose="02020603050405020304" pitchFamily="18" charset="0"/>
                <a:ea typeface="+mn-ea"/>
                <a:cs typeface="Times New Roman" panose="02020603050405020304" pitchFamily="18" charset="0"/>
              </a:rPr>
              <a:t>Abiotik</a:t>
            </a:r>
            <a:r>
              <a:rPr kumimoji="0" lang="en-US" sz="2800" b="1" i="1" u="none" strike="noStrike" kern="1200" cap="none" spc="0" normalizeH="0" baseline="0" noProof="0" dirty="0" smtClean="0">
                <a:ln w="13462">
                  <a:solidFill>
                    <a:prstClr val="white"/>
                  </a:solidFill>
                  <a:prstDash val="solid"/>
                </a:ln>
                <a:solidFill>
                  <a:prstClr val="black">
                    <a:lumMod val="85000"/>
                    <a:lumOff val="15000"/>
                  </a:prstClr>
                </a:solidFill>
                <a:effectLst>
                  <a:outerShdw dist="38100" dir="2700000" algn="bl" rotWithShape="0">
                    <a:srgbClr val="92AA4C"/>
                  </a:outerShdw>
                </a:effectLst>
                <a:uLnTx/>
                <a:uFillTx/>
                <a:latin typeface="Times New Roman" panose="02020603050405020304" pitchFamily="18" charset="0"/>
                <a:ea typeface="+mn-ea"/>
                <a:cs typeface="Times New Roman" panose="02020603050405020304" pitchFamily="18" charset="0"/>
              </a:rPr>
              <a:t> </a:t>
            </a:r>
            <a:r>
              <a:rPr kumimoji="0" lang="en-US" sz="2800" b="1" i="1" u="none" strike="noStrike" kern="1200" cap="none" spc="0" normalizeH="0" baseline="0" noProof="0" dirty="0" err="1" smtClean="0">
                <a:ln w="13462">
                  <a:solidFill>
                    <a:prstClr val="white"/>
                  </a:solidFill>
                  <a:prstDash val="solid"/>
                </a:ln>
                <a:solidFill>
                  <a:prstClr val="black">
                    <a:lumMod val="85000"/>
                    <a:lumOff val="15000"/>
                  </a:prstClr>
                </a:solidFill>
                <a:effectLst>
                  <a:outerShdw dist="38100" dir="2700000" algn="bl" rotWithShape="0">
                    <a:srgbClr val="92AA4C"/>
                  </a:outerShdw>
                </a:effectLst>
                <a:uLnTx/>
                <a:uFillTx/>
                <a:latin typeface="Times New Roman" panose="02020603050405020304" pitchFamily="18" charset="0"/>
                <a:ea typeface="+mn-ea"/>
                <a:cs typeface="Times New Roman" panose="02020603050405020304" pitchFamily="18" charset="0"/>
              </a:rPr>
              <a:t>faktorlar</a:t>
            </a:r>
            <a:r>
              <a:rPr kumimoji="0" lang="en-US" sz="2800" b="1" i="1" u="none" strike="noStrike" kern="1200" cap="none" spc="0" normalizeH="0" baseline="0" noProof="0" dirty="0" smtClean="0">
                <a:ln w="13462">
                  <a:solidFill>
                    <a:prstClr val="white"/>
                  </a:solidFill>
                  <a:prstDash val="solid"/>
                </a:ln>
                <a:solidFill>
                  <a:prstClr val="black">
                    <a:lumMod val="85000"/>
                    <a:lumOff val="15000"/>
                  </a:prstClr>
                </a:solidFill>
                <a:effectLst>
                  <a:outerShdw dist="38100" dir="2700000" algn="bl" rotWithShape="0">
                    <a:srgbClr val="92AA4C"/>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bu</a:t>
            </a:r>
            <a:r>
              <a:rPr kumimoji="0" lang="en-US" sz="2800" b="0" i="1"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organizme</a:t>
            </a:r>
            <a:r>
              <a:rPr kumimoji="0" lang="en-US" sz="2800" b="0" i="1"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täsir</a:t>
            </a:r>
            <a:r>
              <a:rPr kumimoji="0" lang="en-US" sz="2800" b="0" i="1"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edýän</a:t>
            </a:r>
            <a:r>
              <a:rPr kumimoji="0" lang="en-US" sz="2800" b="0" i="1"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organiki</a:t>
            </a:r>
            <a:r>
              <a:rPr kumimoji="0" lang="en-US" sz="2800" b="0" i="1"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däl</a:t>
            </a:r>
            <a:r>
              <a:rPr kumimoji="0" lang="en-US" sz="2800" b="0" i="1"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gurşawyň</a:t>
            </a:r>
            <a:r>
              <a:rPr kumimoji="0" lang="en-US" sz="2800" b="0" i="1"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toplumlaýyn</a:t>
            </a:r>
            <a:r>
              <a:rPr kumimoji="0" lang="en-US" sz="2800" b="0" i="1"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şertleridir</a:t>
            </a:r>
            <a:r>
              <a:rPr kumimoji="0" lang="en-US" sz="2800" b="0" i="1"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Olar</a:t>
            </a:r>
            <a:r>
              <a:rPr kumimoji="0" lang="en-US" sz="2800" b="0" i="1"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hem </a:t>
            </a:r>
            <a:r>
              <a:rPr kumimoji="0" lang="en-US" sz="2800" b="0" i="1"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öz</a:t>
            </a:r>
            <a:r>
              <a:rPr kumimoji="0" lang="en-US" sz="2800" b="0" i="1"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gezeginde</a:t>
            </a:r>
            <a:r>
              <a:rPr kumimoji="0" lang="en-US" sz="2800" b="0" i="1"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a:t>
            </a:r>
            <a:r>
              <a:rPr kumimoji="0" lang="tk-TM" sz="2800" b="0" i="1"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klimatik</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ýagtylyk</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temperatura</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çyglylyk</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basyş</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we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ş.m</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edafik</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topragyň</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himiki</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fiziki</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we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mehanikiaýratynlyklary</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orografik</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relýefiň</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görnüşleri</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faktorlara</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bölünýär</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Ýer</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üstüniň</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gurluşy</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geologik</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we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klimatik</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dürlüligi</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şol</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ýere</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taryhy</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taýdan</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uýgunlaşan</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haýwanlaryň</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ösümlikleriň</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we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mikroorganizmleriň</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ýaşaýşynda</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dürli</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görnüşli</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abiotik</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faktorlaryň</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uly</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orny</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bardyr</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Arealyň</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çäginde</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organizmleriň</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sanlary</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we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ýaýraýşy</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esasy</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faktorlara</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ýagny</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az</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bolsa</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-da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ýaşaýyş</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üçin</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möhüm</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bolan</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faktorlara</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baglydyr</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Çölde</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ýaşaýanlar</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üçin</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bu</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suwdyr</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köpsanly</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suw</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organizmleri</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üçin</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bolsa</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suwda</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erän</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kislorodyň</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mukdarydyr</a:t>
            </a:r>
            <a:r>
              <a:rPr kumimoji="0" lang="en-US" sz="28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a:t>
            </a:r>
          </a:p>
        </p:txBody>
      </p:sp>
    </p:spTree>
    <p:extLst>
      <p:ext uri="{BB962C8B-B14F-4D97-AF65-F5344CB8AC3E}">
        <p14:creationId xmlns:p14="http://schemas.microsoft.com/office/powerpoint/2010/main" val="29192953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Прямоугольник 1"/>
          <p:cNvSpPr/>
          <p:nvPr/>
        </p:nvSpPr>
        <p:spPr>
          <a:xfrm>
            <a:off x="1291771" y="194386"/>
            <a:ext cx="10900229" cy="624786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1" u="none" strike="noStrike" kern="1200" cap="none" spc="0" normalizeH="0" baseline="0" noProof="0" dirty="0" err="1">
                <a:ln w="12700">
                  <a:solidFill>
                    <a:srgbClr val="A53010"/>
                  </a:solidFill>
                  <a:prstDash val="solid"/>
                </a:ln>
                <a:pattFill prst="pct50">
                  <a:fgClr>
                    <a:srgbClr val="A53010"/>
                  </a:fgClr>
                  <a:bgClr>
                    <a:srgbClr val="A53010">
                      <a:lumMod val="20000"/>
                      <a:lumOff val="80000"/>
                    </a:srgbClr>
                  </a:bgClr>
                </a:pattFill>
                <a:effectLst>
                  <a:outerShdw dist="38100" dir="2640000" algn="bl" rotWithShape="0">
                    <a:srgbClr val="A53010"/>
                  </a:outerShdw>
                </a:effectLst>
                <a:uLnTx/>
                <a:uFillTx/>
                <a:latin typeface="Century Gothic" panose="020B0502020202020204"/>
                <a:ea typeface="+mn-ea"/>
                <a:cs typeface="+mn-cs"/>
              </a:rPr>
              <a:t>Biotik</a:t>
            </a:r>
            <a:r>
              <a:rPr kumimoji="0" lang="en-US" sz="3600" b="1" i="1" u="none" strike="noStrike" kern="1200" cap="none" spc="0" normalizeH="0" baseline="0" noProof="0" dirty="0">
                <a:ln w="12700">
                  <a:solidFill>
                    <a:srgbClr val="A53010"/>
                  </a:solidFill>
                  <a:prstDash val="solid"/>
                </a:ln>
                <a:pattFill prst="pct50">
                  <a:fgClr>
                    <a:srgbClr val="A53010"/>
                  </a:fgClr>
                  <a:bgClr>
                    <a:srgbClr val="A53010">
                      <a:lumMod val="20000"/>
                      <a:lumOff val="80000"/>
                    </a:srgbClr>
                  </a:bgClr>
                </a:pattFill>
                <a:effectLst>
                  <a:outerShdw dist="38100" dir="2640000" algn="bl" rotWithShape="0">
                    <a:srgbClr val="A53010"/>
                  </a:outerShdw>
                </a:effectLst>
                <a:uLnTx/>
                <a:uFillTx/>
                <a:latin typeface="Century Gothic" panose="020B0502020202020204"/>
                <a:ea typeface="+mn-ea"/>
                <a:cs typeface="+mn-cs"/>
              </a:rPr>
              <a:t> </a:t>
            </a:r>
            <a:r>
              <a:rPr kumimoji="0" lang="en-US" sz="3600" b="1" i="1" u="none" strike="noStrike" kern="1200" cap="none" spc="0" normalizeH="0" baseline="0" noProof="0" dirty="0" err="1">
                <a:ln w="12700">
                  <a:solidFill>
                    <a:srgbClr val="A53010"/>
                  </a:solidFill>
                  <a:prstDash val="solid"/>
                </a:ln>
                <a:pattFill prst="pct50">
                  <a:fgClr>
                    <a:srgbClr val="A53010"/>
                  </a:fgClr>
                  <a:bgClr>
                    <a:srgbClr val="A53010">
                      <a:lumMod val="20000"/>
                      <a:lumOff val="80000"/>
                    </a:srgbClr>
                  </a:bgClr>
                </a:pattFill>
                <a:effectLst>
                  <a:outerShdw dist="38100" dir="2640000" algn="bl" rotWithShape="0">
                    <a:srgbClr val="A53010"/>
                  </a:outerShdw>
                </a:effectLst>
                <a:uLnTx/>
                <a:uFillTx/>
                <a:latin typeface="Century Gothic" panose="020B0502020202020204"/>
                <a:ea typeface="+mn-ea"/>
                <a:cs typeface="+mn-cs"/>
              </a:rPr>
              <a:t>faktor</a:t>
            </a:r>
            <a:endParaRPr kumimoji="0" lang="tk-TM" sz="2800" b="0" i="1" u="none" strike="noStrike" kern="1200" cap="none" spc="0" normalizeH="0" baseline="0" noProof="0" dirty="0" smtClean="0">
              <a:ln>
                <a:noFill/>
              </a:ln>
              <a:solidFill>
                <a:prstClr val="black"/>
              </a:solidFill>
              <a:effectLst/>
              <a:uLnTx/>
              <a:uFillTx/>
              <a:latin typeface="Century Gothic" panose="020B0502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err="1" smtClean="0">
                <a:ln>
                  <a:noFill/>
                </a:ln>
                <a:solidFill>
                  <a:prstClr val="black"/>
                </a:solidFill>
                <a:effectLst/>
                <a:uLnTx/>
                <a:uFillTx/>
                <a:latin typeface="Century Gothic" panose="020B0502020202020204"/>
                <a:ea typeface="+mn-ea"/>
                <a:cs typeface="+mn-cs"/>
              </a:rPr>
              <a:t>Biotik</a:t>
            </a:r>
            <a:r>
              <a:rPr kumimoji="0" lang="en-US" sz="2800" b="0" i="0" u="none" strike="noStrike" kern="1200" cap="none" spc="0" normalizeH="0" baseline="0" noProof="0" dirty="0" smtClean="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faktorlar</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bu</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bir</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organizmiň</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ýaşaýyş</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işjeňliginiň</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beýleki</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organizmleriň</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ýaşaýşyna</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edýän</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täsiriniň</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jemidir</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Olar</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dürli</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görnüşlerde</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ýüze</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çykyp</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bilýärler</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Ösümlikler</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ot</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iýýän</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haýwanlar</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üçin</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iýmit</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çeşmesi</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bolýar</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Haýwanlar</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ýyrtyjylar</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üçin</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iýmit</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bolup</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hyzmat</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edýär</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hojaýyn-mugthorlar</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üçin</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uly</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ösümlikler-epifitler</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üçin</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ýaşaýyş</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gurşawy</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bolup</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bilýär</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Ösümlikleri</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tozanlandyryjylar</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smtClean="0">
                <a:ln>
                  <a:noFill/>
                </a:ln>
                <a:solidFill>
                  <a:prstClr val="black"/>
                </a:solidFill>
                <a:effectLst/>
                <a:uLnTx/>
                <a:uFillTx/>
                <a:latin typeface="Century Gothic" panose="020B0502020202020204"/>
                <a:ea typeface="+mn-ea"/>
                <a:cs typeface="+mn-cs"/>
              </a:rPr>
              <a:t>olaryň</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köpelmeklerine</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mümkinçilikler</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döredýärler</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fiziki</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himiki</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we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beýleki</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täsirleri</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err="1" smtClean="0">
                <a:ln>
                  <a:noFill/>
                </a:ln>
                <a:solidFill>
                  <a:prstClr val="black"/>
                </a:solidFill>
                <a:effectLst/>
                <a:uLnTx/>
                <a:uFillTx/>
                <a:latin typeface="Century Gothic" panose="020B0502020202020204"/>
                <a:ea typeface="+mn-ea"/>
                <a:cs typeface="+mn-cs"/>
              </a:rPr>
              <a:t>ýetirýärler</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Biotik</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faktorlar</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diňe</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gönüden-göni</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täsir</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etmekden</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başga</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-da,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gytaklaýyn</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ýagny</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jansyz</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tebigaty</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gurşaýan</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sredanyň</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üsti</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bilen</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hem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täsir</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edip</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bilýärler</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Mysal</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üçin</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bakteriýalar</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topragyň</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düzümine</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tüsir</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edýärler</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tokaýyň</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aşagynda</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mikroklimatyň</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üýtgemegi</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bolup</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geçýär</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rPr>
              <a:t> we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n-ea"/>
                <a:cs typeface="+mn-cs"/>
              </a:rPr>
              <a:t>ş.m</a:t>
            </a:r>
            <a:endParaRPr kumimoji="0" lang="en-US" sz="2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54905748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duotone>
              <a:prstClr val="black"/>
              <a:schemeClr val="accent2">
                <a:tint val="45000"/>
                <a:satMod val="400000"/>
              </a:schemeClr>
            </a:duotone>
          </a:blip>
          <a:tile tx="0" ty="0" sx="100000" sy="100000" flip="none" algn="tl"/>
        </a:blipFill>
        <a:effectLst/>
      </p:bgPr>
    </p:bg>
    <p:spTree>
      <p:nvGrpSpPr>
        <p:cNvPr id="1" name=""/>
        <p:cNvGrpSpPr/>
        <p:nvPr/>
      </p:nvGrpSpPr>
      <p:grpSpPr>
        <a:xfrm>
          <a:off x="0" y="0"/>
          <a:ext cx="0" cy="0"/>
          <a:chOff x="0" y="0"/>
          <a:chExt cx="0" cy="0"/>
        </a:xfrm>
      </p:grpSpPr>
      <p:sp>
        <p:nvSpPr>
          <p:cNvPr id="2" name="Прямоугольник 1"/>
          <p:cNvSpPr/>
          <p:nvPr/>
        </p:nvSpPr>
        <p:spPr>
          <a:xfrm>
            <a:off x="403346" y="318656"/>
            <a:ext cx="11456146" cy="6098624"/>
          </a:xfrm>
          <a:prstGeom prst="rect">
            <a:avLst/>
          </a:prstGeom>
          <a:noFill/>
        </p:spPr>
        <p:txBody>
          <a:bodyPr wrap="square" lIns="91440" tIns="45720" rIns="91440" bIns="45720">
            <a:spAutoFit/>
          </a:bodyPr>
          <a:lstStyle/>
          <a:p>
            <a:pPr algn="just"/>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Ekologiýa</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janly</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bedenleriň</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we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olaryň</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emele</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getirýän</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tebigy</a:t>
            </a:r>
            <a:r>
              <a:rPr lang="tk-TM"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toparlanmalarynyň</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daşky</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gurşaw</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bilen</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şol</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sanda</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beýleki</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organizmler</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we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tebigy</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toparlanmalar</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bilen</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özara</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gatnaşyklaryny</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öwrenýän</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ylymdyr</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Ekologiýa</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özbaşdak</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ylym</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hökmünde</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diňe</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XIX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asyryň</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ortalarynda</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ýüze</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çykdy</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Onuň</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ylym</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hökmünde</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döremegine</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Ýer</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ýüzündäki</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janly</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bedenleriň</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köpdürlüligi</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olaryň</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ýaşaýyş</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aýratynlyklary</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barada</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toplanan</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köp</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sanly</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maglumatlar</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itergi</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berdi</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Bedenleriň</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diňe</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bir</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gurluşy</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we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ýaşaýşy</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däl</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olaryň</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daşky</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gurşaw</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bilen</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özara</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gatnaşyklary</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hem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kesgitli</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kanunalaýyklyklara</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tabyndyr</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Şol</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kanunalaýyklyklaryň</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ýörite</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we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jikme-jik</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öwrenilmegi</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US" sz="32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möhümdir</a:t>
            </a:r>
            <a:r>
              <a:rPr lang="en-US"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a:t>
            </a:r>
            <a:endParaRPr lang="ru-RU" sz="32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417624172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4000" b="-34000"/>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1016660" y="262768"/>
            <a:ext cx="6676571" cy="597086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Antropogen</a:t>
            </a:r>
            <a:r>
              <a:rPr kumimoji="0" lang="en-US" sz="3200" b="0" i="1"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3200" b="0" i="1"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faktor</a:t>
            </a:r>
            <a:endParaRPr kumimoji="0" lang="tk-TM" sz="1800" b="0" i="1"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5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Antropogen</a:t>
            </a:r>
            <a:r>
              <a:rPr kumimoji="0" lang="en-US" sz="25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faktorlar</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bu</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adamyň</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hojalyk</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işiniň</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täsirleriniň</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jemidir</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Tebigat</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adamlaryň</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önümçilik</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işjeňliginiň</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netijesinde</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köp</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derejede</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täsiri</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ýetýär</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Netijede</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ýer</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üstüniň</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himiki</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düzümi</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relýefi</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we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atmosfera</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üýtgeýär</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süýji</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suwlaryň</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ýaýraýşy</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klimatyň</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üýtgemegi</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bolup</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geçýär</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aýry-aýry</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tebigy</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biogeosenozlar</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ýok</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edilýär</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emeli</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agrobiosenozlar</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500" b="0" i="0" u="none" strike="noStrike" kern="1200" cap="none" spc="0" normalizeH="0" baseline="0" noProof="0" dirty="0" err="1" smtClean="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döredilýär</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adam</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üçin</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peýdaly</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haýwanlary</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we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ösümlikleri</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ulanýarlar</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zyýanlylaryny</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bolsa</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ýok</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edýärler</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medeni</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ösümlikleri</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ösdürip</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ýetişdirýärler</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haýwanlary</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 </a:t>
            </a:r>
            <a:r>
              <a:rPr kumimoji="0" lang="en-US" sz="2500" b="0"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eldekleşdirýärler</a:t>
            </a:r>
            <a:r>
              <a:rPr kumimoji="0" lang="en-US" sz="25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mn-cs"/>
              </a:rPr>
              <a:t>.</a:t>
            </a:r>
          </a:p>
        </p:txBody>
      </p:sp>
      <p:pic>
        <p:nvPicPr>
          <p:cNvPr id="3" name="Рисунок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87442" y="132142"/>
            <a:ext cx="4457035" cy="3264201"/>
          </a:xfrm>
          <a:prstGeom prst="ellipse">
            <a:avLst/>
          </a:prstGeom>
          <a:ln>
            <a:noFill/>
          </a:ln>
          <a:effectLst>
            <a:softEdge rad="112500"/>
          </a:effectLst>
        </p:spPr>
      </p:pic>
      <p:pic>
        <p:nvPicPr>
          <p:cNvPr id="5" name="Рисунок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13270" y="3248201"/>
            <a:ext cx="4349843" cy="3133498"/>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38641978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9556" y="174170"/>
            <a:ext cx="3578480" cy="4778202"/>
          </a:xfrm>
          <a:prstGeom prst="rect">
            <a:avLst/>
          </a:prstGeom>
        </p:spPr>
      </p:pic>
      <p:sp>
        <p:nvSpPr>
          <p:cNvPr id="3" name="Прямоугольник 2"/>
          <p:cNvSpPr/>
          <p:nvPr/>
        </p:nvSpPr>
        <p:spPr>
          <a:xfrm>
            <a:off x="249382" y="174170"/>
            <a:ext cx="7869382" cy="830997"/>
          </a:xfrm>
          <a:prstGeom prst="rect">
            <a:avLst/>
          </a:prstGeom>
        </p:spPr>
        <p:txBody>
          <a:bodyPr wrap="square">
            <a:spAutoFit/>
          </a:bodyPr>
          <a:lstStyle/>
          <a:p>
            <a:r>
              <a:rPr lang="en-US" sz="2400" dirty="0">
                <a:ln w="0"/>
                <a:effectLst>
                  <a:outerShdw blurRad="38100" dist="19050" dir="2700000" algn="tl" rotWithShape="0">
                    <a:schemeClr val="dk1">
                      <a:alpha val="40000"/>
                    </a:schemeClr>
                  </a:outerShdw>
                </a:effectLst>
              </a:rPr>
              <a:t>“</a:t>
            </a:r>
            <a:r>
              <a:rPr lang="en-US" sz="2400" dirty="0" err="1">
                <a:ln w="0"/>
                <a:effectLst>
                  <a:outerShdw blurRad="38100" dist="19050" dir="2700000" algn="tl" rotWithShape="0">
                    <a:schemeClr val="dk1">
                      <a:alpha val="40000"/>
                    </a:schemeClr>
                  </a:outerShdw>
                </a:effectLst>
              </a:rPr>
              <a:t>Ekologiýa</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adalgasy</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ilkinji</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gezek</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nemes</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alymy</a:t>
            </a:r>
            <a:r>
              <a:rPr lang="en-US" sz="2400" dirty="0">
                <a:ln w="0"/>
                <a:effectLst>
                  <a:outerShdw blurRad="38100" dist="19050" dir="2700000" algn="tl" rotWithShape="0">
                    <a:schemeClr val="dk1">
                      <a:alpha val="40000"/>
                    </a:schemeClr>
                  </a:outerShdw>
                </a:effectLst>
              </a:rPr>
              <a:t> Ernst </a:t>
            </a:r>
            <a:r>
              <a:rPr lang="en-US" sz="2400" dirty="0" err="1">
                <a:ln w="0"/>
                <a:effectLst>
                  <a:outerShdw blurRad="38100" dist="19050" dir="2700000" algn="tl" rotWithShape="0">
                    <a:schemeClr val="dk1">
                      <a:alpha val="40000"/>
                    </a:schemeClr>
                  </a:outerShdw>
                </a:effectLst>
              </a:rPr>
              <a:t>Gekkel</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tarapyndan</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ylma</a:t>
            </a:r>
            <a:r>
              <a:rPr lang="en-US" sz="2400" dirty="0">
                <a:ln w="0"/>
                <a:effectLst>
                  <a:outerShdw blurRad="38100" dist="19050" dir="2700000" algn="tl" rotWithShape="0">
                    <a:schemeClr val="dk1">
                      <a:alpha val="40000"/>
                    </a:schemeClr>
                  </a:outerShdw>
                </a:effectLst>
              </a:rPr>
              <a:t> </a:t>
            </a:r>
            <a:r>
              <a:rPr lang="en-US" sz="2400" dirty="0" err="1" smtClean="0">
                <a:ln w="0"/>
                <a:effectLst>
                  <a:outerShdw blurRad="38100" dist="19050" dir="2700000" algn="tl" rotWithShape="0">
                    <a:schemeClr val="dk1">
                      <a:alpha val="40000"/>
                    </a:schemeClr>
                  </a:outerShdw>
                </a:effectLst>
              </a:rPr>
              <a:t>girizildi</a:t>
            </a:r>
            <a:r>
              <a:rPr lang="tk-TM" sz="2400" dirty="0" smtClean="0">
                <a:ln w="0"/>
                <a:effectLst>
                  <a:outerShdw blurRad="38100" dist="19050" dir="2700000" algn="tl" rotWithShape="0">
                    <a:schemeClr val="dk1">
                      <a:alpha val="40000"/>
                    </a:schemeClr>
                  </a:outerShdw>
                </a:effectLst>
              </a:rPr>
              <a:t>.</a:t>
            </a:r>
            <a:endParaRPr lang="ru-RU" sz="2400" dirty="0">
              <a:ln w="0"/>
              <a:effectLst>
                <a:outerShdw blurRad="38100" dist="19050" dir="2700000" algn="tl" rotWithShape="0">
                  <a:schemeClr val="dk1">
                    <a:alpha val="40000"/>
                  </a:schemeClr>
                </a:outerShdw>
              </a:effectLst>
            </a:endParaRPr>
          </a:p>
        </p:txBody>
      </p:sp>
      <p:sp>
        <p:nvSpPr>
          <p:cNvPr id="4" name="Прямоугольник 3"/>
          <p:cNvSpPr/>
          <p:nvPr/>
        </p:nvSpPr>
        <p:spPr>
          <a:xfrm>
            <a:off x="249382" y="1005167"/>
            <a:ext cx="8170174" cy="4154984"/>
          </a:xfrm>
          <a:prstGeom prst="rect">
            <a:avLst/>
          </a:prstGeom>
        </p:spPr>
        <p:txBody>
          <a:bodyPr wrap="square">
            <a:spAutoFit/>
          </a:bodyPr>
          <a:lstStyle/>
          <a:p>
            <a:r>
              <a:rPr lang="en-US" sz="2400" dirty="0">
                <a:ln w="0"/>
                <a:effectLst>
                  <a:outerShdw blurRad="38100" dist="19050" dir="2700000" algn="tl" rotWithShape="0">
                    <a:schemeClr val="dk1">
                      <a:alpha val="40000"/>
                    </a:schemeClr>
                  </a:outerShdw>
                </a:effectLst>
              </a:rPr>
              <a:t>Bu </a:t>
            </a:r>
            <a:r>
              <a:rPr lang="en-US" sz="2400" dirty="0" err="1">
                <a:ln w="0"/>
                <a:effectLst>
                  <a:outerShdw blurRad="38100" dist="19050" dir="2700000" algn="tl" rotWithShape="0">
                    <a:schemeClr val="dk1">
                      <a:alpha val="40000"/>
                    </a:schemeClr>
                  </a:outerShdw>
                </a:effectLst>
              </a:rPr>
              <a:t>alym</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özüniň</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Bedenleriň</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ähliumumy</a:t>
            </a:r>
            <a:r>
              <a:rPr lang="en-US" sz="2400" dirty="0">
                <a:ln w="0"/>
                <a:effectLst>
                  <a:outerShdw blurRad="38100" dist="19050" dir="2700000" algn="tl" rotWithShape="0">
                    <a:schemeClr val="dk1">
                      <a:alpha val="40000"/>
                    </a:schemeClr>
                  </a:outerShdw>
                </a:effectLst>
              </a:rPr>
              <a:t> </a:t>
            </a:r>
            <a:r>
              <a:rPr lang="en-US" sz="2400" dirty="0" err="1" smtClean="0">
                <a:ln w="0"/>
                <a:effectLst>
                  <a:outerShdw blurRad="38100" dist="19050" dir="2700000" algn="tl" rotWithShape="0">
                    <a:schemeClr val="dk1">
                      <a:alpha val="40000"/>
                    </a:schemeClr>
                  </a:outerShdw>
                </a:effectLst>
              </a:rPr>
              <a:t>morfologiýas</a:t>
            </a:r>
            <a:r>
              <a:rPr lang="tk-TM" sz="2400" dirty="0" smtClean="0">
                <a:ln w="0"/>
                <a:effectLst>
                  <a:outerShdw blurRad="38100" dist="19050" dir="2700000" algn="tl" rotWithShape="0">
                    <a:schemeClr val="dk1">
                      <a:alpha val="40000"/>
                    </a:schemeClr>
                  </a:outerShdw>
                </a:effectLst>
              </a:rPr>
              <a:t>y</a:t>
            </a:r>
            <a:r>
              <a:rPr lang="en-US" sz="2400" dirty="0" smtClean="0">
                <a:ln w="0"/>
                <a:effectLst>
                  <a:outerShdw blurRad="38100" dist="19050" dir="2700000" algn="tl" rotWithShape="0">
                    <a:schemeClr val="dk1">
                      <a:alpha val="40000"/>
                    </a:schemeClr>
                  </a:outerShdw>
                </a:effectLst>
              </a:rPr>
              <a:t> </a:t>
            </a:r>
            <a:r>
              <a:rPr lang="en-US" sz="2400" dirty="0">
                <a:ln w="0"/>
                <a:effectLst>
                  <a:outerShdw blurRad="38100" dist="19050" dir="2700000" algn="tl" rotWithShape="0">
                    <a:schemeClr val="dk1">
                      <a:alpha val="40000"/>
                    </a:schemeClr>
                  </a:outerShdw>
                </a:effectLst>
              </a:rPr>
              <a:t>(1866) we ―</a:t>
            </a:r>
            <a:r>
              <a:rPr lang="en-US" sz="2400" dirty="0" err="1">
                <a:ln w="0"/>
                <a:effectLst>
                  <a:outerShdw blurRad="38100" dist="19050" dir="2700000" algn="tl" rotWithShape="0">
                    <a:schemeClr val="dk1">
                      <a:alpha val="40000"/>
                    </a:schemeClr>
                  </a:outerShdw>
                </a:effectLst>
              </a:rPr>
              <a:t>Dünýäniň</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tebigy</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döreýşiniň</a:t>
            </a:r>
            <a:r>
              <a:rPr lang="en-US" sz="2400" dirty="0">
                <a:ln w="0"/>
                <a:effectLst>
                  <a:outerShdw blurRad="38100" dist="19050" dir="2700000" algn="tl" rotWithShape="0">
                    <a:schemeClr val="dk1">
                      <a:alpha val="40000"/>
                    </a:schemeClr>
                  </a:outerShdw>
                </a:effectLst>
              </a:rPr>
              <a:t> </a:t>
            </a:r>
            <a:r>
              <a:rPr lang="en-US" sz="2400" dirty="0" err="1" smtClean="0">
                <a:ln w="0"/>
                <a:effectLst>
                  <a:outerShdw blurRad="38100" dist="19050" dir="2700000" algn="tl" rotWithShape="0">
                    <a:schemeClr val="dk1">
                      <a:alpha val="40000"/>
                    </a:schemeClr>
                  </a:outerShdw>
                </a:effectLst>
              </a:rPr>
              <a:t>taryh</a:t>
            </a:r>
            <a:r>
              <a:rPr lang="tk-TM" sz="2400" dirty="0" smtClean="0">
                <a:ln w="0"/>
                <a:effectLst>
                  <a:outerShdw blurRad="38100" dist="19050" dir="2700000" algn="tl" rotWithShape="0">
                    <a:schemeClr val="dk1">
                      <a:alpha val="40000"/>
                    </a:schemeClr>
                  </a:outerShdw>
                </a:effectLst>
              </a:rPr>
              <a:t>y</a:t>
            </a:r>
            <a:r>
              <a:rPr lang="en-US" sz="2400" dirty="0" smtClean="0">
                <a:ln w="0"/>
                <a:effectLst>
                  <a:outerShdw blurRad="38100" dist="19050" dir="2700000" algn="tl" rotWithShape="0">
                    <a:schemeClr val="dk1">
                      <a:alpha val="40000"/>
                    </a:schemeClr>
                  </a:outerShdw>
                </a:effectLst>
              </a:rPr>
              <a:t> </a:t>
            </a:r>
            <a:r>
              <a:rPr lang="en-US" sz="2400" dirty="0">
                <a:ln w="0"/>
                <a:effectLst>
                  <a:outerShdw blurRad="38100" dist="19050" dir="2700000" algn="tl" rotWithShape="0">
                    <a:schemeClr val="dk1">
                      <a:alpha val="40000"/>
                    </a:schemeClr>
                  </a:outerShdw>
                </a:effectLst>
              </a:rPr>
              <a:t>(1866) </a:t>
            </a:r>
            <a:r>
              <a:rPr lang="en-US" sz="2400" dirty="0" err="1">
                <a:ln w="0"/>
                <a:effectLst>
                  <a:outerShdw blurRad="38100" dist="19050" dir="2700000" algn="tl" rotWithShape="0">
                    <a:schemeClr val="dk1">
                      <a:alpha val="40000"/>
                    </a:schemeClr>
                  </a:outerShdw>
                </a:effectLst>
              </a:rPr>
              <a:t>atly</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işlerinde</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ekologiýa</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ylmynyň</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düýp</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mazmunyna</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kesgitleme</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bermäge</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synanyşýar</a:t>
            </a:r>
            <a:r>
              <a:rPr lang="en-US" sz="2400" dirty="0">
                <a:ln w="0"/>
                <a:effectLst>
                  <a:outerShdw blurRad="38100" dist="19050" dir="2700000" algn="tl" rotWithShape="0">
                    <a:schemeClr val="dk1">
                      <a:alpha val="40000"/>
                    </a:schemeClr>
                  </a:outerShdw>
                </a:effectLst>
              </a:rPr>
              <a:t>. ―</a:t>
            </a:r>
            <a:r>
              <a:rPr lang="en-US" sz="2400" dirty="0" err="1" smtClean="0">
                <a:ln w="0"/>
                <a:effectLst>
                  <a:outerShdw blurRad="38100" dist="19050" dir="2700000" algn="tl" rotWithShape="0">
                    <a:schemeClr val="dk1">
                      <a:alpha val="40000"/>
                    </a:schemeClr>
                  </a:outerShdw>
                </a:effectLst>
              </a:rPr>
              <a:t>Ekologiýa</a:t>
            </a:r>
            <a:r>
              <a:rPr lang="en-US" sz="2400" dirty="0" smtClean="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sözi</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oýkos</a:t>
            </a:r>
            <a:r>
              <a:rPr lang="en-US" sz="2400" dirty="0">
                <a:ln w="0"/>
                <a:effectLst>
                  <a:outerShdw blurRad="38100" dist="19050" dir="2700000" algn="tl" rotWithShape="0">
                    <a:schemeClr val="dk1">
                      <a:alpha val="40000"/>
                    </a:schemeClr>
                  </a:outerShdw>
                </a:effectLst>
              </a:rPr>
              <a:t>” we “logos” </a:t>
            </a:r>
            <a:r>
              <a:rPr lang="en-US" sz="2400" dirty="0" err="1">
                <a:ln w="0"/>
                <a:effectLst>
                  <a:outerShdw blurRad="38100" dist="19050" dir="2700000" algn="tl" rotWithShape="0">
                    <a:schemeClr val="dk1">
                      <a:alpha val="40000"/>
                    </a:schemeClr>
                  </a:outerShdw>
                </a:effectLst>
              </a:rPr>
              <a:t>diýen</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grek</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sözleriniň</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utgaşmagyndan</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emele</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gelip</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ol</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sözler</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türkmen</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diline</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terjime</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edilende</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ýaşaýan</a:t>
            </a:r>
            <a:r>
              <a:rPr lang="en-US" sz="2400" dirty="0">
                <a:ln w="0"/>
                <a:effectLst>
                  <a:outerShdw blurRad="38100" dist="19050" dir="2700000" algn="tl" rotWithShape="0">
                    <a:schemeClr val="dk1">
                      <a:alpha val="40000"/>
                    </a:schemeClr>
                  </a:outerShdw>
                </a:effectLst>
              </a:rPr>
              <a:t> </a:t>
            </a:r>
            <a:r>
              <a:rPr lang="en-US" sz="2400" dirty="0" err="1" smtClean="0">
                <a:ln w="0"/>
                <a:effectLst>
                  <a:outerShdw blurRad="38100" dist="19050" dir="2700000" algn="tl" rotWithShape="0">
                    <a:schemeClr val="dk1">
                      <a:alpha val="40000"/>
                    </a:schemeClr>
                  </a:outerShdw>
                </a:effectLst>
              </a:rPr>
              <a:t>ýerim</a:t>
            </a:r>
            <a:r>
              <a:rPr lang="en-US" sz="2400" dirty="0" smtClean="0">
                <a:ln w="0"/>
                <a:effectLst>
                  <a:outerShdw blurRad="38100" dist="19050" dir="2700000" algn="tl" rotWithShape="0">
                    <a:schemeClr val="dk1">
                      <a:alpha val="40000"/>
                    </a:schemeClr>
                  </a:outerShdw>
                </a:effectLst>
              </a:rPr>
              <a:t>, </a:t>
            </a:r>
            <a:r>
              <a:rPr lang="en-US" sz="2400" dirty="0">
                <a:ln w="0"/>
                <a:effectLst>
                  <a:outerShdw blurRad="38100" dist="19050" dir="2700000" algn="tl" rotWithShape="0">
                    <a:schemeClr val="dk1">
                      <a:alpha val="40000"/>
                    </a:schemeClr>
                  </a:outerShdw>
                </a:effectLst>
              </a:rPr>
              <a:t>―</a:t>
            </a:r>
            <a:r>
              <a:rPr lang="en-US" sz="2400" dirty="0" err="1">
                <a:ln w="0"/>
                <a:effectLst>
                  <a:outerShdw blurRad="38100" dist="19050" dir="2700000" algn="tl" rotWithShape="0">
                    <a:schemeClr val="dk1">
                      <a:alpha val="40000"/>
                    </a:schemeClr>
                  </a:outerShdw>
                </a:effectLst>
              </a:rPr>
              <a:t>mähriban</a:t>
            </a:r>
            <a:r>
              <a:rPr lang="en-US" sz="2400" dirty="0">
                <a:ln w="0"/>
                <a:effectLst>
                  <a:outerShdw blurRad="38100" dist="19050" dir="2700000" algn="tl" rotWithShape="0">
                    <a:schemeClr val="dk1">
                      <a:alpha val="40000"/>
                    </a:schemeClr>
                  </a:outerShdw>
                </a:effectLst>
              </a:rPr>
              <a:t> </a:t>
            </a:r>
            <a:r>
              <a:rPr lang="en-US" sz="2400" dirty="0" err="1" smtClean="0">
                <a:ln w="0"/>
                <a:effectLst>
                  <a:outerShdw blurRad="38100" dist="19050" dir="2700000" algn="tl" rotWithShape="0">
                    <a:schemeClr val="dk1">
                      <a:alpha val="40000"/>
                    </a:schemeClr>
                  </a:outerShdw>
                </a:effectLst>
              </a:rPr>
              <a:t>öýüm</a:t>
            </a:r>
            <a:r>
              <a:rPr lang="en-US" sz="2400" dirty="0" smtClean="0">
                <a:ln w="0"/>
                <a:effectLst>
                  <a:outerShdw blurRad="38100" dist="19050" dir="2700000" algn="tl" rotWithShape="0">
                    <a:schemeClr val="dk1">
                      <a:alpha val="40000"/>
                    </a:schemeClr>
                  </a:outerShdw>
                </a:effectLst>
              </a:rPr>
              <a:t>, </a:t>
            </a:r>
            <a:r>
              <a:rPr lang="en-US" sz="2400" dirty="0">
                <a:ln w="0"/>
                <a:effectLst>
                  <a:outerShdw blurRad="38100" dist="19050" dir="2700000" algn="tl" rotWithShape="0">
                    <a:schemeClr val="dk1">
                      <a:alpha val="40000"/>
                    </a:schemeClr>
                  </a:outerShdw>
                </a:effectLst>
              </a:rPr>
              <a:t>―</a:t>
            </a:r>
            <a:r>
              <a:rPr lang="en-US" sz="2400" dirty="0" err="1" smtClean="0">
                <a:ln w="0"/>
                <a:effectLst>
                  <a:outerShdw blurRad="38100" dist="19050" dir="2700000" algn="tl" rotWithShape="0">
                    <a:schemeClr val="dk1">
                      <a:alpha val="40000"/>
                    </a:schemeClr>
                  </a:outerShdw>
                </a:effectLst>
              </a:rPr>
              <a:t>gaçybatalgam</a:t>
            </a:r>
            <a:r>
              <a:rPr lang="en-US" sz="2400" dirty="0" smtClean="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baradaky</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ylym</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diýmegi</a:t>
            </a:r>
            <a:r>
              <a:rPr lang="en-US" sz="2400" dirty="0">
                <a:ln w="0"/>
                <a:effectLst>
                  <a:outerShdw blurRad="38100" dist="19050" dir="2700000" algn="tl" rotWithShape="0">
                    <a:schemeClr val="dk1">
                      <a:alpha val="40000"/>
                    </a:schemeClr>
                  </a:outerShdw>
                </a:effectLst>
              </a:rPr>
              <a:t> </a:t>
            </a:r>
            <a:r>
              <a:rPr lang="en-US" sz="2400" dirty="0" err="1">
                <a:ln w="0"/>
                <a:effectLst>
                  <a:outerShdw blurRad="38100" dist="19050" dir="2700000" algn="tl" rotWithShape="0">
                    <a:schemeClr val="dk1">
                      <a:alpha val="40000"/>
                    </a:schemeClr>
                  </a:outerShdw>
                </a:effectLst>
              </a:rPr>
              <a:t>aňladýar</a:t>
            </a:r>
            <a:r>
              <a:rPr lang="en-US" sz="2400" dirty="0" smtClean="0">
                <a:ln w="0"/>
                <a:effectLst>
                  <a:outerShdw blurRad="38100" dist="19050" dir="2700000" algn="tl" rotWithShape="0">
                    <a:schemeClr val="dk1">
                      <a:alpha val="40000"/>
                    </a:schemeClr>
                  </a:outerShdw>
                </a:effectLst>
              </a:rPr>
              <a:t>.</a:t>
            </a:r>
            <a:r>
              <a:rPr lang="en-US" sz="2400" dirty="0"/>
              <a:t> </a:t>
            </a:r>
            <a:r>
              <a:rPr lang="en-US" sz="2400" dirty="0" err="1">
                <a:effectLst>
                  <a:outerShdw blurRad="38100" dist="38100" dir="2700000" algn="tl">
                    <a:srgbClr val="000000">
                      <a:alpha val="43137"/>
                    </a:srgbClr>
                  </a:outerShdw>
                </a:effectLst>
              </a:rPr>
              <a:t>E.Gekkel</a:t>
            </a:r>
            <a:r>
              <a:rPr lang="en-US" sz="2400" dirty="0">
                <a:effectLst>
                  <a:outerShdw blurRad="38100" dist="38100" dir="2700000" algn="tl">
                    <a:srgbClr val="000000">
                      <a:alpha val="43137"/>
                    </a:srgbClr>
                  </a:outerShdw>
                </a:effectLst>
              </a:rPr>
              <a:t> </a:t>
            </a:r>
            <a:r>
              <a:rPr lang="en-US" sz="2400" dirty="0" err="1">
                <a:effectLst>
                  <a:outerShdw blurRad="38100" dist="38100" dir="2700000" algn="tl">
                    <a:srgbClr val="000000">
                      <a:alpha val="43137"/>
                    </a:srgbClr>
                  </a:outerShdw>
                </a:effectLst>
              </a:rPr>
              <a:t>ekologiýa</a:t>
            </a:r>
            <a:r>
              <a:rPr lang="en-US" sz="2400" dirty="0">
                <a:effectLst>
                  <a:outerShdw blurRad="38100" dist="38100" dir="2700000" algn="tl">
                    <a:srgbClr val="000000">
                      <a:alpha val="43137"/>
                    </a:srgbClr>
                  </a:outerShdw>
                </a:effectLst>
              </a:rPr>
              <a:t> </a:t>
            </a:r>
            <a:r>
              <a:rPr lang="en-US" sz="2400" dirty="0" err="1">
                <a:effectLst>
                  <a:outerShdw blurRad="38100" dist="38100" dir="2700000" algn="tl">
                    <a:srgbClr val="000000">
                      <a:alpha val="43137"/>
                    </a:srgbClr>
                  </a:outerShdw>
                </a:effectLst>
              </a:rPr>
              <a:t>ylmyna</a:t>
            </a:r>
            <a:r>
              <a:rPr lang="en-US" sz="2400" dirty="0">
                <a:effectLst>
                  <a:outerShdw blurRad="38100" dist="38100" dir="2700000" algn="tl">
                    <a:srgbClr val="000000">
                      <a:alpha val="43137"/>
                    </a:srgbClr>
                  </a:outerShdw>
                </a:effectLst>
              </a:rPr>
              <a:t> </a:t>
            </a:r>
            <a:r>
              <a:rPr lang="en-US" sz="2400" dirty="0" err="1">
                <a:effectLst>
                  <a:outerShdw blurRad="38100" dist="38100" dir="2700000" algn="tl">
                    <a:srgbClr val="000000">
                      <a:alpha val="43137"/>
                    </a:srgbClr>
                  </a:outerShdw>
                </a:effectLst>
              </a:rPr>
              <a:t>şeýle</a:t>
            </a:r>
            <a:r>
              <a:rPr lang="en-US" sz="2400" dirty="0">
                <a:effectLst>
                  <a:outerShdw blurRad="38100" dist="38100" dir="2700000" algn="tl">
                    <a:srgbClr val="000000">
                      <a:alpha val="43137"/>
                    </a:srgbClr>
                  </a:outerShdw>
                </a:effectLst>
              </a:rPr>
              <a:t> </a:t>
            </a:r>
            <a:r>
              <a:rPr lang="en-US" sz="2400" dirty="0" err="1">
                <a:effectLst>
                  <a:outerShdw blurRad="38100" dist="38100" dir="2700000" algn="tl">
                    <a:srgbClr val="000000">
                      <a:alpha val="43137"/>
                    </a:srgbClr>
                  </a:outerShdw>
                </a:effectLst>
              </a:rPr>
              <a:t>kesgitleme</a:t>
            </a:r>
            <a:r>
              <a:rPr lang="en-US" sz="2400" dirty="0">
                <a:effectLst>
                  <a:outerShdw blurRad="38100" dist="38100" dir="2700000" algn="tl">
                    <a:srgbClr val="000000">
                      <a:alpha val="43137"/>
                    </a:srgbClr>
                  </a:outerShdw>
                </a:effectLst>
              </a:rPr>
              <a:t> </a:t>
            </a:r>
            <a:r>
              <a:rPr lang="en-US" sz="2400" dirty="0" err="1">
                <a:effectLst>
                  <a:outerShdw blurRad="38100" dist="38100" dir="2700000" algn="tl">
                    <a:srgbClr val="000000">
                      <a:alpha val="43137"/>
                    </a:srgbClr>
                  </a:outerShdw>
                </a:effectLst>
              </a:rPr>
              <a:t>berýär</a:t>
            </a:r>
            <a:r>
              <a:rPr lang="en-US" sz="2400" dirty="0" smtClean="0">
                <a:effectLst>
                  <a:outerShdw blurRad="38100" dist="38100" dir="2700000" algn="tl">
                    <a:srgbClr val="000000">
                      <a:alpha val="43137"/>
                    </a:srgbClr>
                  </a:outerShdw>
                </a:effectLst>
              </a:rPr>
              <a:t>:</a:t>
            </a:r>
            <a:r>
              <a:rPr lang="en-US" sz="2400" i="1" dirty="0">
                <a:effectLst>
                  <a:outerShdw blurRad="38100" dist="38100" dir="2700000" algn="tl">
                    <a:srgbClr val="000000">
                      <a:alpha val="43137"/>
                    </a:srgbClr>
                  </a:outerShdw>
                </a:effectLst>
              </a:rPr>
              <a:t>“</a:t>
            </a:r>
            <a:r>
              <a:rPr lang="en-US" sz="2400" i="1" dirty="0" err="1">
                <a:effectLst>
                  <a:outerShdw blurRad="38100" dist="38100" dir="2700000" algn="tl">
                    <a:srgbClr val="000000">
                      <a:alpha val="43137"/>
                    </a:srgbClr>
                  </a:outerShdw>
                </a:effectLst>
              </a:rPr>
              <a:t>Ekologiýa</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bedenleriň</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daşky</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gurşaw</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bilen</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özara</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gatnaşyklary</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hakyndaky</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ylym</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bolup</a:t>
            </a:r>
            <a:r>
              <a:rPr lang="en-US" sz="2400" i="1" dirty="0">
                <a:effectLst>
                  <a:outerShdw blurRad="38100" dist="38100" dir="2700000" algn="tl">
                    <a:srgbClr val="000000">
                      <a:alpha val="43137"/>
                    </a:srgbClr>
                  </a:outerShdw>
                </a:effectLst>
              </a:rPr>
              <a:t>, biz </a:t>
            </a:r>
            <a:r>
              <a:rPr lang="en-US" sz="2400" i="1" dirty="0" err="1">
                <a:effectLst>
                  <a:outerShdw blurRad="38100" dist="38100" dir="2700000" algn="tl">
                    <a:srgbClr val="000000">
                      <a:alpha val="43137"/>
                    </a:srgbClr>
                  </a:outerShdw>
                </a:effectLst>
              </a:rPr>
              <a:t>daşky</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gurşawa</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sözüň</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giň</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manysynda</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ýaşaýşyň</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ähli</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şertlerini</a:t>
            </a:r>
            <a:r>
              <a:rPr lang="en-US" sz="2400" i="1" dirty="0">
                <a:effectLst>
                  <a:outerShdw blurRad="38100" dist="38100" dir="2700000" algn="tl">
                    <a:srgbClr val="000000">
                      <a:alpha val="43137"/>
                    </a:srgbClr>
                  </a:outerShdw>
                </a:effectLst>
              </a:rPr>
              <a:t> </a:t>
            </a:r>
            <a:r>
              <a:rPr lang="en-US" sz="2400" i="1" dirty="0" err="1" smtClean="0">
                <a:effectLst>
                  <a:outerShdw blurRad="38100" dist="38100" dir="2700000" algn="tl">
                    <a:srgbClr val="000000">
                      <a:alpha val="43137"/>
                    </a:srgbClr>
                  </a:outerShdw>
                </a:effectLst>
              </a:rPr>
              <a:t>degişli</a:t>
            </a:r>
            <a:endParaRPr lang="ru-RU" sz="2400" i="1" dirty="0">
              <a:ln w="0"/>
              <a:effectLst>
                <a:outerShdw blurRad="38100" dist="38100" dir="2700000" algn="tl">
                  <a:srgbClr val="000000">
                    <a:alpha val="43137"/>
                  </a:srgbClr>
                </a:outerShdw>
              </a:effectLst>
            </a:endParaRPr>
          </a:p>
        </p:txBody>
      </p:sp>
      <p:sp>
        <p:nvSpPr>
          <p:cNvPr id="6" name="Прямоугольник 5"/>
          <p:cNvSpPr/>
          <p:nvPr/>
        </p:nvSpPr>
        <p:spPr>
          <a:xfrm>
            <a:off x="249382" y="5021652"/>
            <a:ext cx="11748654" cy="1938992"/>
          </a:xfrm>
          <a:prstGeom prst="rect">
            <a:avLst/>
          </a:prstGeom>
        </p:spPr>
        <p:txBody>
          <a:bodyPr wrap="square">
            <a:spAutoFit/>
          </a:bodyPr>
          <a:lstStyle/>
          <a:p>
            <a:r>
              <a:rPr lang="en-US" sz="2400" i="1" dirty="0" err="1">
                <a:effectLst>
                  <a:outerShdw blurRad="38100" dist="38100" dir="2700000" algn="tl">
                    <a:srgbClr val="000000">
                      <a:alpha val="43137"/>
                    </a:srgbClr>
                  </a:outerShdw>
                </a:effectLst>
              </a:rPr>
              <a:t>edýäris</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Olaryň</a:t>
            </a:r>
            <a:r>
              <a:rPr lang="en-US" sz="2400" i="1" dirty="0">
                <a:effectLst>
                  <a:outerShdw blurRad="38100" dist="38100" dir="2700000" algn="tl">
                    <a:srgbClr val="000000">
                      <a:alpha val="43137"/>
                    </a:srgbClr>
                  </a:outerShdw>
                </a:effectLst>
              </a:rPr>
              <a:t> </a:t>
            </a:r>
            <a:r>
              <a:rPr lang="en-US" sz="2400" i="1" dirty="0" err="1" smtClean="0">
                <a:effectLst>
                  <a:outerShdw blurRad="38100" dist="38100" dir="2700000" algn="tl">
                    <a:srgbClr val="000000">
                      <a:alpha val="43137"/>
                    </a:srgbClr>
                  </a:outerShdw>
                </a:effectLst>
              </a:rPr>
              <a:t>bir</a:t>
            </a:r>
            <a:r>
              <a:rPr lang="tk-TM" sz="2400" i="1" dirty="0" smtClean="0">
                <a:effectLst>
                  <a:outerShdw blurRad="38100" dist="38100" dir="2700000" algn="tl">
                    <a:srgbClr val="000000">
                      <a:alpha val="43137"/>
                    </a:srgbClr>
                  </a:outerShdw>
                </a:effectLst>
              </a:rPr>
              <a:t> </a:t>
            </a:r>
            <a:r>
              <a:rPr lang="en-US" sz="2400" i="1" dirty="0" err="1" smtClean="0">
                <a:effectLst>
                  <a:outerShdw blurRad="38100" dist="38100" dir="2700000" algn="tl">
                    <a:srgbClr val="000000">
                      <a:alpha val="43137"/>
                    </a:srgbClr>
                  </a:outerShdw>
                </a:effectLst>
              </a:rPr>
              <a:t>böleginiň</a:t>
            </a:r>
            <a:r>
              <a:rPr lang="en-US" sz="2400" i="1" dirty="0" smtClean="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organiki</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ikinji</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bir</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böleginiň</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bolsa</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organiki</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däl</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tebigaty</a:t>
            </a:r>
            <a:r>
              <a:rPr lang="en-US" sz="2400" i="1" dirty="0">
                <a:effectLst>
                  <a:outerShdw blurRad="38100" dist="38100" dir="2700000" algn="tl">
                    <a:srgbClr val="000000">
                      <a:alpha val="43137"/>
                    </a:srgbClr>
                  </a:outerShdw>
                </a:effectLst>
              </a:rPr>
              <a:t> bar. </a:t>
            </a:r>
            <a:r>
              <a:rPr lang="en-US" sz="2400" i="1" dirty="0" err="1" smtClean="0">
                <a:effectLst>
                  <a:outerShdw blurRad="38100" dist="38100" dir="2700000" algn="tl">
                    <a:srgbClr val="000000">
                      <a:alpha val="43137"/>
                    </a:srgbClr>
                  </a:outerShdw>
                </a:effectLst>
              </a:rPr>
              <a:t>Bularyň</a:t>
            </a:r>
            <a:r>
              <a:rPr lang="tk-TM" sz="2400" i="1" dirty="0" smtClean="0">
                <a:effectLst>
                  <a:outerShdw blurRad="38100" dist="38100" dir="2700000" algn="tl">
                    <a:srgbClr val="000000">
                      <a:alpha val="43137"/>
                    </a:srgbClr>
                  </a:outerShdw>
                </a:effectLst>
              </a:rPr>
              <a:t>  </a:t>
            </a:r>
            <a:r>
              <a:rPr lang="en-US" sz="2400" i="1" dirty="0" err="1" smtClean="0">
                <a:effectLst>
                  <a:outerShdw blurRad="38100" dist="38100" dir="2700000" algn="tl">
                    <a:srgbClr val="000000">
                      <a:alpha val="43137"/>
                    </a:srgbClr>
                  </a:outerShdw>
                </a:effectLst>
              </a:rPr>
              <a:t>ikisiniň</a:t>
            </a:r>
            <a:r>
              <a:rPr lang="en-US" sz="2400" i="1" dirty="0" smtClean="0">
                <a:effectLst>
                  <a:outerShdw blurRad="38100" dist="38100" dir="2700000" algn="tl">
                    <a:srgbClr val="000000">
                      <a:alpha val="43137"/>
                    </a:srgbClr>
                  </a:outerShdw>
                </a:effectLst>
              </a:rPr>
              <a:t>-de</a:t>
            </a:r>
            <a:r>
              <a:rPr lang="tk-TM" sz="2400" i="1" dirty="0" smtClean="0">
                <a:effectLst>
                  <a:outerShdw blurRad="38100" dist="38100" dir="2700000" algn="tl">
                    <a:srgbClr val="000000">
                      <a:alpha val="43137"/>
                    </a:srgbClr>
                  </a:outerShdw>
                </a:effectLst>
              </a:rPr>
              <a:t> </a:t>
            </a:r>
            <a:r>
              <a:rPr lang="en-US" sz="2400" i="1" dirty="0" err="1" smtClean="0">
                <a:effectLst>
                  <a:outerShdw blurRad="38100" dist="38100" dir="2700000" algn="tl">
                    <a:srgbClr val="000000">
                      <a:alpha val="43137"/>
                    </a:srgbClr>
                  </a:outerShdw>
                </a:effectLst>
              </a:rPr>
              <a:t>bedenleriň</a:t>
            </a:r>
            <a:r>
              <a:rPr lang="en-US" sz="2400" i="1" dirty="0" smtClean="0">
                <a:effectLst>
                  <a:outerShdw blurRad="38100" dist="38100" dir="2700000" algn="tl">
                    <a:srgbClr val="000000">
                      <a:alpha val="43137"/>
                    </a:srgbClr>
                  </a:outerShdw>
                </a:effectLst>
              </a:rPr>
              <a:t> </a:t>
            </a:r>
            <a:r>
              <a:rPr lang="en-US" sz="2400" i="1" dirty="0" err="1" smtClean="0">
                <a:effectLst>
                  <a:outerShdw blurRad="38100" dist="38100" dir="2700000" algn="tl">
                    <a:srgbClr val="000000">
                      <a:alpha val="43137"/>
                    </a:srgbClr>
                  </a:outerShdw>
                </a:effectLst>
              </a:rPr>
              <a:t>formalary</a:t>
            </a:r>
            <a:r>
              <a:rPr lang="en-US" sz="2400" i="1" dirty="0" smtClean="0">
                <a:effectLst>
                  <a:outerShdw blurRad="38100" dist="38100" dir="2700000" algn="tl">
                    <a:srgbClr val="000000">
                      <a:alpha val="43137"/>
                    </a:srgbClr>
                  </a:outerShdw>
                </a:effectLst>
              </a:rPr>
              <a:t> </a:t>
            </a:r>
            <a:r>
              <a:rPr lang="en-US" sz="2400" i="1" dirty="0" err="1" smtClean="0">
                <a:effectLst>
                  <a:outerShdw blurRad="38100" dist="38100" dir="2700000" algn="tl">
                    <a:srgbClr val="000000">
                      <a:alpha val="43137"/>
                    </a:srgbClr>
                  </a:outerShdw>
                </a:effectLst>
              </a:rPr>
              <a:t>üçin</a:t>
            </a:r>
            <a:r>
              <a:rPr lang="en-US" sz="2400" i="1" dirty="0" smtClean="0">
                <a:effectLst>
                  <a:outerShdw blurRad="38100" dist="38100" dir="2700000" algn="tl">
                    <a:srgbClr val="000000">
                      <a:alpha val="43137"/>
                    </a:srgbClr>
                  </a:outerShdw>
                </a:effectLst>
              </a:rPr>
              <a:t> </a:t>
            </a:r>
            <a:r>
              <a:rPr lang="en-US" sz="2400" i="1" dirty="0" err="1" smtClean="0">
                <a:effectLst>
                  <a:outerShdw blurRad="38100" dist="38100" dir="2700000" algn="tl">
                    <a:srgbClr val="000000">
                      <a:alpha val="43137"/>
                    </a:srgbClr>
                  </a:outerShdw>
                </a:effectLst>
              </a:rPr>
              <a:t>örän</a:t>
            </a:r>
            <a:r>
              <a:rPr lang="en-US" sz="2400" i="1" dirty="0" smtClean="0">
                <a:effectLst>
                  <a:outerShdw blurRad="38100" dist="38100" dir="2700000" algn="tl">
                    <a:srgbClr val="000000">
                      <a:alpha val="43137"/>
                    </a:srgbClr>
                  </a:outerShdw>
                </a:effectLst>
              </a:rPr>
              <a:t> </a:t>
            </a:r>
            <a:r>
              <a:rPr lang="en-US" sz="2400" i="1" dirty="0" err="1" smtClean="0">
                <a:effectLst>
                  <a:outerShdw blurRad="38100" dist="38100" dir="2700000" algn="tl">
                    <a:srgbClr val="000000">
                      <a:alpha val="43137"/>
                    </a:srgbClr>
                  </a:outerShdw>
                </a:effectLst>
              </a:rPr>
              <a:t>uly</a:t>
            </a:r>
            <a:r>
              <a:rPr lang="en-US" sz="2400" i="1" dirty="0" smtClean="0">
                <a:effectLst>
                  <a:outerShdw blurRad="38100" dist="38100" dir="2700000" algn="tl">
                    <a:srgbClr val="000000">
                      <a:alpha val="43137"/>
                    </a:srgbClr>
                  </a:outerShdw>
                </a:effectLst>
              </a:rPr>
              <a:t> </a:t>
            </a:r>
            <a:r>
              <a:rPr lang="en-US" sz="2400" i="1" dirty="0" err="1" smtClean="0">
                <a:effectLst>
                  <a:outerShdw blurRad="38100" dist="38100" dir="2700000" algn="tl">
                    <a:srgbClr val="000000">
                      <a:alpha val="43137"/>
                    </a:srgbClr>
                  </a:outerShdw>
                </a:effectLst>
              </a:rPr>
              <a:t>ähmiýeti</a:t>
            </a:r>
            <a:r>
              <a:rPr lang="en-US" sz="2400" i="1" dirty="0" smtClean="0">
                <a:effectLst>
                  <a:outerShdw blurRad="38100" dist="38100" dir="2700000" algn="tl">
                    <a:srgbClr val="000000">
                      <a:alpha val="43137"/>
                    </a:srgbClr>
                  </a:outerShdw>
                </a:effectLst>
              </a:rPr>
              <a:t> bar. </a:t>
            </a:r>
            <a:r>
              <a:rPr lang="en-US" sz="2400" i="1" dirty="0" err="1">
                <a:effectLst>
                  <a:outerShdw blurRad="38100" dist="38100" dir="2700000" algn="tl">
                    <a:srgbClr val="000000">
                      <a:alpha val="43137"/>
                    </a:srgbClr>
                  </a:outerShdw>
                </a:effectLst>
              </a:rPr>
              <a:t>Çünki</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olar</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özlerine</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ýöriteleşmäge</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mejbur</a:t>
            </a:r>
            <a:r>
              <a:rPr lang="en-US" sz="2400" i="1" dirty="0">
                <a:effectLst>
                  <a:outerShdw blurRad="38100" dist="38100" dir="2700000" algn="tl">
                    <a:srgbClr val="000000">
                      <a:alpha val="43137"/>
                    </a:srgbClr>
                  </a:outerShdw>
                </a:effectLst>
              </a:rPr>
              <a:t> </a:t>
            </a:r>
            <a:r>
              <a:rPr lang="en-US" sz="2400" i="1" dirty="0" err="1">
                <a:effectLst>
                  <a:outerShdw blurRad="38100" dist="38100" dir="2700000" algn="tl">
                    <a:srgbClr val="000000">
                      <a:alpha val="43137"/>
                    </a:srgbClr>
                  </a:outerShdw>
                </a:effectLst>
              </a:rPr>
              <a:t>edýärler</a:t>
            </a:r>
            <a:r>
              <a:rPr lang="en-US" sz="2400" i="1" dirty="0">
                <a:effectLst>
                  <a:outerShdw blurRad="38100" dist="38100" dir="2700000" algn="tl">
                    <a:srgbClr val="000000">
                      <a:alpha val="43137"/>
                    </a:srgbClr>
                  </a:outerShdw>
                </a:effectLst>
              </a:rPr>
              <a:t>” </a:t>
            </a:r>
            <a:r>
              <a:rPr lang="en-US" sz="2400" dirty="0" err="1">
                <a:ln w="0"/>
                <a:effectLst>
                  <a:outerShdw blurRad="38100" dist="38100" dir="2700000" algn="tl" rotWithShape="0">
                    <a:srgbClr val="000000">
                      <a:alpha val="43137"/>
                    </a:srgbClr>
                  </a:outerShdw>
                </a:effectLst>
                <a:latin typeface="+mj-lt"/>
                <a:cs typeface="Times New Roman" panose="02020603050405020304" pitchFamily="18" charset="0"/>
              </a:rPr>
              <a:t>E.Gekkeliň</a:t>
            </a:r>
            <a:r>
              <a:rPr lang="en-US" sz="2400" dirty="0">
                <a:ln w="0"/>
                <a:effectLst>
                  <a:outerShdw blurRad="38100" dist="38100" dir="2700000" algn="tl" rotWithShape="0">
                    <a:srgbClr val="000000">
                      <a:alpha val="43137"/>
                    </a:srgbClr>
                  </a:outerShdw>
                </a:effectLst>
                <a:latin typeface="+mj-lt"/>
                <a:cs typeface="Times New Roman" panose="02020603050405020304" pitchFamily="18" charset="0"/>
              </a:rPr>
              <a:t> </a:t>
            </a:r>
            <a:r>
              <a:rPr lang="en-US" sz="2400" dirty="0" err="1">
                <a:ln w="0"/>
                <a:effectLst>
                  <a:outerShdw blurRad="38100" dist="38100" dir="2700000" algn="tl" rotWithShape="0">
                    <a:srgbClr val="000000">
                      <a:alpha val="43137"/>
                    </a:srgbClr>
                  </a:outerShdw>
                </a:effectLst>
                <a:latin typeface="+mj-lt"/>
                <a:cs typeface="Times New Roman" panose="02020603050405020304" pitchFamily="18" charset="0"/>
              </a:rPr>
              <a:t>tassyklamagyna</a:t>
            </a:r>
            <a:r>
              <a:rPr lang="en-US" sz="2400" dirty="0">
                <a:ln w="0"/>
                <a:effectLst>
                  <a:outerShdw blurRad="38100" dist="38100" dir="2700000" algn="tl" rotWithShape="0">
                    <a:srgbClr val="000000">
                      <a:alpha val="43137"/>
                    </a:srgbClr>
                  </a:outerShdw>
                </a:effectLst>
                <a:latin typeface="+mj-lt"/>
                <a:cs typeface="Times New Roman" panose="02020603050405020304" pitchFamily="18" charset="0"/>
              </a:rPr>
              <a:t> </a:t>
            </a:r>
            <a:r>
              <a:rPr lang="en-US" sz="2400" dirty="0" err="1">
                <a:ln w="0"/>
                <a:effectLst>
                  <a:outerShdw blurRad="38100" dist="38100" dir="2700000" algn="tl" rotWithShape="0">
                    <a:srgbClr val="000000">
                      <a:alpha val="43137"/>
                    </a:srgbClr>
                  </a:outerShdw>
                </a:effectLst>
                <a:latin typeface="+mj-lt"/>
                <a:cs typeface="Times New Roman" panose="02020603050405020304" pitchFamily="18" charset="0"/>
              </a:rPr>
              <a:t>görä</a:t>
            </a:r>
            <a:r>
              <a:rPr lang="en-US" sz="2400" dirty="0">
                <a:ln w="0"/>
                <a:effectLst>
                  <a:outerShdw blurRad="38100" dist="38100" dir="2700000" algn="tl" rotWithShape="0">
                    <a:srgbClr val="000000">
                      <a:alpha val="43137"/>
                    </a:srgbClr>
                  </a:outerShdw>
                </a:effectLst>
                <a:latin typeface="+mj-lt"/>
                <a:cs typeface="Times New Roman" panose="02020603050405020304" pitchFamily="18" charset="0"/>
              </a:rPr>
              <a:t>, </a:t>
            </a:r>
            <a:r>
              <a:rPr lang="en-US" sz="2400" dirty="0" err="1">
                <a:ln w="0"/>
                <a:effectLst>
                  <a:outerShdw blurRad="38100" dist="38100" dir="2700000" algn="tl" rotWithShape="0">
                    <a:srgbClr val="000000">
                      <a:alpha val="43137"/>
                    </a:srgbClr>
                  </a:outerShdw>
                </a:effectLst>
                <a:latin typeface="+mj-lt"/>
                <a:cs typeface="Times New Roman" panose="02020603050405020304" pitchFamily="18" charset="0"/>
              </a:rPr>
              <a:t>ekologiýa</a:t>
            </a:r>
            <a:r>
              <a:rPr lang="en-US" sz="2400" dirty="0">
                <a:ln w="0"/>
                <a:effectLst>
                  <a:outerShdw blurRad="38100" dist="38100" dir="2700000" algn="tl" rotWithShape="0">
                    <a:srgbClr val="000000">
                      <a:alpha val="43137"/>
                    </a:srgbClr>
                  </a:outerShdw>
                </a:effectLst>
                <a:latin typeface="+mj-lt"/>
                <a:cs typeface="Times New Roman" panose="02020603050405020304" pitchFamily="18" charset="0"/>
              </a:rPr>
              <a:t> </a:t>
            </a:r>
            <a:r>
              <a:rPr lang="en-US" sz="2400" dirty="0" err="1">
                <a:ln w="0"/>
                <a:effectLst>
                  <a:outerShdw blurRad="38100" dist="38100" dir="2700000" algn="tl" rotWithShape="0">
                    <a:srgbClr val="000000">
                      <a:alpha val="43137"/>
                    </a:srgbClr>
                  </a:outerShdw>
                </a:effectLst>
                <a:latin typeface="+mj-lt"/>
                <a:cs typeface="Times New Roman" panose="02020603050405020304" pitchFamily="18" charset="0"/>
              </a:rPr>
              <a:t>janly</a:t>
            </a:r>
            <a:r>
              <a:rPr lang="en-US" sz="2400" dirty="0">
                <a:ln w="0"/>
                <a:effectLst>
                  <a:outerShdw blurRad="38100" dist="38100" dir="2700000" algn="tl" rotWithShape="0">
                    <a:srgbClr val="000000">
                      <a:alpha val="43137"/>
                    </a:srgbClr>
                  </a:outerShdw>
                </a:effectLst>
                <a:latin typeface="+mj-lt"/>
                <a:cs typeface="Times New Roman" panose="02020603050405020304" pitchFamily="18" charset="0"/>
              </a:rPr>
              <a:t> </a:t>
            </a:r>
            <a:r>
              <a:rPr lang="en-US" sz="2400" dirty="0" err="1">
                <a:ln w="0"/>
                <a:effectLst>
                  <a:outerShdw blurRad="38100" dist="38100" dir="2700000" algn="tl" rotWithShape="0">
                    <a:srgbClr val="000000">
                      <a:alpha val="43137"/>
                    </a:srgbClr>
                  </a:outerShdw>
                </a:effectLst>
                <a:latin typeface="+mj-lt"/>
                <a:cs typeface="Times New Roman" panose="02020603050405020304" pitchFamily="18" charset="0"/>
              </a:rPr>
              <a:t>bedenleriň</a:t>
            </a:r>
            <a:r>
              <a:rPr lang="en-US" sz="2400" dirty="0">
                <a:ln w="0"/>
                <a:effectLst>
                  <a:outerShdw blurRad="38100" dist="38100" dir="2700000" algn="tl" rotWithShape="0">
                    <a:srgbClr val="000000">
                      <a:alpha val="43137"/>
                    </a:srgbClr>
                  </a:outerShdw>
                </a:effectLst>
                <a:latin typeface="+mj-lt"/>
                <a:cs typeface="Times New Roman" panose="02020603050405020304" pitchFamily="18" charset="0"/>
              </a:rPr>
              <a:t> ―</a:t>
            </a:r>
            <a:r>
              <a:rPr lang="en-US" sz="2400" dirty="0" err="1">
                <a:ln w="0"/>
                <a:effectLst>
                  <a:outerShdw blurRad="38100" dist="38100" dir="2700000" algn="tl" rotWithShape="0">
                    <a:srgbClr val="000000">
                      <a:alpha val="43137"/>
                    </a:srgbClr>
                  </a:outerShdw>
                </a:effectLst>
                <a:latin typeface="+mj-lt"/>
                <a:cs typeface="Times New Roman" panose="02020603050405020304" pitchFamily="18" charset="0"/>
              </a:rPr>
              <a:t>öýdäki</a:t>
            </a:r>
            <a:r>
              <a:rPr lang="en-US" sz="2400" dirty="0">
                <a:ln w="0"/>
                <a:effectLst>
                  <a:outerShdw blurRad="38100" dist="38100" dir="2700000" algn="tl" rotWithShape="0">
                    <a:srgbClr val="000000">
                      <a:alpha val="43137"/>
                    </a:srgbClr>
                  </a:outerShdw>
                </a:effectLst>
                <a:latin typeface="+mj-lt"/>
                <a:cs typeface="Times New Roman" panose="02020603050405020304" pitchFamily="18" charset="0"/>
              </a:rPr>
              <a:t> </a:t>
            </a:r>
            <a:r>
              <a:rPr lang="en-US" sz="2400" dirty="0" err="1" smtClean="0">
                <a:ln w="0"/>
                <a:effectLst>
                  <a:outerShdw blurRad="38100" dist="38100" dir="2700000" algn="tl" rotWithShape="0">
                    <a:srgbClr val="000000">
                      <a:alpha val="43137"/>
                    </a:srgbClr>
                  </a:outerShdw>
                </a:effectLst>
                <a:latin typeface="+mj-lt"/>
                <a:cs typeface="Times New Roman" panose="02020603050405020304" pitchFamily="18" charset="0"/>
              </a:rPr>
              <a:t>ýaşaýşy</a:t>
            </a:r>
            <a:r>
              <a:rPr lang="en-US" sz="2400" dirty="0" smtClean="0">
                <a:ln w="0"/>
                <a:effectLst>
                  <a:outerShdw blurRad="38100" dist="38100" dir="2700000" algn="tl" rotWithShape="0">
                    <a:srgbClr val="000000">
                      <a:alpha val="43137"/>
                    </a:srgbClr>
                  </a:outerShdw>
                </a:effectLst>
                <a:latin typeface="+mj-lt"/>
                <a:cs typeface="Times New Roman" panose="02020603050405020304" pitchFamily="18" charset="0"/>
              </a:rPr>
              <a:t> </a:t>
            </a:r>
            <a:r>
              <a:rPr lang="en-US" sz="2400" dirty="0" err="1">
                <a:ln w="0"/>
                <a:effectLst>
                  <a:outerShdw blurRad="38100" dist="38100" dir="2700000" algn="tl" rotWithShape="0">
                    <a:srgbClr val="000000">
                      <a:alpha val="43137"/>
                    </a:srgbClr>
                  </a:outerShdw>
                </a:effectLst>
                <a:latin typeface="+mj-lt"/>
                <a:cs typeface="Times New Roman" panose="02020603050405020304" pitchFamily="18" charset="0"/>
              </a:rPr>
              <a:t>hakyndaky</a:t>
            </a:r>
            <a:r>
              <a:rPr lang="en-US" sz="2400" dirty="0">
                <a:ln w="0"/>
                <a:effectLst>
                  <a:outerShdw blurRad="38100" dist="38100" dir="2700000" algn="tl" rotWithShape="0">
                    <a:srgbClr val="000000">
                      <a:alpha val="43137"/>
                    </a:srgbClr>
                  </a:outerShdw>
                </a:effectLst>
                <a:latin typeface="+mj-lt"/>
                <a:cs typeface="Times New Roman" panose="02020603050405020304" pitchFamily="18" charset="0"/>
              </a:rPr>
              <a:t> </a:t>
            </a:r>
            <a:r>
              <a:rPr lang="en-US" sz="2400" dirty="0" err="1" smtClean="0">
                <a:ln w="0"/>
                <a:effectLst>
                  <a:outerShdw blurRad="38100" dist="38100" dir="2700000" algn="tl" rotWithShape="0">
                    <a:srgbClr val="000000">
                      <a:alpha val="43137"/>
                    </a:srgbClr>
                  </a:outerShdw>
                </a:effectLst>
                <a:latin typeface="+mj-lt"/>
                <a:cs typeface="Times New Roman" panose="02020603050405020304" pitchFamily="18" charset="0"/>
              </a:rPr>
              <a:t>ylymdyr</a:t>
            </a:r>
            <a:r>
              <a:rPr lang="tk-TM" sz="2400" dirty="0" smtClean="0">
                <a:ln w="0"/>
                <a:effectLst>
                  <a:outerShdw blurRad="38100" dist="38100" dir="2700000" algn="tl" rotWithShape="0">
                    <a:srgbClr val="000000">
                      <a:alpha val="43137"/>
                    </a:srgbClr>
                  </a:outerShdw>
                </a:effectLst>
                <a:latin typeface="+mj-lt"/>
                <a:cs typeface="Times New Roman" panose="02020603050405020304" pitchFamily="18" charset="0"/>
              </a:rPr>
              <a:t>.</a:t>
            </a:r>
            <a:endParaRPr lang="ru-RU" sz="2400" dirty="0">
              <a:ln w="0"/>
              <a:effectLst>
                <a:outerShdw blurRad="38100" dist="38100" dir="2700000" algn="tl" rotWithShape="0">
                  <a:srgbClr val="000000">
                    <a:alpha val="43137"/>
                  </a:srgbClr>
                </a:outerShdw>
              </a:effectLst>
              <a:latin typeface="+mj-lt"/>
              <a:cs typeface="Times New Roman" panose="02020603050405020304" pitchFamily="18" charset="0"/>
            </a:endParaRPr>
          </a:p>
          <a:p>
            <a:endParaRPr lang="en-US" sz="2400"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0213455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60219" y="183216"/>
            <a:ext cx="11457709" cy="6124754"/>
          </a:xfrm>
          <a:prstGeom prst="rect">
            <a:avLst/>
          </a:prstGeom>
        </p:spPr>
        <p:txBody>
          <a:bodyPr wrap="square">
            <a:spAutoFit/>
          </a:bodyPr>
          <a:lstStyle/>
          <a:p>
            <a:pPr algn="just"/>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Ol</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Darwin</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tarapyndan</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Times New Roman,BoldItalic"/>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ýaşaýyş</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ugrundaky</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göreş</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diýip</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atlandyrylan</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ähli</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bulam-bujar</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Times New Roman,BoldItalic"/>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gatnaşyklary</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baglanyşyklary</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öwrenmäge</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ýardam</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etmelidir</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diýip</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Times New Roman,BoldItalic"/>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belleýär</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Times New Roman,BoldItalic"/>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Ekologiýa</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hemmeler</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tarapyndan</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ykrar</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edilen</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özbaşdak</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ylym</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Times New Roman,BoldItalic"/>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hökmünde</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1900-njy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ýyllaryň</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töwereklerinde</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peýda</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boldy</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Ỳ.Odum</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Times New Roman,BoldItalic"/>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Emma</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onuň</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ekologiýa</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ady</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welin</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umumy</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leksikona</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diňe</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soňky</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30-</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Times New Roman,BoldItalic"/>
              </a:rPr>
              <a:t> </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35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ýylyň</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dowamynda</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ornaşdy</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Times New Roman,BoldItalic"/>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E.Gekkel</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ekologiýa</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diýip</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tebigatyň</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ykdysadyýetine</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degişli</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bolan</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Times New Roman,BoldItalic"/>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bilimleriň</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toplumyna</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düşünipdir</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Munuň</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özi</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haýwanyň</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özüni</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gurşap</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Times New Roman,BoldItalic"/>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alýan</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tebigy</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gurşaw</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organiki</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we</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organiki</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däl</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bilen</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özara</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Times New Roman,BoldItalic"/>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gatnaşyklarynyň</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baglanyşyklarynyň</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bütin</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toplumyny</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aňladýar</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Şunda</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Times New Roman,BoldItalic"/>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ilkinji</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nobatda</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haýwanyň</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beýleki</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haýwanlar</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bilen</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ylalaşyksyz</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Times New Roman,BoldItalic"/>
              </a:rPr>
              <a:t> </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gapma-garşylykly</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gatnaşyklaryna</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düşünilýär</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Times New Roman,BoldItalic"/>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Beýleki</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ylymlaryň</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köpüsi</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ýaly</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ekologiýa</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ylmynyň</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hem</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uzak</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Times New Roman,BoldItalic"/>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taryhy</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bar</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Onuň</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özbaşdak</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ylym</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hökmünde</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aýrybaşgalaşmasy</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tebigat</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Times New Roman,BoldItalic"/>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baradaky</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ylmy</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düşünjeleriň</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ösüşiniň</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tebigy</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döwri</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basgançagy</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Times New Roman,BoldItalic"/>
              </a:rPr>
              <a:t> </a:t>
            </a:r>
            <a:r>
              <a:rPr lang="ru-RU" sz="2800" b="1" i="1" dirty="0" err="1">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hasaplanýar</a:t>
            </a:r>
            <a:r>
              <a:rPr lang="ru-RU" sz="2800" b="1" i="1"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a:t>
            </a:r>
            <a:endParaRPr lang="ru-RU" sz="2800" b="1" i="1"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76255269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92726" y="245362"/>
            <a:ext cx="11208327" cy="6285888"/>
          </a:xfrm>
          <a:prstGeom prst="rect">
            <a:avLst/>
          </a:prstGeom>
        </p:spPr>
        <p:txBody>
          <a:bodyPr wrap="square">
            <a:spAutoFit/>
          </a:bodyPr>
          <a:lstStyle/>
          <a:p>
            <a:pPr algn="just">
              <a:lnSpc>
                <a:spcPct val="115000"/>
              </a:lnSpc>
              <a:spcAft>
                <a:spcPts val="0"/>
              </a:spcAft>
            </a:pP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Beýleki</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tebigy</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ylymlaryň</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ulgamyndan</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aýratyn</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bölünýän</a:t>
            </a:r>
            <a:r>
              <a:rPr lang="ru-RU" sz="3200" b="1" i="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Times New Roman,BoldItalic"/>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ekologiýa</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ylmy</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häzirki</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wagtda</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hem</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ösüşini</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dowam</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etdirýär</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özüniň</a:t>
            </a:r>
            <a:r>
              <a:rPr lang="ru-RU" sz="3200" b="1" i="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Times New Roman,BoldItalic"/>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mazmunyny</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baýlaşdyrýar</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we</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wezipelerini</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giňeldýär</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Häzirki</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smtClean="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zamanekologiýa</a:t>
            </a:r>
            <a:r>
              <a:rPr lang="ru-RU" sz="32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ylmy</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tebigatdan</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rejeli</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peýdalanmagyň</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ony</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tygşytly</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ulanmagyň</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we</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ygtybarly</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gorap</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saklamagyň</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esasy</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hasaplanýar</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Tebigat</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bilen</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adamzat</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jemgyýetiniň</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arasyndaky</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özara</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gatnaşyklaryň</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ileri</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tutulýan</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ugurlaryny</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strategiýasyny</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işläp</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düzmekde</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ekologiýa</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ylmyna</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esasy</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orun</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degişlidir</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Ekologiýa</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häzirki</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wagtda</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güýçli</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depginler</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bilen</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ösýän</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ylym</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hasaplanýar</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Ol</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birnäçe</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bölümlere</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bölünýär</a:t>
            </a:r>
            <a:r>
              <a:rPr lang="ru-RU"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ea typeface="Calibri" panose="020F0502020204030204" pitchFamily="34" charset="0"/>
                <a:cs typeface="Times New Roman" panose="02020603050405020304" pitchFamily="18" charset="0"/>
              </a:rPr>
              <a:t> </a:t>
            </a:r>
            <a:endParaRPr lang="ru-RU" sz="24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231830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98763" y="363269"/>
            <a:ext cx="11236037" cy="5543056"/>
          </a:xfrm>
          <a:prstGeom prst="rect">
            <a:avLst/>
          </a:prstGeom>
        </p:spPr>
        <p:txBody>
          <a:bodyPr wrap="square">
            <a:spAutoFit/>
          </a:bodyPr>
          <a:lstStyle/>
          <a:p>
            <a:pPr algn="ctr">
              <a:lnSpc>
                <a:spcPct val="115000"/>
              </a:lnSpc>
              <a:spcAft>
                <a:spcPts val="0"/>
              </a:spcAft>
            </a:pPr>
            <a:r>
              <a:rPr lang="en-US" sz="2800" dirty="0" err="1" smtClean="0">
                <a:ln w="22225">
                  <a:solidFill>
                    <a:srgbClr val="FF0000"/>
                  </a:solidFill>
                  <a:prstDash val="solid"/>
                </a:ln>
                <a:latin typeface="Times New Roman" panose="02020603050405020304" pitchFamily="18" charset="0"/>
                <a:ea typeface="Times New Roman,Bold"/>
                <a:cs typeface="Times New Roman" panose="02020603050405020304" pitchFamily="18" charset="0"/>
              </a:rPr>
              <a:t>Dersiň</a:t>
            </a:r>
            <a:r>
              <a:rPr lang="en-US" sz="2800" dirty="0" smtClean="0">
                <a:ln w="22225">
                  <a:solidFill>
                    <a:srgbClr val="FF0000"/>
                  </a:solidFill>
                  <a:prstDash val="solid"/>
                </a:ln>
                <a:latin typeface="Times New Roman" panose="02020603050405020304" pitchFamily="18" charset="0"/>
                <a:ea typeface="Times New Roman,Bold"/>
                <a:cs typeface="Times New Roman" panose="02020603050405020304" pitchFamily="18" charset="0"/>
              </a:rPr>
              <a:t> </a:t>
            </a:r>
            <a:r>
              <a:rPr lang="en-US" sz="2800" dirty="0" err="1">
                <a:ln w="22225">
                  <a:solidFill>
                    <a:srgbClr val="FF0000"/>
                  </a:solidFill>
                  <a:prstDash val="solid"/>
                </a:ln>
                <a:latin typeface="Times New Roman" panose="02020603050405020304" pitchFamily="18" charset="0"/>
                <a:ea typeface="Times New Roman,Bold"/>
                <a:cs typeface="Times New Roman" panose="02020603050405020304" pitchFamily="18" charset="0"/>
              </a:rPr>
              <a:t>mak</a:t>
            </a:r>
            <a:r>
              <a:rPr lang="en-US" sz="2800" dirty="0" err="1">
                <a:ln w="22225">
                  <a:solidFill>
                    <a:srgbClr val="FF0000"/>
                  </a:solidFill>
                  <a:prstDash val="solid"/>
                </a:ln>
                <a:latin typeface="Times New Roman" panose="02020603050405020304" pitchFamily="18" charset="0"/>
                <a:ea typeface="Calibri" panose="020F0502020204030204" pitchFamily="34" charset="0"/>
                <a:cs typeface="Times New Roman" panose="02020603050405020304" pitchFamily="18" charset="0"/>
              </a:rPr>
              <a:t>sady</a:t>
            </a:r>
            <a:r>
              <a:rPr lang="en-US" sz="2800" dirty="0">
                <a:ln w="22225">
                  <a:solidFill>
                    <a:srgbClr val="FF0000"/>
                  </a:solidFill>
                  <a:prstDash val="solid"/>
                </a:ln>
                <a:latin typeface="Times New Roman" panose="02020603050405020304" pitchFamily="18" charset="0"/>
                <a:ea typeface="Calibri" panose="020F0502020204030204" pitchFamily="34" charset="0"/>
                <a:cs typeface="Times New Roman" panose="02020603050405020304" pitchFamily="18" charset="0"/>
              </a:rPr>
              <a:t> we </a:t>
            </a:r>
            <a:r>
              <a:rPr lang="en-US" sz="2800" dirty="0" err="1">
                <a:ln w="22225">
                  <a:solidFill>
                    <a:srgbClr val="FF0000"/>
                  </a:solidFill>
                  <a:prstDash val="solid"/>
                </a:ln>
                <a:latin typeface="Times New Roman" panose="02020603050405020304" pitchFamily="18" charset="0"/>
                <a:ea typeface="Calibri" panose="020F0502020204030204" pitchFamily="34" charset="0"/>
                <a:cs typeface="Times New Roman" panose="02020603050405020304" pitchFamily="18" charset="0"/>
              </a:rPr>
              <a:t>wezipeleri</a:t>
            </a:r>
            <a:endParaRPr lang="ru-RU" sz="2000" dirty="0">
              <a:ln w="22225">
                <a:solidFill>
                  <a:srgbClr val="FF0000"/>
                </a:solidFill>
                <a:prstDash val="solid"/>
              </a:ln>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Tebigy</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we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antropogen</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hadysalar</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köp</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sanly</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ekologiki</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kynçylyklara</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getirýär</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Şeýle</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ýagdaýlaryň</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öňüni</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almak</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üçin</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ýaşlara</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ekologiýa</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barada</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nazaryýet</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we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tejribe</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okuwlary</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geçmek</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şu</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günkigünde</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iň</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zerur</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meseleleriň</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biri</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bolup</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durýar</a:t>
            </a:r>
            <a:r>
              <a:rPr lang="en-US"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Häzir</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ylmyň</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we</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tehnikanyň</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ösen</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döwründe</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adamzadyň</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tebigata</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bolan</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täsiri</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ýyl-ýyldan</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güýçlenýär</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Şoňa</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görä-de</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ýokary</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bilim</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alýan</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agronom-ekologlara</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atmosfera</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gidrosfera</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litosfera</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umuman</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biosfera</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barada</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zerur</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ekologik</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bilimleriň</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we</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düşünjeleriň</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berilmegi</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örän</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wajypdyr</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Ýaşlara</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olar</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barada</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takyk</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düşünjeleriň</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berilmegi</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tebigata</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adamyň</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hojalyk</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işiniň</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täsiriniň</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ähli</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görnüşlerine</a:t>
            </a:r>
            <a:r>
              <a:rPr lang="ru-RU" sz="2800" dirty="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smtClean="0">
                <a:ln w="22225">
                  <a:solidFill>
                    <a:srgbClr val="0070C0"/>
                  </a:solidFill>
                  <a:prstDash val="solid"/>
                </a:ln>
                <a:latin typeface="Times New Roman" panose="02020603050405020304" pitchFamily="18" charset="0"/>
                <a:ea typeface="Calibri" panose="020F0502020204030204" pitchFamily="34" charset="0"/>
                <a:cs typeface="Times New Roman" panose="02020603050405020304" pitchFamily="18" charset="0"/>
              </a:rPr>
              <a:t>fiziki,</a:t>
            </a:r>
            <a:r>
              <a:rPr lang="ru-RU" sz="2800" dirty="0" err="1" smtClean="0">
                <a:ln w="22225">
                  <a:solidFill>
                    <a:srgbClr val="0070C0"/>
                  </a:solidFill>
                  <a:prstDash val="solid"/>
                </a:ln>
                <a:latin typeface="Times New Roman" panose="02020603050405020304" pitchFamily="18" charset="0"/>
                <a:ea typeface="Calibri" panose="020F0502020204030204" pitchFamily="34" charset="0"/>
              </a:rPr>
              <a:t>himiki</a:t>
            </a:r>
            <a:r>
              <a:rPr lang="ru-RU" sz="2800" dirty="0">
                <a:ln w="22225">
                  <a:solidFill>
                    <a:srgbClr val="0070C0"/>
                  </a:solidFill>
                  <a:prstDash val="solid"/>
                </a:ln>
                <a:latin typeface="Times New Roman" panose="02020603050405020304" pitchFamily="18" charset="0"/>
                <a:ea typeface="Calibri" panose="020F0502020204030204" pitchFamily="34"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rPr>
              <a:t>biologiki</a:t>
            </a:r>
            <a:r>
              <a:rPr lang="ru-RU" sz="2800" dirty="0">
                <a:ln w="22225">
                  <a:solidFill>
                    <a:srgbClr val="0070C0"/>
                  </a:solidFill>
                  <a:prstDash val="solid"/>
                </a:ln>
                <a:latin typeface="Times New Roman" panose="02020603050405020304" pitchFamily="18" charset="0"/>
                <a:ea typeface="Calibri" panose="020F0502020204030204" pitchFamily="34"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rPr>
              <a:t>akyl</a:t>
            </a:r>
            <a:r>
              <a:rPr lang="ru-RU" sz="2800" dirty="0">
                <a:ln w="22225">
                  <a:solidFill>
                    <a:srgbClr val="0070C0"/>
                  </a:solidFill>
                  <a:prstDash val="solid"/>
                </a:ln>
                <a:latin typeface="Times New Roman" panose="02020603050405020304" pitchFamily="18" charset="0"/>
                <a:ea typeface="Calibri" panose="020F0502020204030204" pitchFamily="34"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rPr>
              <a:t>ýetirilmegi</a:t>
            </a:r>
            <a:r>
              <a:rPr lang="ru-RU" sz="2800" dirty="0">
                <a:ln w="22225">
                  <a:solidFill>
                    <a:srgbClr val="0070C0"/>
                  </a:solidFill>
                  <a:prstDash val="solid"/>
                </a:ln>
                <a:latin typeface="Times New Roman" panose="02020603050405020304" pitchFamily="18" charset="0"/>
                <a:ea typeface="Calibri" panose="020F0502020204030204" pitchFamily="34"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rPr>
              <a:t>onuň</a:t>
            </a:r>
            <a:r>
              <a:rPr lang="ru-RU" sz="2800" dirty="0">
                <a:ln w="22225">
                  <a:solidFill>
                    <a:srgbClr val="0070C0"/>
                  </a:solidFill>
                  <a:prstDash val="solid"/>
                </a:ln>
                <a:latin typeface="Times New Roman" panose="02020603050405020304" pitchFamily="18" charset="0"/>
                <a:ea typeface="Calibri" panose="020F0502020204030204" pitchFamily="34"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rPr>
              <a:t>hapalanmagynyň</a:t>
            </a:r>
            <a:r>
              <a:rPr lang="ru-RU" sz="2800" dirty="0">
                <a:ln w="22225">
                  <a:solidFill>
                    <a:srgbClr val="0070C0"/>
                  </a:solidFill>
                  <a:prstDash val="solid"/>
                </a:ln>
                <a:latin typeface="Times New Roman" panose="02020603050405020304" pitchFamily="18" charset="0"/>
                <a:ea typeface="Calibri" panose="020F0502020204030204" pitchFamily="34"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rPr>
              <a:t>öňüni</a:t>
            </a:r>
            <a:r>
              <a:rPr lang="ru-RU" sz="2800" dirty="0">
                <a:ln w="22225">
                  <a:solidFill>
                    <a:srgbClr val="0070C0"/>
                  </a:solidFill>
                  <a:prstDash val="solid"/>
                </a:ln>
                <a:latin typeface="Times New Roman" panose="02020603050405020304" pitchFamily="18" charset="0"/>
                <a:ea typeface="Calibri" panose="020F0502020204030204" pitchFamily="34"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rPr>
              <a:t>almaga</a:t>
            </a:r>
            <a:r>
              <a:rPr lang="ru-RU" sz="2800" dirty="0">
                <a:ln w="22225">
                  <a:solidFill>
                    <a:srgbClr val="0070C0"/>
                  </a:solidFill>
                  <a:prstDash val="solid"/>
                </a:ln>
                <a:latin typeface="Times New Roman" panose="02020603050405020304" pitchFamily="18" charset="0"/>
                <a:ea typeface="Calibri" panose="020F0502020204030204" pitchFamily="34"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rPr>
              <a:t>mümkinçilik</a:t>
            </a:r>
            <a:r>
              <a:rPr lang="ru-RU" sz="2800" dirty="0">
                <a:ln w="22225">
                  <a:solidFill>
                    <a:srgbClr val="0070C0"/>
                  </a:solidFill>
                  <a:prstDash val="solid"/>
                </a:ln>
                <a:latin typeface="Times New Roman" panose="02020603050405020304" pitchFamily="18" charset="0"/>
                <a:ea typeface="Calibri" panose="020F0502020204030204" pitchFamily="34" charset="0"/>
              </a:rPr>
              <a:t> </a:t>
            </a:r>
            <a:r>
              <a:rPr lang="ru-RU" sz="2800" dirty="0" err="1">
                <a:ln w="22225">
                  <a:solidFill>
                    <a:srgbClr val="0070C0"/>
                  </a:solidFill>
                  <a:prstDash val="solid"/>
                </a:ln>
                <a:latin typeface="Times New Roman" panose="02020603050405020304" pitchFamily="18" charset="0"/>
                <a:ea typeface="Calibri" panose="020F0502020204030204" pitchFamily="34" charset="0"/>
              </a:rPr>
              <a:t>berer</a:t>
            </a:r>
            <a:r>
              <a:rPr lang="ru-RU" sz="2800" dirty="0">
                <a:ln w="22225">
                  <a:solidFill>
                    <a:srgbClr val="0070C0"/>
                  </a:solidFill>
                  <a:prstDash val="solid"/>
                </a:ln>
                <a:latin typeface="Times New Roman" panose="02020603050405020304" pitchFamily="18" charset="0"/>
                <a:ea typeface="Calibri" panose="020F0502020204030204" pitchFamily="34" charset="0"/>
              </a:rPr>
              <a:t>.</a:t>
            </a:r>
            <a:endParaRPr lang="ru-RU" sz="2800" dirty="0">
              <a:ln w="22225">
                <a:solidFill>
                  <a:srgbClr val="0070C0"/>
                </a:solidFill>
                <a:prstDash val="solid"/>
              </a:ln>
            </a:endParaRPr>
          </a:p>
        </p:txBody>
      </p:sp>
    </p:spTree>
    <p:extLst>
      <p:ext uri="{BB962C8B-B14F-4D97-AF65-F5344CB8AC3E}">
        <p14:creationId xmlns:p14="http://schemas.microsoft.com/office/powerpoint/2010/main" val="258483348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84908" y="163292"/>
            <a:ext cx="11471563" cy="6463308"/>
          </a:xfrm>
          <a:prstGeom prst="rect">
            <a:avLst/>
          </a:prstGeom>
        </p:spPr>
        <p:txBody>
          <a:bodyPr wrap="square">
            <a:spAutoFit/>
          </a:bodyPr>
          <a:lstStyle/>
          <a:p>
            <a:pPr algn="just">
              <a:lnSpc>
                <a:spcPct val="115000"/>
              </a:lnSpc>
              <a:spcAft>
                <a:spcPts val="0"/>
              </a:spcAft>
            </a:pPr>
            <a:r>
              <a:rPr lang="ru-RU" b="1" dirty="0" err="1">
                <a:latin typeface="Times New Roman" panose="02020603050405020304" pitchFamily="18" charset="0"/>
                <a:ea typeface="Calibri" panose="020F0502020204030204" pitchFamily="34" charset="0"/>
                <a:cs typeface="Times New Roman" panose="02020603050405020304" pitchFamily="18" charset="0"/>
              </a:rPr>
              <a:t>Şunuň</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bilen</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baglanyşyklylykda</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hem</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okuw</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dersini</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öwrenmegiň</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wezipeleri</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aşakdakylardan</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ybarat</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bolup</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durşar</a:t>
            </a:r>
            <a:r>
              <a:rPr lang="ru-RU" b="1" dirty="0">
                <a:latin typeface="Times New Roman" panose="02020603050405020304" pitchFamily="18" charset="0"/>
                <a:ea typeface="Calibri" panose="020F0502020204030204" pitchFamily="34" charset="0"/>
                <a:cs typeface="Times New Roman" panose="02020603050405020304" pitchFamily="18" charset="0"/>
              </a:rPr>
              <a:t>:</a:t>
            </a:r>
            <a:endParaRPr lang="ru-RU" sz="14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a:t>
            </a:r>
            <a:r>
              <a:rPr lang="en-US" b="1" dirty="0" err="1">
                <a:latin typeface="Times New Roman" panose="02020603050405020304" pitchFamily="18" charset="0"/>
                <a:ea typeface="Calibri" panose="020F0502020204030204" pitchFamily="34" charset="0"/>
                <a:cs typeface="Times New Roman" panose="02020603050405020304" pitchFamily="18" charset="0"/>
              </a:rPr>
              <a:t>Ekologiýanyň</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esasy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kanunlaryny</a:t>
            </a:r>
            <a:r>
              <a:rPr lang="en-US" b="1" dirty="0">
                <a:latin typeface="Times New Roman" panose="02020603050405020304" pitchFamily="18" charset="0"/>
                <a:ea typeface="Calibri" panose="020F0502020204030204" pitchFamily="34" charset="0"/>
                <a:cs typeface="Times New Roman" panose="02020603050405020304" pitchFamily="18" charset="0"/>
              </a:rPr>
              <a:t> we </a:t>
            </a:r>
            <a:r>
              <a:rPr lang="en-US" b="1" dirty="0" err="1">
                <a:latin typeface="Times New Roman" panose="02020603050405020304" pitchFamily="18" charset="0"/>
                <a:ea typeface="Calibri" panose="020F0502020204030204" pitchFamily="34" charset="0"/>
                <a:cs typeface="Times New Roman" panose="02020603050405020304" pitchFamily="18" charset="0"/>
              </a:rPr>
              <a:t>prinsiplerini</a:t>
            </a:r>
            <a:r>
              <a:rPr lang="en-US" b="1" dirty="0">
                <a:latin typeface="Times New Roman" panose="02020603050405020304" pitchFamily="18" charset="0"/>
                <a:ea typeface="Calibri" panose="020F0502020204030204" pitchFamily="34" charset="0"/>
                <a:cs typeface="Times New Roman" panose="02020603050405020304" pitchFamily="18" charset="0"/>
              </a:rPr>
              <a:t>;</a:t>
            </a:r>
            <a:endParaRPr lang="ru-RU" sz="14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a:t>
            </a:r>
            <a:r>
              <a:rPr lang="en-US" b="1" dirty="0" err="1">
                <a:latin typeface="Times New Roman" panose="02020603050405020304" pitchFamily="18" charset="0"/>
                <a:ea typeface="Calibri" panose="020F0502020204030204" pitchFamily="34" charset="0"/>
                <a:cs typeface="Times New Roman" panose="02020603050405020304" pitchFamily="18" charset="0"/>
              </a:rPr>
              <a:t>Ekologiki</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faktorlar</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baradaky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umumy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düşünjeleri</a:t>
            </a:r>
            <a:r>
              <a:rPr lang="en-US" b="1" dirty="0">
                <a:latin typeface="Times New Roman" panose="02020603050405020304" pitchFamily="18" charset="0"/>
                <a:ea typeface="Calibri" panose="020F0502020204030204" pitchFamily="34" charset="0"/>
                <a:cs typeface="Times New Roman" panose="02020603050405020304" pitchFamily="18" charset="0"/>
              </a:rPr>
              <a:t>;</a:t>
            </a:r>
            <a:endParaRPr lang="ru-RU" sz="14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a:t>
            </a:r>
            <a:r>
              <a:rPr lang="en-US" b="1" dirty="0" err="1">
                <a:latin typeface="Times New Roman" panose="02020603050405020304" pitchFamily="18" charset="0"/>
                <a:ea typeface="Calibri" panose="020F0502020204030204" pitchFamily="34" charset="0"/>
                <a:cs typeface="Times New Roman" panose="02020603050405020304" pitchFamily="18" charset="0"/>
              </a:rPr>
              <a:t>Biosfera</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baradaky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düşünjeleri</a:t>
            </a:r>
            <a:r>
              <a:rPr lang="en-US" b="1" dirty="0">
                <a:latin typeface="Times New Roman" panose="02020603050405020304" pitchFamily="18" charset="0"/>
                <a:ea typeface="Calibri" panose="020F0502020204030204" pitchFamily="34" charset="0"/>
                <a:cs typeface="Times New Roman" panose="02020603050405020304" pitchFamily="18" charset="0"/>
              </a:rPr>
              <a:t>;</a:t>
            </a:r>
            <a:endParaRPr lang="ru-RU" sz="14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a:t>
            </a:r>
            <a:r>
              <a:rPr lang="en-US" b="1" dirty="0" err="1">
                <a:latin typeface="Times New Roman" panose="02020603050405020304" pitchFamily="18" charset="0"/>
                <a:ea typeface="Calibri" panose="020F0502020204030204" pitchFamily="34" charset="0"/>
                <a:cs typeface="Times New Roman" panose="02020603050405020304" pitchFamily="18" charset="0"/>
              </a:rPr>
              <a:t>Ekoulgamlardaky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tebigy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deňagramlylygy</a:t>
            </a:r>
            <a:r>
              <a:rPr lang="en-US" b="1" dirty="0">
                <a:latin typeface="Times New Roman" panose="02020603050405020304" pitchFamily="18" charset="0"/>
                <a:ea typeface="Calibri" panose="020F0502020204030204" pitchFamily="34" charset="0"/>
                <a:cs typeface="Times New Roman" panose="02020603050405020304" pitchFamily="18" charset="0"/>
              </a:rPr>
              <a:t> we </a:t>
            </a:r>
            <a:r>
              <a:rPr lang="en-US" b="1" dirty="0" err="1">
                <a:latin typeface="Times New Roman" panose="02020603050405020304" pitchFamily="18" charset="0"/>
                <a:ea typeface="Calibri" panose="020F0502020204030204" pitchFamily="34" charset="0"/>
                <a:cs typeface="Times New Roman" panose="02020603050405020304" pitchFamily="18" charset="0"/>
              </a:rPr>
              <a:t>ekologiýanyňewolýusiýasyny</a:t>
            </a:r>
            <a:r>
              <a:rPr lang="en-US" b="1" dirty="0">
                <a:latin typeface="Times New Roman" panose="02020603050405020304" pitchFamily="18" charset="0"/>
                <a:ea typeface="Calibri" panose="020F0502020204030204" pitchFamily="34" charset="0"/>
                <a:cs typeface="Times New Roman" panose="02020603050405020304" pitchFamily="18" charset="0"/>
              </a:rPr>
              <a:t>;</a:t>
            </a:r>
            <a:endParaRPr lang="ru-RU" sz="14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a:t>
            </a:r>
            <a:r>
              <a:rPr lang="en-US" b="1" dirty="0" err="1">
                <a:latin typeface="Times New Roman" panose="02020603050405020304" pitchFamily="18" charset="0"/>
                <a:ea typeface="Calibri" panose="020F0502020204030204" pitchFamily="34" charset="0"/>
                <a:cs typeface="Times New Roman" panose="02020603050405020304" pitchFamily="18" charset="0"/>
              </a:rPr>
              <a:t>Biodürlülik</a:t>
            </a:r>
            <a:r>
              <a:rPr lang="en-US" b="1" dirty="0">
                <a:latin typeface="Times New Roman" panose="02020603050405020304" pitchFamily="18" charset="0"/>
                <a:ea typeface="Calibri" panose="020F0502020204030204" pitchFamily="34" charset="0"/>
                <a:cs typeface="Times New Roman" panose="02020603050405020304" pitchFamily="18" charset="0"/>
              </a:rPr>
              <a:t> we </a:t>
            </a:r>
            <a:r>
              <a:rPr lang="en-US" b="1" dirty="0" err="1">
                <a:latin typeface="Times New Roman" panose="02020603050405020304" pitchFamily="18" charset="0"/>
                <a:ea typeface="Calibri" panose="020F0502020204030204" pitchFamily="34" charset="0"/>
                <a:cs typeface="Times New Roman" panose="02020603050405020304" pitchFamily="18" charset="0"/>
              </a:rPr>
              <a:t>geoulgamlar</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baradaky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düşünjeleri</a:t>
            </a:r>
            <a:r>
              <a:rPr lang="en-US" b="1" dirty="0">
                <a:latin typeface="Times New Roman" panose="02020603050405020304" pitchFamily="18" charset="0"/>
                <a:ea typeface="Calibri" panose="020F0502020204030204" pitchFamily="34" charset="0"/>
                <a:cs typeface="Times New Roman" panose="02020603050405020304" pitchFamily="18" charset="0"/>
              </a:rPr>
              <a:t>;</a:t>
            </a:r>
            <a:endParaRPr lang="ru-RU" sz="14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a:t>
            </a:r>
            <a:r>
              <a:rPr lang="en-US" b="1" dirty="0" err="1">
                <a:latin typeface="Times New Roman" panose="02020603050405020304" pitchFamily="18" charset="0"/>
                <a:ea typeface="Calibri" panose="020F0502020204030204" pitchFamily="34" charset="0"/>
                <a:cs typeface="Times New Roman" panose="02020603050405020304" pitchFamily="18" charset="0"/>
              </a:rPr>
              <a:t>Häzirki</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zamanda</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jemgyýet</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bilen</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tebigatyň</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arasyndakysazlaşykly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aragatnaşygyny</a:t>
            </a:r>
            <a:r>
              <a:rPr lang="en-US" b="1" dirty="0">
                <a:latin typeface="Times New Roman" panose="02020603050405020304" pitchFamily="18" charset="0"/>
                <a:ea typeface="Calibri" panose="020F0502020204030204" pitchFamily="34" charset="0"/>
                <a:cs typeface="Times New Roman" panose="02020603050405020304" pitchFamily="18" charset="0"/>
              </a:rPr>
              <a:t>;</a:t>
            </a:r>
            <a:endParaRPr lang="ru-RU" sz="14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a:t>
            </a:r>
            <a:r>
              <a:rPr lang="en-US" b="1" dirty="0" err="1">
                <a:latin typeface="Times New Roman" panose="02020603050405020304" pitchFamily="18" charset="0"/>
                <a:ea typeface="Calibri" panose="020F0502020204030204" pitchFamily="34" charset="0"/>
                <a:cs typeface="Times New Roman" panose="02020603050405020304" pitchFamily="18" charset="0"/>
              </a:rPr>
              <a:t>Adamyň</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aňly-düşünjeli</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täsiri</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netijesinde</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ýüze</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çykýan</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wajypekologik</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meseleleri</a:t>
            </a:r>
            <a:r>
              <a:rPr lang="en-US" b="1" dirty="0">
                <a:latin typeface="Times New Roman" panose="02020603050405020304" pitchFamily="18" charset="0"/>
                <a:ea typeface="Calibri" panose="020F0502020204030204" pitchFamily="34" charset="0"/>
                <a:cs typeface="Times New Roman" panose="02020603050405020304" pitchFamily="18" charset="0"/>
              </a:rPr>
              <a:t>  </a:t>
            </a:r>
            <a:endParaRPr lang="ru-RU" sz="14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çözmekde</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monitoring</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konsepsiýalaryny</a:t>
            </a:r>
            <a:r>
              <a:rPr lang="ru-RU" b="1" dirty="0">
                <a:latin typeface="Times New Roman" panose="02020603050405020304" pitchFamily="18" charset="0"/>
                <a:ea typeface="Calibri" panose="020F0502020204030204" pitchFamily="34" charset="0"/>
                <a:cs typeface="Times New Roman" panose="02020603050405020304" pitchFamily="18" charset="0"/>
              </a:rPr>
              <a:t>;</a:t>
            </a:r>
            <a:endParaRPr lang="ru-RU" sz="14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a:t>
            </a:r>
            <a:r>
              <a:rPr lang="ru-RU" b="1" dirty="0" err="1">
                <a:latin typeface="Times New Roman" panose="02020603050405020304" pitchFamily="18" charset="0"/>
                <a:ea typeface="Calibri" panose="020F0502020204030204" pitchFamily="34" charset="0"/>
                <a:cs typeface="Times New Roman" panose="02020603050405020304" pitchFamily="18" charset="0"/>
              </a:rPr>
              <a:t>Ekologik</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gözegçilik</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etmekligi</a:t>
            </a:r>
            <a:r>
              <a:rPr lang="ru-RU" b="1" dirty="0">
                <a:latin typeface="Times New Roman" panose="02020603050405020304" pitchFamily="18" charset="0"/>
                <a:ea typeface="Calibri" panose="020F0502020204030204" pitchFamily="34" charset="0"/>
                <a:cs typeface="Times New Roman" panose="02020603050405020304" pitchFamily="18" charset="0"/>
              </a:rPr>
              <a:t>;</a:t>
            </a:r>
            <a:endParaRPr lang="ru-RU" sz="14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a:t>
            </a:r>
            <a:r>
              <a:rPr lang="en-US" b="1" dirty="0" err="1">
                <a:latin typeface="Times New Roman" panose="02020603050405020304" pitchFamily="18" charset="0"/>
                <a:ea typeface="Calibri" panose="020F0502020204030204" pitchFamily="34" charset="0"/>
                <a:cs typeface="Times New Roman" panose="02020603050405020304" pitchFamily="18" charset="0"/>
              </a:rPr>
              <a:t>Atmosferanyň</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gidrosferanyň</a:t>
            </a:r>
            <a:r>
              <a:rPr lang="en-US" b="1" dirty="0">
                <a:latin typeface="Times New Roman" panose="02020603050405020304" pitchFamily="18" charset="0"/>
                <a:ea typeface="Calibri" panose="020F0502020204030204" pitchFamily="34" charset="0"/>
                <a:cs typeface="Times New Roman" panose="02020603050405020304" pitchFamily="18" charset="0"/>
              </a:rPr>
              <a:t> we </a:t>
            </a:r>
            <a:r>
              <a:rPr lang="en-US" b="1" dirty="0" err="1">
                <a:latin typeface="Times New Roman" panose="02020603050405020304" pitchFamily="18" charset="0"/>
                <a:ea typeface="Calibri" panose="020F0502020204030204" pitchFamily="34" charset="0"/>
                <a:cs typeface="Times New Roman" panose="02020603050405020304" pitchFamily="18" charset="0"/>
              </a:rPr>
              <a:t>litosferanyň</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globalhapalanmaklygyny</a:t>
            </a:r>
            <a:r>
              <a:rPr lang="en-US" b="1" dirty="0">
                <a:latin typeface="Times New Roman" panose="02020603050405020304" pitchFamily="18" charset="0"/>
                <a:ea typeface="Calibri" panose="020F0502020204030204" pitchFamily="34" charset="0"/>
                <a:cs typeface="Times New Roman" panose="02020603050405020304" pitchFamily="18" charset="0"/>
              </a:rPr>
              <a:t>;</a:t>
            </a:r>
            <a:endParaRPr lang="ru-RU" sz="14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a:t>
            </a:r>
            <a:r>
              <a:rPr lang="en-US" b="1" dirty="0" err="1">
                <a:latin typeface="Times New Roman" panose="02020603050405020304" pitchFamily="18" charset="0"/>
                <a:ea typeface="Calibri" panose="020F0502020204030204" pitchFamily="34" charset="0"/>
                <a:cs typeface="Times New Roman" panose="02020603050405020304" pitchFamily="18" charset="0"/>
              </a:rPr>
              <a:t>Tebigaty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goramagy</a:t>
            </a:r>
            <a:r>
              <a:rPr lang="en-US" b="1" dirty="0">
                <a:latin typeface="Times New Roman" panose="02020603050405020304" pitchFamily="18" charset="0"/>
                <a:ea typeface="Calibri" panose="020F0502020204030204" pitchFamily="34" charset="0"/>
                <a:cs typeface="Times New Roman" panose="02020603050405020304" pitchFamily="18" charset="0"/>
              </a:rPr>
              <a:t> we </a:t>
            </a:r>
            <a:r>
              <a:rPr lang="en-US" b="1" dirty="0" err="1">
                <a:latin typeface="Times New Roman" panose="02020603050405020304" pitchFamily="18" charset="0"/>
                <a:ea typeface="Calibri" panose="020F0502020204030204" pitchFamily="34" charset="0"/>
                <a:cs typeface="Times New Roman" panose="02020603050405020304" pitchFamily="18" charset="0"/>
              </a:rPr>
              <a:t>tebigy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baýlyklary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oýlanyşykly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peýdalanmaklygy</a:t>
            </a:r>
            <a:r>
              <a:rPr lang="en-US" b="1" dirty="0">
                <a:latin typeface="Times New Roman" panose="02020603050405020304" pitchFamily="18" charset="0"/>
                <a:ea typeface="Calibri" panose="020F0502020204030204" pitchFamily="34" charset="0"/>
                <a:cs typeface="Times New Roman" panose="02020603050405020304" pitchFamily="18" charset="0"/>
              </a:rPr>
              <a:t>,  </a:t>
            </a:r>
            <a:endParaRPr lang="ru-RU" sz="14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dikeltmekligi</a:t>
            </a:r>
            <a:r>
              <a:rPr lang="en-US" b="1" dirty="0">
                <a:latin typeface="Times New Roman" panose="02020603050405020304" pitchFamily="18" charset="0"/>
                <a:ea typeface="Calibri" panose="020F0502020204030204" pitchFamily="34" charset="0"/>
                <a:cs typeface="Times New Roman" panose="02020603050405020304" pitchFamily="18" charset="0"/>
              </a:rPr>
              <a:t> we </a:t>
            </a:r>
            <a:r>
              <a:rPr lang="en-US" b="1" dirty="0" err="1">
                <a:latin typeface="Times New Roman" panose="02020603050405020304" pitchFamily="18" charset="0"/>
                <a:ea typeface="Calibri" panose="020F0502020204030204" pitchFamily="34" charset="0"/>
                <a:cs typeface="Times New Roman" panose="02020603050405020304" pitchFamily="18" charset="0"/>
              </a:rPr>
              <a:t>baýlaşdyrmak</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baradaky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nazary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esaslaryny</a:t>
            </a:r>
            <a:r>
              <a:rPr lang="en-US" b="1" dirty="0">
                <a:latin typeface="Times New Roman" panose="02020603050405020304" pitchFamily="18" charset="0"/>
                <a:ea typeface="Calibri" panose="020F0502020204030204" pitchFamily="34" charset="0"/>
                <a:cs typeface="Times New Roman" panose="02020603050405020304" pitchFamily="18" charset="0"/>
              </a:rPr>
              <a:t>;</a:t>
            </a:r>
            <a:endParaRPr lang="ru-RU" sz="14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a:t>
            </a:r>
            <a:r>
              <a:rPr lang="en-US" b="1" dirty="0" err="1">
                <a:latin typeface="Times New Roman" panose="02020603050405020304" pitchFamily="18" charset="0"/>
                <a:ea typeface="Calibri" panose="020F0502020204030204" pitchFamily="34" charset="0"/>
                <a:cs typeface="Times New Roman" panose="02020603050405020304" pitchFamily="18" charset="0"/>
              </a:rPr>
              <a:t>Türkmenistanda</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tebigaty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goramak</a:t>
            </a:r>
            <a:r>
              <a:rPr lang="en-US" b="1" dirty="0">
                <a:latin typeface="Times New Roman" panose="02020603050405020304" pitchFamily="18" charset="0"/>
                <a:ea typeface="Calibri" panose="020F0502020204030204" pitchFamily="34" charset="0"/>
                <a:cs typeface="Times New Roman" panose="02020603050405020304" pitchFamily="18" charset="0"/>
              </a:rPr>
              <a:t> we </a:t>
            </a:r>
            <a:r>
              <a:rPr lang="en-US" b="1" dirty="0" err="1">
                <a:latin typeface="Times New Roman" panose="02020603050405020304" pitchFamily="18" charset="0"/>
                <a:ea typeface="Calibri" panose="020F0502020204030204" pitchFamily="34" charset="0"/>
                <a:cs typeface="Times New Roman" panose="02020603050405020304" pitchFamily="18" charset="0"/>
              </a:rPr>
              <a:t>tebigy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baýlyklary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rejeli</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peýdalanmak</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boýunça</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durmuşa</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geçirilýän</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döwlet</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syýasatynyň</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esasy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çärelerini</a:t>
            </a:r>
            <a:r>
              <a:rPr lang="en-US" b="1" dirty="0">
                <a:latin typeface="Times New Roman" panose="02020603050405020304" pitchFamily="18" charset="0"/>
                <a:ea typeface="Calibri" panose="020F0502020204030204" pitchFamily="34" charset="0"/>
                <a:cs typeface="Times New Roman" panose="02020603050405020304" pitchFamily="18" charset="0"/>
              </a:rPr>
              <a:t>;</a:t>
            </a:r>
            <a:endParaRPr lang="ru-RU" sz="14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a:t>
            </a:r>
            <a:r>
              <a:rPr lang="en-US" b="1" dirty="0" err="1">
                <a:latin typeface="Times New Roman" panose="02020603050405020304" pitchFamily="18" charset="0"/>
                <a:ea typeface="Calibri" panose="020F0502020204030204" pitchFamily="34" charset="0"/>
                <a:cs typeface="Times New Roman" panose="02020603050405020304" pitchFamily="18" charset="0"/>
              </a:rPr>
              <a:t>Tebigy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baýlyklary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goramagyň</a:t>
            </a:r>
            <a:r>
              <a:rPr lang="en-US" b="1" dirty="0">
                <a:latin typeface="Times New Roman" panose="02020603050405020304" pitchFamily="18" charset="0"/>
                <a:ea typeface="Calibri" panose="020F0502020204030204" pitchFamily="34" charset="0"/>
                <a:cs typeface="Times New Roman" panose="02020603050405020304" pitchFamily="18" charset="0"/>
              </a:rPr>
              <a:t> we </a:t>
            </a:r>
            <a:r>
              <a:rPr lang="en-US" b="1" dirty="0" err="1">
                <a:latin typeface="Times New Roman" panose="02020603050405020304" pitchFamily="18" charset="0"/>
                <a:ea typeface="Calibri" panose="020F0502020204030204" pitchFamily="34" charset="0"/>
                <a:cs typeface="Times New Roman" panose="02020603050405020304" pitchFamily="18" charset="0"/>
              </a:rPr>
              <a:t>rejeli</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peýdalanmagyňkanunlaryny</a:t>
            </a:r>
            <a:r>
              <a:rPr lang="en-US" b="1" dirty="0">
                <a:latin typeface="Times New Roman" panose="02020603050405020304" pitchFamily="18" charset="0"/>
                <a:ea typeface="Calibri" panose="020F0502020204030204" pitchFamily="34" charset="0"/>
                <a:cs typeface="Times New Roman" panose="02020603050405020304" pitchFamily="18" charset="0"/>
              </a:rPr>
              <a:t> hem-de </a:t>
            </a:r>
            <a:r>
              <a:rPr lang="en-US" b="1" dirty="0" err="1">
                <a:latin typeface="Times New Roman" panose="02020603050405020304" pitchFamily="18" charset="0"/>
                <a:ea typeface="Calibri" panose="020F0502020204030204" pitchFamily="34" charset="0"/>
                <a:cs typeface="Times New Roman" panose="02020603050405020304" pitchFamily="18" charset="0"/>
              </a:rPr>
              <a:t>hukuk</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esaslaryny</a:t>
            </a:r>
            <a:r>
              <a:rPr lang="en-US" b="1" dirty="0">
                <a:latin typeface="Times New Roman" panose="02020603050405020304" pitchFamily="18" charset="0"/>
                <a:ea typeface="Calibri" panose="020F0502020204030204" pitchFamily="34" charset="0"/>
                <a:cs typeface="Times New Roman" panose="02020603050405020304" pitchFamily="18" charset="0"/>
              </a:rPr>
              <a:t>;</a:t>
            </a:r>
            <a:endParaRPr lang="ru-RU" sz="14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a:t>
            </a:r>
            <a:r>
              <a:rPr lang="en-US" b="1" dirty="0" err="1">
                <a:latin typeface="Times New Roman" panose="02020603050405020304" pitchFamily="18" charset="0"/>
                <a:ea typeface="Calibri" panose="020F0502020204030204" pitchFamily="34" charset="0"/>
                <a:cs typeface="Times New Roman" panose="02020603050405020304" pitchFamily="18" charset="0"/>
              </a:rPr>
              <a:t>Talyplaryň</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ekologik</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sowatlylygyny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ýokarlandyrmagy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olaryňtebigaty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goramak</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ukyplaryny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ösdürmegi</a:t>
            </a:r>
            <a:r>
              <a:rPr lang="en-US" b="1" dirty="0">
                <a:latin typeface="Times New Roman" panose="02020603050405020304" pitchFamily="18" charset="0"/>
                <a:ea typeface="Calibri" panose="020F0502020204030204" pitchFamily="34" charset="0"/>
                <a:cs typeface="Times New Roman" panose="02020603050405020304" pitchFamily="18" charset="0"/>
              </a:rPr>
              <a:t> we </a:t>
            </a:r>
            <a:r>
              <a:rPr lang="en-US" b="1" dirty="0" err="1">
                <a:latin typeface="Times New Roman" panose="02020603050405020304" pitchFamily="18" charset="0"/>
                <a:ea typeface="Calibri" panose="020F0502020204030204" pitchFamily="34" charset="0"/>
                <a:cs typeface="Times New Roman" panose="02020603050405020304" pitchFamily="18" charset="0"/>
              </a:rPr>
              <a:t>alan</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bilimlerinihem</a:t>
            </a:r>
            <a:r>
              <a:rPr lang="en-US" b="1" dirty="0">
                <a:latin typeface="Times New Roman" panose="02020603050405020304" pitchFamily="18" charset="0"/>
                <a:ea typeface="Calibri" panose="020F0502020204030204" pitchFamily="34" charset="0"/>
                <a:cs typeface="Times New Roman" panose="02020603050405020304" pitchFamily="18" charset="0"/>
              </a:rPr>
              <a:t>-de </a:t>
            </a:r>
            <a:r>
              <a:rPr lang="en-US" b="1" dirty="0" err="1">
                <a:latin typeface="Times New Roman" panose="02020603050405020304" pitchFamily="18" charset="0"/>
                <a:ea typeface="Calibri" panose="020F0502020204030204" pitchFamily="34" charset="0"/>
                <a:cs typeface="Times New Roman" panose="02020603050405020304" pitchFamily="18" charset="0"/>
              </a:rPr>
              <a:t>düşünjelerini</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geljekki</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hünärlerinde</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peýdalanyp</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bilmekbaşarnyklaryny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artdyrmaklygy</a:t>
            </a:r>
            <a:r>
              <a:rPr lang="en-US" b="1" dirty="0">
                <a:latin typeface="Times New Roman" panose="02020603050405020304" pitchFamily="18" charset="0"/>
                <a:ea typeface="Calibri" panose="020F0502020204030204" pitchFamily="34" charset="0"/>
                <a:cs typeface="Times New Roman" panose="02020603050405020304" pitchFamily="18" charset="0"/>
              </a:rPr>
              <a:t>;</a:t>
            </a:r>
            <a:endParaRPr lang="ru-RU" sz="1400" b="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a:t>
            </a:r>
            <a:r>
              <a:rPr lang="en-US" b="1" dirty="0" err="1">
                <a:latin typeface="Times New Roman" panose="02020603050405020304" pitchFamily="18" charset="0"/>
                <a:ea typeface="Calibri" panose="020F0502020204030204" pitchFamily="34" charset="0"/>
                <a:cs typeface="Times New Roman" panose="02020603050405020304" pitchFamily="18" charset="0"/>
              </a:rPr>
              <a:t>Türkmenistanyň</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ýerli</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tebigy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durmuş</a:t>
            </a:r>
            <a:r>
              <a:rPr lang="en-US" b="1" dirty="0">
                <a:latin typeface="Times New Roman" panose="02020603050405020304" pitchFamily="18" charset="0"/>
                <a:ea typeface="Calibri" panose="020F0502020204030204" pitchFamily="34" charset="0"/>
                <a:cs typeface="Times New Roman" panose="02020603050405020304" pitchFamily="18" charset="0"/>
              </a:rPr>
              <a:t> we </a:t>
            </a:r>
            <a:r>
              <a:rPr lang="en-US" b="1" dirty="0" err="1">
                <a:latin typeface="Times New Roman" panose="02020603050405020304" pitchFamily="18" charset="0"/>
                <a:ea typeface="Calibri" panose="020F0502020204030204" pitchFamily="34" charset="0"/>
                <a:cs typeface="Times New Roman" panose="02020603050405020304" pitchFamily="18" charset="0"/>
              </a:rPr>
              <a:t>ykdysady</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şertlerinihasaba</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almak</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bilen</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ýowuz</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ekstrimal</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ýagdaýlardakyhereketleri</a:t>
            </a:r>
            <a:r>
              <a:rPr lang="en-US" b="1" dirty="0">
                <a:latin typeface="Times New Roman" panose="02020603050405020304" pitchFamily="18" charset="0"/>
                <a:ea typeface="Calibri" panose="020F0502020204030204" pitchFamily="34" charset="0"/>
                <a:cs typeface="Times New Roman" panose="02020603050405020304" pitchFamily="18" charset="0"/>
              </a:rPr>
              <a:t> we </a:t>
            </a:r>
            <a:r>
              <a:rPr lang="en-US" b="1" dirty="0" err="1">
                <a:latin typeface="Times New Roman" panose="02020603050405020304" pitchFamily="18" charset="0"/>
                <a:ea typeface="Calibri" panose="020F0502020204030204" pitchFamily="34" charset="0"/>
                <a:cs typeface="Times New Roman" panose="02020603050405020304" pitchFamily="18" charset="0"/>
              </a:rPr>
              <a:t>ş.m</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öwrenmekden</a:t>
            </a:r>
            <a:r>
              <a:rPr lang="en-US" b="1" dirty="0">
                <a:latin typeface="Times New Roman" panose="02020603050405020304" pitchFamily="18" charset="0"/>
                <a:ea typeface="Calibri" panose="020F0502020204030204" pitchFamily="34" charset="0"/>
                <a:cs typeface="Times New Roman" panose="02020603050405020304" pitchFamily="18" charset="0"/>
              </a:rPr>
              <a:t> </a:t>
            </a:r>
            <a:r>
              <a:rPr lang="en-US" b="1" dirty="0" err="1">
                <a:latin typeface="Times New Roman" panose="02020603050405020304" pitchFamily="18" charset="0"/>
                <a:ea typeface="Calibri" panose="020F0502020204030204" pitchFamily="34" charset="0"/>
                <a:cs typeface="Times New Roman" panose="02020603050405020304" pitchFamily="18" charset="0"/>
              </a:rPr>
              <a:t>ybaratdyr</a:t>
            </a:r>
            <a:r>
              <a:rPr lang="en-US" b="1" dirty="0">
                <a:latin typeface="Times New Roman" panose="02020603050405020304" pitchFamily="18" charset="0"/>
                <a:ea typeface="Calibri" panose="020F0502020204030204" pitchFamily="34" charset="0"/>
                <a:cs typeface="Times New Roman" panose="02020603050405020304" pitchFamily="18" charset="0"/>
              </a:rPr>
              <a:t>.</a:t>
            </a:r>
            <a:endParaRPr lang="ru-RU" sz="1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345418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57200" y="135022"/>
            <a:ext cx="11430000" cy="6112443"/>
          </a:xfrm>
          <a:prstGeom prst="rect">
            <a:avLst/>
          </a:prstGeom>
        </p:spPr>
        <p:txBody>
          <a:bodyPr wrap="square">
            <a:spAutoFit/>
          </a:bodyPr>
          <a:lstStyle/>
          <a:p>
            <a:pPr algn="just">
              <a:lnSpc>
                <a:spcPct val="115000"/>
              </a:lnSpc>
              <a:spcAft>
                <a:spcPts val="0"/>
              </a:spcAft>
            </a:pPr>
            <a:r>
              <a:rPr lang="en-US" sz="2400" b="1" dirty="0">
                <a:ln>
                  <a:solidFill>
                    <a:srgbClr val="7030A0"/>
                  </a:solidFill>
                </a:ln>
                <a:latin typeface="Times New Roman" panose="02020603050405020304" pitchFamily="18" charset="0"/>
                <a:ea typeface="Calibri" panose="020F0502020204030204" pitchFamily="34" charset="0"/>
                <a:cs typeface="Times New Roman" panose="02020603050405020304" pitchFamily="18" charset="0"/>
              </a:rPr>
              <a:t>3. </a:t>
            </a:r>
            <a:r>
              <a:rPr lang="en-US" sz="2400" b="1" dirty="0" err="1">
                <a:ln>
                  <a:solidFill>
                    <a:srgbClr val="7030A0"/>
                  </a:solidFill>
                </a:ln>
                <a:latin typeface="Times New Roman" panose="02020603050405020304" pitchFamily="18" charset="0"/>
                <a:ea typeface="Times New Roman,Bold"/>
                <a:cs typeface="Times New Roman" panose="02020603050405020304" pitchFamily="18" charset="0"/>
              </a:rPr>
              <a:t>Türkmenistan</a:t>
            </a:r>
            <a:r>
              <a:rPr lang="en-US" sz="2400" b="1" dirty="0" err="1">
                <a:ln>
                  <a:solidFill>
                    <a:srgbClr val="7030A0"/>
                  </a:solidFill>
                </a:ln>
                <a:latin typeface="Times New Roman" panose="02020603050405020304" pitchFamily="18" charset="0"/>
                <a:ea typeface="Calibri" panose="020F0502020204030204" pitchFamily="34" charset="0"/>
                <a:cs typeface="Times New Roman" panose="02020603050405020304" pitchFamily="18" charset="0"/>
              </a:rPr>
              <a:t>da</a:t>
            </a:r>
            <a:r>
              <a:rPr lang="en-US" sz="2400" b="1" dirty="0">
                <a:ln>
                  <a:solidFill>
                    <a:srgbClr val="7030A0"/>
                  </a:solidFill>
                </a:ln>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n>
                  <a:solidFill>
                    <a:srgbClr val="7030A0"/>
                  </a:solidFill>
                </a:ln>
                <a:latin typeface="Times New Roman" panose="02020603050405020304" pitchFamily="18" charset="0"/>
                <a:ea typeface="Times New Roman,Bold"/>
                <a:cs typeface="Times New Roman" panose="02020603050405020304" pitchFamily="18" charset="0"/>
              </a:rPr>
              <a:t>ekologiýa</a:t>
            </a:r>
            <a:r>
              <a:rPr lang="en-US" sz="2400" b="1" dirty="0">
                <a:ln>
                  <a:solidFill>
                    <a:srgbClr val="7030A0"/>
                  </a:solidFill>
                </a:ln>
                <a:latin typeface="Times New Roman" panose="02020603050405020304" pitchFamily="18" charset="0"/>
                <a:ea typeface="Times New Roman,Bold"/>
                <a:cs typeface="Times New Roman" panose="02020603050405020304" pitchFamily="18" charset="0"/>
              </a:rPr>
              <a:t> </a:t>
            </a:r>
            <a:r>
              <a:rPr lang="en-US" sz="2400" b="1" dirty="0" err="1">
                <a:ln>
                  <a:solidFill>
                    <a:srgbClr val="7030A0"/>
                  </a:solidFill>
                </a:ln>
                <a:latin typeface="Times New Roman" panose="02020603050405020304" pitchFamily="18" charset="0"/>
                <a:ea typeface="Times New Roman,Bold"/>
                <a:cs typeface="Times New Roman" panose="02020603050405020304" pitchFamily="18" charset="0"/>
              </a:rPr>
              <a:t>howpsuzlygyny</a:t>
            </a:r>
            <a:r>
              <a:rPr lang="en-US" sz="2400" b="1" dirty="0">
                <a:ln>
                  <a:solidFill>
                    <a:srgbClr val="7030A0"/>
                  </a:solidFill>
                </a:ln>
                <a:latin typeface="Times New Roman" panose="02020603050405020304" pitchFamily="18" charset="0"/>
                <a:ea typeface="Times New Roman,Bold"/>
                <a:cs typeface="Times New Roman" panose="02020603050405020304" pitchFamily="18" charset="0"/>
              </a:rPr>
              <a:t> </a:t>
            </a:r>
            <a:r>
              <a:rPr lang="en-US" sz="2400" b="1" dirty="0" err="1">
                <a:ln>
                  <a:solidFill>
                    <a:srgbClr val="7030A0"/>
                  </a:solidFill>
                </a:ln>
                <a:latin typeface="Times New Roman" panose="02020603050405020304" pitchFamily="18" charset="0"/>
                <a:ea typeface="Times New Roman,Bold"/>
                <a:cs typeface="Times New Roman" panose="02020603050405020304" pitchFamily="18" charset="0"/>
              </a:rPr>
              <a:t>üpjün</a:t>
            </a:r>
            <a:r>
              <a:rPr lang="en-US" sz="2400" b="1" dirty="0">
                <a:ln>
                  <a:solidFill>
                    <a:srgbClr val="7030A0"/>
                  </a:solidFill>
                </a:ln>
                <a:latin typeface="Times New Roman" panose="02020603050405020304" pitchFamily="18" charset="0"/>
                <a:ea typeface="Times New Roman,Bold"/>
                <a:cs typeface="Times New Roman" panose="02020603050405020304" pitchFamily="18" charset="0"/>
              </a:rPr>
              <a:t> </a:t>
            </a:r>
            <a:r>
              <a:rPr lang="en-US" sz="2400" b="1" dirty="0" err="1">
                <a:ln>
                  <a:solidFill>
                    <a:srgbClr val="7030A0"/>
                  </a:solidFill>
                </a:ln>
                <a:latin typeface="Times New Roman" panose="02020603050405020304" pitchFamily="18" charset="0"/>
                <a:ea typeface="Times New Roman,Bold"/>
                <a:cs typeface="Times New Roman" panose="02020603050405020304" pitchFamily="18" charset="0"/>
              </a:rPr>
              <a:t>etmek,daş</a:t>
            </a:r>
            <a:r>
              <a:rPr lang="en-US" sz="2400" b="1" dirty="0" err="1">
                <a:ln>
                  <a:solidFill>
                    <a:srgbClr val="7030A0"/>
                  </a:solidFill>
                </a:ln>
                <a:latin typeface="Times New Roman" panose="02020603050405020304" pitchFamily="18" charset="0"/>
                <a:ea typeface="Calibri" panose="020F0502020204030204" pitchFamily="34" charset="0"/>
                <a:cs typeface="Times New Roman" panose="02020603050405020304" pitchFamily="18" charset="0"/>
              </a:rPr>
              <a:t>-</a:t>
            </a:r>
            <a:r>
              <a:rPr lang="en-US" sz="2400" b="1" dirty="0" err="1">
                <a:ln>
                  <a:solidFill>
                    <a:srgbClr val="7030A0"/>
                  </a:solidFill>
                </a:ln>
                <a:latin typeface="Times New Roman" panose="02020603050405020304" pitchFamily="18" charset="0"/>
                <a:ea typeface="Times New Roman,Bold"/>
                <a:cs typeface="Times New Roman" panose="02020603050405020304" pitchFamily="18" charset="0"/>
              </a:rPr>
              <a:t>töweregi</a:t>
            </a:r>
            <a:r>
              <a:rPr lang="en-US" sz="2400" b="1" dirty="0">
                <a:ln>
                  <a:solidFill>
                    <a:srgbClr val="7030A0"/>
                  </a:solidFill>
                </a:ln>
                <a:latin typeface="Times New Roman" panose="02020603050405020304" pitchFamily="18" charset="0"/>
                <a:ea typeface="Times New Roman,Bold"/>
                <a:cs typeface="Times New Roman" panose="02020603050405020304" pitchFamily="18" charset="0"/>
              </a:rPr>
              <a:t> </a:t>
            </a:r>
            <a:r>
              <a:rPr lang="en-US" sz="2400" b="1" dirty="0" err="1">
                <a:ln>
                  <a:solidFill>
                    <a:srgbClr val="7030A0"/>
                  </a:solidFill>
                </a:ln>
                <a:latin typeface="Times New Roman" panose="02020603050405020304" pitchFamily="18" charset="0"/>
                <a:ea typeface="Times New Roman,Bold"/>
                <a:cs typeface="Times New Roman" panose="02020603050405020304" pitchFamily="18" charset="0"/>
              </a:rPr>
              <a:t>goramak</a:t>
            </a:r>
            <a:r>
              <a:rPr lang="en-US" sz="2400" b="1" dirty="0">
                <a:ln>
                  <a:solidFill>
                    <a:srgbClr val="7030A0"/>
                  </a:solidFill>
                </a:ln>
                <a:latin typeface="Times New Roman" panose="02020603050405020304" pitchFamily="18" charset="0"/>
                <a:ea typeface="Times New Roman,Bold"/>
                <a:cs typeface="Times New Roman" panose="02020603050405020304" pitchFamily="18" charset="0"/>
              </a:rPr>
              <a:t> </a:t>
            </a:r>
            <a:r>
              <a:rPr lang="en-US" sz="2400" b="1" dirty="0" err="1">
                <a:ln>
                  <a:solidFill>
                    <a:srgbClr val="7030A0"/>
                  </a:solidFill>
                </a:ln>
                <a:latin typeface="Times New Roman" panose="02020603050405020304" pitchFamily="18" charset="0"/>
                <a:ea typeface="Times New Roman,Bold"/>
                <a:cs typeface="Times New Roman" panose="02020603050405020304" pitchFamily="18" charset="0"/>
              </a:rPr>
              <a:t>meseleleri</a:t>
            </a:r>
            <a:r>
              <a:rPr lang="en-US" sz="2400" b="1" dirty="0">
                <a:ln>
                  <a:solidFill>
                    <a:srgbClr val="7030A0"/>
                  </a:solidFill>
                </a:ln>
                <a:latin typeface="Times New Roman" panose="02020603050405020304" pitchFamily="18" charset="0"/>
                <a:ea typeface="Times New Roman,Bold"/>
                <a:cs typeface="Times New Roman" panose="02020603050405020304" pitchFamily="18" charset="0"/>
              </a:rPr>
              <a:t> </a:t>
            </a:r>
            <a:r>
              <a:rPr lang="en-US" sz="2400" b="1" dirty="0" err="1">
                <a:ln>
                  <a:solidFill>
                    <a:srgbClr val="7030A0"/>
                  </a:solidFill>
                </a:ln>
                <a:latin typeface="Times New Roman" panose="02020603050405020304" pitchFamily="18" charset="0"/>
                <a:ea typeface="Times New Roman,Bold"/>
                <a:cs typeface="Times New Roman" panose="02020603050405020304" pitchFamily="18" charset="0"/>
              </a:rPr>
              <a:t>babatda</a:t>
            </a:r>
            <a:r>
              <a:rPr lang="en-US" sz="2400" b="1" dirty="0">
                <a:ln>
                  <a:solidFill>
                    <a:srgbClr val="7030A0"/>
                  </a:solidFill>
                </a:ln>
                <a:latin typeface="Times New Roman" panose="02020603050405020304" pitchFamily="18" charset="0"/>
                <a:ea typeface="Times New Roman,Bold"/>
                <a:cs typeface="Times New Roman" panose="02020603050405020304" pitchFamily="18" charset="0"/>
              </a:rPr>
              <a:t> </a:t>
            </a:r>
            <a:r>
              <a:rPr lang="en-US" sz="2400" b="1" dirty="0" err="1">
                <a:ln>
                  <a:solidFill>
                    <a:srgbClr val="7030A0"/>
                  </a:solidFill>
                </a:ln>
                <a:latin typeface="Times New Roman" panose="02020603050405020304" pitchFamily="18" charset="0"/>
                <a:ea typeface="Times New Roman,Bold"/>
                <a:cs typeface="Times New Roman" panose="02020603050405020304" pitchFamily="18" charset="0"/>
              </a:rPr>
              <a:t>alnyp</a:t>
            </a:r>
            <a:r>
              <a:rPr lang="en-US" sz="2400" b="1" dirty="0">
                <a:ln>
                  <a:solidFill>
                    <a:srgbClr val="7030A0"/>
                  </a:solidFill>
                </a:ln>
                <a:latin typeface="Times New Roman" panose="02020603050405020304" pitchFamily="18" charset="0"/>
                <a:ea typeface="Times New Roman,Bold"/>
                <a:cs typeface="Times New Roman" panose="02020603050405020304" pitchFamily="18" charset="0"/>
              </a:rPr>
              <a:t> </a:t>
            </a:r>
            <a:r>
              <a:rPr lang="en-US" sz="2400" b="1" dirty="0" err="1">
                <a:ln>
                  <a:solidFill>
                    <a:srgbClr val="7030A0"/>
                  </a:solidFill>
                </a:ln>
                <a:latin typeface="Times New Roman" panose="02020603050405020304" pitchFamily="18" charset="0"/>
                <a:ea typeface="Times New Roman,Bold"/>
                <a:cs typeface="Times New Roman" panose="02020603050405020304" pitchFamily="18" charset="0"/>
              </a:rPr>
              <a:t>barylýandöwlet</a:t>
            </a:r>
            <a:r>
              <a:rPr lang="en-US" sz="2400" b="1" dirty="0">
                <a:ln>
                  <a:solidFill>
                    <a:srgbClr val="7030A0"/>
                  </a:solidFill>
                </a:ln>
                <a:latin typeface="Times New Roman" panose="02020603050405020304" pitchFamily="18" charset="0"/>
                <a:ea typeface="Times New Roman,Bold"/>
                <a:cs typeface="Times New Roman" panose="02020603050405020304" pitchFamily="18" charset="0"/>
              </a:rPr>
              <a:t> </a:t>
            </a:r>
            <a:r>
              <a:rPr lang="en-US" sz="2400" b="1" dirty="0" err="1">
                <a:ln>
                  <a:solidFill>
                    <a:srgbClr val="7030A0"/>
                  </a:solidFill>
                </a:ln>
                <a:latin typeface="Times New Roman" panose="02020603050405020304" pitchFamily="18" charset="0"/>
                <a:ea typeface="Times New Roman,Bold"/>
                <a:cs typeface="Times New Roman" panose="02020603050405020304" pitchFamily="18" charset="0"/>
              </a:rPr>
              <a:t>syýasaty</a:t>
            </a:r>
            <a:endParaRPr lang="ru-RU" b="1" dirty="0">
              <a:ln>
                <a:solidFill>
                  <a:srgbClr val="7030A0"/>
                </a:solidFill>
              </a:ln>
              <a:latin typeface="Calibri" panose="020F0502020204030204" pitchFamily="34" charset="0"/>
              <a:ea typeface="Times New Roman" panose="02020603050405020304" pitchFamily="18" charset="0"/>
              <a:cs typeface="Times New Roman" panose="02020603050405020304" pitchFamily="18" charset="0"/>
            </a:endParaRPr>
          </a:p>
          <a:p>
            <a:pPr algn="just"/>
            <a:r>
              <a:rPr lang="en-US" sz="2400" dirty="0" err="1">
                <a:ln>
                  <a:solidFill>
                    <a:srgbClr val="7030A0"/>
                  </a:solidFill>
                </a:ln>
                <a:latin typeface="Times New Roman" panose="02020603050405020304" pitchFamily="18" charset="0"/>
                <a:ea typeface="Calibri" panose="020F0502020204030204" pitchFamily="34" charset="0"/>
              </a:rPr>
              <a:t>Türkmenistan</a:t>
            </a:r>
            <a:r>
              <a:rPr lang="en-US" sz="2400" dirty="0">
                <a:ln>
                  <a:solidFill>
                    <a:srgbClr val="7030A0"/>
                  </a:solidFill>
                </a:ln>
                <a:latin typeface="Times New Roman" panose="02020603050405020304" pitchFamily="18" charset="0"/>
                <a:ea typeface="Calibri" panose="020F0502020204030204" pitchFamily="34" charset="0"/>
              </a:rPr>
              <a:t> </a:t>
            </a:r>
            <a:r>
              <a:rPr lang="en-US" sz="2400" dirty="0" err="1">
                <a:ln>
                  <a:solidFill>
                    <a:srgbClr val="7030A0"/>
                  </a:solidFill>
                </a:ln>
                <a:latin typeface="Times New Roman" panose="02020603050405020304" pitchFamily="18" charset="0"/>
                <a:ea typeface="Calibri" panose="020F0502020204030204" pitchFamily="34" charset="0"/>
              </a:rPr>
              <a:t>döwleti</a:t>
            </a:r>
            <a:r>
              <a:rPr lang="en-US" sz="2400" dirty="0">
                <a:ln>
                  <a:solidFill>
                    <a:srgbClr val="7030A0"/>
                  </a:solidFill>
                </a:ln>
                <a:latin typeface="Times New Roman" panose="02020603050405020304" pitchFamily="18" charset="0"/>
                <a:ea typeface="Calibri" panose="020F0502020204030204" pitchFamily="34" charset="0"/>
              </a:rPr>
              <a:t> </a:t>
            </a:r>
            <a:r>
              <a:rPr lang="en-US" sz="2400" dirty="0" err="1">
                <a:ln>
                  <a:solidFill>
                    <a:srgbClr val="7030A0"/>
                  </a:solidFill>
                </a:ln>
                <a:latin typeface="Times New Roman" panose="02020603050405020304" pitchFamily="18" charset="0"/>
                <a:ea typeface="Calibri" panose="020F0502020204030204" pitchFamily="34" charset="0"/>
              </a:rPr>
              <a:t>Garaşsyzlygyna</a:t>
            </a:r>
            <a:r>
              <a:rPr lang="en-US" sz="2400" dirty="0">
                <a:ln>
                  <a:solidFill>
                    <a:srgbClr val="7030A0"/>
                  </a:solidFill>
                </a:ln>
                <a:latin typeface="Times New Roman" panose="02020603050405020304" pitchFamily="18" charset="0"/>
                <a:ea typeface="Calibri" panose="020F0502020204030204" pitchFamily="34" charset="0"/>
              </a:rPr>
              <a:t> </a:t>
            </a:r>
            <a:r>
              <a:rPr lang="en-US" sz="2400" dirty="0" err="1">
                <a:ln>
                  <a:solidFill>
                    <a:srgbClr val="7030A0"/>
                  </a:solidFill>
                </a:ln>
                <a:latin typeface="Times New Roman" panose="02020603050405020304" pitchFamily="18" charset="0"/>
                <a:ea typeface="Calibri" panose="020F0502020204030204" pitchFamily="34" charset="0"/>
              </a:rPr>
              <a:t>eýe</a:t>
            </a:r>
            <a:r>
              <a:rPr lang="en-US" sz="2400" dirty="0">
                <a:ln>
                  <a:solidFill>
                    <a:srgbClr val="7030A0"/>
                  </a:solidFill>
                </a:ln>
                <a:latin typeface="Times New Roman" panose="02020603050405020304" pitchFamily="18" charset="0"/>
                <a:ea typeface="Calibri" panose="020F0502020204030204" pitchFamily="34" charset="0"/>
              </a:rPr>
              <a:t> </a:t>
            </a:r>
            <a:r>
              <a:rPr lang="en-US" sz="2400" dirty="0" err="1">
                <a:ln>
                  <a:solidFill>
                    <a:srgbClr val="7030A0"/>
                  </a:solidFill>
                </a:ln>
                <a:latin typeface="Times New Roman" panose="02020603050405020304" pitchFamily="18" charset="0"/>
                <a:ea typeface="Calibri" panose="020F0502020204030204" pitchFamily="34" charset="0"/>
              </a:rPr>
              <a:t>bolandan</a:t>
            </a:r>
            <a:r>
              <a:rPr lang="en-US" sz="2400" dirty="0">
                <a:ln>
                  <a:solidFill>
                    <a:srgbClr val="7030A0"/>
                  </a:solidFill>
                </a:ln>
                <a:latin typeface="Times New Roman" panose="02020603050405020304" pitchFamily="18" charset="0"/>
                <a:ea typeface="Calibri" panose="020F0502020204030204" pitchFamily="34" charset="0"/>
              </a:rPr>
              <a:t> </a:t>
            </a:r>
            <a:r>
              <a:rPr lang="en-US" sz="2400" dirty="0" err="1">
                <a:ln>
                  <a:solidFill>
                    <a:srgbClr val="7030A0"/>
                  </a:solidFill>
                </a:ln>
                <a:latin typeface="Times New Roman" panose="02020603050405020304" pitchFamily="18" charset="0"/>
                <a:ea typeface="Calibri" panose="020F0502020204030204" pitchFamily="34" charset="0"/>
              </a:rPr>
              <a:t>soň</a:t>
            </a:r>
            <a:r>
              <a:rPr lang="en-US" sz="2400" dirty="0">
                <a:ln>
                  <a:solidFill>
                    <a:srgbClr val="7030A0"/>
                  </a:solidFill>
                </a:ln>
                <a:latin typeface="Times New Roman" panose="02020603050405020304" pitchFamily="18" charset="0"/>
                <a:ea typeface="Calibri" panose="020F0502020204030204" pitchFamily="34" charset="0"/>
              </a:rPr>
              <a:t> </a:t>
            </a:r>
            <a:r>
              <a:rPr lang="en-US" sz="2400" dirty="0" err="1">
                <a:ln>
                  <a:solidFill>
                    <a:srgbClr val="7030A0"/>
                  </a:solidFill>
                </a:ln>
                <a:latin typeface="Times New Roman" panose="02020603050405020304" pitchFamily="18" charset="0"/>
                <a:ea typeface="Calibri" panose="020F0502020204030204" pitchFamily="34" charset="0"/>
              </a:rPr>
              <a:t>öz</a:t>
            </a:r>
            <a:r>
              <a:rPr lang="en-US" sz="2400" dirty="0">
                <a:ln>
                  <a:solidFill>
                    <a:srgbClr val="7030A0"/>
                  </a:solidFill>
                </a:ln>
                <a:latin typeface="Times New Roman" panose="02020603050405020304" pitchFamily="18" charset="0"/>
                <a:ea typeface="Calibri" panose="020F0502020204030204" pitchFamily="34" charset="0"/>
              </a:rPr>
              <a:t> </a:t>
            </a:r>
            <a:r>
              <a:rPr lang="en-US" sz="2400" dirty="0" err="1">
                <a:ln>
                  <a:solidFill>
                    <a:srgbClr val="7030A0"/>
                  </a:solidFill>
                </a:ln>
                <a:latin typeface="Times New Roman" panose="02020603050405020304" pitchFamily="18" charset="0"/>
                <a:ea typeface="Calibri" panose="020F0502020204030204" pitchFamily="34" charset="0"/>
              </a:rPr>
              <a:t>ýolýörelgesinisaýlap</a:t>
            </a:r>
            <a:r>
              <a:rPr lang="en-US" sz="2400" dirty="0">
                <a:ln>
                  <a:solidFill>
                    <a:srgbClr val="7030A0"/>
                  </a:solidFill>
                </a:ln>
                <a:latin typeface="Times New Roman" panose="02020603050405020304" pitchFamily="18" charset="0"/>
                <a:ea typeface="Calibri" panose="020F0502020204030204" pitchFamily="34" charset="0"/>
              </a:rPr>
              <a:t> </a:t>
            </a:r>
            <a:r>
              <a:rPr lang="en-US" sz="2400" dirty="0" err="1">
                <a:ln>
                  <a:solidFill>
                    <a:srgbClr val="7030A0"/>
                  </a:solidFill>
                </a:ln>
                <a:latin typeface="Times New Roman" panose="02020603050405020304" pitchFamily="18" charset="0"/>
                <a:ea typeface="Calibri" panose="020F0502020204030204" pitchFamily="34" charset="0"/>
              </a:rPr>
              <a:t>alyp</a:t>
            </a:r>
            <a:r>
              <a:rPr lang="en-US" sz="2400" dirty="0">
                <a:ln>
                  <a:solidFill>
                    <a:srgbClr val="7030A0"/>
                  </a:solidFill>
                </a:ln>
                <a:latin typeface="Times New Roman" panose="02020603050405020304" pitchFamily="18" charset="0"/>
                <a:ea typeface="Calibri" panose="020F0502020204030204" pitchFamily="34" charset="0"/>
              </a:rPr>
              <a:t>, </a:t>
            </a:r>
            <a:r>
              <a:rPr lang="en-US" sz="2400" dirty="0" err="1">
                <a:ln>
                  <a:solidFill>
                    <a:srgbClr val="7030A0"/>
                  </a:solidFill>
                </a:ln>
                <a:latin typeface="Times New Roman" panose="02020603050405020304" pitchFamily="18" charset="0"/>
                <a:ea typeface="Calibri" panose="020F0502020204030204" pitchFamily="34" charset="0"/>
              </a:rPr>
              <a:t>tiz</a:t>
            </a:r>
            <a:r>
              <a:rPr lang="en-US" sz="2400" dirty="0">
                <a:ln>
                  <a:solidFill>
                    <a:srgbClr val="7030A0"/>
                  </a:solidFill>
                </a:ln>
                <a:latin typeface="Times New Roman" panose="02020603050405020304" pitchFamily="18" charset="0"/>
                <a:ea typeface="Calibri" panose="020F0502020204030204" pitchFamily="34" charset="0"/>
              </a:rPr>
              <a:t> </a:t>
            </a:r>
            <a:r>
              <a:rPr lang="en-US" sz="2400" dirty="0" err="1">
                <a:ln>
                  <a:solidFill>
                    <a:srgbClr val="7030A0"/>
                  </a:solidFill>
                </a:ln>
                <a:latin typeface="Times New Roman" panose="02020603050405020304" pitchFamily="18" charset="0"/>
                <a:ea typeface="Calibri" panose="020F0502020204030204" pitchFamily="34" charset="0"/>
              </a:rPr>
              <a:t>wagtyň</a:t>
            </a:r>
            <a:r>
              <a:rPr lang="en-US" sz="2400" dirty="0">
                <a:ln>
                  <a:solidFill>
                    <a:srgbClr val="7030A0"/>
                  </a:solidFill>
                </a:ln>
                <a:latin typeface="Times New Roman" panose="02020603050405020304" pitchFamily="18" charset="0"/>
                <a:ea typeface="Calibri" panose="020F0502020204030204" pitchFamily="34" charset="0"/>
              </a:rPr>
              <a:t> </a:t>
            </a:r>
            <a:r>
              <a:rPr lang="en-US" sz="2400" dirty="0" err="1">
                <a:ln>
                  <a:solidFill>
                    <a:srgbClr val="7030A0"/>
                  </a:solidFill>
                </a:ln>
                <a:latin typeface="Times New Roman" panose="02020603050405020304" pitchFamily="18" charset="0"/>
                <a:ea typeface="Calibri" panose="020F0502020204030204" pitchFamily="34" charset="0"/>
              </a:rPr>
              <a:t>içinde</a:t>
            </a:r>
            <a:r>
              <a:rPr lang="en-US" sz="2400" dirty="0">
                <a:ln>
                  <a:solidFill>
                    <a:srgbClr val="7030A0"/>
                  </a:solidFill>
                </a:ln>
                <a:latin typeface="Times New Roman" panose="02020603050405020304" pitchFamily="18" charset="0"/>
                <a:ea typeface="Calibri" panose="020F0502020204030204" pitchFamily="34" charset="0"/>
              </a:rPr>
              <a:t> </a:t>
            </a:r>
            <a:r>
              <a:rPr lang="en-US" sz="2400" dirty="0" err="1">
                <a:ln>
                  <a:solidFill>
                    <a:srgbClr val="7030A0"/>
                  </a:solidFill>
                </a:ln>
                <a:latin typeface="Times New Roman" panose="02020603050405020304" pitchFamily="18" charset="0"/>
                <a:ea typeface="Calibri" panose="020F0502020204030204" pitchFamily="34" charset="0"/>
              </a:rPr>
              <a:t>dünýä</a:t>
            </a:r>
            <a:r>
              <a:rPr lang="en-US" sz="2400" dirty="0">
                <a:ln>
                  <a:solidFill>
                    <a:srgbClr val="7030A0"/>
                  </a:solidFill>
                </a:ln>
                <a:latin typeface="Times New Roman" panose="02020603050405020304" pitchFamily="18" charset="0"/>
                <a:ea typeface="Calibri" panose="020F0502020204030204" pitchFamily="34" charset="0"/>
              </a:rPr>
              <a:t> </a:t>
            </a:r>
            <a:r>
              <a:rPr lang="en-US" sz="2400" dirty="0" err="1">
                <a:ln>
                  <a:solidFill>
                    <a:srgbClr val="7030A0"/>
                  </a:solidFill>
                </a:ln>
                <a:latin typeface="Times New Roman" panose="02020603050405020304" pitchFamily="18" charset="0"/>
                <a:ea typeface="Calibri" panose="020F0502020204030204" pitchFamily="34" charset="0"/>
              </a:rPr>
              <a:t>siwilizasiýasyna</a:t>
            </a:r>
            <a:r>
              <a:rPr lang="en-US" sz="2400" dirty="0">
                <a:ln>
                  <a:solidFill>
                    <a:srgbClr val="7030A0"/>
                  </a:solidFill>
                </a:ln>
                <a:latin typeface="Times New Roman" panose="02020603050405020304" pitchFamily="18" charset="0"/>
                <a:ea typeface="Calibri" panose="020F0502020204030204" pitchFamily="34" charset="0"/>
              </a:rPr>
              <a:t> </a:t>
            </a:r>
            <a:r>
              <a:rPr lang="en-US" sz="2400" dirty="0" err="1">
                <a:ln>
                  <a:solidFill>
                    <a:srgbClr val="7030A0"/>
                  </a:solidFill>
                </a:ln>
                <a:latin typeface="Times New Roman" panose="02020603050405020304" pitchFamily="18" charset="0"/>
                <a:ea typeface="Calibri" panose="020F0502020204030204" pitchFamily="34" charset="0"/>
              </a:rPr>
              <a:t>sazlaşykly</a:t>
            </a:r>
            <a:r>
              <a:rPr lang="en-US" sz="2400" dirty="0">
                <a:ln>
                  <a:solidFill>
                    <a:srgbClr val="7030A0"/>
                  </a:solidFill>
                </a:ln>
                <a:latin typeface="Times New Roman" panose="02020603050405020304" pitchFamily="18" charset="0"/>
                <a:ea typeface="Calibri" panose="020F0502020204030204" pitchFamily="34" charset="0"/>
              </a:rPr>
              <a:t> </a:t>
            </a:r>
            <a:r>
              <a:rPr lang="en-US" sz="2400" dirty="0" err="1">
                <a:ln>
                  <a:solidFill>
                    <a:srgbClr val="7030A0"/>
                  </a:solidFill>
                </a:ln>
                <a:latin typeface="Times New Roman" panose="02020603050405020304" pitchFamily="18" charset="0"/>
                <a:ea typeface="Calibri" panose="020F0502020204030204" pitchFamily="34" charset="0"/>
              </a:rPr>
              <a:t>goşuldy</a:t>
            </a:r>
            <a:r>
              <a:rPr lang="en-US"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Ylmy-tehniki</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ösüş</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ykdysadyýetiň</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ähli</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pudaklarynyň</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ösmegine</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täsir</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edip</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türkmen</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halkynyň</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bol-elin</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we</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erkana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durmuşda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ýaşamagyna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giň</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mümkinçilikleri</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döretdi</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Tebigy</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baýlyklar</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we</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olaryň</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gorlary</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rejeli</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iňňän</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oýlanyşykly</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peýdalanyp</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başlandy</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Ähli</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gazma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baýlyklar</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nebit</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tebigy</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gaz</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we</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ş.m</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çykarylanda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daşky</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gurşawa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ýetirilýän</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täsirler</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pugta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göz</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öňünde</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tutulyp</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buraw</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işleri</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geçirilende</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ekologiýa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howpsuzlygynyň</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kadalary</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berk</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berjaý</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edilýär</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Mälim</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bolşy</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ýaly</a:t>
            </a:r>
            <a:r>
              <a:rPr lang="ru-RU" sz="2400" dirty="0">
                <a:ln>
                  <a:solidFill>
                    <a:srgbClr val="7030A0"/>
                  </a:solidFill>
                </a:ln>
                <a:latin typeface="Times New Roman" panose="02020603050405020304" pitchFamily="18" charset="0"/>
                <a:ea typeface="Calibri" panose="020F0502020204030204" pitchFamily="34" charset="0"/>
              </a:rPr>
              <a:t>, XX </a:t>
            </a:r>
            <a:r>
              <a:rPr lang="ru-RU" sz="2400" dirty="0" err="1">
                <a:ln>
                  <a:solidFill>
                    <a:srgbClr val="7030A0"/>
                  </a:solidFill>
                </a:ln>
                <a:latin typeface="Times New Roman" panose="02020603050405020304" pitchFamily="18" charset="0"/>
                <a:ea typeface="Calibri" panose="020F0502020204030204" pitchFamily="34" charset="0"/>
              </a:rPr>
              <a:t>asyryň</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başlarynda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ylmy-tehniki</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açyşlaryň</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netijesinde</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daşky</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gurşawa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ýetirilýän</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täsirler</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kem-kemden</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ýitileşip</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ugrady</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Tebigata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çöle</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daga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howa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suwa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topraga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zyňylýan</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zyňyndylaryň</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köpüsi</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tebigatdaky</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maddalaryň</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aýlanyşyna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düşüp</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dünýäniň</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köp</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ýerlerine</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ýaýrap</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başlady</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Haýwanlaryň</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ekologiýasy</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bilen</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meşgullanýan</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alymlaryň</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ýazmaklaryna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görä</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Ýewraziýa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we</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Amerika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materiklerinde</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ulanylýan</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dürli</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himiki</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serişdeler</a:t>
            </a:r>
            <a:r>
              <a:rPr lang="ru-RU" sz="2400" dirty="0">
                <a:ln>
                  <a:solidFill>
                    <a:srgbClr val="7030A0"/>
                  </a:solidFill>
                </a:ln>
                <a:latin typeface="Times New Roman" panose="02020603050405020304" pitchFamily="18" charset="0"/>
                <a:ea typeface="Calibri" panose="020F0502020204030204" pitchFamily="34" charset="0"/>
              </a:rPr>
              <a:t> - </a:t>
            </a:r>
            <a:r>
              <a:rPr lang="ru-RU" sz="2400" dirty="0" err="1">
                <a:ln>
                  <a:solidFill>
                    <a:srgbClr val="7030A0"/>
                  </a:solidFill>
                </a:ln>
                <a:latin typeface="Times New Roman" panose="02020603050405020304" pitchFamily="18" charset="0"/>
                <a:ea typeface="Calibri" panose="020F0502020204030204" pitchFamily="34" charset="0"/>
              </a:rPr>
              <a:t>pestisidler</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gerbisidler</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Antarktidada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ýaşaýan</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pingwinleriň</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ganynda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hem</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tapylyp</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olaryň</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ekologiýasyna</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güýçli</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täsir</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edýänligi</a:t>
            </a:r>
            <a:r>
              <a:rPr lang="ru-RU" sz="2400" dirty="0">
                <a:ln>
                  <a:solidFill>
                    <a:srgbClr val="7030A0"/>
                  </a:solidFill>
                </a:ln>
                <a:latin typeface="Times New Roman" panose="02020603050405020304" pitchFamily="18" charset="0"/>
                <a:ea typeface="Calibri" panose="020F0502020204030204" pitchFamily="34" charset="0"/>
              </a:rPr>
              <a:t> </a:t>
            </a:r>
            <a:r>
              <a:rPr lang="ru-RU" sz="2400" dirty="0" err="1">
                <a:ln>
                  <a:solidFill>
                    <a:srgbClr val="7030A0"/>
                  </a:solidFill>
                </a:ln>
                <a:latin typeface="Times New Roman" panose="02020603050405020304" pitchFamily="18" charset="0"/>
                <a:ea typeface="Calibri" panose="020F0502020204030204" pitchFamily="34" charset="0"/>
              </a:rPr>
              <a:t>anyklandy</a:t>
            </a:r>
            <a:r>
              <a:rPr lang="ru-RU" sz="2400" dirty="0">
                <a:ln>
                  <a:solidFill>
                    <a:srgbClr val="7030A0"/>
                  </a:solidFill>
                </a:ln>
                <a:latin typeface="Times New Roman" panose="02020603050405020304" pitchFamily="18" charset="0"/>
                <a:ea typeface="Calibri" panose="020F0502020204030204" pitchFamily="34" charset="0"/>
              </a:rPr>
              <a:t>. </a:t>
            </a:r>
            <a:endParaRPr lang="ru-RU" sz="2400" dirty="0">
              <a:ln>
                <a:solidFill>
                  <a:srgbClr val="7030A0"/>
                </a:solidFill>
              </a:ln>
            </a:endParaRPr>
          </a:p>
        </p:txBody>
      </p:sp>
    </p:spTree>
    <p:extLst>
      <p:ext uri="{BB962C8B-B14F-4D97-AF65-F5344CB8AC3E}">
        <p14:creationId xmlns:p14="http://schemas.microsoft.com/office/powerpoint/2010/main" val="271400946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54181" y="0"/>
            <a:ext cx="11263746" cy="6555641"/>
          </a:xfrm>
          <a:prstGeom prst="rect">
            <a:avLst/>
          </a:prstGeom>
        </p:spPr>
        <p:txBody>
          <a:bodyPr wrap="square">
            <a:spAutoFit/>
          </a:bodyPr>
          <a:lstStyle/>
          <a:p>
            <a:pPr algn="just"/>
            <a:r>
              <a:rPr lang="tk-TM" sz="2800" dirty="0" smtClean="0">
                <a:ln>
                  <a:solidFill>
                    <a:srgbClr val="002060"/>
                  </a:solidFill>
                </a:ln>
                <a:latin typeface="Times New Roman" panose="02020603050405020304" pitchFamily="18" charset="0"/>
                <a:ea typeface="Calibri" panose="020F0502020204030204" pitchFamily="34" charset="0"/>
              </a:rPr>
              <a:t>XX asyrda ekologiýanyň gazanan üstünlikleriniň biri-de, adamzat jemgyýeti bilen tebigatyň örän jebis sazlaşygynyň subut edilmegidir. Adam tebigatdan üstün çykmakdan, tebigy şertleri üýtgetmek, tebigy baýlyklary bisarpa ulanmakdan el çekip, tebigatda bolup geçýän hadysalaryň kadalaşmagyna ýardam etmelidir. Tebigatyň baýlyklaryny ýerlikli we rejeli peýdalanmak, goramak, köpeltmek ýaly işleriň düýpli amala aşyrylmagyna aýratyn uly ähmiýet berip başlandy. Türkmenistanyň öz döwlet Garaşsyzlygyny alan ilkinji gününden başlap adamyň tebigata ýetirýän täsirini kadalaşdyrmak üçin uly mümkinçiliklere ýol açyldy. Tebigy baýlyklarymyzy maksada laýyk we halk bähbitleri üçin peýdalanmakda edilýän işler nusga alarlyk başlangyçdyr. Ýurdumyzyň halk hojalygynyň ylmy esasda ösüşine, ähli senagat kärhanalarynyň tebigat üçin zyýansyz we howpsuz täze tehnikalar hem tehnologiýalar bilen doly çalşyrylmagyna, täze gurulýan önümçilik kärhanalaryň bolsa ekologik talaplaryň kadalaryna laýyk bolmagyna uly üns berilýär. </a:t>
            </a:r>
            <a:endParaRPr lang="tk-TM" sz="2800" dirty="0">
              <a:ln>
                <a:solidFill>
                  <a:srgbClr val="002060"/>
                </a:solidFill>
              </a:ln>
            </a:endParaRPr>
          </a:p>
        </p:txBody>
      </p:sp>
    </p:spTree>
    <p:extLst>
      <p:ext uri="{BB962C8B-B14F-4D97-AF65-F5344CB8AC3E}">
        <p14:creationId xmlns:p14="http://schemas.microsoft.com/office/powerpoint/2010/main" val="270749083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1_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Facet</Template>
  <TotalTime>63</TotalTime>
  <Words>2319</Words>
  <Application>Microsoft Office PowerPoint</Application>
  <PresentationFormat>Широкоэкранный</PresentationFormat>
  <Paragraphs>82</Paragraphs>
  <Slides>20</Slides>
  <Notes>0</Notes>
  <HiddenSlides>0</HiddenSlides>
  <MMClips>0</MMClips>
  <ScaleCrop>false</ScaleCrop>
  <HeadingPairs>
    <vt:vector size="6" baseType="variant">
      <vt:variant>
        <vt:lpstr>Использованные шрифты</vt:lpstr>
      </vt:variant>
      <vt:variant>
        <vt:i4>8</vt:i4>
      </vt:variant>
      <vt:variant>
        <vt:lpstr>Тема</vt:lpstr>
      </vt:variant>
      <vt:variant>
        <vt:i4>3</vt:i4>
      </vt:variant>
      <vt:variant>
        <vt:lpstr>Заголовки слайдов</vt:lpstr>
      </vt:variant>
      <vt:variant>
        <vt:i4>20</vt:i4>
      </vt:variant>
    </vt:vector>
  </HeadingPairs>
  <TitlesOfParts>
    <vt:vector size="31" baseType="lpstr">
      <vt:lpstr>Arial</vt:lpstr>
      <vt:lpstr>Calibri</vt:lpstr>
      <vt:lpstr>Century Gothic</vt:lpstr>
      <vt:lpstr>Times New Roman</vt:lpstr>
      <vt:lpstr>Times New Roman,Bold</vt:lpstr>
      <vt:lpstr>Times New Roman,BoldItalic</vt:lpstr>
      <vt:lpstr>Trebuchet MS</vt:lpstr>
      <vt:lpstr>Wingdings 3</vt:lpstr>
      <vt:lpstr>Аспект</vt:lpstr>
      <vt:lpstr>Легкий дым</vt:lpstr>
      <vt:lpstr>1_Легкий дым</vt:lpstr>
      <vt:lpstr>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User</dc:creator>
  <cp:lastModifiedBy>User</cp:lastModifiedBy>
  <cp:revision>12</cp:revision>
  <dcterms:created xsi:type="dcterms:W3CDTF">2019-09-27T08:43:26Z</dcterms:created>
  <dcterms:modified xsi:type="dcterms:W3CDTF">2019-12-03T18:44:41Z</dcterms:modified>
</cp:coreProperties>
</file>