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EE8CDE0-862E-443E-90A3-9CEF40967529}" type="datetimeFigureOut">
              <a:rPr lang="ru-RU" smtClean="0"/>
              <a:t>04.01.2020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427021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E8CDE0-862E-443E-90A3-9CEF40967529}" type="datetimeFigureOut">
              <a:rPr lang="ru-RU" smtClean="0"/>
              <a:t>04.01.2020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191061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E8CDE0-862E-443E-90A3-9CEF40967529}" type="datetimeFigureOut">
              <a:rPr lang="ru-RU" smtClean="0"/>
              <a:t>04.01.2020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236473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28600" y="1600200"/>
            <a:ext cx="11812548" cy="4577051"/>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0"/>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26178943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E8CDE0-862E-443E-90A3-9CEF40967529}" type="datetimeFigureOut">
              <a:rPr lang="ru-RU" smtClean="0"/>
              <a:t>04.01.2020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103143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EE8CDE0-862E-443E-90A3-9CEF40967529}" type="datetimeFigureOut">
              <a:rPr lang="ru-RU" smtClean="0"/>
              <a:t>04.01.2020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173134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E8CDE0-862E-443E-90A3-9CEF40967529}" type="datetimeFigureOut">
              <a:rPr lang="ru-RU" smtClean="0"/>
              <a:t>04.01.2020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331696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EE8CDE0-862E-443E-90A3-9CEF40967529}" type="datetimeFigureOut">
              <a:rPr lang="ru-RU" smtClean="0"/>
              <a:t>04.01.2020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185702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EE8CDE0-862E-443E-90A3-9CEF40967529}" type="datetimeFigureOut">
              <a:rPr lang="ru-RU" smtClean="0"/>
              <a:t>04.01.2020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276090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E8CDE0-862E-443E-90A3-9CEF40967529}" type="datetimeFigureOut">
              <a:rPr lang="ru-RU" smtClean="0"/>
              <a:t>04.01.2020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323876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EE8CDE0-862E-443E-90A3-9CEF40967529}" type="datetimeFigureOut">
              <a:rPr lang="ru-RU" smtClean="0"/>
              <a:t>04.01.2020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274986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EE8CDE0-862E-443E-90A3-9CEF40967529}" type="datetimeFigureOut">
              <a:rPr lang="ru-RU" smtClean="0"/>
              <a:t>04.01.2020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9A1D2F-9EEA-4E57-AEDB-44C43C60E448}" type="slidenum">
              <a:rPr lang="ru-RU" smtClean="0"/>
              <a:t>‹#›</a:t>
            </a:fld>
            <a:endParaRPr lang="ru-RU"/>
          </a:p>
        </p:txBody>
      </p:sp>
    </p:spTree>
    <p:extLst>
      <p:ext uri="{BB962C8B-B14F-4D97-AF65-F5344CB8AC3E}">
        <p14:creationId xmlns:p14="http://schemas.microsoft.com/office/powerpoint/2010/main" val="241000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8CDE0-862E-443E-90A3-9CEF40967529}" type="datetimeFigureOut">
              <a:rPr lang="ru-RU" smtClean="0"/>
              <a:t>04.01.2020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A1D2F-9EEA-4E57-AEDB-44C43C60E448}" type="slidenum">
              <a:rPr lang="ru-RU" smtClean="0"/>
              <a:t>‹#›</a:t>
            </a:fld>
            <a:endParaRPr lang="ru-RU"/>
          </a:p>
        </p:txBody>
      </p:sp>
    </p:spTree>
    <p:extLst>
      <p:ext uri="{BB962C8B-B14F-4D97-AF65-F5344CB8AC3E}">
        <p14:creationId xmlns:p14="http://schemas.microsoft.com/office/powerpoint/2010/main" val="28757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562" y="70339"/>
            <a:ext cx="11737730" cy="162035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k-TM" b="1" dirty="0" smtClean="0"/>
              <a:t/>
            </a:r>
            <a:br>
              <a:rPr lang="tk-TM" b="1" dirty="0" smtClean="0"/>
            </a:br>
            <a:r>
              <a:rPr lang="sq-AL" b="1" dirty="0" smtClean="0">
                <a:latin typeface="Times New Roman" panose="02020603050405020304" pitchFamily="18" charset="0"/>
                <a:cs typeface="Times New Roman" panose="02020603050405020304" pitchFamily="18" charset="0"/>
              </a:rPr>
              <a:t>Halkara syýasy gatnaşyklar</a:t>
            </a:r>
            <a:r>
              <a:rPr lang="tk-TM" b="1" dirty="0" smtClean="0">
                <a:latin typeface="Times New Roman" panose="02020603050405020304" pitchFamily="18" charset="0"/>
                <a:cs typeface="Times New Roman" panose="02020603050405020304" pitchFamily="18" charset="0"/>
              </a:rPr>
              <a:t> we Global meseleler</a:t>
            </a:r>
            <a:r>
              <a:rPr lang="sq-AL" b="1" dirty="0" smtClean="0">
                <a:latin typeface="Times New Roman" panose="02020603050405020304" pitchFamily="18" charset="0"/>
                <a:cs typeface="Times New Roman" panose="02020603050405020304" pitchFamily="18" charset="0"/>
              </a:rPr>
              <a:t>. Türkmenistanyň energ</a:t>
            </a:r>
            <a:r>
              <a:rPr lang="ru-RU" b="1" dirty="0" err="1" smtClean="0">
                <a:latin typeface="Times New Roman" panose="02020603050405020304" pitchFamily="18" charset="0"/>
                <a:cs typeface="Times New Roman" panose="02020603050405020304" pitchFamily="18" charset="0"/>
              </a:rPr>
              <a:t>etika</a:t>
            </a:r>
            <a:r>
              <a:rPr lang="sq-AL" b="1" dirty="0" smtClean="0">
                <a:latin typeface="Times New Roman" panose="02020603050405020304" pitchFamily="18" charset="0"/>
                <a:cs typeface="Times New Roman" panose="02020603050405020304" pitchFamily="18" charset="0"/>
              </a:rPr>
              <a:t> howpsuzly</a:t>
            </a:r>
            <a:r>
              <a:rPr lang="ru-RU" b="1" dirty="0" smtClean="0">
                <a:latin typeface="Times New Roman" panose="02020603050405020304" pitchFamily="18" charset="0"/>
                <a:cs typeface="Times New Roman" panose="02020603050405020304" pitchFamily="18" charset="0"/>
              </a:rPr>
              <a:t>k</a:t>
            </a:r>
            <a:r>
              <a:rPr lang="sq-AL" b="1" dirty="0" smtClean="0">
                <a:latin typeface="Times New Roman" panose="02020603050405020304" pitchFamily="18" charset="0"/>
                <a:cs typeface="Times New Roman" panose="02020603050405020304" pitchFamily="18" charset="0"/>
              </a:rPr>
              <a:t> syýasaty</a:t>
            </a:r>
            <a:r>
              <a:rPr lang="ru-RU" b="1"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0146" y="1825624"/>
            <a:ext cx="11711354" cy="4759813"/>
          </a:xfrm>
        </p:spPr>
        <p:style>
          <a:lnRef idx="1">
            <a:schemeClr val="accent5"/>
          </a:lnRef>
          <a:fillRef idx="3">
            <a:schemeClr val="accent5"/>
          </a:fillRef>
          <a:effectRef idx="2">
            <a:schemeClr val="accent5"/>
          </a:effectRef>
          <a:fontRef idx="minor">
            <a:schemeClr val="lt1"/>
          </a:fontRef>
        </p:style>
        <p:txBody>
          <a:bodyPr>
            <a:normAutofit/>
          </a:bodyPr>
          <a:lstStyle/>
          <a:p>
            <a:pPr lvl="0" algn="ctr">
              <a:lnSpc>
                <a:spcPct val="150000"/>
              </a:lnSpc>
            </a:pPr>
            <a:r>
              <a:rPr lang="sv-FI" sz="4000" dirty="0" smtClean="0">
                <a:latin typeface="Times New Roman" panose="02020603050405020304" pitchFamily="18" charset="0"/>
                <a:cs typeface="Times New Roman" panose="02020603050405020304" pitchFamily="18" charset="0"/>
              </a:rPr>
              <a:t>Halkara </a:t>
            </a:r>
            <a:r>
              <a:rPr lang="sv-FI" sz="4000" dirty="0">
                <a:latin typeface="Times New Roman" panose="02020603050405020304" pitchFamily="18" charset="0"/>
                <a:cs typeface="Times New Roman" panose="02020603050405020304" pitchFamily="18" charset="0"/>
              </a:rPr>
              <a:t>gatnaşyklary barada düşünje. </a:t>
            </a:r>
            <a:endParaRPr lang="tk-TM" sz="4000" dirty="0" smtClean="0">
              <a:latin typeface="Times New Roman" panose="02020603050405020304" pitchFamily="18" charset="0"/>
              <a:cs typeface="Times New Roman" panose="02020603050405020304" pitchFamily="18" charset="0"/>
            </a:endParaRPr>
          </a:p>
          <a:p>
            <a:pPr lvl="0" algn="ctr">
              <a:lnSpc>
                <a:spcPct val="150000"/>
              </a:lnSpc>
            </a:pPr>
            <a:r>
              <a:rPr lang="ru-RU" sz="4000" dirty="0" err="1">
                <a:latin typeface="Times New Roman" panose="02020603050405020304" pitchFamily="18" charset="0"/>
                <a:cs typeface="Times New Roman" panose="02020603050405020304" pitchFamily="18" charset="0"/>
              </a:rPr>
              <a:t>Global</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meseleler</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we</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halkara</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gatnaşyklary</a:t>
            </a:r>
            <a:r>
              <a:rPr lang="ru-RU" sz="4000" dirty="0">
                <a:latin typeface="Times New Roman" panose="02020603050405020304" pitchFamily="18" charset="0"/>
                <a:cs typeface="Times New Roman" panose="02020603050405020304" pitchFamily="18" charset="0"/>
              </a:rPr>
              <a:t>.</a:t>
            </a:r>
          </a:p>
          <a:p>
            <a:pPr algn="ctr">
              <a:lnSpc>
                <a:spcPct val="150000"/>
              </a:lnSpc>
            </a:pP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Türkmenistanyň</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halkara</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gatnaşyklaryndaky</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orny</a:t>
            </a:r>
            <a:r>
              <a:rPr lang="ru-RU" sz="4000" dirty="0">
                <a:latin typeface="Times New Roman" panose="02020603050405020304" pitchFamily="18" charset="0"/>
                <a:cs typeface="Times New Roman" panose="02020603050405020304" pitchFamily="18" charset="0"/>
              </a:rPr>
              <a:t>.</a:t>
            </a:r>
          </a:p>
          <a:p>
            <a:pPr lvl="0" algn="ctr">
              <a:lnSpc>
                <a:spcPct val="150000"/>
              </a:lnSpc>
            </a:pP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3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6625" y="-297"/>
            <a:ext cx="12205250" cy="6858594"/>
          </a:xfrm>
          <a:prstGeom prst="rect">
            <a:avLst/>
          </a:prstGeom>
        </p:spPr>
      </p:pic>
      <p:sp>
        <p:nvSpPr>
          <p:cNvPr id="8" name="Заголовок 7"/>
          <p:cNvSpPr>
            <a:spLocks noGrp="1"/>
          </p:cNvSpPr>
          <p:nvPr>
            <p:ph type="title"/>
          </p:nvPr>
        </p:nvSpPr>
        <p:spPr>
          <a:xfrm>
            <a:off x="228600" y="293989"/>
            <a:ext cx="11696700" cy="857478"/>
          </a:xfrm>
        </p:spPr>
        <p:txBody>
          <a:bodyPr/>
          <a:lstStyle/>
          <a:p>
            <a:pPr algn="ctr"/>
            <a:r>
              <a:rPr lang="tk-TM"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Energetika howpsuzlygy düşünjesi we onuň derwaýyslygy</a:t>
            </a:r>
            <a:r>
              <a:rPr lang="en-US"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
            </a:r>
            <a:br>
              <a:rPr lang="en-US"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br>
            <a:endParaRPr lang="ru-RU" sz="2800" dirty="0">
              <a:solidFill>
                <a:schemeClr val="bg1"/>
              </a:solidFill>
            </a:endParaRPr>
          </a:p>
        </p:txBody>
      </p:sp>
      <p:sp>
        <p:nvSpPr>
          <p:cNvPr id="9" name="Текст 8"/>
          <p:cNvSpPr>
            <a:spLocks noGrp="1"/>
          </p:cNvSpPr>
          <p:nvPr>
            <p:ph type="body" sz="quarter" idx="14"/>
          </p:nvPr>
        </p:nvSpPr>
        <p:spPr>
          <a:xfrm>
            <a:off x="228600" y="1286934"/>
            <a:ext cx="11812548" cy="4890318"/>
          </a:xfrm>
        </p:spPr>
        <p:txBody>
          <a:bodyPr/>
          <a:lstStyle/>
          <a:p>
            <a:r>
              <a:rPr lang="tk-TM" u="sng" dirty="0" smtClean="0">
                <a:solidFill>
                  <a:schemeClr val="bg1"/>
                </a:solidFill>
                <a:latin typeface="Verdana" panose="020B0604030504040204" pitchFamily="34" charset="0"/>
                <a:ea typeface="Verdana" panose="020B0604030504040204" pitchFamily="34" charset="0"/>
              </a:rPr>
              <a:t>Energetika howpsuzlygy meselesiniň derwaýyslygy</a:t>
            </a:r>
            <a:r>
              <a:rPr lang="tk-TM" dirty="0" smtClean="0">
                <a:solidFill>
                  <a:schemeClr val="bg1"/>
                </a:solidFill>
                <a:latin typeface="Verdana" panose="020B0604030504040204" pitchFamily="34" charset="0"/>
                <a:ea typeface="Verdana" panose="020B0604030504040204" pitchFamily="34" charset="0"/>
              </a:rPr>
              <a:t>: </a:t>
            </a:r>
          </a:p>
          <a:p>
            <a:r>
              <a:rPr lang="tk-TM" dirty="0" smtClean="0">
                <a:solidFill>
                  <a:schemeClr val="bg1"/>
                </a:solidFill>
                <a:latin typeface="Verdana" panose="020B0604030504040204" pitchFamily="34" charset="0"/>
                <a:ea typeface="Verdana" panose="020B0604030504040204" pitchFamily="34" charset="0"/>
              </a:rPr>
              <a:t>-Uglewodorod serişdeleriniň gorlarynyň ýagdaýy; </a:t>
            </a:r>
          </a:p>
          <a:p>
            <a:r>
              <a:rPr lang="tk-TM" dirty="0" smtClean="0">
                <a:solidFill>
                  <a:schemeClr val="bg1"/>
                </a:solidFill>
                <a:latin typeface="Verdana" panose="020B0604030504040204" pitchFamily="34" charset="0"/>
                <a:ea typeface="Verdana" panose="020B0604030504040204" pitchFamily="34" charset="0"/>
              </a:rPr>
              <a:t>Syýasy (gyzgyn nokatlar, howpsuzlyk) we ykdysady (üstaşyr geçirmek we ş.m.) sebäpler;</a:t>
            </a:r>
          </a:p>
          <a:p>
            <a:r>
              <a:rPr lang="tk-TM" dirty="0" smtClean="0">
                <a:solidFill>
                  <a:schemeClr val="bg1"/>
                </a:solidFill>
                <a:latin typeface="Verdana" panose="020B0604030504040204" pitchFamily="34" charset="0"/>
                <a:ea typeface="Verdana" panose="020B0604030504040204" pitchFamily="34" charset="0"/>
              </a:rPr>
              <a:t>-Senagatlaşma; </a:t>
            </a:r>
          </a:p>
          <a:p>
            <a:r>
              <a:rPr lang="tk-TM" dirty="0">
                <a:solidFill>
                  <a:schemeClr val="bg1"/>
                </a:solidFill>
                <a:latin typeface="Verdana" panose="020B0604030504040204" pitchFamily="34" charset="0"/>
                <a:ea typeface="Verdana" panose="020B0604030504040204" pitchFamily="34" charset="0"/>
              </a:rPr>
              <a:t>-</a:t>
            </a:r>
            <a:r>
              <a:rPr lang="tk-TM" dirty="0" smtClean="0">
                <a:solidFill>
                  <a:schemeClr val="bg1"/>
                </a:solidFill>
                <a:latin typeface="Verdana" panose="020B0604030504040204" pitchFamily="34" charset="0"/>
                <a:ea typeface="Verdana" panose="020B0604030504040204" pitchFamily="34" charset="0"/>
              </a:rPr>
              <a:t>Maýa goýumy özleşdirmek;  </a:t>
            </a:r>
          </a:p>
          <a:p>
            <a:r>
              <a:rPr lang="tk-TM" dirty="0" smtClean="0">
                <a:solidFill>
                  <a:schemeClr val="bg1"/>
                </a:solidFill>
                <a:latin typeface="Verdana" panose="020B0604030504040204" pitchFamily="34" charset="0"/>
                <a:ea typeface="Verdana" panose="020B0604030504040204" pitchFamily="34" charset="0"/>
              </a:rPr>
              <a:t>-Ekologiýa we daşky gurşaw. </a:t>
            </a:r>
          </a:p>
          <a:p>
            <a:pPr marL="342900" indent="-342900">
              <a:buFont typeface="Wingdings" panose="05000000000000000000" pitchFamily="2" charset="2"/>
              <a:buChar char="ü"/>
            </a:pPr>
            <a:r>
              <a:rPr lang="tk-TM" dirty="0" smtClean="0">
                <a:solidFill>
                  <a:schemeClr val="bg1"/>
                </a:solidFill>
                <a:latin typeface="Verdana" panose="020B0604030504040204" pitchFamily="34" charset="0"/>
                <a:ea typeface="Verdana" panose="020B0604030504040204" pitchFamily="34" charset="0"/>
              </a:rPr>
              <a:t>Käbir salgylanmalar we bellikler:</a:t>
            </a:r>
          </a:p>
          <a:p>
            <a:pPr marL="342900" indent="-342900">
              <a:buFontTx/>
              <a:buChar char="-"/>
            </a:pPr>
            <a:endParaRPr lang="tk-TM" dirty="0" smtClean="0">
              <a:solidFill>
                <a:schemeClr val="bg1"/>
              </a:solidFill>
              <a:latin typeface="Verdana" panose="020B0604030504040204" pitchFamily="34" charset="0"/>
              <a:ea typeface="Verdana" panose="020B0604030504040204" pitchFamily="34" charset="0"/>
            </a:endParaRPr>
          </a:p>
          <a:p>
            <a:pPr marL="342900" indent="-342900">
              <a:buFontTx/>
              <a:buChar char="-"/>
            </a:pPr>
            <a:endParaRPr lang="ru-RU" dirty="0">
              <a:solidFill>
                <a:schemeClr val="bg1"/>
              </a:solidFill>
              <a:latin typeface="Verdana" panose="020B0604030504040204" pitchFamily="34" charset="0"/>
              <a:ea typeface="Verdana" panose="020B0604030504040204" pitchFamily="34" charset="0"/>
            </a:endParaRPr>
          </a:p>
        </p:txBody>
      </p:sp>
      <p:sp>
        <p:nvSpPr>
          <p:cNvPr id="4" name="Номер слайда 3"/>
          <p:cNvSpPr>
            <a:spLocks noGrp="1"/>
          </p:cNvSpPr>
          <p:nvPr>
            <p:ph type="sldNum" sz="quarter" idx="15"/>
          </p:nvPr>
        </p:nvSpPr>
        <p:spPr/>
        <p:txBody>
          <a:bodyPr/>
          <a:lstStyle/>
          <a:p>
            <a:fld id="{FAADACFB-7C71-4E89-89D2-7BBA40B7BFA9}" type="slidenum">
              <a:rPr lang="en-US" smtClean="0"/>
              <a:pPr/>
              <a:t>10</a:t>
            </a:fld>
            <a:endParaRPr lang="en-US" dirty="0"/>
          </a:p>
        </p:txBody>
      </p:sp>
    </p:spTree>
    <p:extLst>
      <p:ext uri="{BB962C8B-B14F-4D97-AF65-F5344CB8AC3E}">
        <p14:creationId xmlns:p14="http://schemas.microsoft.com/office/powerpoint/2010/main" val="1514842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446" y="365125"/>
            <a:ext cx="11377246" cy="1068021"/>
          </a:xfrm>
        </p:spPr>
        <p:style>
          <a:lnRef idx="2">
            <a:schemeClr val="accent5">
              <a:shade val="50000"/>
            </a:schemeClr>
          </a:lnRef>
          <a:fillRef idx="1">
            <a:schemeClr val="accent5"/>
          </a:fillRef>
          <a:effectRef idx="0">
            <a:schemeClr val="accent5"/>
          </a:effectRef>
          <a:fontRef idx="minor">
            <a:schemeClr val="lt1"/>
          </a:fontRef>
        </p:style>
        <p:txBody>
          <a:bodyPr/>
          <a:lstStyle/>
          <a:p>
            <a:pPr lvl="0" algn="ctr"/>
            <a:r>
              <a:rPr lang="sv-FI" dirty="0">
                <a:latin typeface="Times New Roman" panose="02020603050405020304" pitchFamily="18" charset="0"/>
                <a:cs typeface="Times New Roman" panose="02020603050405020304" pitchFamily="18" charset="0"/>
              </a:rPr>
              <a:t>Halkara gatnaşyklary barada düşünje. </a:t>
            </a:r>
            <a:endParaRPr lang="ru-RU" dirty="0"/>
          </a:p>
        </p:txBody>
      </p:sp>
      <p:sp>
        <p:nvSpPr>
          <p:cNvPr id="3" name="Объект 2"/>
          <p:cNvSpPr>
            <a:spLocks noGrp="1"/>
          </p:cNvSpPr>
          <p:nvPr>
            <p:ph idx="1"/>
          </p:nvPr>
        </p:nvSpPr>
        <p:spPr>
          <a:xfrm>
            <a:off x="175845" y="1521070"/>
            <a:ext cx="11799277" cy="5117122"/>
          </a:xfrm>
          <a:noFill/>
          <a:ln>
            <a:noFill/>
          </a:ln>
        </p:spPr>
        <p:style>
          <a:lnRef idx="0">
            <a:scrgbClr r="0" g="0" b="0"/>
          </a:lnRef>
          <a:fillRef idx="0">
            <a:scrgbClr r="0" g="0" b="0"/>
          </a:fillRef>
          <a:effectRef idx="0">
            <a:scrgbClr r="0" g="0" b="0"/>
          </a:effectRef>
          <a:fontRef idx="minor">
            <a:schemeClr val="accent5"/>
          </a:fontRef>
        </p:style>
        <p:txBody>
          <a:bodyPr>
            <a:normAutofit lnSpcReduction="10000"/>
          </a:bodyPr>
          <a:lstStyle/>
          <a:p>
            <a:pPr algn="just"/>
            <a:r>
              <a:rPr lang="ru-RU" dirty="0" err="1">
                <a:latin typeface="Times New Roman" panose="02020603050405020304" pitchFamily="18" charset="0"/>
                <a:cs typeface="Times New Roman" panose="02020603050405020304" pitchFamily="18" charset="0"/>
              </a:rPr>
              <a:t>Gadymy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döwürlerde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hususan-da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eýeçiligi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döwründe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häzirki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hökümetara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guramalaryň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şol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şeýle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guramalaryň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işi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hökmünde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köptaraplaýyn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diplomatiýanyň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ilkinji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ýönekeý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başlangyçlary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ilkinji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nusgalaryny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görmek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Hususan-da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Gadymy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Gresiýada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şäher-döwletler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biziň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eýýamymyza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çenli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döwrüň</a:t>
            </a:r>
            <a:r>
              <a:rPr lang="ru-RU" dirty="0">
                <a:latin typeface="Times New Roman" panose="02020603050405020304" pitchFamily="18" charset="0"/>
                <a:cs typeface="Times New Roman" panose="02020603050405020304" pitchFamily="18" charset="0"/>
              </a:rPr>
              <a:t> VIII </a:t>
            </a:r>
            <a:r>
              <a:rPr lang="ru-RU" dirty="0" err="1">
                <a:latin typeface="Times New Roman" panose="02020603050405020304" pitchFamily="18" charset="0"/>
                <a:cs typeface="Times New Roman" panose="02020603050405020304" pitchFamily="18" charset="0"/>
              </a:rPr>
              <a:t>asyrynda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döräpdir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aralarynda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birleşmeleri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döredipdirler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Şunlukda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şol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ýerde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ilkinji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halkara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birleşmeler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öňki</a:t>
            </a:r>
            <a:r>
              <a:rPr lang="ru-RU" dirty="0">
                <a:latin typeface="Times New Roman" panose="02020603050405020304" pitchFamily="18" charset="0"/>
                <a:cs typeface="Times New Roman" panose="02020603050405020304" pitchFamily="18" charset="0"/>
              </a:rPr>
              <a:t> VI </a:t>
            </a:r>
            <a:r>
              <a:rPr lang="ru-RU" dirty="0" err="1">
                <a:latin typeface="Times New Roman" panose="02020603050405020304" pitchFamily="18" charset="0"/>
                <a:cs typeface="Times New Roman" panose="02020603050405020304" pitchFamily="18" charset="0"/>
              </a:rPr>
              <a:t>asyryň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başynda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döredilipdir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Şol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halkara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birleşmeleriň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arasynda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ozaly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harby-syýasy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dini-syýasy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maksatlary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yzarlan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birleşmeler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agdyklyk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edipdir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Mysal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üçin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harby-syýasy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häsiýeti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Lakedemon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simmahiýasy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ýagny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birleşigi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Peloponnes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şäherleriniň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jemgyýetleriniň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birleşmesi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bolup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b.e.ö</a:t>
            </a:r>
            <a:r>
              <a:rPr lang="ru-RU" dirty="0">
                <a:latin typeface="Times New Roman" panose="02020603050405020304" pitchFamily="18" charset="0"/>
                <a:cs typeface="Times New Roman" panose="02020603050405020304" pitchFamily="18" charset="0"/>
              </a:rPr>
              <a:t>. VI </a:t>
            </a:r>
            <a:r>
              <a:rPr lang="ru-RU" dirty="0" err="1">
                <a:latin typeface="Times New Roman" panose="02020603050405020304" pitchFamily="18" charset="0"/>
                <a:cs typeface="Times New Roman" panose="02020603050405020304" pitchFamily="18" charset="0"/>
              </a:rPr>
              <a:t>asyryň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ikinji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ýarymynda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döräpdir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Gadymy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Gresiýanyň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şäher-döwletleriniň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köptaraplaýyn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diplomatiýasynyň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tejribesinden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görnüşi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simmahiýalarda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amfiktioniýalarda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hakykatdan-da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häzirki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zaman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halkara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guramalaryna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mahsus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käbir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alamatlar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bolupdyr</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1812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731" y="87923"/>
            <a:ext cx="11641015" cy="1602765"/>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just"/>
            <a:r>
              <a:rPr lang="tk-TM" sz="2400" dirty="0" smtClean="0">
                <a:latin typeface="Times New Roman" panose="02020603050405020304" pitchFamily="18" charset="0"/>
                <a:cs typeface="Times New Roman" panose="02020603050405020304" pitchFamily="18" charset="0"/>
              </a:rPr>
              <a:t>Häzirki wagtda dünýäde 236-dan gowrak döwlet bolup, olaryň 193 döwleti BMG-nyň agzasydyr. 200-den gowrak döwlet bolsa Garaşsyz döwletleriň hataryndadyr. Türkmenistan häzirki wagtda 146-sany döwlet bilen diplomatik gatnaşyklary ýola goýdy. 2018-nji ýyla çenli  daşary ýurtlaryň 38-sinde Türkmenistanyň diplomatik we konsullyk wekilhanalary bardyr. </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823" y="1825624"/>
            <a:ext cx="11561885" cy="4865321"/>
          </a:xfrm>
        </p:spPr>
      </p:pic>
    </p:spTree>
    <p:extLst>
      <p:ext uri="{BB962C8B-B14F-4D97-AF65-F5344CB8AC3E}">
        <p14:creationId xmlns:p14="http://schemas.microsoft.com/office/powerpoint/2010/main" val="3629417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992" y="365125"/>
            <a:ext cx="11306908" cy="1325563"/>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tk-TM" dirty="0" smtClean="0"/>
              <a:t>Dünýäniň ekologiki meselesi........!</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15" y="1825624"/>
            <a:ext cx="11359661" cy="4575175"/>
          </a:xfrm>
        </p:spPr>
      </p:pic>
    </p:spTree>
    <p:extLst>
      <p:ext uri="{BB962C8B-B14F-4D97-AF65-F5344CB8AC3E}">
        <p14:creationId xmlns:p14="http://schemas.microsoft.com/office/powerpoint/2010/main" val="413112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277" y="365125"/>
            <a:ext cx="11447585" cy="1325563"/>
          </a:xfrm>
        </p:spPr>
        <p:style>
          <a:lnRef idx="3">
            <a:schemeClr val="lt1"/>
          </a:lnRef>
          <a:fillRef idx="1">
            <a:schemeClr val="accent5"/>
          </a:fillRef>
          <a:effectRef idx="1">
            <a:schemeClr val="accent5"/>
          </a:effectRef>
          <a:fontRef idx="minor">
            <a:schemeClr val="lt1"/>
          </a:fontRef>
        </p:style>
        <p:txBody>
          <a:bodyPr/>
          <a:lstStyle/>
          <a:p>
            <a:pPr algn="ctr"/>
            <a:r>
              <a:rPr lang="tk-TM" dirty="0" smtClean="0"/>
              <a:t>Dünýäde agyz suwyň azalmagy.....!</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63" y="1825624"/>
            <a:ext cx="11693768" cy="4698267"/>
          </a:xfrm>
        </p:spPr>
      </p:pic>
    </p:spTree>
    <p:extLst>
      <p:ext uri="{BB962C8B-B14F-4D97-AF65-F5344CB8AC3E}">
        <p14:creationId xmlns:p14="http://schemas.microsoft.com/office/powerpoint/2010/main" val="1563341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69" y="365125"/>
            <a:ext cx="11412416" cy="944929"/>
          </a:xfr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p>
            <a:r>
              <a:rPr lang="tk-TM" dirty="0" smtClean="0"/>
              <a:t>Azon gatlagynyň deşilmegi we ýuwkalmagy.....!</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15" y="1371600"/>
            <a:ext cx="11421208" cy="5222631"/>
          </a:xfrm>
        </p:spPr>
      </p:pic>
    </p:spTree>
    <p:extLst>
      <p:ext uri="{BB962C8B-B14F-4D97-AF65-F5344CB8AC3E}">
        <p14:creationId xmlns:p14="http://schemas.microsoft.com/office/powerpoint/2010/main" val="1028622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6524" y="383686"/>
            <a:ext cx="10885488" cy="6061076"/>
          </a:xfrm>
        </p:spPr>
      </p:pic>
    </p:spTree>
    <p:extLst>
      <p:ext uri="{BB962C8B-B14F-4D97-AF65-F5344CB8AC3E}">
        <p14:creationId xmlns:p14="http://schemas.microsoft.com/office/powerpoint/2010/main" val="3138319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6625" y="-297"/>
            <a:ext cx="12205250" cy="6858594"/>
          </a:xfrm>
          <a:prstGeom prst="rect">
            <a:avLst/>
          </a:prstGeom>
        </p:spPr>
      </p:pic>
      <p:sp>
        <p:nvSpPr>
          <p:cNvPr id="8" name="Заголовок 7"/>
          <p:cNvSpPr>
            <a:spLocks noGrp="1"/>
          </p:cNvSpPr>
          <p:nvPr>
            <p:ph type="title"/>
          </p:nvPr>
        </p:nvSpPr>
        <p:spPr>
          <a:xfrm>
            <a:off x="228600" y="293989"/>
            <a:ext cx="11696700" cy="857478"/>
          </a:xfrm>
        </p:spPr>
        <p:txBody>
          <a:bodyPr/>
          <a:lstStyle/>
          <a:p>
            <a:pPr algn="ctr"/>
            <a:r>
              <a:rPr lang="tk-TM"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Energetika howpsuzlygy düşünjesi we onuň derwaýyslygy</a:t>
            </a:r>
            <a:r>
              <a:rPr lang="en-US"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
            </a:r>
            <a:br>
              <a:rPr lang="en-US"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br>
            <a:endParaRPr lang="ru-RU" sz="2800" dirty="0">
              <a:solidFill>
                <a:schemeClr val="bg1"/>
              </a:solidFill>
            </a:endParaRPr>
          </a:p>
        </p:txBody>
      </p:sp>
      <p:sp>
        <p:nvSpPr>
          <p:cNvPr id="9" name="Текст 8"/>
          <p:cNvSpPr>
            <a:spLocks noGrp="1"/>
          </p:cNvSpPr>
          <p:nvPr>
            <p:ph type="body" sz="quarter" idx="14"/>
          </p:nvPr>
        </p:nvSpPr>
        <p:spPr>
          <a:xfrm>
            <a:off x="228600" y="1058333"/>
            <a:ext cx="11812548" cy="5460999"/>
          </a:xfrm>
        </p:spPr>
        <p:txBody>
          <a:bodyPr>
            <a:normAutofit/>
          </a:bodyPr>
          <a:lstStyle/>
          <a:p>
            <a:pPr marL="342900" indent="-342900" algn="just">
              <a:buFont typeface="Wingdings" panose="05000000000000000000" pitchFamily="2" charset="2"/>
              <a:buChar char="v"/>
            </a:pPr>
            <a:r>
              <a:rPr lang="en-US" u="sng" dirty="0" err="1" smtClean="0">
                <a:solidFill>
                  <a:schemeClr val="bg1"/>
                </a:solidFill>
                <a:latin typeface="Verdana" panose="020B0604030504040204" pitchFamily="34" charset="0"/>
                <a:ea typeface="Verdana" panose="020B0604030504040204" pitchFamily="34" charset="0"/>
              </a:rPr>
              <a:t>Jemgy</a:t>
            </a:r>
            <a:r>
              <a:rPr lang="tk-TM" u="sng" dirty="0" smtClean="0">
                <a:solidFill>
                  <a:schemeClr val="bg1"/>
                </a:solidFill>
                <a:latin typeface="Verdana" panose="020B0604030504040204" pitchFamily="34" charset="0"/>
                <a:ea typeface="Verdana" panose="020B0604030504040204" pitchFamily="34" charset="0"/>
              </a:rPr>
              <a:t>ýetiň howpsuzlygynyň esasy obýekti</a:t>
            </a:r>
            <a:r>
              <a:rPr lang="tk-TM" dirty="0" smtClean="0">
                <a:solidFill>
                  <a:schemeClr val="bg1"/>
                </a:solidFill>
                <a:latin typeface="Verdana" panose="020B0604030504040204" pitchFamily="34" charset="0"/>
                <a:ea typeface="Verdana" panose="020B0604030504040204" pitchFamily="34" charset="0"/>
              </a:rPr>
              <a:t>; </a:t>
            </a:r>
            <a:endParaRPr lang="en-US" dirty="0" smtClean="0">
              <a:solidFill>
                <a:schemeClr val="bg1"/>
              </a:solidFill>
              <a:latin typeface="Verdana" panose="020B0604030504040204" pitchFamily="34" charset="0"/>
              <a:ea typeface="Verdana" panose="020B0604030504040204" pitchFamily="34" charset="0"/>
            </a:endParaRPr>
          </a:p>
          <a:p>
            <a:pPr marL="342900" indent="-342900" algn="just">
              <a:buFont typeface="Wingdings" panose="05000000000000000000" pitchFamily="2" charset="2"/>
              <a:buChar char="v"/>
            </a:pPr>
            <a:r>
              <a:rPr lang="en-US" dirty="0" err="1" smtClean="0">
                <a:solidFill>
                  <a:schemeClr val="bg1"/>
                </a:solidFill>
                <a:latin typeface="Verdana" panose="020B0604030504040204" pitchFamily="34" charset="0"/>
                <a:ea typeface="Verdana" panose="020B0604030504040204" pitchFamily="34" charset="0"/>
              </a:rPr>
              <a:t>Ykdysady</a:t>
            </a:r>
            <a:r>
              <a:rPr lang="en-US" dirty="0" smtClean="0">
                <a:solidFill>
                  <a:schemeClr val="bg1"/>
                </a:solidFill>
                <a:latin typeface="Verdana" panose="020B0604030504040204" pitchFamily="34" charset="0"/>
                <a:ea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rPr>
              <a:t>howpsuzlyk</a:t>
            </a:r>
            <a:r>
              <a:rPr lang="en-US" dirty="0" smtClean="0">
                <a:solidFill>
                  <a:schemeClr val="bg1"/>
                </a:solidFill>
                <a:latin typeface="Verdana" panose="020B0604030504040204" pitchFamily="34" charset="0"/>
                <a:ea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rPr>
              <a:t>durmu</a:t>
            </a:r>
            <a:r>
              <a:rPr lang="tk-TM" dirty="0" smtClean="0">
                <a:solidFill>
                  <a:schemeClr val="bg1"/>
                </a:solidFill>
                <a:latin typeface="Verdana" panose="020B0604030504040204" pitchFamily="34" charset="0"/>
                <a:ea typeface="Verdana" panose="020B0604030504040204" pitchFamily="34" charset="0"/>
              </a:rPr>
              <a:t>ş, syýasy, goranmak, ekologiki we beýleki howpsuzlyklar bilen bilelikde ýurduň milli howpsuzlygyny emele getirýär; </a:t>
            </a:r>
          </a:p>
          <a:p>
            <a:pPr marL="342900" indent="-342900" algn="just">
              <a:buFont typeface="Wingdings" panose="05000000000000000000" pitchFamily="2" charset="2"/>
              <a:buChar char="v"/>
            </a:pPr>
            <a:r>
              <a:rPr lang="tk-TM" dirty="0" smtClean="0">
                <a:solidFill>
                  <a:schemeClr val="bg1"/>
                </a:solidFill>
                <a:latin typeface="Verdana" panose="020B0604030504040204" pitchFamily="34" charset="0"/>
                <a:ea typeface="Verdana" panose="020B0604030504040204" pitchFamily="34" charset="0"/>
              </a:rPr>
              <a:t>Käbir kesgitlemeler: </a:t>
            </a:r>
          </a:p>
          <a:p>
            <a:pPr algn="just"/>
            <a:r>
              <a:rPr lang="tk-TM" u="sng" dirty="0" smtClean="0">
                <a:solidFill>
                  <a:schemeClr val="bg1"/>
                </a:solidFill>
                <a:latin typeface="Verdana" panose="020B0604030504040204" pitchFamily="34" charset="0"/>
                <a:ea typeface="Verdana" panose="020B0604030504040204" pitchFamily="34" charset="0"/>
              </a:rPr>
              <a:t>Rus alymy S. Žiznin</a:t>
            </a:r>
            <a:r>
              <a:rPr lang="tk-TM" dirty="0" smtClean="0">
                <a:solidFill>
                  <a:schemeClr val="bg1"/>
                </a:solidFill>
                <a:latin typeface="Verdana" panose="020B0604030504040204" pitchFamily="34" charset="0"/>
                <a:ea typeface="Verdana" panose="020B0604030504040204" pitchFamily="34" charset="0"/>
              </a:rPr>
              <a:t>: </a:t>
            </a:r>
          </a:p>
          <a:p>
            <a:pPr algn="just"/>
            <a:r>
              <a:rPr lang="tk-TM" dirty="0" smtClean="0">
                <a:solidFill>
                  <a:schemeClr val="bg1"/>
                </a:solidFill>
                <a:latin typeface="Verdana" panose="020B0604030504040204" pitchFamily="34" charset="0"/>
                <a:ea typeface="Verdana" panose="020B0604030504040204" pitchFamily="34" charset="0"/>
              </a:rPr>
              <a:t>- </a:t>
            </a:r>
            <a:r>
              <a:rPr lang="ru-RU" dirty="0" smtClean="0">
                <a:solidFill>
                  <a:schemeClr val="bg1"/>
                </a:solidFill>
                <a:latin typeface="Verdana" panose="020B0604030504040204" pitchFamily="34" charset="0"/>
                <a:ea typeface="Verdana" panose="020B0604030504040204" pitchFamily="34" charset="0"/>
              </a:rPr>
              <a:t>«</a:t>
            </a:r>
            <a:r>
              <a:rPr lang="tk-TM" dirty="0" smtClean="0">
                <a:solidFill>
                  <a:schemeClr val="bg1"/>
                </a:solidFill>
                <a:latin typeface="Verdana" panose="020B0604030504040204" pitchFamily="34" charset="0"/>
                <a:ea typeface="Verdana" panose="020B0604030504040204" pitchFamily="34" charset="0"/>
              </a:rPr>
              <a:t>Dünýä ykdysadyýetiniň ýokary depginli ösüşini we energiýa gorlarynynyň yzygiderli geriminiň giňelmegi (diwersifikasiýasyny) nazarda tutmak bilen, dünýäniň hojalyk aragatnaşyklarynyň uzakmöhletleýin we durnukly ösüşini üpjün etmäge ukyply energiýa serişdeleriniň dürli görnüşleriniň utgaşykly we ýeterlikli bolmagydyr</a:t>
            </a:r>
            <a:r>
              <a:rPr lang="ru-RU" dirty="0" smtClean="0">
                <a:solidFill>
                  <a:schemeClr val="bg1"/>
                </a:solidFill>
                <a:latin typeface="Verdana" panose="020B0604030504040204" pitchFamily="34" charset="0"/>
                <a:ea typeface="Verdana" panose="020B0604030504040204" pitchFamily="34" charset="0"/>
              </a:rPr>
              <a:t>.»</a:t>
            </a:r>
            <a:r>
              <a:rPr lang="tk-TM" dirty="0" smtClean="0">
                <a:solidFill>
                  <a:schemeClr val="bg1"/>
                </a:solidFill>
                <a:latin typeface="Verdana" panose="020B0604030504040204" pitchFamily="34" charset="0"/>
                <a:ea typeface="Verdana" panose="020B0604030504040204" pitchFamily="34" charset="0"/>
              </a:rPr>
              <a:t>  </a:t>
            </a:r>
            <a:endParaRPr lang="ru-RU" dirty="0">
              <a:solidFill>
                <a:schemeClr val="bg1"/>
              </a:solidFill>
              <a:latin typeface="Verdana" panose="020B0604030504040204" pitchFamily="34" charset="0"/>
              <a:ea typeface="Verdana" panose="020B0604030504040204" pitchFamily="34" charset="0"/>
            </a:endParaRPr>
          </a:p>
        </p:txBody>
      </p:sp>
      <p:sp>
        <p:nvSpPr>
          <p:cNvPr id="4" name="Номер слайда 3"/>
          <p:cNvSpPr>
            <a:spLocks noGrp="1"/>
          </p:cNvSpPr>
          <p:nvPr>
            <p:ph type="sldNum" sz="quarter" idx="15"/>
          </p:nvPr>
        </p:nvSpPr>
        <p:spPr/>
        <p:txBody>
          <a:bodyPr/>
          <a:lstStyle/>
          <a:p>
            <a:fld id="{FAADACFB-7C71-4E89-89D2-7BBA40B7BFA9}" type="slidenum">
              <a:rPr lang="en-US" smtClean="0"/>
              <a:pPr/>
              <a:t>8</a:t>
            </a:fld>
            <a:endParaRPr lang="en-US" dirty="0"/>
          </a:p>
        </p:txBody>
      </p:sp>
    </p:spTree>
    <p:extLst>
      <p:ext uri="{BB962C8B-B14F-4D97-AF65-F5344CB8AC3E}">
        <p14:creationId xmlns:p14="http://schemas.microsoft.com/office/powerpoint/2010/main" val="30033542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6625" y="-297"/>
            <a:ext cx="12205250" cy="6858594"/>
          </a:xfrm>
          <a:prstGeom prst="rect">
            <a:avLst/>
          </a:prstGeom>
        </p:spPr>
      </p:pic>
      <p:sp>
        <p:nvSpPr>
          <p:cNvPr id="8" name="Заголовок 7"/>
          <p:cNvSpPr>
            <a:spLocks noGrp="1"/>
          </p:cNvSpPr>
          <p:nvPr>
            <p:ph type="title"/>
          </p:nvPr>
        </p:nvSpPr>
        <p:spPr>
          <a:xfrm>
            <a:off x="228600" y="293989"/>
            <a:ext cx="11696700" cy="857478"/>
          </a:xfrm>
        </p:spPr>
        <p:txBody>
          <a:bodyPr/>
          <a:lstStyle/>
          <a:p>
            <a:pPr algn="ctr"/>
            <a:r>
              <a:rPr lang="tk-TM"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Energetika howpsuzlygy düşünjesi we onuň derwaýyslygy</a:t>
            </a:r>
            <a:r>
              <a:rPr lang="en-US"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
            </a:r>
            <a:br>
              <a:rPr lang="en-US" sz="28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br>
            <a:endParaRPr lang="ru-RU" sz="2800" dirty="0">
              <a:solidFill>
                <a:schemeClr val="bg1"/>
              </a:solidFill>
            </a:endParaRPr>
          </a:p>
        </p:txBody>
      </p:sp>
      <p:sp>
        <p:nvSpPr>
          <p:cNvPr id="9" name="Текст 8"/>
          <p:cNvSpPr>
            <a:spLocks noGrp="1"/>
          </p:cNvSpPr>
          <p:nvPr>
            <p:ph type="body" sz="quarter" idx="14"/>
          </p:nvPr>
        </p:nvSpPr>
        <p:spPr>
          <a:xfrm>
            <a:off x="228600" y="1286933"/>
            <a:ext cx="11812548" cy="5283199"/>
          </a:xfrm>
        </p:spPr>
        <p:txBody>
          <a:bodyPr>
            <a:normAutofit fontScale="92500" lnSpcReduction="10000"/>
          </a:bodyPr>
          <a:lstStyle/>
          <a:p>
            <a:pPr algn="just"/>
            <a:r>
              <a:rPr lang="tk-TM" u="sng" dirty="0" smtClean="0">
                <a:solidFill>
                  <a:schemeClr val="bg1"/>
                </a:solidFill>
                <a:latin typeface="Verdana" panose="020B0604030504040204" pitchFamily="34" charset="0"/>
                <a:ea typeface="Verdana" panose="020B0604030504040204" pitchFamily="34" charset="0"/>
              </a:rPr>
              <a:t>Dünýäniň energetika maslahaty: </a:t>
            </a:r>
            <a:endParaRPr lang="ru-RU" u="sng" dirty="0" smtClean="0">
              <a:solidFill>
                <a:schemeClr val="bg1"/>
              </a:solidFill>
              <a:latin typeface="Verdana" panose="020B0604030504040204" pitchFamily="34" charset="0"/>
              <a:ea typeface="Verdana" panose="020B0604030504040204" pitchFamily="34" charset="0"/>
            </a:endParaRPr>
          </a:p>
          <a:p>
            <a:pPr algn="just"/>
            <a:r>
              <a:rPr lang="ru-RU" dirty="0">
                <a:solidFill>
                  <a:schemeClr val="bg1"/>
                </a:solidFill>
                <a:latin typeface="Verdana" panose="020B0604030504040204" pitchFamily="34" charset="0"/>
                <a:ea typeface="Verdana" panose="020B0604030504040204" pitchFamily="34" charset="0"/>
              </a:rPr>
              <a:t>-</a:t>
            </a:r>
            <a:r>
              <a:rPr lang="ru-RU" dirty="0" smtClean="0">
                <a:solidFill>
                  <a:schemeClr val="bg1"/>
                </a:solidFill>
                <a:latin typeface="Verdana" panose="020B0604030504040204" pitchFamily="34" charset="0"/>
                <a:ea typeface="Verdana" panose="020B0604030504040204" pitchFamily="34" charset="0"/>
              </a:rPr>
              <a:t>«</a:t>
            </a:r>
            <a:r>
              <a:rPr lang="tk-TM" i="1" dirty="0" smtClean="0">
                <a:solidFill>
                  <a:schemeClr val="bg1"/>
                </a:solidFill>
                <a:latin typeface="Verdana" panose="020B0604030504040204" pitchFamily="34" charset="0"/>
                <a:ea typeface="Verdana" panose="020B0604030504040204" pitchFamily="34" charset="0"/>
              </a:rPr>
              <a:t>Häzirki ykdysady şertlerde energiýanyň gerek bolan mukdarda we hilde bize elýeterli boljagyna ynamlylyk</a:t>
            </a:r>
            <a:r>
              <a:rPr lang="ru-RU" dirty="0" smtClean="0">
                <a:solidFill>
                  <a:schemeClr val="bg1"/>
                </a:solidFill>
                <a:latin typeface="Verdana" panose="020B0604030504040204" pitchFamily="34" charset="0"/>
                <a:ea typeface="Verdana" panose="020B0604030504040204" pitchFamily="34" charset="0"/>
              </a:rPr>
              <a:t>» </a:t>
            </a:r>
          </a:p>
          <a:p>
            <a:pPr algn="just"/>
            <a:r>
              <a:rPr lang="ru-RU" u="sng" dirty="0" smtClean="0">
                <a:solidFill>
                  <a:schemeClr val="bg1"/>
                </a:solidFill>
                <a:latin typeface="Verdana" panose="020B0604030504040204" pitchFamily="34" charset="0"/>
                <a:ea typeface="Verdana" panose="020B0604030504040204" pitchFamily="34" charset="0"/>
              </a:rPr>
              <a:t>1985-</a:t>
            </a:r>
            <a:r>
              <a:rPr lang="tk-TM" u="sng" dirty="0" smtClean="0">
                <a:solidFill>
                  <a:schemeClr val="bg1"/>
                </a:solidFill>
                <a:latin typeface="Verdana" panose="020B0604030504040204" pitchFamily="34" charset="0"/>
                <a:ea typeface="Verdana" panose="020B0604030504040204" pitchFamily="34" charset="0"/>
              </a:rPr>
              <a:t>nji ýylda HEA tarapyndan çap edilen </a:t>
            </a:r>
            <a:r>
              <a:rPr lang="ru-RU" u="sng" dirty="0" smtClean="0">
                <a:solidFill>
                  <a:schemeClr val="bg1"/>
                </a:solidFill>
                <a:latin typeface="Verdana" panose="020B0604030504040204" pitchFamily="34" charset="0"/>
                <a:ea typeface="Verdana" panose="020B0604030504040204" pitchFamily="34" charset="0"/>
              </a:rPr>
              <a:t>«</a:t>
            </a:r>
            <a:r>
              <a:rPr lang="tk-TM" u="sng" dirty="0" smtClean="0">
                <a:solidFill>
                  <a:schemeClr val="bg1"/>
                </a:solidFill>
                <a:latin typeface="Verdana" panose="020B0604030504040204" pitchFamily="34" charset="0"/>
                <a:ea typeface="Verdana" panose="020B0604030504040204" pitchFamily="34" charset="0"/>
              </a:rPr>
              <a:t>Tehnologiýalar gurşawyndaky energiýa syýasaty</a:t>
            </a:r>
            <a:r>
              <a:rPr lang="ru-RU" u="sng" dirty="0" smtClean="0">
                <a:solidFill>
                  <a:schemeClr val="bg1"/>
                </a:solidFill>
                <a:latin typeface="Verdana" panose="020B0604030504040204" pitchFamily="34" charset="0"/>
                <a:ea typeface="Verdana" panose="020B0604030504040204" pitchFamily="34" charset="0"/>
              </a:rPr>
              <a:t>»</a:t>
            </a:r>
            <a:r>
              <a:rPr lang="tk-TM" u="sng" dirty="0" smtClean="0">
                <a:solidFill>
                  <a:schemeClr val="bg1"/>
                </a:solidFill>
                <a:latin typeface="Verdana" panose="020B0604030504040204" pitchFamily="34" charset="0"/>
                <a:ea typeface="Verdana" panose="020B0604030504040204" pitchFamily="34" charset="0"/>
              </a:rPr>
              <a:t> Maksatnamasynda</a:t>
            </a:r>
            <a:r>
              <a:rPr lang="tk-TM" dirty="0" smtClean="0">
                <a:solidFill>
                  <a:schemeClr val="bg1"/>
                </a:solidFill>
                <a:latin typeface="Verdana" panose="020B0604030504040204" pitchFamily="34" charset="0"/>
                <a:ea typeface="Verdana" panose="020B0604030504040204" pitchFamily="34" charset="0"/>
              </a:rPr>
              <a:t>: </a:t>
            </a:r>
            <a:endParaRPr lang="ru-RU" dirty="0" smtClean="0">
              <a:solidFill>
                <a:schemeClr val="bg1"/>
              </a:solidFill>
              <a:latin typeface="Verdana" panose="020B0604030504040204" pitchFamily="34" charset="0"/>
              <a:ea typeface="Verdana" panose="020B0604030504040204" pitchFamily="34" charset="0"/>
            </a:endParaRPr>
          </a:p>
          <a:p>
            <a:pPr algn="just"/>
            <a:r>
              <a:rPr lang="ru-RU" dirty="0">
                <a:solidFill>
                  <a:schemeClr val="bg1"/>
                </a:solidFill>
                <a:latin typeface="Verdana" panose="020B0604030504040204" pitchFamily="34" charset="0"/>
                <a:ea typeface="Verdana" panose="020B0604030504040204" pitchFamily="34" charset="0"/>
              </a:rPr>
              <a:t>-</a:t>
            </a:r>
            <a:r>
              <a:rPr lang="ru-RU" dirty="0" smtClean="0">
                <a:solidFill>
                  <a:schemeClr val="bg1"/>
                </a:solidFill>
                <a:latin typeface="Verdana" panose="020B0604030504040204" pitchFamily="34" charset="0"/>
                <a:ea typeface="Verdana" panose="020B0604030504040204" pitchFamily="34" charset="0"/>
              </a:rPr>
              <a:t>«</a:t>
            </a:r>
            <a:r>
              <a:rPr lang="tk-TM" i="1" dirty="0" smtClean="0">
                <a:solidFill>
                  <a:schemeClr val="bg1"/>
                </a:solidFill>
                <a:latin typeface="Verdana" panose="020B0604030504040204" pitchFamily="34" charset="0"/>
                <a:ea typeface="Verdana" panose="020B0604030504040204" pitchFamily="34" charset="0"/>
              </a:rPr>
              <a:t>Energetika howpsuzlygy elýeterli nyrhda energiýany özüne barabar ýetirmeklik</a:t>
            </a:r>
            <a:r>
              <a:rPr lang="ru-RU" dirty="0" smtClean="0">
                <a:solidFill>
                  <a:schemeClr val="bg1"/>
                </a:solidFill>
                <a:latin typeface="Verdana" panose="020B0604030504040204" pitchFamily="34" charset="0"/>
                <a:ea typeface="Verdana" panose="020B0604030504040204" pitchFamily="34" charset="0"/>
              </a:rPr>
              <a:t>» </a:t>
            </a:r>
          </a:p>
          <a:p>
            <a:pPr algn="just"/>
            <a:r>
              <a:rPr lang="tk-TM" u="sng" dirty="0" smtClean="0">
                <a:solidFill>
                  <a:schemeClr val="bg1"/>
                </a:solidFill>
                <a:latin typeface="Verdana" panose="020B0604030504040204" pitchFamily="34" charset="0"/>
                <a:ea typeface="Verdana" panose="020B0604030504040204" pitchFamily="34" charset="0"/>
              </a:rPr>
              <a:t>Ýewropa komissiýasy:</a:t>
            </a:r>
            <a:r>
              <a:rPr lang="tk-TM" dirty="0" smtClean="0">
                <a:solidFill>
                  <a:schemeClr val="bg1"/>
                </a:solidFill>
                <a:latin typeface="Verdana" panose="020B0604030504040204" pitchFamily="34" charset="0"/>
                <a:ea typeface="Verdana" panose="020B0604030504040204" pitchFamily="34" charset="0"/>
              </a:rPr>
              <a:t> </a:t>
            </a:r>
          </a:p>
          <a:p>
            <a:pPr algn="just"/>
            <a:r>
              <a:rPr lang="tk-TM" dirty="0" smtClean="0">
                <a:solidFill>
                  <a:schemeClr val="bg1"/>
                </a:solidFill>
                <a:latin typeface="Verdana" panose="020B0604030504040204" pitchFamily="34" charset="0"/>
                <a:ea typeface="Verdana" panose="020B0604030504040204" pitchFamily="34" charset="0"/>
              </a:rPr>
              <a:t>- </a:t>
            </a:r>
            <a:r>
              <a:rPr lang="ru-RU" dirty="0" smtClean="0">
                <a:solidFill>
                  <a:schemeClr val="bg1"/>
                </a:solidFill>
                <a:latin typeface="Verdana" panose="020B0604030504040204" pitchFamily="34" charset="0"/>
                <a:ea typeface="Verdana" panose="020B0604030504040204" pitchFamily="34" charset="0"/>
              </a:rPr>
              <a:t>«</a:t>
            </a:r>
            <a:r>
              <a:rPr lang="tk-TM" i="1" dirty="0" smtClean="0">
                <a:solidFill>
                  <a:schemeClr val="bg1"/>
                </a:solidFill>
                <a:latin typeface="Verdana" panose="020B0604030504040204" pitchFamily="34" charset="0"/>
                <a:ea typeface="Verdana" panose="020B0604030504040204" pitchFamily="34" charset="0"/>
              </a:rPr>
              <a:t>Energetikanyň howpsuz esasy energiýa zerurlyklarynyň maksadalaýyk ykdysady usullar bilen özleşdirilýän, öz içerki baýlyklaryňy barabar ulanmagy ýa-da strategiki ätiýaçlyk hökmünde peýdalanmagy, şonuň ýaly-da gerekli ýagdaýlarda strategik ätiýaçlyk bilen üsti ýetirilýän elýeterli daşky çeşmeleriň hasabyna doldurmak</a:t>
            </a:r>
            <a:r>
              <a:rPr lang="ru-RU" dirty="0" smtClean="0">
                <a:solidFill>
                  <a:schemeClr val="bg1"/>
                </a:solidFill>
                <a:latin typeface="Verdana" panose="020B0604030504040204" pitchFamily="34" charset="0"/>
                <a:ea typeface="Verdana" panose="020B0604030504040204" pitchFamily="34" charset="0"/>
              </a:rPr>
              <a:t>» </a:t>
            </a:r>
          </a:p>
          <a:p>
            <a:pPr marL="342900" indent="-342900">
              <a:buFontTx/>
              <a:buChar char="-"/>
            </a:pPr>
            <a:endParaRPr lang="tk-TM" dirty="0" smtClean="0">
              <a:solidFill>
                <a:schemeClr val="bg1"/>
              </a:solidFill>
              <a:latin typeface="Verdana" panose="020B0604030504040204" pitchFamily="34" charset="0"/>
              <a:ea typeface="Verdana" panose="020B0604030504040204" pitchFamily="34" charset="0"/>
            </a:endParaRPr>
          </a:p>
          <a:p>
            <a:endParaRPr lang="ru-RU" dirty="0">
              <a:latin typeface="Verdana" panose="020B0604030504040204" pitchFamily="34" charset="0"/>
              <a:ea typeface="Verdana" panose="020B0604030504040204" pitchFamily="34" charset="0"/>
            </a:endParaRPr>
          </a:p>
        </p:txBody>
      </p:sp>
      <p:sp>
        <p:nvSpPr>
          <p:cNvPr id="4" name="Номер слайда 3"/>
          <p:cNvSpPr>
            <a:spLocks noGrp="1"/>
          </p:cNvSpPr>
          <p:nvPr>
            <p:ph type="sldNum" sz="quarter" idx="15"/>
          </p:nvPr>
        </p:nvSpPr>
        <p:spPr/>
        <p:txBody>
          <a:bodyPr/>
          <a:lstStyle/>
          <a:p>
            <a:fld id="{FAADACFB-7C71-4E89-89D2-7BBA40B7BFA9}" type="slidenum">
              <a:rPr lang="en-US" smtClean="0"/>
              <a:pPr/>
              <a:t>9</a:t>
            </a:fld>
            <a:endParaRPr lang="en-US" dirty="0"/>
          </a:p>
        </p:txBody>
      </p:sp>
    </p:spTree>
    <p:extLst>
      <p:ext uri="{BB962C8B-B14F-4D97-AF65-F5344CB8AC3E}">
        <p14:creationId xmlns:p14="http://schemas.microsoft.com/office/powerpoint/2010/main" val="24547197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443</Words>
  <Application>Microsoft Office PowerPoint</Application>
  <PresentationFormat>Широкоэкранный</PresentationFormat>
  <Paragraphs>34</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Calibri Light</vt:lpstr>
      <vt:lpstr>Times New Roman</vt:lpstr>
      <vt:lpstr>Verdana</vt:lpstr>
      <vt:lpstr>Wingdings</vt:lpstr>
      <vt:lpstr>Тема Office</vt:lpstr>
      <vt:lpstr> Halkara syýasy gatnaşyklar we Global meseleler. Türkmenistanyň energetika howpsuzlyk syýasaty. </vt:lpstr>
      <vt:lpstr>Halkara gatnaşyklary barada düşünje. </vt:lpstr>
      <vt:lpstr>Häzirki wagtda dünýäde 236-dan gowrak döwlet bolup, olaryň 193 döwleti BMG-nyň agzasydyr. 200-den gowrak döwlet bolsa Garaşsyz döwletleriň hataryndadyr. Türkmenistan häzirki wagtda 146-sany döwlet bilen diplomatik gatnaşyklary ýola goýdy. 2018-nji ýyla çenli  daşary ýurtlaryň 38-sinde Türkmenistanyň diplomatik we konsullyk wekilhanalary bardyr. </vt:lpstr>
      <vt:lpstr>Dünýäniň ekologiki meselesi........!</vt:lpstr>
      <vt:lpstr>Dünýäde agyz suwyň azalmagy.....!</vt:lpstr>
      <vt:lpstr>Azon gatlagynyň deşilmegi we ýuwkalmagy.....!</vt:lpstr>
      <vt:lpstr>Презентация PowerPoint</vt:lpstr>
      <vt:lpstr>Energetika howpsuzlygy düşünjesi we onuň derwaýyslygy </vt:lpstr>
      <vt:lpstr>Energetika howpsuzlygy düşünjesi we onuň derwaýyslygy </vt:lpstr>
      <vt:lpstr>Energetika howpsuzlygy düşünjesi we onuň derwaýyslygy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Halkara syýasy gatnaşyklar we Global meseleler. Türkmenistanyň energetika howpsuzlyk syýasaty. </dc:title>
  <dc:creator>g j</dc:creator>
  <cp:lastModifiedBy>g j</cp:lastModifiedBy>
  <cp:revision>10</cp:revision>
  <dcterms:created xsi:type="dcterms:W3CDTF">2020-01-02T07:15:01Z</dcterms:created>
  <dcterms:modified xsi:type="dcterms:W3CDTF">2020-01-04T06:35:41Z</dcterms:modified>
</cp:coreProperties>
</file>