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FB2C-84E8-4CBB-A0D5-65A094C55264}" type="datetimeFigureOut">
              <a:rPr lang="ru-RU" smtClean="0"/>
              <a:t>18.10.2021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A00-6A76-4B44-930F-6AB65014192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FB2C-84E8-4CBB-A0D5-65A094C55264}" type="datetimeFigureOut">
              <a:rPr lang="ru-RU" smtClean="0"/>
              <a:t>18.10.2021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A00-6A76-4B44-930F-6AB650141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89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FB2C-84E8-4CBB-A0D5-65A094C55264}" type="datetimeFigureOut">
              <a:rPr lang="ru-RU" smtClean="0"/>
              <a:t>18.10.2021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A00-6A76-4B44-930F-6AB650141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45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FB2C-84E8-4CBB-A0D5-65A094C55264}" type="datetimeFigureOut">
              <a:rPr lang="ru-RU" smtClean="0"/>
              <a:t>18.10.2021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A00-6A76-4B44-930F-6AB650141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7218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FB2C-84E8-4CBB-A0D5-65A094C55264}" type="datetimeFigureOut">
              <a:rPr lang="ru-RU" smtClean="0"/>
              <a:t>18.10.2021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A00-6A76-4B44-930F-6AB650141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729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FB2C-84E8-4CBB-A0D5-65A094C55264}" type="datetimeFigureOut">
              <a:rPr lang="ru-RU" smtClean="0"/>
              <a:t>18.10.2021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A00-6A76-4B44-930F-6AB650141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8375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FB2C-84E8-4CBB-A0D5-65A094C55264}" type="datetimeFigureOut">
              <a:rPr lang="ru-RU" smtClean="0"/>
              <a:t>18.10.2021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A00-6A76-4B44-930F-6AB650141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893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FB2C-84E8-4CBB-A0D5-65A094C55264}" type="datetimeFigureOut">
              <a:rPr lang="ru-RU" smtClean="0"/>
              <a:t>18.10.2021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A00-6A76-4B44-930F-6AB650141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131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FB2C-84E8-4CBB-A0D5-65A094C55264}" type="datetimeFigureOut">
              <a:rPr lang="ru-RU" smtClean="0"/>
              <a:t>18.10.2021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A00-6A76-4B44-930F-6AB650141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05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FB2C-84E8-4CBB-A0D5-65A094C55264}" type="datetimeFigureOut">
              <a:rPr lang="ru-RU" smtClean="0"/>
              <a:t>18.10.2021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A00-6A76-4B44-930F-6AB650141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73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FB2C-84E8-4CBB-A0D5-65A094C55264}" type="datetimeFigureOut">
              <a:rPr lang="ru-RU" smtClean="0"/>
              <a:t>18.10.2021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A00-6A76-4B44-930F-6AB650141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79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FB2C-84E8-4CBB-A0D5-65A094C55264}" type="datetimeFigureOut">
              <a:rPr lang="ru-RU" smtClean="0"/>
              <a:t>18.10.2021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A00-6A76-4B44-930F-6AB650141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2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FB2C-84E8-4CBB-A0D5-65A094C55264}" type="datetimeFigureOut">
              <a:rPr lang="ru-RU" smtClean="0"/>
              <a:t>18.10.2021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A00-6A76-4B44-930F-6AB650141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61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FB2C-84E8-4CBB-A0D5-65A094C55264}" type="datetimeFigureOut">
              <a:rPr lang="ru-RU" smtClean="0"/>
              <a:t>18.10.2021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A00-6A76-4B44-930F-6AB650141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28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FB2C-84E8-4CBB-A0D5-65A094C55264}" type="datetimeFigureOut">
              <a:rPr lang="ru-RU" smtClean="0"/>
              <a:t>18.10.2021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A00-6A76-4B44-930F-6AB650141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88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FB2C-84E8-4CBB-A0D5-65A094C55264}" type="datetimeFigureOut">
              <a:rPr lang="ru-RU" smtClean="0"/>
              <a:t>18.10.2021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A00-6A76-4B44-930F-6AB650141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34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FB2C-84E8-4CBB-A0D5-65A094C55264}" type="datetimeFigureOut">
              <a:rPr lang="ru-RU" smtClean="0"/>
              <a:t>18.10.2021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3A00-6A76-4B44-930F-6AB650141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04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tx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77FB2C-84E8-4CBB-A0D5-65A094C55264}" type="datetimeFigureOut">
              <a:rPr lang="ru-RU" smtClean="0"/>
              <a:t>18.10.2021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123A00-6A76-4B44-930F-6AB650141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417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4657725"/>
            <a:ext cx="10460038" cy="1666875"/>
          </a:xfrm>
        </p:spPr>
        <p:txBody>
          <a:bodyPr>
            <a:normAutofit lnSpcReduction="10000"/>
          </a:bodyPr>
          <a:lstStyle/>
          <a:p>
            <a:pPr algn="ctr"/>
            <a:r>
              <a:rPr lang="tk-TM" b="1" dirty="0" smtClean="0"/>
              <a:t>Käriziň çyzgysy.</a:t>
            </a:r>
            <a:endParaRPr lang="tk-TM" dirty="0" smtClean="0"/>
          </a:p>
          <a:p>
            <a:pPr algn="ctr"/>
            <a:r>
              <a:rPr lang="tk-TM" i="1" dirty="0" smtClean="0"/>
              <a:t>1 – suwarylýan meýdan; 2 – dag etegindäki düzlük; 3 – howa çalyşmak üçin guýy; 4 – baş guýy; 5 – ýerasty akar; 6 – ygal; 7 – suwly gatlak; </a:t>
            </a:r>
            <a:endParaRPr lang="tk-TM" dirty="0" smtClean="0"/>
          </a:p>
          <a:p>
            <a:pPr algn="ctr"/>
            <a:r>
              <a:rPr lang="tk-TM" i="1" dirty="0" smtClean="0"/>
              <a:t>8 – suw geçirmeýän gatlak</a:t>
            </a:r>
            <a:endParaRPr lang="tk-TM" dirty="0" smtClean="0"/>
          </a:p>
          <a:p>
            <a:endParaRPr lang="ru-RU" dirty="0"/>
          </a:p>
        </p:txBody>
      </p:sp>
      <p:pic>
        <p:nvPicPr>
          <p:cNvPr id="4" name="Picture 570571"/>
          <p:cNvPicPr/>
          <p:nvPr/>
        </p:nvPicPr>
        <p:blipFill>
          <a:blip r:embed="rId2"/>
          <a:stretch>
            <a:fillRect/>
          </a:stretch>
        </p:blipFill>
        <p:spPr>
          <a:xfrm>
            <a:off x="219076" y="-318612"/>
            <a:ext cx="10639424" cy="47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5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120640"/>
            <a:ext cx="10878792" cy="125522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Takyr we takyr görnüşli suw ýygnaýan meýdanlardan  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95% üpjünlikli ýyllyk akym (1 </a:t>
            </a:r>
            <a:r>
              <a:rPr lang="en-US" sz="2400" b="1" i="1" dirty="0">
                <a:solidFill>
                  <a:schemeClr val="bg1"/>
                </a:solidFill>
              </a:rPr>
              <a:t>km</a:t>
            </a:r>
            <a:r>
              <a:rPr lang="en-US" sz="2400" b="1" baseline="30000" dirty="0">
                <a:solidFill>
                  <a:schemeClr val="bg1"/>
                </a:solidFill>
              </a:rPr>
              <a:t>2</a:t>
            </a:r>
            <a:r>
              <a:rPr lang="en-US" sz="2400" b="1" dirty="0">
                <a:solidFill>
                  <a:schemeClr val="bg1"/>
                </a:solidFill>
              </a:rPr>
              <a:t>-den, </a:t>
            </a:r>
            <a:r>
              <a:rPr lang="en-US" sz="2400" b="1" i="1" dirty="0">
                <a:solidFill>
                  <a:schemeClr val="bg1"/>
                </a:solidFill>
              </a:rPr>
              <a:t>mm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480972"/>
          <p:cNvGrpSpPr/>
          <p:nvPr/>
        </p:nvGrpSpPr>
        <p:grpSpPr>
          <a:xfrm>
            <a:off x="684212" y="157942"/>
            <a:ext cx="11003483" cy="4670916"/>
            <a:chOff x="0" y="0"/>
            <a:chExt cx="4212006" cy="2800074"/>
          </a:xfrm>
        </p:grpSpPr>
        <p:pic>
          <p:nvPicPr>
            <p:cNvPr id="5" name="Picture 1566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" y="0"/>
              <a:ext cx="4212000" cy="2800073"/>
            </a:xfrm>
            <a:prstGeom prst="rect">
              <a:avLst/>
            </a:prstGeom>
          </p:spPr>
        </p:pic>
        <p:sp>
          <p:nvSpPr>
            <p:cNvPr id="6" name="Shape 15661"/>
            <p:cNvSpPr/>
            <p:nvPr/>
          </p:nvSpPr>
          <p:spPr>
            <a:xfrm>
              <a:off x="0" y="3"/>
              <a:ext cx="4212006" cy="2800071"/>
            </a:xfrm>
            <a:custGeom>
              <a:avLst/>
              <a:gdLst/>
              <a:ahLst/>
              <a:cxnLst/>
              <a:rect l="0" t="0" r="0" b="0"/>
              <a:pathLst>
                <a:path w="4212006" h="2800071">
                  <a:moveTo>
                    <a:pt x="0" y="2800071"/>
                  </a:moveTo>
                  <a:lnTo>
                    <a:pt x="4212006" y="2800071"/>
                  </a:lnTo>
                  <a:lnTo>
                    <a:pt x="4212006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miter lim="100000"/>
            </a:ln>
          </p:spPr>
          <p:style>
            <a:lnRef idx="1">
              <a:srgbClr val="009E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95120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779818"/>
            <a:ext cx="8534400" cy="1214581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Takyr we takyr görnüşli topraklaryň ýerleşişiniň kartasy.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1 – aýratyn takyrlar; 2 – takyr giňişlikleri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Picture 57057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6255"/>
            <a:ext cx="10099964" cy="432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1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220393"/>
            <a:ext cx="10080770" cy="7740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Turkmenistan </a:t>
            </a:r>
            <a:r>
              <a:rPr lang="en-US" b="1" dirty="0">
                <a:solidFill>
                  <a:schemeClr val="bg1"/>
                </a:solidFill>
              </a:rPr>
              <a:t>ygalyň ortaça ýyllyk mukdary, </a:t>
            </a:r>
            <a:r>
              <a:rPr lang="en-US" b="1" i="1" dirty="0">
                <a:solidFill>
                  <a:schemeClr val="bg1"/>
                </a:solidFill>
              </a:rPr>
              <a:t>mm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57057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396" y="257695"/>
            <a:ext cx="9376757" cy="45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2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729942"/>
            <a:ext cx="10188836" cy="1264457"/>
          </a:xfrm>
        </p:spPr>
        <p:txBody>
          <a:bodyPr>
            <a:normAutofit fontScale="90000"/>
          </a:bodyPr>
          <a:lstStyle/>
          <a:p>
            <a:pPr algn="ctr"/>
            <a:r>
              <a:rPr lang="tk-TM" b="1" dirty="0" smtClean="0">
                <a:solidFill>
                  <a:schemeClr val="bg1"/>
                </a:solidFill>
              </a:rPr>
              <a:t>Galyňlygy ≥ 5 </a:t>
            </a:r>
            <a:r>
              <a:rPr lang="tk-TM" b="1" i="1" dirty="0" smtClean="0">
                <a:solidFill>
                  <a:schemeClr val="bg1"/>
                </a:solidFill>
              </a:rPr>
              <a:t>mm</a:t>
            </a:r>
            <a:r>
              <a:rPr lang="tk-TM" b="1" dirty="0" smtClean="0">
                <a:solidFill>
                  <a:schemeClr val="bg1"/>
                </a:solidFill>
              </a:rPr>
              <a:t> bolan akym emele getiriji ýagyşlaryň ortaça ýyllk sany</a:t>
            </a:r>
            <a:r>
              <a:rPr lang="tk-TM" dirty="0" smtClean="0">
                <a:solidFill>
                  <a:schemeClr val="bg1"/>
                </a:solidFill>
              </a:rPr>
              <a:t/>
            </a:r>
            <a:br>
              <a:rPr lang="tk-TM" dirty="0" smtClean="0">
                <a:solidFill>
                  <a:schemeClr val="bg1"/>
                </a:solidFill>
              </a:rPr>
            </a:br>
            <a:endParaRPr lang="tk-TM" dirty="0">
              <a:solidFill>
                <a:schemeClr val="bg1"/>
              </a:solidFill>
            </a:endParaRPr>
          </a:p>
        </p:txBody>
      </p:sp>
      <p:pic>
        <p:nvPicPr>
          <p:cNvPr id="4" name="Picture 57057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-232756"/>
            <a:ext cx="9875520" cy="472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49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178828"/>
            <a:ext cx="10712537" cy="13799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Galyňlygy ≥ 5 </a:t>
            </a:r>
            <a:r>
              <a:rPr lang="en-US" b="1" i="1" dirty="0">
                <a:solidFill>
                  <a:schemeClr val="bg1"/>
                </a:solidFill>
              </a:rPr>
              <a:t>mm</a:t>
            </a:r>
            <a:r>
              <a:rPr lang="en-US" b="1" dirty="0">
                <a:solidFill>
                  <a:schemeClr val="bg1"/>
                </a:solidFill>
              </a:rPr>
              <a:t> bolan akym emele getiriji ygallaryň ortaça ýyllyk jemi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480452"/>
          <p:cNvGrpSpPr/>
          <p:nvPr/>
        </p:nvGrpSpPr>
        <p:grpSpPr>
          <a:xfrm>
            <a:off x="684212" y="216132"/>
            <a:ext cx="9049992" cy="4779818"/>
            <a:chOff x="0" y="0"/>
            <a:chExt cx="3420000" cy="2188800"/>
          </a:xfrm>
        </p:grpSpPr>
        <p:pic>
          <p:nvPicPr>
            <p:cNvPr id="5" name="Picture 1487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420000" cy="2188800"/>
            </a:xfrm>
            <a:prstGeom prst="rect">
              <a:avLst/>
            </a:prstGeom>
          </p:spPr>
        </p:pic>
        <p:sp>
          <p:nvSpPr>
            <p:cNvPr id="6" name="Shape 14871"/>
            <p:cNvSpPr/>
            <p:nvPr/>
          </p:nvSpPr>
          <p:spPr>
            <a:xfrm>
              <a:off x="0" y="2"/>
              <a:ext cx="3419996" cy="2188794"/>
            </a:xfrm>
            <a:custGeom>
              <a:avLst/>
              <a:gdLst/>
              <a:ahLst/>
              <a:cxnLst/>
              <a:rect l="0" t="0" r="0" b="0"/>
              <a:pathLst>
                <a:path w="3419996" h="2188794">
                  <a:moveTo>
                    <a:pt x="0" y="2188794"/>
                  </a:moveTo>
                  <a:lnTo>
                    <a:pt x="3419996" y="2188794"/>
                  </a:lnTo>
                  <a:lnTo>
                    <a:pt x="3419996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miter lim="100000"/>
            </a:ln>
          </p:spPr>
          <p:style>
            <a:lnRef idx="1">
              <a:srgbClr val="009E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9953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303520"/>
            <a:ext cx="8534400" cy="690879"/>
          </a:xfrm>
        </p:spPr>
        <p:txBody>
          <a:bodyPr>
            <a:noAutofit/>
          </a:bodyPr>
          <a:lstStyle/>
          <a:p>
            <a:pPr algn="ctr"/>
            <a:r>
              <a:rPr lang="tk-TM" sz="2400" b="1" dirty="0" smtClean="0">
                <a:solidFill>
                  <a:schemeClr val="bg1"/>
                </a:solidFill>
              </a:rPr>
              <a:t>Takyr we takyr görnüşli suw ýygnaýan meýdanlardan köpýyllyk döwrüň ortaça ýyllyk akymy (</a:t>
            </a:r>
            <a:r>
              <a:rPr lang="tk-TM" sz="2400" b="1" i="1" dirty="0" smtClean="0">
                <a:solidFill>
                  <a:schemeClr val="bg1"/>
                </a:solidFill>
              </a:rPr>
              <a:t>l/s</a:t>
            </a:r>
            <a:r>
              <a:rPr lang="tk-TM" sz="2400" b="1" i="1" baseline="30000" dirty="0" smtClean="0">
                <a:solidFill>
                  <a:schemeClr val="bg1"/>
                </a:solidFill>
              </a:rPr>
              <a:t> </a:t>
            </a:r>
            <a:r>
              <a:rPr lang="tk-TM" sz="2400" b="1" baseline="30000" dirty="0" smtClean="0">
                <a:solidFill>
                  <a:schemeClr val="bg1"/>
                </a:solidFill>
              </a:rPr>
              <a:t>.</a:t>
            </a:r>
            <a:r>
              <a:rPr lang="tk-TM" sz="2400" b="1" dirty="0" smtClean="0">
                <a:solidFill>
                  <a:schemeClr val="bg1"/>
                </a:solidFill>
              </a:rPr>
              <a:t> </a:t>
            </a:r>
            <a:r>
              <a:rPr lang="tk-TM" sz="2400" b="1" i="1" dirty="0" smtClean="0">
                <a:solidFill>
                  <a:schemeClr val="bg1"/>
                </a:solidFill>
              </a:rPr>
              <a:t>km</a:t>
            </a:r>
            <a:r>
              <a:rPr lang="tk-TM" sz="2400" b="1" baseline="30000" dirty="0" smtClean="0">
                <a:solidFill>
                  <a:schemeClr val="bg1"/>
                </a:solidFill>
              </a:rPr>
              <a:t>2</a:t>
            </a:r>
            <a:r>
              <a:rPr lang="tk-TM" sz="2400" b="1" dirty="0" smtClean="0">
                <a:solidFill>
                  <a:schemeClr val="bg1"/>
                </a:solidFill>
              </a:rPr>
              <a:t>)</a:t>
            </a:r>
            <a:r>
              <a:rPr lang="tk-TM" sz="2400" dirty="0" smtClean="0">
                <a:solidFill>
                  <a:schemeClr val="bg1"/>
                </a:solidFill>
              </a:rPr>
              <a:t/>
            </a:r>
            <a:br>
              <a:rPr lang="tk-TM" sz="2400" dirty="0" smtClean="0">
                <a:solidFill>
                  <a:schemeClr val="bg1"/>
                </a:solidFill>
              </a:rPr>
            </a:br>
            <a:endParaRPr lang="tk-TM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480453"/>
          <p:cNvGrpSpPr/>
          <p:nvPr/>
        </p:nvGrpSpPr>
        <p:grpSpPr>
          <a:xfrm>
            <a:off x="-58188" y="99753"/>
            <a:ext cx="12627032" cy="4541628"/>
            <a:chOff x="0" y="0"/>
            <a:chExt cx="5183645" cy="2423931"/>
          </a:xfrm>
        </p:grpSpPr>
        <p:sp>
          <p:nvSpPr>
            <p:cNvPr id="5" name="Rectangle 14896"/>
            <p:cNvSpPr/>
            <p:nvPr/>
          </p:nvSpPr>
          <p:spPr>
            <a:xfrm>
              <a:off x="0" y="0"/>
              <a:ext cx="5183645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289560" algn="l">
                <a:lnSpc>
                  <a:spcPct val="107000"/>
                </a:lnSpc>
                <a:spcAft>
                  <a:spcPts val="800"/>
                </a:spcAft>
              </a:pPr>
              <a:endParaRPr lang="ru-RU" sz="12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6" name="Picture 57057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93719" y="244611"/>
              <a:ext cx="3422904" cy="2179320"/>
            </a:xfrm>
            <a:prstGeom prst="rect">
              <a:avLst/>
            </a:prstGeom>
          </p:spPr>
        </p:pic>
        <p:sp>
          <p:nvSpPr>
            <p:cNvPr id="7" name="Shape 14899"/>
            <p:cNvSpPr/>
            <p:nvPr/>
          </p:nvSpPr>
          <p:spPr>
            <a:xfrm>
              <a:off x="396183" y="247176"/>
              <a:ext cx="3419996" cy="2175320"/>
            </a:xfrm>
            <a:custGeom>
              <a:avLst/>
              <a:gdLst/>
              <a:ahLst/>
              <a:cxnLst/>
              <a:rect l="0" t="0" r="0" b="0"/>
              <a:pathLst>
                <a:path w="3419996" h="2175320">
                  <a:moveTo>
                    <a:pt x="0" y="2175320"/>
                  </a:moveTo>
                  <a:lnTo>
                    <a:pt x="3419996" y="2175320"/>
                  </a:lnTo>
                  <a:lnTo>
                    <a:pt x="3419996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miter lim="100000"/>
            </a:ln>
          </p:spPr>
          <p:style>
            <a:lnRef idx="1">
              <a:srgbClr val="009E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00577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172967"/>
            <a:ext cx="10222086" cy="1144706"/>
          </a:xfrm>
        </p:spPr>
        <p:txBody>
          <a:bodyPr>
            <a:noAutofit/>
          </a:bodyPr>
          <a:lstStyle/>
          <a:p>
            <a:pPr algn="ctr"/>
            <a:r>
              <a:rPr lang="tk-TM" sz="2400" b="1" dirty="0" smtClean="0">
                <a:solidFill>
                  <a:schemeClr val="bg1"/>
                </a:solidFill>
              </a:rPr>
              <a:t>Takyr we takyr görnüşli suw ýygnaýan meýdanlardan köpýyllyk ortaça döwür üçin ýyllyk akym (1 </a:t>
            </a:r>
            <a:r>
              <a:rPr lang="tk-TM" sz="2400" b="1" i="1" dirty="0" smtClean="0">
                <a:solidFill>
                  <a:schemeClr val="bg1"/>
                </a:solidFill>
              </a:rPr>
              <a:t>km</a:t>
            </a:r>
            <a:r>
              <a:rPr lang="tk-TM" sz="2400" b="1" baseline="30000" dirty="0" smtClean="0">
                <a:solidFill>
                  <a:schemeClr val="bg1"/>
                </a:solidFill>
              </a:rPr>
              <a:t>2</a:t>
            </a:r>
            <a:r>
              <a:rPr lang="tk-TM" sz="2400" b="1" dirty="0" smtClean="0">
                <a:solidFill>
                  <a:schemeClr val="bg1"/>
                </a:solidFill>
              </a:rPr>
              <a:t>-den, </a:t>
            </a:r>
            <a:r>
              <a:rPr lang="tk-TM" sz="2400" b="1" i="1" dirty="0" smtClean="0">
                <a:solidFill>
                  <a:schemeClr val="bg1"/>
                </a:solidFill>
              </a:rPr>
              <a:t>mm</a:t>
            </a:r>
            <a:r>
              <a:rPr lang="tk-TM" sz="2400" b="1" dirty="0" smtClean="0">
                <a:solidFill>
                  <a:schemeClr val="bg1"/>
                </a:solidFill>
              </a:rPr>
              <a:t>)</a:t>
            </a:r>
            <a:r>
              <a:rPr lang="tk-TM" sz="2400" dirty="0" smtClean="0">
                <a:solidFill>
                  <a:schemeClr val="bg1"/>
                </a:solidFill>
              </a:rPr>
              <a:t/>
            </a:r>
            <a:br>
              <a:rPr lang="tk-TM" sz="2400" dirty="0" smtClean="0">
                <a:solidFill>
                  <a:schemeClr val="bg1"/>
                </a:solidFill>
              </a:rPr>
            </a:br>
            <a:endParaRPr lang="tk-TM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480742"/>
          <p:cNvGrpSpPr/>
          <p:nvPr/>
        </p:nvGrpSpPr>
        <p:grpSpPr>
          <a:xfrm>
            <a:off x="556953" y="274320"/>
            <a:ext cx="10016835" cy="4493592"/>
            <a:chOff x="-3720" y="-3821"/>
            <a:chExt cx="4215726" cy="2682240"/>
          </a:xfrm>
        </p:grpSpPr>
        <p:pic>
          <p:nvPicPr>
            <p:cNvPr id="5" name="Picture 57058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3720" y="-3821"/>
              <a:ext cx="4215384" cy="2682240"/>
            </a:xfrm>
            <a:prstGeom prst="rect">
              <a:avLst/>
            </a:prstGeom>
          </p:spPr>
        </p:pic>
        <p:sp>
          <p:nvSpPr>
            <p:cNvPr id="6" name="Shape 15616"/>
            <p:cNvSpPr/>
            <p:nvPr/>
          </p:nvSpPr>
          <p:spPr>
            <a:xfrm>
              <a:off x="0" y="0"/>
              <a:ext cx="4212006" cy="2678405"/>
            </a:xfrm>
            <a:custGeom>
              <a:avLst/>
              <a:gdLst/>
              <a:ahLst/>
              <a:cxnLst/>
              <a:rect l="0" t="0" r="0" b="0"/>
              <a:pathLst>
                <a:path w="4212006" h="2678405">
                  <a:moveTo>
                    <a:pt x="0" y="2678405"/>
                  </a:moveTo>
                  <a:lnTo>
                    <a:pt x="4212006" y="2678405"/>
                  </a:lnTo>
                  <a:lnTo>
                    <a:pt x="4212006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miter lim="100000"/>
            </a:ln>
          </p:spPr>
          <p:style>
            <a:lnRef idx="1">
              <a:srgbClr val="009E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84460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539" y="5444837"/>
            <a:ext cx="10105708" cy="130509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Takyr we takyr görnüşli </a:t>
            </a:r>
            <a:r>
              <a:rPr lang="en-US" sz="2400" b="1" dirty="0" smtClean="0">
                <a:solidFill>
                  <a:schemeClr val="bg1"/>
                </a:solidFill>
              </a:rPr>
              <a:t>sow </a:t>
            </a:r>
            <a:r>
              <a:rPr lang="en-US" sz="2400" b="1" dirty="0">
                <a:solidFill>
                  <a:schemeClr val="bg1"/>
                </a:solidFill>
              </a:rPr>
              <a:t>ýygnaýan meýdanlardan  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75% üpjünlikli ýyllyk akym (1 </a:t>
            </a:r>
            <a:r>
              <a:rPr lang="en-US" sz="2400" b="1" i="1" dirty="0">
                <a:solidFill>
                  <a:schemeClr val="bg1"/>
                </a:solidFill>
              </a:rPr>
              <a:t>km</a:t>
            </a:r>
            <a:r>
              <a:rPr lang="en-US" sz="2400" b="1" baseline="30000" dirty="0">
                <a:solidFill>
                  <a:schemeClr val="bg1"/>
                </a:solidFill>
              </a:rPr>
              <a:t>2</a:t>
            </a:r>
            <a:r>
              <a:rPr lang="en-US" sz="2400" b="1" dirty="0">
                <a:solidFill>
                  <a:schemeClr val="bg1"/>
                </a:solidFill>
              </a:rPr>
              <a:t>-den, </a:t>
            </a:r>
            <a:r>
              <a:rPr lang="en-US" sz="2400" b="1" i="1" dirty="0">
                <a:solidFill>
                  <a:schemeClr val="bg1"/>
                </a:solidFill>
              </a:rPr>
              <a:t>mm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480743"/>
          <p:cNvGrpSpPr/>
          <p:nvPr/>
        </p:nvGrpSpPr>
        <p:grpSpPr>
          <a:xfrm>
            <a:off x="684211" y="685800"/>
            <a:ext cx="10454843" cy="4318462"/>
            <a:chOff x="-3441" y="-2742"/>
            <a:chExt cx="4172712" cy="2731008"/>
          </a:xfrm>
        </p:grpSpPr>
        <p:pic>
          <p:nvPicPr>
            <p:cNvPr id="5" name="Picture 57058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3441" y="-2742"/>
              <a:ext cx="4172712" cy="2731008"/>
            </a:xfrm>
            <a:prstGeom prst="rect">
              <a:avLst/>
            </a:prstGeom>
          </p:spPr>
        </p:pic>
        <p:sp>
          <p:nvSpPr>
            <p:cNvPr id="6" name="Shape 15626"/>
            <p:cNvSpPr/>
            <p:nvPr/>
          </p:nvSpPr>
          <p:spPr>
            <a:xfrm>
              <a:off x="0" y="0"/>
              <a:ext cx="4167848" cy="2728253"/>
            </a:xfrm>
            <a:custGeom>
              <a:avLst/>
              <a:gdLst/>
              <a:ahLst/>
              <a:cxnLst/>
              <a:rect l="0" t="0" r="0" b="0"/>
              <a:pathLst>
                <a:path w="4167848" h="2728253">
                  <a:moveTo>
                    <a:pt x="0" y="2728253"/>
                  </a:moveTo>
                  <a:lnTo>
                    <a:pt x="4167848" y="2728253"/>
                  </a:lnTo>
                  <a:lnTo>
                    <a:pt x="4167848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miter lim="100000"/>
            </a:ln>
          </p:spPr>
          <p:style>
            <a:lnRef idx="1">
              <a:srgbClr val="009E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13154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840" y="5070763"/>
            <a:ext cx="11036733" cy="1305099"/>
          </a:xfrm>
        </p:spPr>
        <p:txBody>
          <a:bodyPr>
            <a:normAutofit/>
          </a:bodyPr>
          <a:lstStyle/>
          <a:p>
            <a:pPr algn="ctr"/>
            <a:r>
              <a:rPr lang="tk-TM" sz="2400" b="1" dirty="0" smtClean="0">
                <a:solidFill>
                  <a:schemeClr val="bg1"/>
                </a:solidFill>
              </a:rPr>
              <a:t>Takyr we takyr görnüşli suw ýygnaýan meýdanlardan  90% üpjünlikli ýyllyk akym (1 </a:t>
            </a:r>
            <a:r>
              <a:rPr lang="tk-TM" sz="2400" b="1" i="1" dirty="0" smtClean="0">
                <a:solidFill>
                  <a:schemeClr val="bg1"/>
                </a:solidFill>
              </a:rPr>
              <a:t>km</a:t>
            </a:r>
            <a:r>
              <a:rPr lang="tk-TM" sz="2400" b="1" baseline="30000" dirty="0" smtClean="0">
                <a:solidFill>
                  <a:schemeClr val="bg1"/>
                </a:solidFill>
              </a:rPr>
              <a:t>2</a:t>
            </a:r>
            <a:r>
              <a:rPr lang="tk-TM" sz="2400" b="1" dirty="0" smtClean="0">
                <a:solidFill>
                  <a:schemeClr val="bg1"/>
                </a:solidFill>
              </a:rPr>
              <a:t>-den, </a:t>
            </a:r>
            <a:r>
              <a:rPr lang="tk-TM" sz="2400" b="1" i="1" dirty="0" smtClean="0">
                <a:solidFill>
                  <a:schemeClr val="bg1"/>
                </a:solidFill>
              </a:rPr>
              <a:t>mm</a:t>
            </a:r>
            <a:r>
              <a:rPr lang="tk-TM" sz="2400" b="1" dirty="0" smtClean="0">
                <a:solidFill>
                  <a:schemeClr val="bg1"/>
                </a:solidFill>
              </a:rPr>
              <a:t>)</a:t>
            </a:r>
            <a:r>
              <a:rPr lang="tk-TM" sz="2400" dirty="0" smtClean="0">
                <a:solidFill>
                  <a:schemeClr val="bg1"/>
                </a:solidFill>
              </a:rPr>
              <a:t/>
            </a:r>
            <a:br>
              <a:rPr lang="tk-TM" sz="2400" dirty="0" smtClean="0">
                <a:solidFill>
                  <a:schemeClr val="bg1"/>
                </a:solidFill>
              </a:rPr>
            </a:br>
            <a:endParaRPr lang="tk-TM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480971"/>
          <p:cNvGrpSpPr/>
          <p:nvPr/>
        </p:nvGrpSpPr>
        <p:grpSpPr>
          <a:xfrm>
            <a:off x="615141" y="166256"/>
            <a:ext cx="11006051" cy="4582352"/>
            <a:chOff x="-3504" y="-3834"/>
            <a:chExt cx="4200144" cy="2642616"/>
          </a:xfrm>
        </p:grpSpPr>
        <p:pic>
          <p:nvPicPr>
            <p:cNvPr id="5" name="Picture 57058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3504" y="-3834"/>
              <a:ext cx="4200144" cy="2642616"/>
            </a:xfrm>
            <a:prstGeom prst="rect">
              <a:avLst/>
            </a:prstGeom>
          </p:spPr>
        </p:pic>
        <p:sp>
          <p:nvSpPr>
            <p:cNvPr id="6" name="Shape 15650"/>
            <p:cNvSpPr/>
            <p:nvPr/>
          </p:nvSpPr>
          <p:spPr>
            <a:xfrm>
              <a:off x="0" y="0"/>
              <a:ext cx="4196106" cy="2638070"/>
            </a:xfrm>
            <a:custGeom>
              <a:avLst/>
              <a:gdLst/>
              <a:ahLst/>
              <a:cxnLst/>
              <a:rect l="0" t="0" r="0" b="0"/>
              <a:pathLst>
                <a:path w="4196106" h="2638070">
                  <a:moveTo>
                    <a:pt x="0" y="2638070"/>
                  </a:moveTo>
                  <a:lnTo>
                    <a:pt x="4196106" y="2638070"/>
                  </a:lnTo>
                  <a:lnTo>
                    <a:pt x="4196106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miter lim="100000"/>
            </a:ln>
          </p:spPr>
          <p:style>
            <a:lnRef idx="1">
              <a:srgbClr val="009E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14307479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</TotalTime>
  <Words>152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Century Gothic</vt:lpstr>
      <vt:lpstr>Times New Roman</vt:lpstr>
      <vt:lpstr>Wingdings 3</vt:lpstr>
      <vt:lpstr>Сектор</vt:lpstr>
      <vt:lpstr>Презентация PowerPoint</vt:lpstr>
      <vt:lpstr>Takyr we takyr görnüşli topraklaryň ýerleşişiniň kartasy. 1 – aýratyn takyrlar; 2 – takyr giňişlikleri </vt:lpstr>
      <vt:lpstr>Turkmenistan ygalyň ortaça ýyllyk mukdary, mm </vt:lpstr>
      <vt:lpstr>Galyňlygy ≥ 5 mm bolan akym emele getiriji ýagyşlaryň ortaça ýyllk sany </vt:lpstr>
      <vt:lpstr>Galyňlygy ≥ 5 mm bolan akym emele getiriji ygallaryň ortaça ýyllyk jemi </vt:lpstr>
      <vt:lpstr>Takyr we takyr görnüşli suw ýygnaýan meýdanlardan köpýyllyk döwrüň ortaça ýyllyk akymy (l/s . km2) </vt:lpstr>
      <vt:lpstr>Takyr we takyr görnüşli suw ýygnaýan meýdanlardan köpýyllyk ortaça döwür üçin ýyllyk akym (1 km2-den, mm) </vt:lpstr>
      <vt:lpstr>Takyr we takyr görnüşli sow ýygnaýan meýdanlardan   75% üpjünlikli ýyllyk akym (1 km2-den, mm) </vt:lpstr>
      <vt:lpstr>Takyr we takyr görnüşli suw ýygnaýan meýdanlardan  90% üpjünlikli ýyllyk akym (1 km2-den, mm) </vt:lpstr>
      <vt:lpstr>Takyr we takyr görnüşli suw ýygnaýan meýdanlardan   95% üpjünlikli ýyllyk akym (1 km2-den, mm)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Microsoft</cp:lastModifiedBy>
  <cp:revision>3</cp:revision>
  <dcterms:created xsi:type="dcterms:W3CDTF">2021-10-18T10:20:18Z</dcterms:created>
  <dcterms:modified xsi:type="dcterms:W3CDTF">2021-10-18T10:39:32Z</dcterms:modified>
</cp:coreProperties>
</file>