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3599118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1654448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8BD95-20CC-40F7-9459-6A800228BB3D}"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2595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09E740A-BFF8-4966-A4D3-7CED33871931}"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3348266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09E740A-BFF8-4966-A4D3-7CED33871931}"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8BD95-20CC-40F7-9459-6A800228BB3D}"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2912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09E740A-BFF8-4966-A4D3-7CED33871931}"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2369425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1111437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265608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1299137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09E740A-BFF8-4966-A4D3-7CED33871931}"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4123793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09E740A-BFF8-4966-A4D3-7CED33871931}"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248382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09E740A-BFF8-4966-A4D3-7CED33871931}" type="datetimeFigureOut">
              <a:rPr lang="ru-RU" smtClean="0"/>
              <a:t>30.07.2020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3369733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09E740A-BFF8-4966-A4D3-7CED33871931}" type="datetimeFigureOut">
              <a:rPr lang="ru-RU" smtClean="0"/>
              <a:t>30.07.2020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302334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E740A-BFF8-4966-A4D3-7CED33871931}" type="datetimeFigureOut">
              <a:rPr lang="ru-RU" smtClean="0"/>
              <a:t>30.07.2020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294191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09E740A-BFF8-4966-A4D3-7CED33871931}"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45037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09E740A-BFF8-4966-A4D3-7CED33871931}"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D8BD95-20CC-40F7-9459-6A800228BB3D}" type="slidenum">
              <a:rPr lang="ru-RU" smtClean="0"/>
              <a:t>‹#›</a:t>
            </a:fld>
            <a:endParaRPr lang="ru-RU"/>
          </a:p>
        </p:txBody>
      </p:sp>
    </p:spTree>
    <p:extLst>
      <p:ext uri="{BB962C8B-B14F-4D97-AF65-F5344CB8AC3E}">
        <p14:creationId xmlns:p14="http://schemas.microsoft.com/office/powerpoint/2010/main" val="1956772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09E740A-BFF8-4966-A4D3-7CED33871931}" type="datetimeFigureOut">
              <a:rPr lang="ru-RU" smtClean="0"/>
              <a:t>30.07.2020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7D8BD95-20CC-40F7-9459-6A800228BB3D}" type="slidenum">
              <a:rPr lang="ru-RU" smtClean="0"/>
              <a:t>‹#›</a:t>
            </a:fld>
            <a:endParaRPr lang="ru-RU"/>
          </a:p>
        </p:txBody>
      </p:sp>
    </p:spTree>
    <p:extLst>
      <p:ext uri="{BB962C8B-B14F-4D97-AF65-F5344CB8AC3E}">
        <p14:creationId xmlns:p14="http://schemas.microsoft.com/office/powerpoint/2010/main" val="20675738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90944" y="1686758"/>
            <a:ext cx="9959897" cy="4563122"/>
          </a:xfrm>
        </p:spPr>
        <p:txBody>
          <a:bodyPr>
            <a:normAutofit fontScale="90000"/>
          </a:bodyPr>
          <a:lstStyle/>
          <a:p>
            <a:pPr>
              <a:spcBef>
                <a:spcPts val="1200"/>
              </a:spcBef>
              <a:spcAft>
                <a:spcPts val="300"/>
              </a:spcAft>
            </a:pPr>
            <a:r>
              <a:rPr lang="ru-RU" sz="3600" b="1" kern="1600" spc="-15" dirty="0" err="1">
                <a:latin typeface="Times New Roman" panose="02020603050405020304" pitchFamily="18" charset="0"/>
                <a:cs typeface="Arial" panose="020B0604020202020204" pitchFamily="34" charset="0"/>
              </a:rPr>
              <a:t>Tema</a:t>
            </a:r>
            <a:r>
              <a:rPr lang="ru-RU" sz="3600" b="1" kern="1600" spc="-15" dirty="0">
                <a:latin typeface="Times New Roman" panose="02020603050405020304" pitchFamily="18" charset="0"/>
                <a:cs typeface="Arial" panose="020B0604020202020204" pitchFamily="34" charset="0"/>
              </a:rPr>
              <a:t>№</a:t>
            </a:r>
            <a:r>
              <a:rPr lang="nb-NO" sz="3600" b="1" kern="1600" spc="-15" dirty="0">
                <a:latin typeface="Times New Roman" panose="02020603050405020304" pitchFamily="18" charset="0"/>
                <a:cs typeface="Arial" panose="020B0604020202020204" pitchFamily="34" charset="0"/>
              </a:rPr>
              <a:t>6</a:t>
            </a:r>
            <a:r>
              <a:rPr lang="en-US" sz="3600" b="1" kern="1600" spc="-15" dirty="0">
                <a:latin typeface="Times New Roman" panose="02020603050405020304" pitchFamily="18" charset="0"/>
                <a:cs typeface="Arial" panose="020B0604020202020204" pitchFamily="34" charset="0"/>
              </a:rPr>
              <a:t>. </a:t>
            </a:r>
            <a:r>
              <a:rPr lang="en-US" sz="3600" b="1" kern="1600" spc="-15" dirty="0" err="1">
                <a:latin typeface="Times New Roman" panose="02020603050405020304" pitchFamily="18" charset="0"/>
                <a:cs typeface="Arial" panose="020B0604020202020204" pitchFamily="34" charset="0"/>
              </a:rPr>
              <a:t>Döwletiň</a:t>
            </a:r>
            <a:r>
              <a:rPr lang="en-US" sz="3600" b="1" kern="1600" spc="-15" dirty="0">
                <a:latin typeface="Times New Roman" panose="02020603050405020304" pitchFamily="18" charset="0"/>
                <a:cs typeface="Arial" panose="020B0604020202020204" pitchFamily="34" charset="0"/>
              </a:rPr>
              <a:t> </a:t>
            </a:r>
            <a:r>
              <a:rPr lang="en-US" sz="3600" b="1" kern="1600" spc="-15" dirty="0" err="1">
                <a:latin typeface="Times New Roman" panose="02020603050405020304" pitchFamily="18" charset="0"/>
                <a:cs typeface="Arial" panose="020B0604020202020204" pitchFamily="34" charset="0"/>
              </a:rPr>
              <a:t>salgyt-býujet</a:t>
            </a:r>
            <a:r>
              <a:rPr lang="en-US" sz="3600" b="1" kern="1600" spc="-15" dirty="0">
                <a:latin typeface="Times New Roman" panose="02020603050405020304" pitchFamily="18" charset="0"/>
                <a:cs typeface="Arial" panose="020B0604020202020204" pitchFamily="34" charset="0"/>
              </a:rPr>
              <a:t> </a:t>
            </a:r>
            <a:r>
              <a:rPr lang="en-US" sz="3600" b="1" kern="1600" spc="-15" dirty="0" err="1">
                <a:latin typeface="Times New Roman" panose="02020603050405020304" pitchFamily="18" charset="0"/>
                <a:cs typeface="Arial" panose="020B0604020202020204" pitchFamily="34" charset="0"/>
              </a:rPr>
              <a:t>syýasaty</a:t>
            </a:r>
            <a:r>
              <a:rPr lang="ru-RU" sz="3600" b="1" kern="1600" spc="-15" dirty="0">
                <a:latin typeface="Times New Roman" panose="02020603050405020304" pitchFamily="18" charset="0"/>
                <a:cs typeface="Arial" panose="020B0604020202020204" pitchFamily="34" charset="0"/>
              </a:rPr>
              <a:t>.</a:t>
            </a:r>
            <a:r>
              <a:rPr lang="ru-RU" sz="3600" b="1" kern="1600" dirty="0">
                <a:latin typeface="Arial" panose="020B0604020202020204" pitchFamily="34" charset="0"/>
              </a:rPr>
              <a:t/>
            </a:r>
            <a:br>
              <a:rPr lang="ru-RU" sz="3600" b="1" kern="1600" dirty="0">
                <a:latin typeface="Arial" panose="020B0604020202020204" pitchFamily="34" charset="0"/>
              </a:rPr>
            </a:br>
            <a:r>
              <a:rPr lang="ru-RU" sz="3600" dirty="0">
                <a:latin typeface="Times New Roman" panose="02020603050405020304" pitchFamily="18" charset="0"/>
                <a:ea typeface="Times New Roman" panose="02020603050405020304" pitchFamily="18" charset="0"/>
              </a:rPr>
              <a:t> </a:t>
            </a:r>
            <a:br>
              <a:rPr lang="ru-RU" sz="3600" dirty="0">
                <a:latin typeface="Times New Roman" panose="02020603050405020304" pitchFamily="18" charset="0"/>
                <a:ea typeface="Times New Roman" panose="02020603050405020304" pitchFamily="18" charset="0"/>
              </a:rPr>
            </a:br>
            <a:r>
              <a:rPr lang="ru-RU" sz="3600" b="1" dirty="0">
                <a:latin typeface="Times New Roman" panose="02020603050405020304" pitchFamily="18" charset="0"/>
                <a:ea typeface="Times New Roman" panose="02020603050405020304" pitchFamily="18" charset="0"/>
              </a:rPr>
              <a:t>6.1. </a:t>
            </a:r>
            <a:r>
              <a:rPr lang="ru-RU" sz="3600" b="1" dirty="0" err="1">
                <a:latin typeface="Times New Roman" panose="02020603050405020304" pitchFamily="18" charset="0"/>
                <a:ea typeface="Times New Roman" panose="02020603050405020304" pitchFamily="18" charset="0"/>
              </a:rPr>
              <a:t>Salgyt</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barada</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düşünje</a:t>
            </a:r>
            <a:r>
              <a:rPr lang="ru-RU" sz="3600" b="1" dirty="0">
                <a:latin typeface="Times New Roman" panose="02020603050405020304" pitchFamily="18" charset="0"/>
                <a:ea typeface="Times New Roman" panose="02020603050405020304" pitchFamily="18" charset="0"/>
              </a:rPr>
              <a:t>.</a:t>
            </a:r>
            <a:r>
              <a:rPr lang="ru-RU" sz="3600" dirty="0">
                <a:latin typeface="Times New Roman" panose="02020603050405020304" pitchFamily="18" charset="0"/>
                <a:ea typeface="Times New Roman" panose="02020603050405020304" pitchFamily="18" charset="0"/>
              </a:rPr>
              <a:t/>
            </a:r>
            <a:br>
              <a:rPr lang="ru-RU" sz="3600" dirty="0">
                <a:latin typeface="Times New Roman" panose="02020603050405020304" pitchFamily="18" charset="0"/>
                <a:ea typeface="Times New Roman" panose="02020603050405020304" pitchFamily="18" charset="0"/>
              </a:rPr>
            </a:br>
            <a:r>
              <a:rPr lang="en-US" sz="3600" b="1" kern="1600" spc="-15" dirty="0">
                <a:latin typeface="Times New Roman" panose="02020603050405020304" pitchFamily="18" charset="0"/>
                <a:cs typeface="Arial" panose="020B0604020202020204" pitchFamily="34" charset="0"/>
              </a:rPr>
              <a:t>6.2. </a:t>
            </a:r>
            <a:r>
              <a:rPr lang="en-US" sz="3600" b="1" kern="1600" spc="-15" dirty="0" err="1">
                <a:latin typeface="Times New Roman" panose="02020603050405020304" pitchFamily="18" charset="0"/>
                <a:cs typeface="Arial" panose="020B0604020202020204" pitchFamily="34" charset="0"/>
              </a:rPr>
              <a:t>Döwlet</a:t>
            </a:r>
            <a:r>
              <a:rPr lang="en-US" sz="3600" b="1" kern="1600" spc="-15" dirty="0">
                <a:latin typeface="Times New Roman" panose="02020603050405020304" pitchFamily="18" charset="0"/>
                <a:cs typeface="Arial" panose="020B0604020202020204" pitchFamily="34" charset="0"/>
              </a:rPr>
              <a:t> </a:t>
            </a:r>
            <a:r>
              <a:rPr lang="en-US" sz="3600" b="1" kern="1600" spc="-15" dirty="0" err="1">
                <a:latin typeface="Times New Roman" panose="02020603050405020304" pitchFamily="18" charset="0"/>
                <a:cs typeface="Arial" panose="020B0604020202020204" pitchFamily="34" charset="0"/>
              </a:rPr>
              <a:t>býujeti</a:t>
            </a:r>
            <a:r>
              <a:rPr lang="en-US" sz="3600" b="1" kern="1600" spc="-15" dirty="0">
                <a:latin typeface="Times New Roman" panose="02020603050405020304" pitchFamily="18" charset="0"/>
                <a:cs typeface="Arial" panose="020B0604020202020204" pitchFamily="34" charset="0"/>
              </a:rPr>
              <a:t> we </a:t>
            </a:r>
            <a:r>
              <a:rPr lang="en-US" sz="3600" b="1" kern="1600" spc="-15" dirty="0" err="1">
                <a:latin typeface="Times New Roman" panose="02020603050405020304" pitchFamily="18" charset="0"/>
                <a:cs typeface="Arial" panose="020B0604020202020204" pitchFamily="34" charset="0"/>
              </a:rPr>
              <a:t>salgyt</a:t>
            </a:r>
            <a:r>
              <a:rPr lang="en-US" sz="3600" b="1" kern="1600" spc="-15" dirty="0">
                <a:latin typeface="Times New Roman" panose="02020603050405020304" pitchFamily="18" charset="0"/>
                <a:cs typeface="Arial" panose="020B0604020202020204" pitchFamily="34" charset="0"/>
              </a:rPr>
              <a:t> </a:t>
            </a:r>
            <a:r>
              <a:rPr lang="en-US" sz="3600" b="1" kern="1600" spc="-15" dirty="0" err="1">
                <a:latin typeface="Times New Roman" panose="02020603050405020304" pitchFamily="18" charset="0"/>
                <a:cs typeface="Arial" panose="020B0604020202020204" pitchFamily="34" charset="0"/>
              </a:rPr>
              <a:t>ulgamy</a:t>
            </a:r>
            <a:r>
              <a:rPr lang="ru-RU" sz="3600" b="1" kern="1600" spc="-15" dirty="0">
                <a:latin typeface="Times New Roman" panose="02020603050405020304" pitchFamily="18" charset="0"/>
                <a:cs typeface="Arial" panose="020B0604020202020204" pitchFamily="34" charset="0"/>
              </a:rPr>
              <a:t>.</a:t>
            </a:r>
            <a:r>
              <a:rPr lang="ru-RU" sz="3600" b="1" kern="1600" dirty="0">
                <a:latin typeface="Arial" panose="020B0604020202020204" pitchFamily="34" charset="0"/>
              </a:rPr>
              <a:t/>
            </a:r>
            <a:br>
              <a:rPr lang="ru-RU" sz="3600" b="1" kern="1600" dirty="0">
                <a:latin typeface="Arial" panose="020B0604020202020204" pitchFamily="34" charset="0"/>
              </a:rPr>
            </a:br>
            <a:r>
              <a:rPr lang="nb-NO" sz="3600" b="1" kern="1600" spc="-15" dirty="0">
                <a:latin typeface="Times New Roman" panose="02020603050405020304" pitchFamily="18" charset="0"/>
                <a:cs typeface="Arial" panose="020B0604020202020204" pitchFamily="34" charset="0"/>
              </a:rPr>
              <a:t>6.3. Türkmenistanyň salgyt-býujet ulgamynyň häzirki zaman ýagdaýy</a:t>
            </a:r>
            <a:r>
              <a:rPr lang="ru-RU" sz="3600" b="1" kern="1600" spc="-15" dirty="0">
                <a:latin typeface="Times New Roman" panose="02020603050405020304" pitchFamily="18" charset="0"/>
                <a:cs typeface="Arial" panose="020B0604020202020204" pitchFamily="34" charset="0"/>
              </a:rPr>
              <a:t>.</a:t>
            </a:r>
            <a:r>
              <a:rPr lang="ru-RU" sz="3600" b="1" kern="1600" dirty="0">
                <a:latin typeface="Arial" panose="020B0604020202020204" pitchFamily="34" charset="0"/>
              </a:rPr>
              <a:t/>
            </a:r>
            <a:br>
              <a:rPr lang="ru-RU" sz="3600" b="1" kern="1600" dirty="0">
                <a:latin typeface="Arial" panose="020B0604020202020204" pitchFamily="34" charset="0"/>
              </a:rPr>
            </a:br>
            <a:r>
              <a:rPr lang="nb-NO" sz="3600" dirty="0">
                <a:latin typeface="Times New Roman" panose="02020603050405020304" pitchFamily="18" charset="0"/>
                <a:ea typeface="Times New Roman" panose="02020603050405020304" pitchFamily="18" charset="0"/>
              </a:rPr>
              <a:t> </a:t>
            </a:r>
            <a:r>
              <a:rPr lang="ru-RU" sz="3600" dirty="0">
                <a:latin typeface="Times New Roman" panose="02020603050405020304" pitchFamily="18" charset="0"/>
                <a:ea typeface="Times New Roman" panose="02020603050405020304" pitchFamily="18" charset="0"/>
              </a:rPr>
              <a:t/>
            </a:r>
            <a:br>
              <a:rPr lang="ru-RU" sz="36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349589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2" y="615231"/>
            <a:ext cx="9977653" cy="5696791"/>
          </a:xfrm>
        </p:spPr>
        <p:txBody>
          <a:bodyPr>
            <a:normAutofit fontScale="90000"/>
          </a:bodyPr>
          <a:lstStyle/>
          <a:p>
            <a:pPr>
              <a:spcBef>
                <a:spcPts val="1200"/>
              </a:spcBef>
              <a:spcAft>
                <a:spcPts val="0"/>
              </a:spcAft>
            </a:pPr>
            <a:r>
              <a:rPr lang="en-US" sz="3100" dirty="0" err="1">
                <a:solidFill>
                  <a:srgbClr val="000000"/>
                </a:solidFill>
                <a:latin typeface="Times New Roman" panose="02020603050405020304" pitchFamily="18" charset="0"/>
                <a:ea typeface="Times New Roman" panose="02020603050405020304" pitchFamily="18" charset="0"/>
              </a:rPr>
              <a:t>Merkezleşdirilen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býujetiň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serişdeleri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şu</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aşakdaky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maksatlara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gönükdirilýär</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gurluşyk</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taslama-gözleg</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tebigaty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goraýyş</a:t>
            </a:r>
            <a:r>
              <a:rPr lang="en-US" sz="3100" dirty="0">
                <a:solidFill>
                  <a:srgbClr val="000000"/>
                </a:solidFill>
                <a:latin typeface="Times New Roman" panose="02020603050405020304" pitchFamily="18" charset="0"/>
                <a:ea typeface="Times New Roman" panose="02020603050405020304" pitchFamily="18" charset="0"/>
              </a:rPr>
              <a:t> we </a:t>
            </a:r>
            <a:r>
              <a:rPr lang="en-US" sz="3100" dirty="0" err="1">
                <a:solidFill>
                  <a:srgbClr val="000000"/>
                </a:solidFill>
                <a:latin typeface="Times New Roman" panose="02020603050405020304" pitchFamily="18" charset="0"/>
                <a:ea typeface="Times New Roman" panose="02020603050405020304" pitchFamily="18" charset="0"/>
              </a:rPr>
              <a:t>beýleki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ugurlar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boýunça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iri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möçberli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işleri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maliýeleşdirmek</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saglygy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goraýyş</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bilim</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ylym</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medeniýet</a:t>
            </a:r>
            <a:r>
              <a:rPr lang="en-US" sz="3100" dirty="0">
                <a:solidFill>
                  <a:srgbClr val="000000"/>
                </a:solidFill>
                <a:latin typeface="Times New Roman" panose="02020603050405020304" pitchFamily="18" charset="0"/>
                <a:ea typeface="Times New Roman" panose="02020603050405020304" pitchFamily="18" charset="0"/>
              </a:rPr>
              <a:t> we sport, </a:t>
            </a:r>
            <a:r>
              <a:rPr lang="en-US" sz="3100" dirty="0" err="1">
                <a:solidFill>
                  <a:srgbClr val="000000"/>
                </a:solidFill>
                <a:latin typeface="Times New Roman" panose="02020603050405020304" pitchFamily="18" charset="0"/>
                <a:ea typeface="Times New Roman" panose="02020603050405020304" pitchFamily="18" charset="0"/>
              </a:rPr>
              <a:t>ilatyň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durmuş</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smtClean="0">
                <a:solidFill>
                  <a:srgbClr val="000000"/>
                </a:solidFill>
                <a:latin typeface="Times New Roman" panose="02020603050405020304" pitchFamily="18" charset="0"/>
                <a:ea typeface="Times New Roman" panose="02020603050405020304" pitchFamily="18" charset="0"/>
              </a:rPr>
              <a:t>üpjünçiligi</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a:solidFill>
                  <a:srgbClr val="000000"/>
                </a:solidFill>
                <a:latin typeface="Times New Roman" panose="02020603050405020304" pitchFamily="18" charset="0"/>
                <a:ea typeface="Times New Roman" panose="02020603050405020304" pitchFamily="18" charset="0"/>
              </a:rPr>
              <a:t>we </a:t>
            </a:r>
            <a:r>
              <a:rPr lang="en-US" sz="3100" dirty="0" err="1">
                <a:solidFill>
                  <a:srgbClr val="000000"/>
                </a:solidFill>
                <a:latin typeface="Times New Roman" panose="02020603050405020304" pitchFamily="18" charset="0"/>
                <a:ea typeface="Times New Roman" panose="02020603050405020304" pitchFamily="18" charset="0"/>
              </a:rPr>
              <a:t>beýleki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pudaklaryň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maliýe</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üpjünçilgi</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döwlet</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häkimiýet</a:t>
            </a:r>
            <a:r>
              <a:rPr lang="en-US" sz="3100" dirty="0">
                <a:solidFill>
                  <a:srgbClr val="000000"/>
                </a:solidFill>
                <a:latin typeface="Times New Roman" panose="02020603050405020304" pitchFamily="18" charset="0"/>
                <a:ea typeface="Times New Roman" panose="02020603050405020304" pitchFamily="18" charset="0"/>
              </a:rPr>
              <a:t> we </a:t>
            </a:r>
            <a:r>
              <a:rPr lang="en-US" sz="3100" dirty="0" err="1">
                <a:solidFill>
                  <a:srgbClr val="000000"/>
                </a:solidFill>
                <a:latin typeface="Times New Roman" panose="02020603050405020304" pitchFamily="18" charset="0"/>
                <a:ea typeface="Times New Roman" panose="02020603050405020304" pitchFamily="18" charset="0"/>
              </a:rPr>
              <a:t>dolandyryş</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hukuk</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goraýjy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kazyýet</a:t>
            </a:r>
            <a:r>
              <a:rPr lang="en-US" sz="3100" dirty="0">
                <a:solidFill>
                  <a:srgbClr val="000000"/>
                </a:solidFill>
                <a:latin typeface="Times New Roman" panose="02020603050405020304" pitchFamily="18" charset="0"/>
                <a:ea typeface="Times New Roman" panose="02020603050405020304" pitchFamily="18" charset="0"/>
              </a:rPr>
              <a:t> we </a:t>
            </a:r>
            <a:r>
              <a:rPr lang="en-US" sz="3100" dirty="0" err="1">
                <a:solidFill>
                  <a:srgbClr val="000000"/>
                </a:solidFill>
                <a:latin typeface="Times New Roman" panose="02020603050405020304" pitchFamily="18" charset="0"/>
                <a:ea typeface="Times New Roman" panose="02020603050405020304" pitchFamily="18" charset="0"/>
              </a:rPr>
              <a:t>goranyş</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edaralarynyň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hemmetaraplaýyn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üpjünçiligi</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tebigi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betbagtçylyklaryň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ýetiren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zelelini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aradan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aýyrmak</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işlerini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smtClean="0">
                <a:solidFill>
                  <a:srgbClr val="000000"/>
                </a:solidFill>
                <a:latin typeface="Times New Roman" panose="02020603050405020304" pitchFamily="18" charset="0"/>
                <a:ea typeface="Times New Roman" panose="02020603050405020304" pitchFamily="18" charset="0"/>
              </a:rPr>
              <a:t>maliýeleşdirmek</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üçin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ýörite</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gorlaryň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döredilmegi</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hökümetiň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ätiýaçlyk</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fonduny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döretmek</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28353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2571" y="437679"/>
            <a:ext cx="10394903" cy="6233890"/>
          </a:xfrm>
        </p:spPr>
        <p:txBody>
          <a:bodyPr>
            <a:normAutofit fontScale="90000"/>
          </a:bodyPr>
          <a:lstStyle/>
          <a:p>
            <a:pPr>
              <a:spcBef>
                <a:spcPts val="1200"/>
              </a:spcBef>
              <a:spcAft>
                <a:spcPts val="0"/>
              </a:spcAft>
            </a:pP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düzülmegi</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onuň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ýerlikli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peýdalanylmagy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wagtly-wagtynda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ýygnalmagy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bergisini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dolandyrmak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möhüm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çäreler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saldamly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bölegini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düzýär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ministrliginiň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üstüne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serişdelerini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dolan</a:t>
            </a:r>
            <a:r>
              <a:rPr lang="tk-TM"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dyrmak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yurduň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düzmek</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onuň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pugta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berjaý</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edilişine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gözegçilik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wezipesi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ýüklenilýär</a:t>
            </a:r>
            <a:r>
              <a:rPr lang="en-US" sz="2700" dirty="0">
                <a:latin typeface="Times New Roman" panose="02020603050405020304" pitchFamily="18" charset="0"/>
                <a:ea typeface="Times New Roman" panose="02020603050405020304" pitchFamily="18" charset="0"/>
              </a:rPr>
              <a:t>. Bu </a:t>
            </a:r>
            <a:r>
              <a:rPr lang="en-US" sz="2700" dirty="0" err="1">
                <a:latin typeface="Times New Roman" panose="02020603050405020304" pitchFamily="18" charset="0"/>
                <a:ea typeface="Times New Roman" panose="02020603050405020304" pitchFamily="18" charset="0"/>
              </a:rPr>
              <a:t>wezipäni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ýetirmekde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ministrligi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girdejileriniň</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çykdajylarynyň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pugta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esaslandyrylmagyna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aňry</a:t>
            </a:r>
            <a:r>
              <a:rPr lang="tk-TM"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baş</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häsiýetiniň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saklanylmagyna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möhüm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ähmiýet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berýär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taslamasyny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işläp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taýýarlamak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kanunçylyk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binýady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bolup</a:t>
            </a:r>
            <a:r>
              <a:rPr lang="en-US" sz="2700" dirty="0">
                <a:latin typeface="Times New Roman" panose="02020603050405020304" pitchFamily="18" charset="0"/>
                <a:ea typeface="Times New Roman" panose="02020603050405020304" pitchFamily="18" charset="0"/>
              </a:rPr>
              <a:t> 1996-njy </a:t>
            </a:r>
            <a:r>
              <a:rPr lang="en-US" sz="2700" dirty="0" err="1">
                <a:latin typeface="Times New Roman" panose="02020603050405020304" pitchFamily="18" charset="0"/>
                <a:ea typeface="Times New Roman" panose="02020603050405020304" pitchFamily="18" charset="0"/>
              </a:rPr>
              <a:t>ýylda</a:t>
            </a:r>
            <a:r>
              <a:rPr lang="en-US" sz="2700" dirty="0">
                <a:latin typeface="Times New Roman" panose="02020603050405020304" pitchFamily="18" charset="0"/>
                <a:ea typeface="Times New Roman" panose="02020603050405020304" pitchFamily="18" charset="0"/>
              </a:rPr>
              <a:t> Kabul </a:t>
            </a:r>
            <a:r>
              <a:rPr lang="en-US" sz="2700" dirty="0" err="1">
                <a:latin typeface="Times New Roman" panose="02020603050405020304" pitchFamily="18" charset="0"/>
                <a:ea typeface="Times New Roman" panose="02020603050405020304" pitchFamily="18" charset="0"/>
              </a:rPr>
              <a:t>edilen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ulgamy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çykyş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edýär</a:t>
            </a:r>
            <a:r>
              <a:rPr lang="en-US" sz="2700" dirty="0">
                <a:latin typeface="Times New Roman" panose="02020603050405020304" pitchFamily="18" charset="0"/>
                <a:ea typeface="Times New Roman" panose="02020603050405020304" pitchFamily="18" charset="0"/>
              </a:rPr>
              <a:t>. Bu </a:t>
            </a:r>
            <a:r>
              <a:rPr lang="en-US" sz="2700" dirty="0" err="1">
                <a:latin typeface="Times New Roman" panose="02020603050405020304" pitchFamily="18" charset="0"/>
                <a:ea typeface="Times New Roman" panose="02020603050405020304" pitchFamily="18" charset="0"/>
              </a:rPr>
              <a:t>Kanunda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ýurduň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syýasatynyň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hil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taýdan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düýpgöter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täze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ugurlary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kesgitlenilýär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býujet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Türkmenistanda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kabul</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klassifikasiýa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esasynda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işlenilip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taýýarlanylýar</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Býujet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klassifikasiýasy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ugurda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kabul</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ýeke-täk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resminama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bolup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ol</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bitewüleşdirilen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býujeti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işläp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düzmekde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ony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tassyklamakda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hem</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ýerine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ýetir-mekde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giňden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peýdalanylýar</a:t>
            </a:r>
            <a:r>
              <a:rPr lang="ru-RU" sz="27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863009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5938" y="126960"/>
            <a:ext cx="10448169" cy="6731039"/>
          </a:xfrm>
        </p:spPr>
        <p:txBody>
          <a:bodyPr>
            <a:noAutofit/>
          </a:bodyPr>
          <a:lstStyle/>
          <a:p>
            <a:pPr>
              <a:spcBef>
                <a:spcPts val="1200"/>
              </a:spcBef>
              <a:spcAft>
                <a:spcPts val="0"/>
              </a:spcAft>
            </a:pPr>
            <a:r>
              <a:rPr lang="ru-RU" sz="1600" dirty="0" err="1">
                <a:solidFill>
                  <a:schemeClr val="tx1"/>
                </a:solidFill>
                <a:latin typeface="Times New Roman" panose="02020603050405020304" pitchFamily="18" charset="0"/>
                <a:ea typeface="Times New Roman" panose="02020603050405020304" pitchFamily="18" charset="0"/>
              </a:rPr>
              <a:t>Döwlet</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býujetiniň</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girdejileriniň</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maddalarynyň</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ulaldylan</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klassifikasiýasy</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şeýle</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görnüşde</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kabul</a:t>
            </a:r>
            <a:r>
              <a:rPr lang="ru-RU" sz="1600" dirty="0">
                <a:solidFill>
                  <a:schemeClr val="tx1"/>
                </a:solidFill>
                <a:latin typeface="Times New Roman" panose="02020603050405020304" pitchFamily="18" charset="0"/>
                <a:ea typeface="Times New Roman" panose="02020603050405020304" pitchFamily="18" charset="0"/>
              </a:rPr>
              <a:t> </a:t>
            </a:r>
            <a:r>
              <a:rPr lang="ru-RU" sz="1600" dirty="0" err="1">
                <a:solidFill>
                  <a:schemeClr val="tx1"/>
                </a:solidFill>
                <a:latin typeface="Times New Roman" panose="02020603050405020304" pitchFamily="18" charset="0"/>
                <a:ea typeface="Times New Roman" panose="02020603050405020304" pitchFamily="18" charset="0"/>
              </a:rPr>
              <a:t>edilendir</a:t>
            </a:r>
            <a:r>
              <a:rPr lang="ru-RU" sz="1600" dirty="0">
                <a:solidFill>
                  <a:schemeClr val="tx1"/>
                </a:solidFill>
                <a:latin typeface="Times New Roman" panose="02020603050405020304" pitchFamily="18" charset="0"/>
                <a:ea typeface="Times New Roman" panose="02020603050405020304" pitchFamily="18" charset="0"/>
              </a:rPr>
              <a:t>:</a:t>
            </a:r>
            <a:br>
              <a:rPr lang="ru-RU" sz="1600" dirty="0">
                <a:solidFill>
                  <a:schemeClr val="tx1"/>
                </a:solidFill>
                <a:latin typeface="Times New Roman" panose="02020603050405020304" pitchFamily="18" charset="0"/>
                <a:ea typeface="Times New Roman" panose="02020603050405020304" pitchFamily="18" charset="0"/>
              </a:rPr>
            </a:br>
            <a:r>
              <a:rPr lang="ru-RU" sz="1600" dirty="0">
                <a:solidFill>
                  <a:schemeClr val="tx1"/>
                </a:solidFill>
                <a:latin typeface="Times New Roman" panose="02020603050405020304" pitchFamily="18" charset="0"/>
                <a:ea typeface="Times New Roman" panose="02020603050405020304" pitchFamily="18" charset="0"/>
              </a:rPr>
              <a:t>    </a:t>
            </a:r>
            <a:r>
              <a:rPr lang="nb-NO" sz="1600" b="1" dirty="0">
                <a:solidFill>
                  <a:schemeClr val="tx1"/>
                </a:solidFill>
                <a:latin typeface="Times New Roman" panose="02020603050405020304" pitchFamily="18" charset="0"/>
                <a:ea typeface="Times New Roman" panose="02020603050405020304" pitchFamily="18" charset="0"/>
              </a:rPr>
              <a:t>I. Umumy girdejiler (II+V+VI+VII)</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b="1" dirty="0">
                <a:solidFill>
                  <a:schemeClr val="tx1"/>
                </a:solidFill>
                <a:latin typeface="Times New Roman" panose="02020603050405020304" pitchFamily="18" charset="0"/>
                <a:ea typeface="Times New Roman" panose="02020603050405020304" pitchFamily="18" charset="0"/>
              </a:rPr>
              <a:t>    II. Gündelik girdejiler (III+IV)</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a:t>
            </a:r>
            <a:r>
              <a:rPr lang="nb-NO" sz="1600" b="1" dirty="0">
                <a:solidFill>
                  <a:schemeClr val="tx1"/>
                </a:solidFill>
                <a:latin typeface="Times New Roman" panose="02020603050405020304" pitchFamily="18" charset="0"/>
                <a:ea typeface="Times New Roman" panose="02020603050405020304" pitchFamily="18" charset="0"/>
              </a:rPr>
              <a:t>III. Salgytlardan alynýan girdejiler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 Girderjä we alynýan peýda salynýan salgytlar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2. Döwlet durmuş ätiýaçlandyrmasyna, pensiýa </a:t>
            </a:r>
            <a:r>
              <a:rPr lang="nb-NO" sz="1600" dirty="0" smtClean="0">
                <a:solidFill>
                  <a:schemeClr val="tx1"/>
                </a:solidFill>
                <a:latin typeface="Times New Roman" panose="02020603050405020304" pitchFamily="18" charset="0"/>
                <a:ea typeface="Times New Roman" panose="02020603050405020304" pitchFamily="18" charset="0"/>
              </a:rPr>
              <a:t>üpjünçil</a:t>
            </a:r>
            <a:r>
              <a:rPr lang="tk-TM" sz="1600" dirty="0" smtClean="0">
                <a:solidFill>
                  <a:schemeClr val="tx1"/>
                </a:solidFill>
                <a:latin typeface="Times New Roman" panose="02020603050405020304" pitchFamily="18" charset="0"/>
                <a:ea typeface="Times New Roman" panose="02020603050405020304" pitchFamily="18" charset="0"/>
              </a:rPr>
              <a:t>i</a:t>
            </a:r>
            <a:r>
              <a:rPr lang="nb-NO" sz="1600" dirty="0" smtClean="0">
                <a:solidFill>
                  <a:schemeClr val="tx1"/>
                </a:solidFill>
                <a:latin typeface="Times New Roman" panose="02020603050405020304" pitchFamily="18" charset="0"/>
                <a:ea typeface="Times New Roman" panose="02020603050405020304" pitchFamily="18" charset="0"/>
              </a:rPr>
              <a:t>gine </a:t>
            </a:r>
            <a:r>
              <a:rPr lang="nb-NO" sz="1600" dirty="0">
                <a:solidFill>
                  <a:schemeClr val="tx1"/>
                </a:solidFill>
                <a:latin typeface="Times New Roman" panose="02020603050405020304" pitchFamily="18" charset="0"/>
                <a:ea typeface="Times New Roman" panose="02020603050405020304" pitchFamily="18" charset="0"/>
              </a:rPr>
              <a:t>we meýletin saglyk ätiýaçlandyrmasyna göýberilýän geçirimler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3. Aýlyk iş haklarynyň gorundan çykylmagy üçin salynýan salgyt</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4. Emläk salgydy</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5. Harytlara we hyzmatlara salynýan içerki salgytlar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a:t>
            </a:r>
            <a:r>
              <a:rPr lang="en-US" sz="1600" dirty="0">
                <a:solidFill>
                  <a:schemeClr val="tx1"/>
                </a:solidFill>
                <a:latin typeface="Times New Roman" panose="02020603050405020304" pitchFamily="18" charset="0"/>
                <a:ea typeface="Times New Roman" panose="02020603050405020304" pitchFamily="18" charset="0"/>
              </a:rPr>
              <a:t>6. </a:t>
            </a:r>
            <a:r>
              <a:rPr lang="en-US" sz="1600" dirty="0" err="1">
                <a:solidFill>
                  <a:schemeClr val="tx1"/>
                </a:solidFill>
                <a:latin typeface="Times New Roman" panose="02020603050405020304" pitchFamily="18" charset="0"/>
                <a:ea typeface="Times New Roman" panose="02020603050405020304" pitchFamily="18" charset="0"/>
              </a:rPr>
              <a:t>Halkara</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söwdasyna</a:t>
            </a:r>
            <a:r>
              <a:rPr lang="en-US" sz="1600" dirty="0">
                <a:solidFill>
                  <a:schemeClr val="tx1"/>
                </a:solidFill>
                <a:latin typeface="Times New Roman" panose="02020603050405020304" pitchFamily="18" charset="0"/>
                <a:ea typeface="Times New Roman" panose="02020603050405020304" pitchFamily="18" charset="0"/>
              </a:rPr>
              <a:t> we </a:t>
            </a:r>
            <a:r>
              <a:rPr lang="en-US" sz="1600" dirty="0" err="1">
                <a:solidFill>
                  <a:schemeClr val="tx1"/>
                </a:solidFill>
                <a:latin typeface="Times New Roman" panose="02020603050405020304" pitchFamily="18" charset="0"/>
                <a:ea typeface="Times New Roman" panose="02020603050405020304" pitchFamily="18" charset="0"/>
              </a:rPr>
              <a:t>daşarky</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amallara</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salynýan</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salgytlar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en-US" sz="1600" dirty="0">
                <a:solidFill>
                  <a:schemeClr val="tx1"/>
                </a:solidFill>
                <a:latin typeface="Times New Roman" panose="02020603050405020304" pitchFamily="18" charset="0"/>
                <a:ea typeface="Times New Roman" panose="02020603050405020304" pitchFamily="18" charset="0"/>
              </a:rPr>
              <a:t>    7. </a:t>
            </a:r>
            <a:r>
              <a:rPr lang="en-US" sz="1600" dirty="0" err="1">
                <a:solidFill>
                  <a:schemeClr val="tx1"/>
                </a:solidFill>
                <a:latin typeface="Times New Roman" panose="02020603050405020304" pitchFamily="18" charset="0"/>
                <a:ea typeface="Times New Roman" panose="02020603050405020304" pitchFamily="18" charset="0"/>
              </a:rPr>
              <a:t>Beýleki</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salgytlar</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ýygymlar</a:t>
            </a:r>
            <a:r>
              <a:rPr lang="en-US" sz="1600" dirty="0">
                <a:solidFill>
                  <a:schemeClr val="tx1"/>
                </a:solidFill>
                <a:latin typeface="Times New Roman" panose="02020603050405020304" pitchFamily="18" charset="0"/>
                <a:ea typeface="Times New Roman" panose="02020603050405020304" pitchFamily="18" charset="0"/>
              </a:rPr>
              <a:t> we </a:t>
            </a:r>
            <a:r>
              <a:rPr lang="en-US" sz="1600" dirty="0" err="1">
                <a:solidFill>
                  <a:schemeClr val="tx1"/>
                </a:solidFill>
                <a:latin typeface="Times New Roman" panose="02020603050405020304" pitchFamily="18" charset="0"/>
                <a:ea typeface="Times New Roman" panose="02020603050405020304" pitchFamily="18" charset="0"/>
              </a:rPr>
              <a:t>paçlar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en-US" sz="1600" dirty="0">
                <a:solidFill>
                  <a:schemeClr val="tx1"/>
                </a:solidFill>
                <a:latin typeface="Times New Roman" panose="02020603050405020304" pitchFamily="18" charset="0"/>
                <a:ea typeface="Times New Roman" panose="02020603050405020304" pitchFamily="18" charset="0"/>
              </a:rPr>
              <a:t>    </a:t>
            </a:r>
            <a:r>
              <a:rPr lang="en-US" sz="1600" b="1" dirty="0">
                <a:solidFill>
                  <a:schemeClr val="tx1"/>
                </a:solidFill>
                <a:latin typeface="Times New Roman" panose="02020603050405020304" pitchFamily="18" charset="0"/>
                <a:ea typeface="Times New Roman" panose="02020603050405020304" pitchFamily="18" charset="0"/>
              </a:rPr>
              <a:t>IV. </a:t>
            </a:r>
            <a:r>
              <a:rPr lang="en-US" sz="1600" b="1" dirty="0" err="1">
                <a:solidFill>
                  <a:schemeClr val="tx1"/>
                </a:solidFill>
                <a:latin typeface="Times New Roman" panose="02020603050405020304" pitchFamily="18" charset="0"/>
                <a:ea typeface="Times New Roman" panose="02020603050405020304" pitchFamily="18" charset="0"/>
              </a:rPr>
              <a:t>Salgytdan</a:t>
            </a:r>
            <a:r>
              <a:rPr lang="en-US" sz="1600" b="1" dirty="0">
                <a:solidFill>
                  <a:schemeClr val="tx1"/>
                </a:solidFill>
                <a:latin typeface="Times New Roman" panose="02020603050405020304" pitchFamily="18" charset="0"/>
                <a:ea typeface="Times New Roman" panose="02020603050405020304" pitchFamily="18" charset="0"/>
              </a:rPr>
              <a:t> </a:t>
            </a:r>
            <a:r>
              <a:rPr lang="en-US" sz="1600" b="1" dirty="0" err="1">
                <a:solidFill>
                  <a:schemeClr val="tx1"/>
                </a:solidFill>
                <a:latin typeface="Times New Roman" panose="02020603050405020304" pitchFamily="18" charset="0"/>
                <a:ea typeface="Times New Roman" panose="02020603050405020304" pitchFamily="18" charset="0"/>
              </a:rPr>
              <a:t>daşary</a:t>
            </a:r>
            <a:r>
              <a:rPr lang="en-US" sz="1600" b="1" dirty="0">
                <a:solidFill>
                  <a:schemeClr val="tx1"/>
                </a:solidFill>
                <a:latin typeface="Times New Roman" panose="02020603050405020304" pitchFamily="18" charset="0"/>
                <a:ea typeface="Times New Roman" panose="02020603050405020304" pitchFamily="18" charset="0"/>
              </a:rPr>
              <a:t> </a:t>
            </a:r>
            <a:r>
              <a:rPr lang="en-US" sz="1600" b="1" dirty="0" err="1">
                <a:solidFill>
                  <a:schemeClr val="tx1"/>
                </a:solidFill>
                <a:latin typeface="Times New Roman" panose="02020603050405020304" pitchFamily="18" charset="0"/>
                <a:ea typeface="Times New Roman" panose="02020603050405020304" pitchFamily="18" charset="0"/>
              </a:rPr>
              <a:t>alynýan</a:t>
            </a:r>
            <a:r>
              <a:rPr lang="en-US" sz="1600" b="1" dirty="0">
                <a:solidFill>
                  <a:schemeClr val="tx1"/>
                </a:solidFill>
                <a:latin typeface="Times New Roman" panose="02020603050405020304" pitchFamily="18" charset="0"/>
                <a:ea typeface="Times New Roman" panose="02020603050405020304" pitchFamily="18" charset="0"/>
              </a:rPr>
              <a:t> </a:t>
            </a:r>
            <a:r>
              <a:rPr lang="en-US" sz="1600" b="1" dirty="0" err="1">
                <a:solidFill>
                  <a:schemeClr val="tx1"/>
                </a:solidFill>
                <a:latin typeface="Times New Roman" panose="02020603050405020304" pitchFamily="18" charset="0"/>
                <a:ea typeface="Times New Roman" panose="02020603050405020304" pitchFamily="18" charset="0"/>
              </a:rPr>
              <a:t>girdejiler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en-US" sz="1600" dirty="0">
                <a:solidFill>
                  <a:schemeClr val="tx1"/>
                </a:solidFill>
                <a:latin typeface="Times New Roman" panose="02020603050405020304" pitchFamily="18" charset="0"/>
                <a:ea typeface="Times New Roman" panose="02020603050405020304" pitchFamily="18" charset="0"/>
              </a:rPr>
              <a:t>    </a:t>
            </a:r>
            <a:r>
              <a:rPr lang="nb-NO" sz="1600" dirty="0">
                <a:solidFill>
                  <a:schemeClr val="tx1"/>
                </a:solidFill>
                <a:latin typeface="Times New Roman" panose="02020603050405020304" pitchFamily="18" charset="0"/>
                <a:ea typeface="Times New Roman" panose="02020603050405020304" pitchFamily="18" charset="0"/>
              </a:rPr>
              <a:t>8. Telekeçilik işinden we emläklerinden alynýan girdejiler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9. Administratiw ýygymlary we tölegleri, täjirçilik häsiýetde bolmadyk we ugurdaş söwdalardan alynýan girdejiler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10. Jerimelerden hem emlägi öwezini dolmasyz döwletiň haýryna </a:t>
            </a:r>
            <a:r>
              <a:rPr lang="nb-NO" sz="1600" dirty="0" smtClean="0">
                <a:solidFill>
                  <a:schemeClr val="tx1"/>
                </a:solidFill>
                <a:latin typeface="Times New Roman" panose="02020603050405020304" pitchFamily="18" charset="0"/>
                <a:ea typeface="Times New Roman" panose="02020603050405020304" pitchFamily="18" charset="0"/>
              </a:rPr>
              <a:t>geçirmekden </a:t>
            </a:r>
            <a:r>
              <a:rPr lang="nb-NO" sz="1600" dirty="0">
                <a:solidFill>
                  <a:schemeClr val="tx1"/>
                </a:solidFill>
                <a:latin typeface="Times New Roman" panose="02020603050405020304" pitchFamily="18" charset="0"/>
                <a:ea typeface="Times New Roman" panose="02020603050405020304" pitchFamily="18" charset="0"/>
              </a:rPr>
              <a:t>gelýän serişdeler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11. Salgytlardan daşary gelýän beýleki girdejiler.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a:t>
            </a:r>
            <a:r>
              <a:rPr lang="nb-NO" sz="1600" b="1" dirty="0">
                <a:solidFill>
                  <a:schemeClr val="tx1"/>
                </a:solidFill>
                <a:latin typeface="Times New Roman" panose="02020603050405020304" pitchFamily="18" charset="0"/>
                <a:ea typeface="Times New Roman" panose="02020603050405020304" pitchFamily="18" charset="0"/>
              </a:rPr>
              <a:t>V. Esasy gorlar bilen işlemekden gelýän girdejiler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12. Esasy gorlary satmak</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13. Döwlet ätiýaçlyk gorundaky harytlary satmak </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14. Ýeriň we maddy däl aktiwleriň söwdasy</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15. Döwlete degişli bolmadyk çeşmeleriň, düýpli gorlaryň geçirmeleri</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dirty="0">
                <a:solidFill>
                  <a:schemeClr val="tx1"/>
                </a:solidFill>
                <a:latin typeface="Times New Roman" panose="02020603050405020304" pitchFamily="18" charset="0"/>
                <a:ea typeface="Times New Roman" panose="02020603050405020304" pitchFamily="18" charset="0"/>
              </a:rPr>
              <a:t>    </a:t>
            </a:r>
            <a:r>
              <a:rPr lang="nb-NO" sz="1600" b="1" dirty="0">
                <a:solidFill>
                  <a:schemeClr val="tx1"/>
                </a:solidFill>
                <a:latin typeface="Times New Roman" panose="02020603050405020304" pitchFamily="18" charset="0"/>
                <a:ea typeface="Times New Roman" panose="02020603050405020304" pitchFamily="18" charset="0"/>
              </a:rPr>
              <a:t>VI. Göterimli karzlary gaýtaryp bermeklik</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nb-NO" sz="1600" b="1" dirty="0">
                <a:solidFill>
                  <a:schemeClr val="tx1"/>
                </a:solidFill>
                <a:latin typeface="Times New Roman" panose="02020603050405020304" pitchFamily="18" charset="0"/>
                <a:ea typeface="Times New Roman" panose="02020603050405020304" pitchFamily="18" charset="0"/>
              </a:rPr>
              <a:t>    </a:t>
            </a:r>
            <a:r>
              <a:rPr lang="nb-NO" sz="1600" dirty="0">
                <a:solidFill>
                  <a:schemeClr val="tx1"/>
                </a:solidFill>
                <a:latin typeface="Times New Roman" panose="02020603050405020304" pitchFamily="18" charset="0"/>
                <a:ea typeface="Times New Roman" panose="02020603050405020304" pitchFamily="18" charset="0"/>
              </a:rPr>
              <a:t>16. Ýurduň içinde berlen göterimli karzlaryň esasy bölegini gaýtaryp bermek</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en-US" sz="1600" dirty="0">
                <a:solidFill>
                  <a:schemeClr val="tx1"/>
                </a:solidFill>
                <a:latin typeface="Times New Roman" panose="02020603050405020304" pitchFamily="18" charset="0"/>
                <a:ea typeface="Times New Roman" panose="02020603050405020304" pitchFamily="18" charset="0"/>
              </a:rPr>
              <a:t>    </a:t>
            </a:r>
            <a:r>
              <a:rPr lang="en-US" sz="1600" b="1" dirty="0">
                <a:solidFill>
                  <a:schemeClr val="tx1"/>
                </a:solidFill>
                <a:latin typeface="Times New Roman" panose="02020603050405020304" pitchFamily="18" charset="0"/>
                <a:ea typeface="Times New Roman" panose="02020603050405020304" pitchFamily="18" charset="0"/>
              </a:rPr>
              <a:t>VII. </a:t>
            </a:r>
            <a:r>
              <a:rPr lang="en-US" sz="1600" b="1" dirty="0" err="1">
                <a:solidFill>
                  <a:schemeClr val="tx1"/>
                </a:solidFill>
                <a:latin typeface="Times New Roman" panose="02020603050405020304" pitchFamily="18" charset="0"/>
                <a:ea typeface="Times New Roman" panose="02020603050405020304" pitchFamily="18" charset="0"/>
              </a:rPr>
              <a:t>Karzlary</a:t>
            </a:r>
            <a:r>
              <a:rPr lang="en-US" sz="1600" b="1" dirty="0">
                <a:solidFill>
                  <a:schemeClr val="tx1"/>
                </a:solidFill>
                <a:latin typeface="Times New Roman" panose="02020603050405020304" pitchFamily="18" charset="0"/>
                <a:ea typeface="Times New Roman" panose="02020603050405020304" pitchFamily="18" charset="0"/>
              </a:rPr>
              <a:t> </a:t>
            </a:r>
            <a:r>
              <a:rPr lang="en-US" sz="1600" b="1" dirty="0" err="1">
                <a:solidFill>
                  <a:schemeClr val="tx1"/>
                </a:solidFill>
                <a:latin typeface="Times New Roman" panose="02020603050405020304" pitchFamily="18" charset="0"/>
                <a:ea typeface="Times New Roman" panose="02020603050405020304" pitchFamily="18" charset="0"/>
              </a:rPr>
              <a:t>almak</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en-US" sz="1600" b="1" dirty="0">
                <a:solidFill>
                  <a:schemeClr val="tx1"/>
                </a:solidFill>
                <a:latin typeface="Times New Roman" panose="02020603050405020304" pitchFamily="18" charset="0"/>
                <a:ea typeface="Times New Roman" panose="02020603050405020304" pitchFamily="18" charset="0"/>
              </a:rPr>
              <a:t>    </a:t>
            </a:r>
            <a:r>
              <a:rPr lang="en-US" sz="1600" dirty="0">
                <a:solidFill>
                  <a:schemeClr val="tx1"/>
                </a:solidFill>
                <a:latin typeface="Times New Roman" panose="02020603050405020304" pitchFamily="18" charset="0"/>
                <a:ea typeface="Times New Roman" panose="02020603050405020304" pitchFamily="18" charset="0"/>
              </a:rPr>
              <a:t>17. </a:t>
            </a:r>
            <a:r>
              <a:rPr lang="en-US" sz="1600" dirty="0" err="1">
                <a:solidFill>
                  <a:schemeClr val="tx1"/>
                </a:solidFill>
                <a:latin typeface="Times New Roman" panose="02020603050405020304" pitchFamily="18" charset="0"/>
                <a:ea typeface="Times New Roman" panose="02020603050405020304" pitchFamily="18" charset="0"/>
              </a:rPr>
              <a:t>Içerki</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karzlar</a:t>
            </a:r>
            <a:r>
              <a:rPr lang="en-US" sz="1600" dirty="0">
                <a:solidFill>
                  <a:schemeClr val="tx1"/>
                </a:solidFill>
                <a:latin typeface="Times New Roman" panose="02020603050405020304" pitchFamily="18" charset="0"/>
                <a:ea typeface="Times New Roman" panose="02020603050405020304" pitchFamily="18" charset="0"/>
              </a:rPr>
              <a:t> </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r>
              <a:rPr lang="en-US" sz="1600" dirty="0">
                <a:solidFill>
                  <a:schemeClr val="tx1"/>
                </a:solidFill>
                <a:latin typeface="Times New Roman" panose="02020603050405020304" pitchFamily="18" charset="0"/>
                <a:ea typeface="Times New Roman" panose="02020603050405020304" pitchFamily="18" charset="0"/>
              </a:rPr>
              <a:t>    18. </a:t>
            </a:r>
            <a:r>
              <a:rPr lang="en-US" sz="1600" dirty="0" err="1">
                <a:solidFill>
                  <a:schemeClr val="tx1"/>
                </a:solidFill>
                <a:latin typeface="Times New Roman" panose="02020603050405020304" pitchFamily="18" charset="0"/>
                <a:ea typeface="Times New Roman" panose="02020603050405020304" pitchFamily="18" charset="0"/>
              </a:rPr>
              <a:t>Daşarky</a:t>
            </a:r>
            <a:r>
              <a:rPr lang="en-US" sz="1600" dirty="0">
                <a:solidFill>
                  <a:schemeClr val="tx1"/>
                </a:solidFill>
                <a:latin typeface="Times New Roman" panose="02020603050405020304" pitchFamily="18" charset="0"/>
                <a:ea typeface="Times New Roman" panose="02020603050405020304" pitchFamily="18" charset="0"/>
              </a:rPr>
              <a:t> </a:t>
            </a:r>
            <a:r>
              <a:rPr lang="en-US" sz="1600" dirty="0" err="1">
                <a:solidFill>
                  <a:schemeClr val="tx1"/>
                </a:solidFill>
                <a:latin typeface="Times New Roman" panose="02020603050405020304" pitchFamily="18" charset="0"/>
                <a:ea typeface="Times New Roman" panose="02020603050405020304" pitchFamily="18" charset="0"/>
              </a:rPr>
              <a:t>karzlar</a:t>
            </a:r>
            <a:r>
              <a:rPr lang="ru-RU" sz="1600" dirty="0">
                <a:solidFill>
                  <a:schemeClr val="tx1"/>
                </a:solidFill>
                <a:latin typeface="Times New Roman" panose="02020603050405020304" pitchFamily="18" charset="0"/>
                <a:ea typeface="Times New Roman" panose="02020603050405020304" pitchFamily="18" charset="0"/>
              </a:rPr>
              <a:t/>
            </a:r>
            <a:br>
              <a:rPr lang="ru-RU" sz="1600" dirty="0">
                <a:solidFill>
                  <a:schemeClr val="tx1"/>
                </a:solidFill>
                <a:latin typeface="Times New Roman" panose="02020603050405020304" pitchFamily="18" charset="0"/>
                <a:ea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2740670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0024" y="546889"/>
            <a:ext cx="9344826" cy="6244527"/>
          </a:xfrm>
        </p:spPr>
        <p:txBody>
          <a:bodyPr>
            <a:normAutofit fontScale="90000"/>
          </a:bodyPr>
          <a:lstStyle/>
          <a:p>
            <a:pPr>
              <a:spcBef>
                <a:spcPts val="1200"/>
              </a:spcBef>
              <a:spcAft>
                <a:spcPts val="0"/>
              </a:spcAft>
            </a:pP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Salgytlardan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başga</a:t>
            </a:r>
            <a:r>
              <a:rPr lang="en-US" sz="3100" dirty="0">
                <a:latin typeface="Times New Roman" panose="02020603050405020304" pitchFamily="18" charset="0"/>
                <a:ea typeface="Times New Roman" panose="02020603050405020304" pitchFamily="18" charset="0"/>
              </a:rPr>
              <a:t>-da, </a:t>
            </a:r>
            <a:r>
              <a:rPr lang="en-US" sz="3100" dirty="0" err="1">
                <a:latin typeface="Times New Roman" panose="02020603050405020304" pitchFamily="18" charset="0"/>
                <a:ea typeface="Times New Roman" panose="02020603050405020304" pitchFamily="18" charset="0"/>
              </a:rPr>
              <a:t>býujet</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dürli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ýygymlar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şol</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sanda</a:t>
            </a:r>
            <a:r>
              <a:rPr lang="en-US" sz="3100" dirty="0">
                <a:latin typeface="Times New Roman" panose="02020603050405020304" pitchFamily="18" charset="0"/>
                <a:ea typeface="Times New Roman" panose="02020603050405020304" pitchFamily="18" charset="0"/>
              </a:rPr>
              <a:t> </a:t>
            </a:r>
            <a:r>
              <a:rPr lang="en-US" sz="3100" dirty="0" smtClean="0">
                <a:latin typeface="Times New Roman" panose="02020603050405020304" pitchFamily="18" charset="0"/>
                <a:ea typeface="Times New Roman" panose="02020603050405020304" pitchFamily="18" charset="0"/>
              </a:rPr>
              <a:t>ma</a:t>
            </a:r>
            <a:r>
              <a:rPr lang="tk-TM" sz="3100" dirty="0" smtClean="0">
                <a:latin typeface="Times New Roman" panose="02020603050405020304" pitchFamily="18" charset="0"/>
                <a:ea typeface="Times New Roman" panose="02020603050405020304" pitchFamily="18" charset="0"/>
              </a:rPr>
              <a:t>ha</a:t>
            </a:r>
            <a:r>
              <a:rPr lang="tk-TM" sz="3100" dirty="0">
                <a:latin typeface="Times New Roman" panose="02020603050405020304" pitchFamily="18" charset="0"/>
                <a:ea typeface="Times New Roman" panose="02020603050405020304" pitchFamily="18" charset="0"/>
              </a:rPr>
              <a:t>-</a:t>
            </a:r>
            <a:r>
              <a:rPr lang="en-US" sz="3100" dirty="0" smtClean="0">
                <a:latin typeface="Times New Roman" panose="02020603050405020304" pitchFamily="18" charset="0"/>
                <a:ea typeface="Times New Roman" panose="02020603050405020304" pitchFamily="18" charset="0"/>
              </a:rPr>
              <a:t>bat </a:t>
            </a:r>
            <a:r>
              <a:rPr lang="en-US" sz="3100" dirty="0" err="1">
                <a:latin typeface="Times New Roman" panose="02020603050405020304" pitchFamily="18" charset="0"/>
                <a:ea typeface="Times New Roman" panose="02020603050405020304" pitchFamily="18" charset="0"/>
              </a:rPr>
              <a:t>işi</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şäherleriň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şäherçeleriň</a:t>
            </a:r>
            <a:r>
              <a:rPr lang="en-US" sz="3100" dirty="0">
                <a:latin typeface="Times New Roman" panose="02020603050405020304" pitchFamily="18" charset="0"/>
                <a:ea typeface="Times New Roman" panose="02020603050405020304" pitchFamily="18" charset="0"/>
              </a:rPr>
              <a:t> we </a:t>
            </a:r>
            <a:r>
              <a:rPr lang="en-US" sz="3100" dirty="0" err="1">
                <a:latin typeface="Times New Roman" panose="02020603050405020304" pitchFamily="18" charset="0"/>
                <a:ea typeface="Times New Roman" panose="02020603050405020304" pitchFamily="18" charset="0"/>
              </a:rPr>
              <a:t>oba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ilatly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ýerleriniň</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abadan</a:t>
            </a:r>
            <a:r>
              <a:rPr lang="tk-TM"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çylygy</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üçin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awtoduralgalaryň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eýelerinden</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awtoulaglaryň</a:t>
            </a:r>
            <a:r>
              <a:rPr lang="en-US" sz="3100" dirty="0" smtClean="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ýer</a:t>
            </a:r>
            <a:r>
              <a:rPr lang="tk-TM"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lenilmeginden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itleriň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eýelerinden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alynýan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ýygymlar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gelip</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gowuşýar</a:t>
            </a:r>
            <a:r>
              <a:rPr lang="en-US" sz="3100" dirty="0">
                <a:latin typeface="Times New Roman" panose="02020603050405020304" pitchFamily="18" charset="0"/>
                <a:ea typeface="Times New Roman" panose="02020603050405020304" pitchFamily="18" charset="0"/>
              </a:rPr>
              <a:t>. </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r>
              <a:rPr lang="en-US" sz="3100" b="1" dirty="0" err="1">
                <a:latin typeface="Times New Roman" panose="02020603050405020304" pitchFamily="18" charset="0"/>
                <a:ea typeface="Times New Roman" panose="02020603050405020304" pitchFamily="18" charset="0"/>
              </a:rPr>
              <a:t>Salgytlara</a:t>
            </a:r>
            <a:r>
              <a:rPr lang="en-US" sz="3100" b="1" dirty="0">
                <a:latin typeface="Times New Roman" panose="02020603050405020304" pitchFamily="18" charset="0"/>
                <a:ea typeface="Times New Roman" panose="02020603050405020304" pitchFamily="18" charset="0"/>
              </a:rPr>
              <a:t> </a:t>
            </a:r>
            <a:r>
              <a:rPr lang="en-US" sz="3100" b="1" dirty="0" err="1">
                <a:latin typeface="Times New Roman" panose="02020603050405020304" pitchFamily="18" charset="0"/>
                <a:ea typeface="Times New Roman" panose="02020603050405020304" pitchFamily="18" charset="0"/>
              </a:rPr>
              <a:t>degişli</a:t>
            </a:r>
            <a:r>
              <a:rPr lang="en-US" sz="3100" b="1" dirty="0">
                <a:latin typeface="Times New Roman" panose="02020603050405020304" pitchFamily="18" charset="0"/>
                <a:ea typeface="Times New Roman" panose="02020603050405020304" pitchFamily="18" charset="0"/>
              </a:rPr>
              <a:t> </a:t>
            </a:r>
            <a:r>
              <a:rPr lang="en-US" sz="3100" b="1" dirty="0" err="1">
                <a:latin typeface="Times New Roman" panose="02020603050405020304" pitchFamily="18" charset="0"/>
                <a:ea typeface="Times New Roman" panose="02020603050405020304" pitchFamily="18" charset="0"/>
              </a:rPr>
              <a:t>bolmadyk</a:t>
            </a:r>
            <a:r>
              <a:rPr lang="en-US" sz="3100" b="1" dirty="0">
                <a:latin typeface="Times New Roman" panose="02020603050405020304" pitchFamily="18" charset="0"/>
                <a:ea typeface="Times New Roman" panose="02020603050405020304" pitchFamily="18" charset="0"/>
              </a:rPr>
              <a:t> </a:t>
            </a:r>
            <a:r>
              <a:rPr lang="en-US" sz="3100" b="1" dirty="0" err="1">
                <a:latin typeface="Times New Roman" panose="02020603050405020304" pitchFamily="18" charset="0"/>
                <a:ea typeface="Times New Roman" panose="02020603050405020304" pitchFamily="18" charset="0"/>
              </a:rPr>
              <a:t>töleglere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döwlet</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emlägini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satmakdan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ýa</a:t>
            </a:r>
            <a:r>
              <a:rPr lang="en-US" sz="3100" dirty="0">
                <a:latin typeface="Times New Roman" panose="02020603050405020304" pitchFamily="18" charset="0"/>
                <a:ea typeface="Times New Roman" panose="02020603050405020304" pitchFamily="18" charset="0"/>
              </a:rPr>
              <a:t>-da </a:t>
            </a:r>
            <a:r>
              <a:rPr lang="en-US" sz="3100" dirty="0" err="1">
                <a:latin typeface="Times New Roman" panose="02020603050405020304" pitchFamily="18" charset="0"/>
                <a:ea typeface="Times New Roman" panose="02020603050405020304" pitchFamily="18" charset="0"/>
              </a:rPr>
              <a:t>kärendesine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bermekden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alynýan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girdejiler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edilýän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hyzmatlar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üçin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döwlet</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býujetine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geçirilýän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tölegler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harytlaryň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ulanylmagy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ýa</a:t>
            </a:r>
            <a:r>
              <a:rPr lang="en-US" sz="3100" dirty="0">
                <a:latin typeface="Times New Roman" panose="02020603050405020304" pitchFamily="18" charset="0"/>
                <a:ea typeface="Times New Roman" panose="02020603050405020304" pitchFamily="18" charset="0"/>
              </a:rPr>
              <a:t>-da </a:t>
            </a:r>
            <a:r>
              <a:rPr lang="en-US" sz="3100" dirty="0" err="1">
                <a:latin typeface="Times New Roman" panose="02020603050405020304" pitchFamily="18" charset="0"/>
                <a:ea typeface="Times New Roman" panose="02020603050405020304" pitchFamily="18" charset="0"/>
              </a:rPr>
              <a:t>harytlardan</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peýdalanmaga</a:t>
            </a:r>
            <a:r>
              <a:rPr lang="en-US" sz="3100" dirty="0" smtClean="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ygty</a:t>
            </a:r>
            <a:r>
              <a:rPr lang="tk-TM"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ýarnamalaryň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işleri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geçirmäge</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rugsadyň</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berilmegi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üçin</a:t>
            </a:r>
            <a:r>
              <a:rPr lang="en-US" sz="3100" dirty="0">
                <a:latin typeface="Times New Roman" panose="02020603050405020304" pitchFamily="18" charset="0"/>
                <a:ea typeface="Times New Roman" panose="02020603050405020304" pitchFamily="18" charset="0"/>
              </a:rPr>
              <a:t> </a:t>
            </a:r>
            <a:r>
              <a:rPr lang="en-US" sz="3100" dirty="0" err="1" smtClean="0">
                <a:latin typeface="Times New Roman" panose="02020603050405020304" pitchFamily="18" charset="0"/>
                <a:ea typeface="Times New Roman" panose="02020603050405020304" pitchFamily="18" charset="0"/>
              </a:rPr>
              <a:t>tölenil</a:t>
            </a:r>
            <a:r>
              <a:rPr lang="tk-TM" sz="3100" dirty="0" smtClean="0">
                <a:latin typeface="Times New Roman" panose="02020603050405020304" pitchFamily="18" charset="0"/>
                <a:ea typeface="Times New Roman" panose="02020603050405020304" pitchFamily="18" charset="0"/>
              </a:rPr>
              <a:t>-</a:t>
            </a:r>
            <a:r>
              <a:rPr lang="en-US" sz="3100" dirty="0" err="1" smtClean="0">
                <a:latin typeface="Times New Roman" panose="02020603050405020304" pitchFamily="18" charset="0"/>
                <a:ea typeface="Times New Roman" panose="02020603050405020304" pitchFamily="18" charset="0"/>
              </a:rPr>
              <a:t>ýän</a:t>
            </a:r>
            <a:r>
              <a:rPr lang="en-US" sz="3100" dirty="0" smtClean="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serişdeler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jerimeler</a:t>
            </a:r>
            <a:r>
              <a:rPr lang="en-US" sz="3100" dirty="0">
                <a:latin typeface="Times New Roman" panose="02020603050405020304" pitchFamily="18" charset="0"/>
                <a:ea typeface="Times New Roman" panose="02020603050405020304" pitchFamily="18" charset="0"/>
              </a:rPr>
              <a:t> we </a:t>
            </a:r>
            <a:r>
              <a:rPr lang="en-US" sz="3100" dirty="0" err="1">
                <a:latin typeface="Times New Roman" panose="02020603050405020304" pitchFamily="18" charset="0"/>
                <a:ea typeface="Times New Roman" panose="02020603050405020304" pitchFamily="18" charset="0"/>
              </a:rPr>
              <a:t>goşmaça</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jerimeler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döwlet</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paçlary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ýygymlar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bilen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bagly</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pullar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beýleki</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gündelik</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hökmany</a:t>
            </a:r>
            <a:r>
              <a:rPr lang="en-US" sz="3100" dirty="0">
                <a:latin typeface="Times New Roman" panose="02020603050405020304" pitchFamily="18" charset="0"/>
                <a:ea typeface="Times New Roman" panose="02020603050405020304" pitchFamily="18" charset="0"/>
              </a:rPr>
              <a:t> we </a:t>
            </a:r>
            <a:r>
              <a:rPr lang="en-US" sz="3100" dirty="0" err="1">
                <a:latin typeface="Times New Roman" panose="02020603050405020304" pitchFamily="18" charset="0"/>
                <a:ea typeface="Times New Roman" panose="02020603050405020304" pitchFamily="18" charset="0"/>
              </a:rPr>
              <a:t>gaýtarylmaýan</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tölegler</a:t>
            </a:r>
            <a:r>
              <a:rPr lang="en-US" sz="3100" dirty="0">
                <a:latin typeface="Times New Roman" panose="02020603050405020304" pitchFamily="18" charset="0"/>
                <a:ea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rPr>
              <a:t>degişlidir</a:t>
            </a:r>
            <a:r>
              <a:rPr lang="en-US" sz="3100" dirty="0">
                <a:latin typeface="Times New Roman" panose="02020603050405020304" pitchFamily="18" charset="0"/>
                <a:ea typeface="Times New Roman" panose="02020603050405020304" pitchFamily="18" charset="0"/>
              </a:rPr>
              <a:t>.</a:t>
            </a:r>
            <a:r>
              <a:rPr lang="en-US" b="1"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955793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5154" y="233490"/>
            <a:ext cx="10616846" cy="6446955"/>
          </a:xfrm>
        </p:spPr>
        <p:txBody>
          <a:bodyPr>
            <a:normAutofit fontScale="90000"/>
          </a:bodyPr>
          <a:lstStyle/>
          <a:p>
            <a:pPr>
              <a:spcAft>
                <a:spcPts val="0"/>
              </a:spcAft>
            </a:pPr>
            <a:r>
              <a:rPr lang="en-US" sz="2000" b="1" dirty="0" err="1">
                <a:solidFill>
                  <a:schemeClr val="tx1"/>
                </a:solidFill>
                <a:latin typeface="Times New Roman" panose="02020603050405020304" pitchFamily="18" charset="0"/>
                <a:ea typeface="Times New Roman" panose="02020603050405020304" pitchFamily="18" charset="0"/>
              </a:rPr>
              <a:t>Türkmenistanyň</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býujetleriniň</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çykdajylarynyň</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gönükdirilýän</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b="1" dirty="0" err="1">
                <a:solidFill>
                  <a:schemeClr val="tx1"/>
                </a:solidFill>
                <a:latin typeface="Times New Roman" panose="02020603050405020304" pitchFamily="18" charset="0"/>
                <a:ea typeface="Times New Roman" panose="02020603050405020304" pitchFamily="18" charset="0"/>
              </a:rPr>
              <a:t>maksatlary</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boýunça</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klassifikasiýasy</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b="1" dirty="0">
                <a:solidFill>
                  <a:schemeClr val="tx1"/>
                </a:solidFill>
                <a:latin typeface="Times New Roman" panose="02020603050405020304" pitchFamily="18" charset="0"/>
                <a:ea typeface="Times New Roman" panose="02020603050405020304" pitchFamily="18" charset="0"/>
              </a:rPr>
              <a:t>        I. </a:t>
            </a:r>
            <a:r>
              <a:rPr lang="en-US" sz="2000" b="1" dirty="0" err="1">
                <a:solidFill>
                  <a:schemeClr val="tx1"/>
                </a:solidFill>
                <a:latin typeface="Times New Roman" panose="02020603050405020304" pitchFamily="18" charset="0"/>
                <a:ea typeface="Times New Roman" panose="02020603050405020304" pitchFamily="18" charset="0"/>
              </a:rPr>
              <a:t>Umumy</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häsiýetli</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döwlet</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işleri</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b="1" dirty="0">
                <a:solidFill>
                  <a:schemeClr val="tx1"/>
                </a:solidFill>
                <a:latin typeface="Times New Roman" panose="02020603050405020304" pitchFamily="18" charset="0"/>
                <a:ea typeface="Times New Roman" panose="02020603050405020304" pitchFamily="18" charset="0"/>
              </a:rPr>
              <a:t>        </a:t>
            </a:r>
            <a:r>
              <a:rPr lang="en-US" sz="2000" dirty="0">
                <a:solidFill>
                  <a:schemeClr val="tx1"/>
                </a:solidFill>
                <a:latin typeface="Times New Roman" panose="02020603050405020304" pitchFamily="18" charset="0"/>
                <a:ea typeface="Times New Roman" panose="02020603050405020304" pitchFamily="18" charset="0"/>
              </a:rPr>
              <a:t>1. </a:t>
            </a:r>
            <a:r>
              <a:rPr lang="en-US" sz="2000" dirty="0" err="1">
                <a:solidFill>
                  <a:schemeClr val="tx1"/>
                </a:solidFill>
                <a:latin typeface="Times New Roman" panose="02020603050405020304" pitchFamily="18" charset="0"/>
                <a:ea typeface="Times New Roman" panose="02020603050405020304" pitchFamily="18" charset="0"/>
              </a:rPr>
              <a:t>Umumy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maksatly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döwlet</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işleri</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2. </a:t>
            </a:r>
            <a:r>
              <a:rPr lang="en-US" sz="2000" dirty="0" err="1">
                <a:solidFill>
                  <a:schemeClr val="tx1"/>
                </a:solidFill>
                <a:latin typeface="Times New Roman" panose="02020603050405020304" pitchFamily="18" charset="0"/>
                <a:ea typeface="Times New Roman" panose="02020603050405020304" pitchFamily="18" charset="0"/>
              </a:rPr>
              <a:t>Serhetleri</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saklamak</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goramak</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3. </a:t>
            </a:r>
            <a:r>
              <a:rPr lang="en-US" sz="2000" dirty="0" err="1">
                <a:solidFill>
                  <a:schemeClr val="tx1"/>
                </a:solidFill>
                <a:latin typeface="Times New Roman" panose="02020603050405020304" pitchFamily="18" charset="0"/>
                <a:ea typeface="Times New Roman" panose="02020603050405020304" pitchFamily="18" charset="0"/>
              </a:rPr>
              <a:t>Jemgyýetçilik</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düzgün-tertibi</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howpsuzlyk</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a:t>
            </a:r>
            <a:r>
              <a:rPr lang="en-US" sz="2000" b="1" dirty="0">
                <a:solidFill>
                  <a:schemeClr val="tx1"/>
                </a:solidFill>
                <a:latin typeface="Times New Roman" panose="02020603050405020304" pitchFamily="18" charset="0"/>
                <a:ea typeface="Times New Roman" panose="02020603050405020304" pitchFamily="18" charset="0"/>
              </a:rPr>
              <a:t>II. </a:t>
            </a:r>
            <a:r>
              <a:rPr lang="en-US" sz="2000" b="1" dirty="0" err="1">
                <a:solidFill>
                  <a:schemeClr val="tx1"/>
                </a:solidFill>
                <a:latin typeface="Times New Roman" panose="02020603050405020304" pitchFamily="18" charset="0"/>
                <a:ea typeface="Times New Roman" panose="02020603050405020304" pitchFamily="18" charset="0"/>
              </a:rPr>
              <a:t>Jemgyýetçilik</a:t>
            </a:r>
            <a:r>
              <a:rPr lang="en-US" sz="2000" b="1" dirty="0">
                <a:solidFill>
                  <a:schemeClr val="tx1"/>
                </a:solidFill>
                <a:latin typeface="Times New Roman" panose="02020603050405020304" pitchFamily="18" charset="0"/>
                <a:ea typeface="Times New Roman" panose="02020603050405020304" pitchFamily="18" charset="0"/>
              </a:rPr>
              <a:t> we </a:t>
            </a:r>
            <a:r>
              <a:rPr lang="en-US" sz="2000" b="1" dirty="0" err="1">
                <a:solidFill>
                  <a:schemeClr val="tx1"/>
                </a:solidFill>
                <a:latin typeface="Times New Roman" panose="02020603050405020304" pitchFamily="18" charset="0"/>
                <a:ea typeface="Times New Roman" panose="02020603050405020304" pitchFamily="18" charset="0"/>
              </a:rPr>
              <a:t>durmuş</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maksatly</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işler</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b="1" dirty="0">
                <a:solidFill>
                  <a:schemeClr val="tx1"/>
                </a:solidFill>
                <a:latin typeface="Times New Roman" panose="02020603050405020304" pitchFamily="18" charset="0"/>
                <a:ea typeface="Times New Roman" panose="02020603050405020304" pitchFamily="18" charset="0"/>
              </a:rPr>
              <a:t>        </a:t>
            </a:r>
            <a:r>
              <a:rPr lang="en-US" sz="2000" dirty="0">
                <a:solidFill>
                  <a:schemeClr val="tx1"/>
                </a:solidFill>
                <a:latin typeface="Times New Roman" panose="02020603050405020304" pitchFamily="18" charset="0"/>
                <a:ea typeface="Times New Roman" panose="02020603050405020304" pitchFamily="18" charset="0"/>
              </a:rPr>
              <a:t>4. </a:t>
            </a:r>
            <a:r>
              <a:rPr lang="en-US" sz="2000" dirty="0" err="1">
                <a:solidFill>
                  <a:schemeClr val="tx1"/>
                </a:solidFill>
                <a:latin typeface="Times New Roman" panose="02020603050405020304" pitchFamily="18" charset="0"/>
                <a:ea typeface="Times New Roman" panose="02020603050405020304" pitchFamily="18" charset="0"/>
              </a:rPr>
              <a:t>Bilim</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5. </a:t>
            </a:r>
            <a:r>
              <a:rPr lang="en-US" sz="2000" dirty="0" err="1">
                <a:solidFill>
                  <a:schemeClr val="tx1"/>
                </a:solidFill>
                <a:latin typeface="Times New Roman" panose="02020603050405020304" pitchFamily="18" charset="0"/>
                <a:ea typeface="Times New Roman" panose="02020603050405020304" pitchFamily="18" charset="0"/>
              </a:rPr>
              <a:t>Saglygy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goraýyş</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6. </a:t>
            </a:r>
            <a:r>
              <a:rPr lang="en-US" sz="2000" dirty="0" err="1">
                <a:solidFill>
                  <a:schemeClr val="tx1"/>
                </a:solidFill>
                <a:latin typeface="Times New Roman" panose="02020603050405020304" pitchFamily="18" charset="0"/>
                <a:ea typeface="Times New Roman" panose="02020603050405020304" pitchFamily="18" charset="0"/>
              </a:rPr>
              <a:t>Döwlet</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ätiýaçlandyrmasy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pensiýa</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durmuş</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ätiýaçlandyrmalary</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7. </a:t>
            </a:r>
            <a:r>
              <a:rPr lang="en-US" sz="2000" dirty="0" err="1">
                <a:solidFill>
                  <a:schemeClr val="tx1"/>
                </a:solidFill>
                <a:latin typeface="Times New Roman" panose="02020603050405020304" pitchFamily="18" charset="0"/>
                <a:ea typeface="Times New Roman" panose="02020603050405020304" pitchFamily="18" charset="0"/>
              </a:rPr>
              <a:t>Ýaşaýyş-jemagat</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hojalygy</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8. </a:t>
            </a:r>
            <a:r>
              <a:rPr lang="en-US" sz="2000" dirty="0" err="1">
                <a:solidFill>
                  <a:schemeClr val="tx1"/>
                </a:solidFill>
                <a:latin typeface="Times New Roman" panose="02020603050405020304" pitchFamily="18" charset="0"/>
                <a:ea typeface="Times New Roman" panose="02020603050405020304" pitchFamily="18" charset="0"/>
              </a:rPr>
              <a:t>Dynç</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alşy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guramak</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medeni</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ulgamyndaky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işler</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a:t>
            </a:r>
            <a:r>
              <a:rPr lang="en-US" sz="2000" b="1" dirty="0">
                <a:solidFill>
                  <a:schemeClr val="tx1"/>
                </a:solidFill>
                <a:latin typeface="Times New Roman" panose="02020603050405020304" pitchFamily="18" charset="0"/>
                <a:ea typeface="Times New Roman" panose="02020603050405020304" pitchFamily="18" charset="0"/>
              </a:rPr>
              <a:t>III. </a:t>
            </a:r>
            <a:r>
              <a:rPr lang="en-US" sz="2000" b="1" dirty="0" err="1">
                <a:solidFill>
                  <a:schemeClr val="tx1"/>
                </a:solidFill>
                <a:latin typeface="Times New Roman" panose="02020603050405020304" pitchFamily="18" charset="0"/>
                <a:ea typeface="Times New Roman" panose="02020603050405020304" pitchFamily="18" charset="0"/>
              </a:rPr>
              <a:t>Ykdysadyýet</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bilen</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bagly</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döwlet</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işleri</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b="1" dirty="0">
                <a:solidFill>
                  <a:schemeClr val="tx1"/>
                </a:solidFill>
                <a:latin typeface="Times New Roman" panose="02020603050405020304" pitchFamily="18" charset="0"/>
                <a:ea typeface="Times New Roman" panose="02020603050405020304" pitchFamily="18" charset="0"/>
              </a:rPr>
              <a:t>        </a:t>
            </a:r>
            <a:r>
              <a:rPr lang="en-US" sz="2000" dirty="0">
                <a:solidFill>
                  <a:schemeClr val="tx1"/>
                </a:solidFill>
                <a:latin typeface="Times New Roman" panose="02020603050405020304" pitchFamily="18" charset="0"/>
                <a:ea typeface="Times New Roman" panose="02020603050405020304" pitchFamily="18" charset="0"/>
              </a:rPr>
              <a:t>9. </a:t>
            </a:r>
            <a:r>
              <a:rPr lang="en-US" sz="2000" dirty="0" err="1">
                <a:solidFill>
                  <a:schemeClr val="tx1"/>
                </a:solidFill>
                <a:latin typeface="Times New Roman" panose="02020603050405020304" pitchFamily="18" charset="0"/>
                <a:ea typeface="Times New Roman" panose="02020603050405020304" pitchFamily="18" charset="0"/>
              </a:rPr>
              <a:t>Ýangyç-energetika</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toplumy</a:t>
            </a:r>
            <a:r>
              <a:rPr lang="en-US" sz="2000" dirty="0">
                <a:solidFill>
                  <a:schemeClr val="tx1"/>
                </a:solidFill>
                <a:latin typeface="Times New Roman" panose="02020603050405020304" pitchFamily="18" charset="0"/>
                <a:ea typeface="Times New Roman" panose="02020603050405020304" pitchFamily="18" charset="0"/>
              </a:rPr>
              <a:t> </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10. </a:t>
            </a:r>
            <a:r>
              <a:rPr lang="en-US" sz="2000" dirty="0" err="1">
                <a:solidFill>
                  <a:schemeClr val="tx1"/>
                </a:solidFill>
                <a:latin typeface="Times New Roman" panose="02020603050405020304" pitchFamily="18" charset="0"/>
                <a:ea typeface="Times New Roman" panose="02020603050405020304" pitchFamily="18" charset="0"/>
              </a:rPr>
              <a:t>Agrosenagat</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toplumy</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11. </a:t>
            </a:r>
            <a:r>
              <a:rPr lang="en-US" sz="2000" dirty="0" err="1">
                <a:solidFill>
                  <a:schemeClr val="tx1"/>
                </a:solidFill>
                <a:latin typeface="Times New Roman" panose="02020603050405020304" pitchFamily="18" charset="0"/>
                <a:ea typeface="Times New Roman" panose="02020603050405020304" pitchFamily="18" charset="0"/>
              </a:rPr>
              <a:t>Peýdaly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magdanlar</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gurluşyk</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binagärçilik</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12. </a:t>
            </a:r>
            <a:r>
              <a:rPr lang="en-US" sz="2000" dirty="0" err="1">
                <a:solidFill>
                  <a:schemeClr val="tx1"/>
                </a:solidFill>
                <a:latin typeface="Times New Roman" panose="02020603050405020304" pitchFamily="18" charset="0"/>
                <a:ea typeface="Times New Roman" panose="02020603050405020304" pitchFamily="18" charset="0"/>
              </a:rPr>
              <a:t>Ulag</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aragatnaşyk</a:t>
            </a:r>
            <a:r>
              <a:rPr lang="en-US" sz="2000" dirty="0">
                <a:solidFill>
                  <a:schemeClr val="tx1"/>
                </a:solidFill>
                <a:latin typeface="Times New Roman" panose="02020603050405020304" pitchFamily="18" charset="0"/>
                <a:ea typeface="Times New Roman" panose="02020603050405020304" pitchFamily="18" charset="0"/>
              </a:rPr>
              <a:t> </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13. </a:t>
            </a:r>
            <a:r>
              <a:rPr lang="en-US" sz="2000" dirty="0" err="1">
                <a:solidFill>
                  <a:schemeClr val="tx1"/>
                </a:solidFill>
                <a:latin typeface="Times New Roman" panose="02020603050405020304" pitchFamily="18" charset="0"/>
                <a:ea typeface="Times New Roman" panose="02020603050405020304" pitchFamily="18" charset="0"/>
              </a:rPr>
              <a:t>Ykdysady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işler</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bilen</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bagly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beýleki</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çykdajylar</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a:t>
            </a:r>
            <a:r>
              <a:rPr lang="en-US" sz="2000" b="1" dirty="0">
                <a:solidFill>
                  <a:schemeClr val="tx1"/>
                </a:solidFill>
                <a:latin typeface="Times New Roman" panose="02020603050405020304" pitchFamily="18" charset="0"/>
                <a:ea typeface="Times New Roman" panose="02020603050405020304" pitchFamily="18" charset="0"/>
              </a:rPr>
              <a:t>IV. </a:t>
            </a:r>
            <a:r>
              <a:rPr lang="en-US" sz="2000" b="1" dirty="0" err="1">
                <a:solidFill>
                  <a:schemeClr val="tx1"/>
                </a:solidFill>
                <a:latin typeface="Times New Roman" panose="02020603050405020304" pitchFamily="18" charset="0"/>
                <a:ea typeface="Times New Roman" panose="02020603050405020304" pitchFamily="18" charset="0"/>
              </a:rPr>
              <a:t>Beýleki</a:t>
            </a:r>
            <a:r>
              <a:rPr lang="en-US" sz="2000" b="1" dirty="0">
                <a:solidFill>
                  <a:schemeClr val="tx1"/>
                </a:solidFill>
                <a:latin typeface="Times New Roman" panose="02020603050405020304" pitchFamily="18" charset="0"/>
                <a:ea typeface="Times New Roman" panose="02020603050405020304" pitchFamily="18" charset="0"/>
              </a:rPr>
              <a:t> </a:t>
            </a:r>
            <a:r>
              <a:rPr lang="en-US" sz="2000" b="1" dirty="0" err="1">
                <a:solidFill>
                  <a:schemeClr val="tx1"/>
                </a:solidFill>
                <a:latin typeface="Times New Roman" panose="02020603050405020304" pitchFamily="18" charset="0"/>
                <a:ea typeface="Times New Roman" panose="02020603050405020304" pitchFamily="18" charset="0"/>
              </a:rPr>
              <a:t>wezipeler</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b="1" dirty="0">
                <a:solidFill>
                  <a:schemeClr val="tx1"/>
                </a:solidFill>
                <a:latin typeface="Times New Roman" panose="02020603050405020304" pitchFamily="18" charset="0"/>
                <a:ea typeface="Times New Roman" panose="02020603050405020304" pitchFamily="18" charset="0"/>
              </a:rPr>
              <a:t>        </a:t>
            </a:r>
            <a:r>
              <a:rPr lang="en-US" sz="2000" dirty="0">
                <a:solidFill>
                  <a:schemeClr val="tx1"/>
                </a:solidFill>
                <a:latin typeface="Times New Roman" panose="02020603050405020304" pitchFamily="18" charset="0"/>
                <a:ea typeface="Times New Roman" panose="02020603050405020304" pitchFamily="18" charset="0"/>
              </a:rPr>
              <a:t>14. </a:t>
            </a:r>
            <a:r>
              <a:rPr lang="en-US" sz="2000" dirty="0" err="1">
                <a:solidFill>
                  <a:schemeClr val="tx1"/>
                </a:solidFill>
                <a:latin typeface="Times New Roman" panose="02020603050405020304" pitchFamily="18" charset="0"/>
                <a:ea typeface="Times New Roman" panose="02020603050405020304" pitchFamily="18" charset="0"/>
              </a:rPr>
              <a:t>Esasy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toparlara</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degişli</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edilen</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çykdajylar</a:t>
            </a:r>
            <a:r>
              <a:rPr lang="en-US" sz="2000" dirty="0">
                <a:solidFill>
                  <a:schemeClr val="tx1"/>
                </a:solidFill>
                <a:latin typeface="Times New Roman" panose="02020603050405020304" pitchFamily="18" charset="0"/>
                <a:ea typeface="Times New Roman" panose="02020603050405020304" pitchFamily="18" charset="0"/>
              </a:rPr>
              <a:t> </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15. </a:t>
            </a:r>
            <a:r>
              <a:rPr lang="en-US" sz="2000" dirty="0" err="1">
                <a:solidFill>
                  <a:schemeClr val="tx1"/>
                </a:solidFill>
                <a:latin typeface="Times New Roman" panose="02020603050405020304" pitchFamily="18" charset="0"/>
                <a:ea typeface="Times New Roman" panose="02020603050405020304" pitchFamily="18" charset="0"/>
              </a:rPr>
              <a:t>Döwlet</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bergilerini</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tölemek</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üçin</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edilýän</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çykdajylar</a:t>
            </a:r>
            <a:r>
              <a:rPr lang="en-US" sz="2000" dirty="0">
                <a:solidFill>
                  <a:schemeClr val="tx1"/>
                </a:solidFill>
                <a:latin typeface="Times New Roman" panose="02020603050405020304" pitchFamily="18" charset="0"/>
                <a:ea typeface="Times New Roman" panose="02020603050405020304" pitchFamily="18" charset="0"/>
              </a:rPr>
              <a:t> </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r>
              <a:rPr lang="en-US" sz="2000" dirty="0">
                <a:solidFill>
                  <a:schemeClr val="tx1"/>
                </a:solidFill>
                <a:latin typeface="Times New Roman" panose="02020603050405020304" pitchFamily="18" charset="0"/>
                <a:ea typeface="Times New Roman" panose="02020603050405020304" pitchFamily="18" charset="0"/>
              </a:rPr>
              <a:t>        16. </a:t>
            </a:r>
            <a:r>
              <a:rPr lang="en-US" sz="2000" dirty="0" err="1">
                <a:solidFill>
                  <a:schemeClr val="tx1"/>
                </a:solidFill>
                <a:latin typeface="Times New Roman" panose="02020603050405020304" pitchFamily="18" charset="0"/>
                <a:ea typeface="Times New Roman" panose="02020603050405020304" pitchFamily="18" charset="0"/>
              </a:rPr>
              <a:t>Içerki</a:t>
            </a:r>
            <a:r>
              <a:rPr lang="en-US" sz="2000" dirty="0">
                <a:solidFill>
                  <a:schemeClr val="tx1"/>
                </a:solidFill>
                <a:latin typeface="Times New Roman" panose="02020603050405020304" pitchFamily="18" charset="0"/>
                <a:ea typeface="Times New Roman" panose="02020603050405020304" pitchFamily="18" charset="0"/>
              </a:rPr>
              <a:t> we </a:t>
            </a:r>
            <a:r>
              <a:rPr lang="en-US" sz="2000" dirty="0" err="1">
                <a:solidFill>
                  <a:schemeClr val="tx1"/>
                </a:solidFill>
                <a:latin typeface="Times New Roman" panose="02020603050405020304" pitchFamily="18" charset="0"/>
                <a:ea typeface="Times New Roman" panose="02020603050405020304" pitchFamily="18" charset="0"/>
              </a:rPr>
              <a:t>daşarky</a:t>
            </a:r>
            <a:r>
              <a:rPr lang="en-US"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karzlar</a:t>
            </a:r>
            <a:r>
              <a:rPr lang="ru-RU" sz="2000" dirty="0">
                <a:solidFill>
                  <a:schemeClr val="tx1"/>
                </a:solidFill>
                <a:latin typeface="Times New Roman" panose="02020603050405020304" pitchFamily="18" charset="0"/>
                <a:ea typeface="Times New Roman" panose="02020603050405020304" pitchFamily="18" charset="0"/>
              </a:rPr>
              <a:t/>
            </a:r>
            <a:br>
              <a:rPr lang="ru-RU" sz="2000" dirty="0">
                <a:solidFill>
                  <a:schemeClr val="tx1"/>
                </a:solidFill>
                <a:latin typeface="Times New Roman" panose="02020603050405020304" pitchFamily="18" charset="0"/>
                <a:ea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1230046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8082" y="428801"/>
            <a:ext cx="10510313" cy="6233890"/>
          </a:xfrm>
        </p:spPr>
        <p:txBody>
          <a:bodyPr>
            <a:normAutofit fontScale="90000"/>
          </a:bodyPr>
          <a:lstStyle/>
          <a:p>
            <a:pPr>
              <a:spcBef>
                <a:spcPts val="1200"/>
              </a:spcBef>
              <a:spcAft>
                <a:spcPts val="0"/>
              </a:spcAft>
            </a:pPr>
            <a:r>
              <a:rPr lang="en-US" sz="2700" dirty="0" err="1">
                <a:latin typeface="Times New Roman" panose="02020603050405020304" pitchFamily="18" charset="0"/>
                <a:ea typeface="Times New Roman" panose="02020603050405020304" pitchFamily="18" charset="0"/>
              </a:rPr>
              <a:t>Göni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önüm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öndürilende</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ýerlenilende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alynýar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gytaklaýýn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görnüşleriniň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aglabasy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bolsa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önümiň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paýlanylyşyna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sarp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edilişine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täsir</a:t>
            </a:r>
            <a:r>
              <a:rPr lang="ru-RU" sz="2700" dirty="0">
                <a:latin typeface="Times New Roman" panose="02020603050405020304" pitchFamily="18" charset="0"/>
                <a:ea typeface="Times New Roman" panose="02020603050405020304" pitchFamily="18" charset="0"/>
              </a:rPr>
              <a:t>i</a:t>
            </a:r>
            <a:r>
              <a:rPr lang="en-US" sz="2700" dirty="0" err="1">
                <a:latin typeface="Times New Roman" panose="02020603050405020304" pitchFamily="18" charset="0"/>
                <a:ea typeface="Times New Roman" panose="02020603050405020304" pitchFamily="18" charset="0"/>
              </a:rPr>
              <a:t>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ýetirýär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Şonuň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üçinem</a:t>
            </a: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göni</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salgytlara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girdejilere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salynýan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diýip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bolsa</a:t>
            </a: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gytaklaýyn</a:t>
            </a:r>
            <a:r>
              <a:rPr lang="en-US" sz="2700" b="1"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toparlaryna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degişlileri</a:t>
            </a:r>
            <a:r>
              <a:rPr lang="en-US" sz="2700" dirty="0">
                <a:latin typeface="Times New Roman" panose="02020603050405020304" pitchFamily="18" charset="0"/>
                <a:ea typeface="Times New Roman" panose="02020603050405020304" pitchFamily="18" charset="0"/>
              </a:rPr>
              <a:t> belli </a:t>
            </a:r>
            <a:r>
              <a:rPr lang="en-US" sz="2700" dirty="0" err="1">
                <a:latin typeface="Times New Roman" panose="02020603050405020304" pitchFamily="18" charset="0"/>
                <a:ea typeface="Times New Roman" panose="02020603050405020304" pitchFamily="18" charset="0"/>
              </a:rPr>
              <a:t>bir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çykdajylar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baglanyşdyryp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deňagram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ösýan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ykdysady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şertlerindäki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sarp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edilişe</a:t>
            </a:r>
            <a:r>
              <a:rPr lang="en-US" sz="2700" dirty="0">
                <a:latin typeface="Times New Roman" panose="02020603050405020304" pitchFamily="18" charset="0"/>
                <a:ea typeface="Times New Roman" panose="02020603050405020304" pitchFamily="18" charset="0"/>
              </a:rPr>
              <a:t> has </a:t>
            </a:r>
            <a:r>
              <a:rPr lang="en-US" sz="2700" dirty="0" err="1">
                <a:latin typeface="Times New Roman" panose="02020603050405020304" pitchFamily="18" charset="0"/>
                <a:ea typeface="Times New Roman" panose="02020603050405020304" pitchFamily="18" charset="0"/>
              </a:rPr>
              <a:t>köp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derejede</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degiş</a:t>
            </a:r>
            <a:r>
              <a:rPr lang="tk-TM"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lidigini</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nygtamak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bolar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boýunça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kanunçylyk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tertibinde</a:t>
            </a:r>
            <a:r>
              <a:rPr lang="en-US" sz="2700" dirty="0">
                <a:latin typeface="Times New Roman" panose="02020603050405020304" pitchFamily="18" charset="0"/>
                <a:ea typeface="Times New Roman" panose="02020603050405020304" pitchFamily="18" charset="0"/>
              </a:rPr>
              <a:t> belli </a:t>
            </a:r>
            <a:r>
              <a:rPr lang="en-US" sz="2700" dirty="0" err="1">
                <a:latin typeface="Times New Roman" panose="02020603050405020304" pitchFamily="18" charset="0"/>
                <a:ea typeface="Times New Roman" panose="02020603050405020304" pitchFamily="18" charset="0"/>
              </a:rPr>
              <a:t>bir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ýeňillikler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bellenilip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bilner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hataryna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aşakdakylar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degişli</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 </a:t>
            </a:r>
            <a:r>
              <a:rPr lang="en-US" sz="2700" dirty="0" err="1">
                <a:latin typeface="Times New Roman" panose="02020603050405020304" pitchFamily="18" charset="0"/>
                <a:ea typeface="Times New Roman" panose="02020603050405020304" pitchFamily="18" charset="0"/>
              </a:rPr>
              <a:t>salgyt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binasynyň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salynýan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möçberi</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nb-NO" sz="2700" dirty="0">
                <a:latin typeface="Times New Roman" panose="02020603050405020304" pitchFamily="18" charset="0"/>
                <a:ea typeface="Times New Roman" panose="02020603050405020304" pitchFamily="18" charset="0"/>
              </a:rPr>
              <a:t>- salgyt binýadynyň belli bir elementlerini salgyt salmakdan aýyrmak: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 aýry-aýry adamlary ýa-da salgyt töleýjileriň toparlaryny salgyt </a:t>
            </a:r>
            <a:r>
              <a:rPr lang="nb-NO" sz="2700" dirty="0" smtClean="0">
                <a:latin typeface="Times New Roman" panose="02020603050405020304" pitchFamily="18" charset="0"/>
                <a:ea typeface="Times New Roman" panose="02020603050405020304" pitchFamily="18" charset="0"/>
              </a:rPr>
              <a:t>tölemekden </a:t>
            </a:r>
            <a:r>
              <a:rPr lang="nb-NO" sz="2700" dirty="0">
                <a:latin typeface="Times New Roman" panose="02020603050405020304" pitchFamily="18" charset="0"/>
                <a:ea typeface="Times New Roman" panose="02020603050405020304" pitchFamily="18" charset="0"/>
              </a:rPr>
              <a:t>boşatmak;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 salgyt möçberlerini peseltmek;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 hasaplaşyk döwri üçin salgyt töleginden tutmak;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 salgyt karzlaryny goşmak bilen, maksatlaýyn salgyt ýeňillikleri (salgyt almagyň möhletini uzaltmak);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 beýleki salgyt ýeňillikleri.</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98075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46556" y="704009"/>
            <a:ext cx="9835610" cy="5838834"/>
          </a:xfrm>
        </p:spPr>
        <p:txBody>
          <a:bodyPr>
            <a:normAutofit fontScale="90000"/>
          </a:bodyPr>
          <a:lstStyle/>
          <a:p>
            <a:pPr>
              <a:spcBef>
                <a:spcPts val="1200"/>
              </a:spcBef>
              <a:spcAft>
                <a:spcPts val="0"/>
              </a:spcAft>
            </a:pPr>
            <a:r>
              <a:rPr lang="nb-NO" sz="2700" dirty="0">
                <a:solidFill>
                  <a:schemeClr val="tx1"/>
                </a:solidFill>
                <a:latin typeface="Times New Roman" panose="02020603050405020304" pitchFamily="18" charset="0"/>
                <a:ea typeface="Times New Roman" panose="02020603050405020304" pitchFamily="18" charset="0"/>
              </a:rPr>
              <a:t>Türkmenistanyň Salgyt kodeksine laýyklykda, ýurduň territoriýasynda şu aşakdaky salgytlar hereket edýär: goşulan baha salynýan salgyt; ýerasty baýlyklaryň peýdalanylandygy üçin salynýan salgyt; emläk salgydy; edara görnüşli taraplaryň peýdasyna (girdejisine) salynýan salgyt; şahsy taraplaryň girdejilerine salynýan salgyt; aksizler.</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nb-NO" sz="2700" dirty="0">
                <a:solidFill>
                  <a:schemeClr val="tx1"/>
                </a:solidFill>
                <a:latin typeface="Times New Roman" panose="02020603050405020304" pitchFamily="18" charset="0"/>
                <a:ea typeface="Times New Roman" panose="02020603050405020304" pitchFamily="18" charset="0"/>
              </a:rPr>
              <a:t>    </a:t>
            </a:r>
            <a:r>
              <a:rPr lang="nb-NO" sz="2700" b="1" dirty="0">
                <a:solidFill>
                  <a:schemeClr val="tx1"/>
                </a:solidFill>
                <a:latin typeface="Times New Roman" panose="02020603050405020304" pitchFamily="18" charset="0"/>
                <a:ea typeface="Times New Roman" panose="02020603050405020304" pitchFamily="18" charset="0"/>
              </a:rPr>
              <a:t>Salgytlar – bu</a:t>
            </a:r>
            <a:r>
              <a:rPr lang="nb-NO" sz="2700" dirty="0">
                <a:solidFill>
                  <a:schemeClr val="tx1"/>
                </a:solidFill>
                <a:latin typeface="Times New Roman" panose="02020603050405020304" pitchFamily="18" charset="0"/>
                <a:ea typeface="Times New Roman" panose="02020603050405020304" pitchFamily="18" charset="0"/>
              </a:rPr>
              <a:t> ykdysady hereketlendirijileriň biri, olaryň kömegi bilen </a:t>
            </a:r>
            <a:r>
              <a:rPr lang="nb-NO" sz="2700" dirty="0" smtClean="0">
                <a:solidFill>
                  <a:schemeClr val="tx1"/>
                </a:solidFill>
                <a:latin typeface="Times New Roman" panose="02020603050405020304" pitchFamily="18" charset="0"/>
                <a:ea typeface="Times New Roman" panose="02020603050405020304" pitchFamily="18" charset="0"/>
              </a:rPr>
              <a:t>döwlet </a:t>
            </a:r>
            <a:r>
              <a:rPr lang="nb-NO" sz="2700" dirty="0">
                <a:solidFill>
                  <a:schemeClr val="tx1"/>
                </a:solidFill>
                <a:latin typeface="Times New Roman" panose="02020603050405020304" pitchFamily="18" charset="0"/>
                <a:ea typeface="Times New Roman" panose="02020603050405020304" pitchFamily="18" charset="0"/>
              </a:rPr>
              <a:t>bazar ykdysadyýetine täsir edýär. Salgytlaryň kömegi arkaly </a:t>
            </a:r>
            <a:r>
              <a:rPr lang="nb-NO" sz="2700" dirty="0" smtClean="0">
                <a:solidFill>
                  <a:schemeClr val="tx1"/>
                </a:solidFill>
                <a:latin typeface="Times New Roman" panose="02020603050405020304" pitchFamily="18" charset="0"/>
                <a:ea typeface="Times New Roman" panose="02020603050405020304" pitchFamily="18" charset="0"/>
              </a:rPr>
              <a:t>telekeçile</a:t>
            </a:r>
            <a:r>
              <a:rPr lang="tk-TM" sz="2700" dirty="0" smtClean="0">
                <a:solidFill>
                  <a:schemeClr val="tx1"/>
                </a:solidFill>
                <a:latin typeface="Times New Roman" panose="02020603050405020304" pitchFamily="18" charset="0"/>
                <a:ea typeface="Times New Roman" panose="02020603050405020304" pitchFamily="18" charset="0"/>
              </a:rPr>
              <a:t>-</a:t>
            </a:r>
            <a:r>
              <a:rPr lang="nb-NO" sz="2700" dirty="0" smtClean="0">
                <a:solidFill>
                  <a:schemeClr val="tx1"/>
                </a:solidFill>
                <a:latin typeface="Times New Roman" panose="02020603050405020304" pitchFamily="18" charset="0"/>
                <a:ea typeface="Times New Roman" panose="02020603050405020304" pitchFamily="18" charset="0"/>
              </a:rPr>
              <a:t>riň</a:t>
            </a:r>
            <a:r>
              <a:rPr lang="nb-NO" sz="2700" dirty="0">
                <a:solidFill>
                  <a:schemeClr val="tx1"/>
                </a:solidFill>
                <a:latin typeface="Times New Roman" panose="02020603050405020304" pitchFamily="18" charset="0"/>
                <a:ea typeface="Times New Roman" panose="02020603050405020304" pitchFamily="18" charset="0"/>
              </a:rPr>
              <a:t>, eýeçiligiň ähli görnüşindäki kärhanalaryň döwlet we ýerli býujet bilen, banklar bilen, ýokary guramalar bilen özära gatnaşyklary kesgitlenilýär. Salgytlaryň kömegi bilen daşary yurt maýa goýumlaryny çekmegi goşmak bilen daşary ykdysady iş kadalaşdyrylýar, kärhananyň hojalyk hasaplaşykly girdejisi we peýdasy emele getirilýär.</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nb-NO" sz="2700" dirty="0">
                <a:solidFill>
                  <a:schemeClr val="tx1"/>
                </a:solidFill>
                <a:latin typeface="Times New Roman" panose="02020603050405020304" pitchFamily="18" charset="0"/>
                <a:ea typeface="Times New Roman" panose="02020603050405020304" pitchFamily="18" charset="0"/>
              </a:rPr>
              <a:t> </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1012610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4613" y="482067"/>
            <a:ext cx="10146329" cy="6233890"/>
          </a:xfrm>
        </p:spPr>
        <p:txBody>
          <a:bodyPr>
            <a:normAutofit fontScale="90000"/>
          </a:bodyPr>
          <a:lstStyle/>
          <a:p>
            <a:pPr>
              <a:spcBef>
                <a:spcPts val="1200"/>
              </a:spcBef>
              <a:spcAft>
                <a:spcPts val="300"/>
              </a:spcAft>
            </a:pPr>
            <a:r>
              <a:rPr lang="ru-RU" sz="2000" b="1" kern="1600" spc="-15" dirty="0" smtClean="0">
                <a:latin typeface="Times New Roman" panose="02020603050405020304" pitchFamily="18" charset="0"/>
                <a:cs typeface="Arial" panose="020B0604020202020204" pitchFamily="34" charset="0"/>
              </a:rPr>
              <a:t>         </a:t>
            </a:r>
            <a:r>
              <a:rPr lang="nb-NO" sz="2000" b="1" kern="1600" spc="-15" dirty="0" smtClean="0">
                <a:latin typeface="Times New Roman" panose="02020603050405020304" pitchFamily="18" charset="0"/>
                <a:cs typeface="Arial" panose="020B0604020202020204" pitchFamily="34" charset="0"/>
              </a:rPr>
              <a:t>6.3</a:t>
            </a:r>
            <a:r>
              <a:rPr lang="nb-NO" sz="2000" b="1" kern="1600" spc="-15" dirty="0">
                <a:latin typeface="Times New Roman" panose="02020603050405020304" pitchFamily="18" charset="0"/>
                <a:cs typeface="Arial" panose="020B0604020202020204" pitchFamily="34" charset="0"/>
              </a:rPr>
              <a:t>. Türkmenistanyň salgyt-býujet ulgamynyň häzirki zaman ýagdaýy</a:t>
            </a:r>
            <a:r>
              <a:rPr lang="ru-RU" sz="2000" b="1" kern="1600" dirty="0">
                <a:latin typeface="Arial" panose="020B0604020202020204" pitchFamily="34" charset="0"/>
              </a:rPr>
              <a:t/>
            </a:r>
            <a:br>
              <a:rPr lang="ru-RU" sz="2000" b="1" kern="1600" dirty="0">
                <a:latin typeface="Arial" panose="020B0604020202020204" pitchFamily="34" charset="0"/>
              </a:rPr>
            </a:br>
            <a:r>
              <a:rPr lang="nb-NO" sz="2000" b="1"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nb-NO" sz="2000" dirty="0">
                <a:latin typeface="Times New Roman" panose="02020603050405020304" pitchFamily="18" charset="0"/>
                <a:ea typeface="Times New Roman" panose="02020603050405020304" pitchFamily="18" charset="0"/>
              </a:rPr>
              <a:t>    Gurluş üýtgedip gurmasyny, ykdysady garaşsyzlygy we ahyrky netijede ilatyň hal-ýagdaýyny </a:t>
            </a:r>
            <a:r>
              <a:rPr lang="nb-NO" sz="2000" dirty="0" smtClean="0">
                <a:latin typeface="Times New Roman" panose="02020603050405020304" pitchFamily="18" charset="0"/>
                <a:ea typeface="Times New Roman" panose="02020603050405020304" pitchFamily="18" charset="0"/>
              </a:rPr>
              <a:t>ýokarlan</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dyrmagy </a:t>
            </a:r>
            <a:r>
              <a:rPr lang="nb-NO" sz="2000" dirty="0">
                <a:latin typeface="Times New Roman" panose="02020603050405020304" pitchFamily="18" charset="0"/>
                <a:ea typeface="Times New Roman" panose="02020603050405020304" pitchFamily="18" charset="0"/>
              </a:rPr>
              <a:t>üpjün edýän ösüp barýan bazar ykdysadyýetiniň we onuň infrastrukturasynyň gurallaryna döwlet maliýesiniň täsir etmegi döwletiň býujet syýasatynyň baş wezipesi bolup durýar.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nb-NO" sz="2000" dirty="0">
                <a:latin typeface="Times New Roman" panose="02020603050405020304" pitchFamily="18" charset="0"/>
                <a:ea typeface="Times New Roman" panose="02020603050405020304" pitchFamily="18" charset="0"/>
              </a:rPr>
              <a:t>    Salgyt-býujet syýasaty döwletiň ykdysady syýasatynyň esasy özeni bolup durýar we onuň hojalygy </a:t>
            </a:r>
            <a:r>
              <a:rPr lang="nb-NO" sz="2000" dirty="0" smtClean="0">
                <a:latin typeface="Times New Roman" panose="02020603050405020304" pitchFamily="18" charset="0"/>
                <a:ea typeface="Times New Roman" panose="02020603050405020304" pitchFamily="18" charset="0"/>
              </a:rPr>
              <a:t>ýöre</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diji </a:t>
            </a:r>
            <a:r>
              <a:rPr lang="nb-NO" sz="2000" dirty="0">
                <a:latin typeface="Times New Roman" panose="02020603050405020304" pitchFamily="18" charset="0"/>
                <a:ea typeface="Times New Roman" panose="02020603050405020304" pitchFamily="18" charset="0"/>
              </a:rPr>
              <a:t>subýektler hem raýatlar bilen özara maliýe gatnaşyklaryny beýan edýär.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nb-NO" sz="2000" dirty="0">
                <a:latin typeface="Times New Roman" panose="02020603050405020304" pitchFamily="18" charset="0"/>
                <a:ea typeface="Times New Roman" panose="02020603050405020304" pitchFamily="18" charset="0"/>
              </a:rPr>
              <a:t>    Saýlaw syýasaty saýlanylyp alnan halatynda, ozaly bilen, iri möçberli özgertmeleri durmuşa geçirmek we ýurduň raýatlarynyň girdejileriniň ýokary derejesini saklamak üçin döwletiň ýeterlik maliýe serişdelerini üpjün etmäge ukyply salgyt ulgamyny döretmäge, döwlet üçin hem, salgyt töleýjiler üçin hem salgyt </a:t>
            </a:r>
            <a:r>
              <a:rPr lang="nb-NO" sz="2000" dirty="0" smtClean="0">
                <a:latin typeface="Times New Roman" panose="02020603050405020304" pitchFamily="18" charset="0"/>
                <a:ea typeface="Times New Roman" panose="02020603050405020304" pitchFamily="18" charset="0"/>
              </a:rPr>
              <a:t>salma</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gyň </a:t>
            </a:r>
            <a:r>
              <a:rPr lang="nb-NO" sz="2000" dirty="0">
                <a:latin typeface="Times New Roman" panose="02020603050405020304" pitchFamily="18" charset="0"/>
                <a:ea typeface="Times New Roman" panose="02020603050405020304" pitchFamily="18" charset="0"/>
              </a:rPr>
              <a:t>elýeterli şertlerini üpjün etmäge maksat goýulýar.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nb-NO" sz="2000" dirty="0">
                <a:latin typeface="Times New Roman" panose="02020603050405020304" pitchFamily="18" charset="0"/>
                <a:ea typeface="Times New Roman" panose="02020603050405020304" pitchFamily="18" charset="0"/>
              </a:rPr>
              <a:t>Ýurduň salgyt syýasatynyň baş maksady ykdysadyýetiň ösdürilmegini höweslendirmekden, durnukly ykdysady ösüşi üpjün etmekden, salgyt ýüküni deňleşdirmekden ybaratdyr. Bu maksada adalatlylyk, </a:t>
            </a:r>
            <a:r>
              <a:rPr lang="nb-NO" sz="2000" dirty="0" smtClean="0">
                <a:latin typeface="Times New Roman" panose="02020603050405020304" pitchFamily="18" charset="0"/>
                <a:ea typeface="Times New Roman" panose="02020603050405020304" pitchFamily="18" charset="0"/>
              </a:rPr>
              <a:t>aýan</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lyk</a:t>
            </a:r>
            <a:r>
              <a:rPr lang="nb-NO" sz="2000" dirty="0">
                <a:latin typeface="Times New Roman" panose="02020603050405020304" pitchFamily="18" charset="0"/>
                <a:ea typeface="Times New Roman" panose="02020603050405020304" pitchFamily="18" charset="0"/>
              </a:rPr>
              <a:t>, durnuklylyk we salgyt salmagyň şertleriniň düşnükliligi bilen ýetilýär.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nb-NO" sz="2000" dirty="0">
                <a:latin typeface="Times New Roman" panose="02020603050405020304" pitchFamily="18" charset="0"/>
                <a:ea typeface="Times New Roman" panose="02020603050405020304" pitchFamily="18" charset="0"/>
              </a:rPr>
              <a:t>    Ýurduň ykdysady ösüşiniň ýokary depginleri we maýa goýum işjeňligi iş ýüzünde ähli esasy salgyt </a:t>
            </a:r>
            <a:r>
              <a:rPr lang="nb-NO" sz="2000" dirty="0" smtClean="0">
                <a:latin typeface="Times New Roman" panose="02020603050405020304" pitchFamily="18" charset="0"/>
                <a:ea typeface="Times New Roman" panose="02020603050405020304" pitchFamily="18" charset="0"/>
              </a:rPr>
              <a:t>çeş</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meleri </a:t>
            </a:r>
            <a:r>
              <a:rPr lang="nb-NO" sz="2000" dirty="0">
                <a:latin typeface="Times New Roman" panose="02020603050405020304" pitchFamily="18" charset="0"/>
                <a:ea typeface="Times New Roman" panose="02020603050405020304" pitchFamily="18" charset="0"/>
              </a:rPr>
              <a:t>boýunça býujet ulgamyna gelip gowuşýan pullaryň artmagyna mümkinçilik berdi. Salgyt </a:t>
            </a:r>
            <a:r>
              <a:rPr lang="nb-NO" sz="2000" dirty="0" smtClean="0">
                <a:latin typeface="Times New Roman" panose="02020603050405020304" pitchFamily="18" charset="0"/>
                <a:ea typeface="Times New Roman" panose="02020603050405020304" pitchFamily="18" charset="0"/>
              </a:rPr>
              <a:t>gowuşma</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larynyň </a:t>
            </a:r>
            <a:r>
              <a:rPr lang="nb-NO" sz="2000" dirty="0">
                <a:latin typeface="Times New Roman" panose="02020603050405020304" pitchFamily="18" charset="0"/>
                <a:ea typeface="Times New Roman" panose="02020603050405020304" pitchFamily="18" charset="0"/>
              </a:rPr>
              <a:t>umumy möçberi ýyl-ýyldan artýar.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nb-NO" sz="2000" dirty="0">
                <a:latin typeface="Times New Roman" panose="02020603050405020304" pitchFamily="18" charset="0"/>
                <a:ea typeface="Times New Roman" panose="02020603050405020304" pitchFamily="18" charset="0"/>
              </a:rPr>
              <a:t>    Salgyt-býujet syýasatynyň esasy wezipeleri soňky ýyllarda şu </a:t>
            </a:r>
            <a:r>
              <a:rPr lang="nb-NO" sz="2000" dirty="0" smtClean="0">
                <a:latin typeface="Times New Roman" panose="02020603050405020304" pitchFamily="18" charset="0"/>
                <a:ea typeface="Times New Roman" panose="02020603050405020304" pitchFamily="18" charset="0"/>
              </a:rPr>
              <a:t>aşakdakylardan </a:t>
            </a:r>
            <a:r>
              <a:rPr lang="nb-NO" sz="2000" dirty="0">
                <a:latin typeface="Times New Roman" panose="02020603050405020304" pitchFamily="18" charset="0"/>
                <a:ea typeface="Times New Roman" panose="02020603050405020304" pitchFamily="18" charset="0"/>
              </a:rPr>
              <a:t>ybarat: döwlet maliýe ulgamynda makroykdysady balanslylygy we durnuklylygy üpjün etmek, bäsleşige ukyply ykdysadyýetiň ösüşini </a:t>
            </a:r>
            <a:r>
              <a:rPr lang="nb-NO" sz="2000" dirty="0" smtClean="0">
                <a:latin typeface="Times New Roman" panose="02020603050405020304" pitchFamily="18" charset="0"/>
                <a:ea typeface="Times New Roman" panose="02020603050405020304" pitchFamily="18" charset="0"/>
              </a:rPr>
              <a:t>höweslendirmek</a:t>
            </a:r>
            <a:r>
              <a:rPr lang="nb-NO" sz="2000" dirty="0">
                <a:latin typeface="Times New Roman" panose="02020603050405020304" pitchFamily="18" charset="0"/>
                <a:ea typeface="Times New Roman" panose="02020603050405020304" pitchFamily="18" charset="0"/>
              </a:rPr>
              <a:t>, salgyt girdejilerini artdyrmagyň hasabyna sebitleriň býujet üpjünçiligini </a:t>
            </a:r>
            <a:r>
              <a:rPr lang="nb-NO" sz="2000" dirty="0" smtClean="0">
                <a:latin typeface="Times New Roman" panose="02020603050405020304" pitchFamily="18" charset="0"/>
                <a:ea typeface="Times New Roman" panose="02020603050405020304" pitchFamily="18" charset="0"/>
              </a:rPr>
              <a:t>ýokarlan</a:t>
            </a:r>
            <a:r>
              <a:rPr lang="tk-TM" sz="2000" dirty="0" smtClean="0">
                <a:latin typeface="Times New Roman" panose="02020603050405020304" pitchFamily="18" charset="0"/>
                <a:ea typeface="Times New Roman" panose="02020603050405020304" pitchFamily="18" charset="0"/>
              </a:rPr>
              <a:t>-</a:t>
            </a:r>
            <a:r>
              <a:rPr lang="nb-NO" sz="2000" dirty="0" smtClean="0">
                <a:latin typeface="Times New Roman" panose="02020603050405020304" pitchFamily="18" charset="0"/>
                <a:ea typeface="Times New Roman" panose="02020603050405020304" pitchFamily="18" charset="0"/>
              </a:rPr>
              <a:t>dyrmak</a:t>
            </a:r>
            <a:r>
              <a:rPr lang="nb-NO"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897934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67162" y="322269"/>
            <a:ext cx="10652356" cy="6455832"/>
          </a:xfrm>
        </p:spPr>
        <p:txBody>
          <a:bodyPr>
            <a:normAutofit fontScale="90000"/>
          </a:bodyPr>
          <a:lstStyle/>
          <a:p>
            <a:pPr>
              <a:spcAft>
                <a:spcPts val="0"/>
              </a:spcAft>
            </a:pPr>
            <a:r>
              <a:rPr lang="nb-NO" sz="2200" dirty="0">
                <a:solidFill>
                  <a:srgbClr val="000000"/>
                </a:solidFill>
                <a:latin typeface="Times New Roman" panose="02020603050405020304" pitchFamily="18" charset="0"/>
                <a:ea typeface="Times New Roman" panose="02020603050405020304" pitchFamily="18" charset="0"/>
              </a:rPr>
              <a:t> Türkmenistanyň Döwlet býujetiniň çykdajylarynyň gurluşynda durmuş ulgamyny maliýeleşdirmek boýunça çykdajylaryň paýy esasy orny eýeleýär. Býujet serişdeleriniň öz wagytnda we maksatlaýyn peýdalanylmagyny üpjün edýän edara bolup Türkmenistanyň Maliýe ministrliginiň Gaznaçylyk dolandyryşy durýar, onuň esasy wezipesi Döwlet býujetini netijeli we çalt ýerine ýetirmekden </a:t>
            </a:r>
            <a:r>
              <a:rPr lang="nb-NO" sz="2200" dirty="0" smtClean="0">
                <a:solidFill>
                  <a:srgbClr val="000000"/>
                </a:solidFill>
                <a:latin typeface="Times New Roman" panose="02020603050405020304" pitchFamily="18" charset="0"/>
                <a:ea typeface="Times New Roman" panose="02020603050405020304" pitchFamily="18" charset="0"/>
              </a:rPr>
              <a:t>yba</a:t>
            </a:r>
            <a:r>
              <a:rPr lang="tk-TM"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ratdyr</a:t>
            </a:r>
            <a:r>
              <a:rPr lang="nb-NO" sz="2200" dirty="0">
                <a:solidFill>
                  <a:srgbClr val="000000"/>
                </a:solidFill>
                <a:latin typeface="Times New Roman" panose="02020603050405020304" pitchFamily="18" charset="0"/>
                <a:ea typeface="Times New Roman" panose="02020603050405020304" pitchFamily="18" charset="0"/>
              </a:rPr>
              <a:t>. Gaznaçylyk býujet toparlarynyň degişli bölümleri boýunça goýberilen serişdeleriň çäklerinde býujet serişdeleriniň sarp edilişine gözegçiligi üpjün edýär.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Häzirki </a:t>
            </a:r>
            <a:r>
              <a:rPr lang="nb-NO" sz="2200" dirty="0" smtClean="0">
                <a:solidFill>
                  <a:srgbClr val="000000"/>
                </a:solidFill>
                <a:latin typeface="Times New Roman" panose="02020603050405020304" pitchFamily="18" charset="0"/>
                <a:ea typeface="Times New Roman" panose="02020603050405020304" pitchFamily="18" charset="0"/>
              </a:rPr>
              <a:t>wagtda </a:t>
            </a:r>
            <a:r>
              <a:rPr lang="nb-NO" sz="2200" dirty="0">
                <a:solidFill>
                  <a:srgbClr val="000000"/>
                </a:solidFill>
                <a:latin typeface="Times New Roman" panose="02020603050405020304" pitchFamily="18" charset="0"/>
                <a:ea typeface="Times New Roman" panose="02020603050405020304" pitchFamily="18" charset="0"/>
              </a:rPr>
              <a:t>Türkmenistan býujet ulgamyny özgertmäge, býujetiň düzülmeginiň </a:t>
            </a:r>
            <a:r>
              <a:rPr lang="nb-NO" sz="2200" dirty="0" smtClean="0">
                <a:solidFill>
                  <a:srgbClr val="000000"/>
                </a:solidFill>
                <a:latin typeface="Times New Roman" panose="02020603050405020304" pitchFamily="18" charset="0"/>
                <a:ea typeface="Times New Roman" panose="02020603050405020304" pitchFamily="18" charset="0"/>
              </a:rPr>
              <a:t>maksatnama</a:t>
            </a:r>
            <a:r>
              <a:rPr lang="tk-TM"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laýyn </a:t>
            </a:r>
            <a:r>
              <a:rPr lang="nb-NO" sz="2200" dirty="0">
                <a:solidFill>
                  <a:srgbClr val="000000"/>
                </a:solidFill>
                <a:latin typeface="Times New Roman" panose="02020603050405020304" pitchFamily="18" charset="0"/>
                <a:ea typeface="Times New Roman" panose="02020603050405020304" pitchFamily="18" charset="0"/>
              </a:rPr>
              <a:t>– maksatlaýyn ulgamyna geçmäge, köpýyllyk maliýeleşdirişiň esaslaryny ornaşdyrmaga girişdi. Şunuň bilen baglanyşyklykda eýýäm ýakyn geljekde býujet syýasatynyň maksatlary giňeldiler, olaryň esasylary şu aşakdakylar bolar: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 strategiki taýdan ileri tutulýan ugurlara laýyklykda maliýe serişdelerini paýlamak;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 Türkmenistanyň durmuş-ykdysady ösüşiniň Milli maksatnamasynyň ýerine ýetirilişiniň netijeliligi.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Ýurduň döwlet býujeti meýilnamalaşdyrylanda ykdysadyýete we maliýe serişdeleriniň sarp </a:t>
            </a:r>
            <a:r>
              <a:rPr lang="nb-NO" sz="2200" dirty="0" smtClean="0">
                <a:solidFill>
                  <a:srgbClr val="000000"/>
                </a:solidFill>
                <a:latin typeface="Times New Roman" panose="02020603050405020304" pitchFamily="18" charset="0"/>
                <a:ea typeface="Times New Roman" panose="02020603050405020304" pitchFamily="18" charset="0"/>
              </a:rPr>
              <a:t>edili</a:t>
            </a:r>
            <a:r>
              <a:rPr lang="tk-TM"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şiniň </a:t>
            </a:r>
            <a:r>
              <a:rPr lang="nb-NO" sz="2200" dirty="0">
                <a:solidFill>
                  <a:srgbClr val="000000"/>
                </a:solidFill>
                <a:latin typeface="Times New Roman" panose="02020603050405020304" pitchFamily="18" charset="0"/>
                <a:ea typeface="Times New Roman" panose="02020603050405020304" pitchFamily="18" charset="0"/>
              </a:rPr>
              <a:t>netijeliligine möhüm üns berilmelidir. Bazar şertlerinde diňe bir girdejiler däl-de, eýsem </a:t>
            </a:r>
            <a:r>
              <a:rPr lang="nb-NO" sz="2200" dirty="0" smtClean="0">
                <a:solidFill>
                  <a:srgbClr val="000000"/>
                </a:solidFill>
                <a:latin typeface="Times New Roman" panose="02020603050405020304" pitchFamily="18" charset="0"/>
                <a:ea typeface="Times New Roman" panose="02020603050405020304" pitchFamily="18" charset="0"/>
              </a:rPr>
              <a:t>çykda</a:t>
            </a:r>
            <a:r>
              <a:rPr lang="tk-TM"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jylaryň </a:t>
            </a:r>
            <a:r>
              <a:rPr lang="nb-NO" sz="2200" dirty="0">
                <a:solidFill>
                  <a:srgbClr val="000000"/>
                </a:solidFill>
                <a:latin typeface="Times New Roman" panose="02020603050405020304" pitchFamily="18" charset="0"/>
                <a:ea typeface="Times New Roman" panose="02020603050405020304" pitchFamily="18" charset="0"/>
              </a:rPr>
              <a:t>netijeliligi, innowasion işläp taýýarlamalaryň we täze tehnologiýalaryň ornaşdyrylmagynyň derejesi boýunça çykdajylaryň peseldilmegi hem möhüm ähmiýete eýedir.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Şeýlelik bilen, ýurduň Döwlet býujeti döwletiň ykdysady syýasatyny durmuşa geçirmekde möhüm gurala öwrüldi. </a:t>
            </a:r>
            <a:r>
              <a:rPr lang="en-US" sz="2200" dirty="0" err="1">
                <a:solidFill>
                  <a:srgbClr val="000000"/>
                </a:solidFill>
                <a:latin typeface="Times New Roman" panose="02020603050405020304" pitchFamily="18" charset="0"/>
                <a:ea typeface="Times New Roman" panose="02020603050405020304" pitchFamily="18" charset="0"/>
              </a:rPr>
              <a:t>Ol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ylmy-tehniki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ösüşiň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ugurlaryny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durmuşa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geçirmek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umumy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milli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möçberinde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ätiýaçlyk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döretmek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zerur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serişdeleriň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merkezlişdirilmegini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üpjün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edýär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solidFill>
                  <a:srgbClr val="000000"/>
                </a:solidFill>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012995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6959" y="624110"/>
            <a:ext cx="9977653" cy="4587082"/>
          </a:xfrm>
        </p:spPr>
        <p:txBody>
          <a:bodyPr>
            <a:normAutofit/>
          </a:bodyPr>
          <a:lstStyle/>
          <a:p>
            <a:pPr>
              <a:spcAft>
                <a:spcPts val="0"/>
              </a:spcAft>
            </a:pPr>
            <a:r>
              <a:rPr lang="ru-RU" sz="2400" b="1" dirty="0" smtClean="0">
                <a:latin typeface="Times New Roman" panose="02020603050405020304" pitchFamily="18" charset="0"/>
                <a:ea typeface="Times New Roman" panose="02020603050405020304" pitchFamily="18" charset="0"/>
              </a:rPr>
              <a:t>                                  6.1</a:t>
            </a:r>
            <a:r>
              <a:rPr lang="ru-RU" sz="2400" b="1"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Salgyt</a:t>
            </a:r>
            <a:r>
              <a:rPr lang="ru-RU" sz="2400" b="1"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barada</a:t>
            </a:r>
            <a:r>
              <a:rPr lang="ru-RU" sz="2400" b="1"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düşünje</a:t>
            </a:r>
            <a:r>
              <a:rPr lang="ru-RU" sz="2400" b="1"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dirty="0">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i="1" u="sng" dirty="0" err="1">
                <a:solidFill>
                  <a:srgbClr val="000000"/>
                </a:solidFill>
                <a:latin typeface="Times New Roman" panose="02020603050405020304" pitchFamily="18" charset="0"/>
                <a:ea typeface="Times New Roman" panose="02020603050405020304" pitchFamily="18" charset="0"/>
              </a:rPr>
              <a:t>Dünýä</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belli</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alymlaryň</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salgytlar</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barada</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aýdan</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dürdäne</a:t>
            </a:r>
            <a:r>
              <a:rPr lang="ru-RU" sz="2400" i="1" u="sng" dirty="0">
                <a:solidFill>
                  <a:srgbClr val="000000"/>
                </a:solidFill>
                <a:latin typeface="Times New Roman" panose="02020603050405020304" pitchFamily="18" charset="0"/>
                <a:ea typeface="Times New Roman" panose="02020603050405020304" pitchFamily="18" charset="0"/>
              </a:rPr>
              <a:t> </a:t>
            </a:r>
            <a:r>
              <a:rPr lang="ru-RU" sz="2400" i="1" u="sng" dirty="0" err="1">
                <a:solidFill>
                  <a:srgbClr val="000000"/>
                </a:solidFill>
                <a:latin typeface="Times New Roman" panose="02020603050405020304" pitchFamily="18" charset="0"/>
                <a:ea typeface="Times New Roman" panose="02020603050405020304" pitchFamily="18" charset="0"/>
              </a:rPr>
              <a:t>sözleri</a:t>
            </a:r>
            <a:r>
              <a:rPr lang="ru-RU" sz="2400" i="1" u="sng"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smtClean="0">
                <a:latin typeface="Times New Roman" panose="02020603050405020304" pitchFamily="18" charset="0"/>
                <a:ea typeface="Times New Roman" panose="02020603050405020304" pitchFamily="18" charset="0"/>
              </a:rPr>
              <a:t>1.</a:t>
            </a:r>
            <a:r>
              <a:rPr lang="ru-RU" sz="2400" dirty="0" smtClean="0">
                <a:solidFill>
                  <a:srgbClr val="000000"/>
                </a:solidFill>
                <a:latin typeface="Times New Roman" panose="02020603050405020304" pitchFamily="18" charset="0"/>
                <a:ea typeface="Times New Roman" panose="02020603050405020304" pitchFamily="18" charset="0"/>
              </a:rPr>
              <a:t>Amerikanyň </a:t>
            </a:r>
            <a:r>
              <a:rPr lang="ru-RU" sz="2400" dirty="0" err="1">
                <a:solidFill>
                  <a:srgbClr val="000000"/>
                </a:solidFill>
                <a:latin typeface="Times New Roman" panose="02020603050405020304" pitchFamily="18" charset="0"/>
                <a:ea typeface="Times New Roman" panose="02020603050405020304" pitchFamily="18" charset="0"/>
              </a:rPr>
              <a:t>Konstitusiýasyny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ýazan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Amerikanyň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ilkinji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Prezidentleriň</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biri</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Benžamin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Franklin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şeýle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diýýär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Durmuşda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iki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zatdan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gaçyp</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gutulup</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bolmaýar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birä</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ölüm</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birem</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salgyt</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smtClean="0">
                <a:latin typeface="Times New Roman" panose="02020603050405020304" pitchFamily="18" charset="0"/>
                <a:ea typeface="Times New Roman" panose="02020603050405020304" pitchFamily="18" charset="0"/>
              </a:rPr>
              <a:t>2.</a:t>
            </a:r>
            <a:r>
              <a:rPr lang="ru-RU" sz="2400" dirty="0" smtClean="0">
                <a:solidFill>
                  <a:srgbClr val="000000"/>
                </a:solidFill>
                <a:latin typeface="Times New Roman" panose="02020603050405020304" pitchFamily="18" charset="0"/>
                <a:ea typeface="Times New Roman" panose="02020603050405020304" pitchFamily="18" charset="0"/>
              </a:rPr>
              <a:t>Belli </a:t>
            </a:r>
            <a:r>
              <a:rPr lang="ru-RU" sz="2400" dirty="0" err="1">
                <a:solidFill>
                  <a:srgbClr val="000000"/>
                </a:solidFill>
                <a:latin typeface="Times New Roman" panose="02020603050405020304" pitchFamily="18" charset="0"/>
                <a:ea typeface="Times New Roman" panose="02020603050405020304" pitchFamily="18" charset="0"/>
              </a:rPr>
              <a:t>ykdysatçy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Adam</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Smit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şeýle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diýýär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Salgyt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tölemeklik-bu</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gulçulyk</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däl-de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azatlykdyr</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smtClean="0">
                <a:latin typeface="Times New Roman" panose="02020603050405020304" pitchFamily="18" charset="0"/>
                <a:ea typeface="Times New Roman" panose="02020603050405020304" pitchFamily="18" charset="0"/>
              </a:rPr>
              <a:t>3.</a:t>
            </a:r>
            <a:r>
              <a:rPr lang="ru-RU" sz="2400" dirty="0" smtClean="0">
                <a:solidFill>
                  <a:srgbClr val="000000"/>
                </a:solidFill>
                <a:latin typeface="Times New Roman" panose="02020603050405020304" pitchFamily="18" charset="0"/>
                <a:ea typeface="Times New Roman" panose="02020603050405020304" pitchFamily="18" charset="0"/>
              </a:rPr>
              <a:t>Fridrih </a:t>
            </a:r>
            <a:r>
              <a:rPr lang="ru-RU" sz="2400" dirty="0" err="1">
                <a:solidFill>
                  <a:srgbClr val="000000"/>
                </a:solidFill>
                <a:latin typeface="Times New Roman" panose="02020603050405020304" pitchFamily="18" charset="0"/>
                <a:ea typeface="Times New Roman" panose="02020603050405020304" pitchFamily="18" charset="0"/>
              </a:rPr>
              <a:t>Engels</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bolsa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şeýle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diýýär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Döwlet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bolsa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salgyt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bolar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salgyt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bolsa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döwlet</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3863553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7779" y="624109"/>
            <a:ext cx="9658057" cy="6025265"/>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Salgyt-bu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döwlet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işini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maliýe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taýdan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üpjün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etmek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maksady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döwlet</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tarapyndan</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bellenýän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edara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görnüşli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şahsy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taraplardan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alynýan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Türkmenistanyň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Döwlet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býujetine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gelip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gowuşýan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hökmany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tölegdir</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Salgyt</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ulgamy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döwletiň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içinde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ýygnalýan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jemidir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şeýle-de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gurluşynyň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görnüşleri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usullarydyr</a:t>
            </a:r>
            <a:r>
              <a:rPr lang="ru-RU" sz="2700" dirty="0">
                <a:latin typeface="Times New Roman" panose="02020603050405020304" pitchFamily="18" charset="0"/>
                <a:ea typeface="Times New Roman" panose="02020603050405020304" pitchFamily="18" charset="0"/>
              </a:rPr>
              <a:t>.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Türkmenistanyň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ulgamy</a:t>
            </a: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göni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gytaklaýyn</a:t>
            </a:r>
            <a:r>
              <a:rPr lang="ru-RU" sz="2700" b="1"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salgytlary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öz</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içine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alýar</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Göni</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salgytlar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edara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görnüşli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tarapyň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peýdasyndan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alynýan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emläk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üçin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şahsy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adamlardan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alynýan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girdeji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ýerasty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baýlyklaryndan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peýdalanmak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üçin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Gytaklaýyn</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salgytlar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goşulan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baha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üçin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goşmaça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tölegler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aksizler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gümrük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pajy</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Salgyt</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hukugy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görnüşlerini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ýygnalşyny</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kesgit-leýän</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salgyt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borçnamalaryň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emele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gelmegi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üýtgemegi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bes</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edilmegi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baglanyşykly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gatnaşyklary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kadalaşdyrýan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hukuk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ölçegleriň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jemidir</a:t>
            </a:r>
            <a:r>
              <a:rPr lang="ru-RU" sz="27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4268826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4918" y="251248"/>
            <a:ext cx="10075306" cy="6606752"/>
          </a:xfrm>
        </p:spPr>
        <p:txBody>
          <a:bodyPr>
            <a:normAutofit fontScale="90000"/>
          </a:bodyPr>
          <a:lstStyle/>
          <a:p>
            <a:pPr>
              <a:spcBef>
                <a:spcPts val="1200"/>
              </a:spcBef>
              <a:spcAft>
                <a:spcPts val="0"/>
              </a:spcAft>
            </a:pPr>
            <a:r>
              <a:rPr lang="ru-RU" sz="1800" b="1" i="1" u="sng" dirty="0" err="1">
                <a:solidFill>
                  <a:srgbClr val="000000"/>
                </a:solidFill>
                <a:latin typeface="Times New Roman" panose="02020603050405020304" pitchFamily="18" charset="0"/>
                <a:ea typeface="Times New Roman" panose="02020603050405020304" pitchFamily="18" charset="0"/>
              </a:rPr>
              <a:t>Salgyt</a:t>
            </a:r>
            <a:r>
              <a:rPr lang="ru-RU" sz="1800" b="1" i="1" u="sng" dirty="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salmaklygyň</a:t>
            </a:r>
            <a:r>
              <a:rPr lang="ru-RU" sz="1800" b="1" i="1" u="sng" dirty="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ýörelgeleri</a:t>
            </a:r>
            <a:r>
              <a:rPr lang="ru-RU" sz="1800" b="1" i="1" u="sng"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Her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bir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döwletde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salmak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meseleleri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işlenilip</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düzülende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şu</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aşakdaky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ýörelgelere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esaslanylýar</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1. </a:t>
            </a:r>
            <a:r>
              <a:rPr lang="ru-RU" sz="1800" dirty="0" err="1">
                <a:solidFill>
                  <a:srgbClr val="000000"/>
                </a:solidFill>
                <a:latin typeface="Times New Roman" panose="02020603050405020304" pitchFamily="18" charset="0"/>
                <a:ea typeface="Times New Roman" panose="02020603050405020304" pitchFamily="18" charset="0"/>
              </a:rPr>
              <a:t>Amatlylyk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ýörelgesi</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2. </a:t>
            </a:r>
            <a:r>
              <a:rPr lang="ru-RU" sz="1800" dirty="0" err="1">
                <a:solidFill>
                  <a:srgbClr val="000000"/>
                </a:solidFill>
                <a:latin typeface="Times New Roman" panose="02020603050405020304" pitchFamily="18" charset="0"/>
                <a:ea typeface="Times New Roman" panose="02020603050405020304" pitchFamily="18" charset="0"/>
              </a:rPr>
              <a:t>Adalatlylyk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smtClean="0">
                <a:solidFill>
                  <a:srgbClr val="000000"/>
                </a:solidFill>
                <a:latin typeface="Times New Roman" panose="02020603050405020304" pitchFamily="18" charset="0"/>
                <a:ea typeface="Times New Roman" panose="02020603050405020304" pitchFamily="18" charset="0"/>
              </a:rPr>
              <a:t>ýörelgesi</a:t>
            </a:r>
            <a:r>
              <a:rPr lang="ru-RU" sz="1800" dirty="0" smtClean="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smtClean="0">
                <a:solidFill>
                  <a:srgbClr val="000000"/>
                </a:solidFill>
                <a:latin typeface="Times New Roman" panose="02020603050405020304" pitchFamily="18" charset="0"/>
                <a:ea typeface="Times New Roman" panose="02020603050405020304" pitchFamily="18" charset="0"/>
              </a:rPr>
              <a:t>3</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Takyklyk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ýörelgesi</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4. </a:t>
            </a:r>
            <a:r>
              <a:rPr lang="ru-RU" sz="1800" dirty="0" err="1">
                <a:solidFill>
                  <a:srgbClr val="000000"/>
                </a:solidFill>
                <a:latin typeface="Times New Roman" panose="02020603050405020304" pitchFamily="18" charset="0"/>
                <a:ea typeface="Times New Roman" panose="02020603050405020304" pitchFamily="18" charset="0"/>
              </a:rPr>
              <a:t>Tygşytlylyk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ýörelgesi</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b="1" i="1" u="sng" dirty="0">
                <a:solidFill>
                  <a:srgbClr val="000000"/>
                </a:solidFill>
                <a:latin typeface="Times New Roman" panose="02020603050405020304" pitchFamily="18" charset="0"/>
                <a:ea typeface="Times New Roman" panose="02020603050405020304" pitchFamily="18" charset="0"/>
              </a:rPr>
              <a:t>1. </a:t>
            </a:r>
            <a:r>
              <a:rPr lang="ru-RU" sz="1800" b="1" i="1" u="sng" dirty="0" err="1">
                <a:solidFill>
                  <a:srgbClr val="000000"/>
                </a:solidFill>
                <a:latin typeface="Times New Roman" panose="02020603050405020304" pitchFamily="18" charset="0"/>
                <a:ea typeface="Times New Roman" panose="02020603050405020304" pitchFamily="18" charset="0"/>
              </a:rPr>
              <a:t>Amatlylyk</a:t>
            </a:r>
            <a:r>
              <a:rPr lang="ru-RU" sz="1800" b="1" i="1" u="sng" dirty="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ýörelgesi</a:t>
            </a:r>
            <a:r>
              <a:rPr lang="ru-RU" sz="1800" b="1" i="1" u="sng" dirty="0" smtClean="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töleýji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salgydy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göni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iş</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ýerinde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töleýär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Şol</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oňa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amatly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Belli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smtClean="0">
                <a:solidFill>
                  <a:srgbClr val="000000"/>
                </a:solidFill>
                <a:latin typeface="Times New Roman" panose="02020603050405020304" pitchFamily="18" charset="0"/>
                <a:ea typeface="Times New Roman" panose="02020603050405020304" pitchFamily="18" charset="0"/>
              </a:rPr>
              <a:t>ykdysatçy</a:t>
            </a:r>
            <a:r>
              <a:rPr lang="ru-RU" sz="1800" dirty="0" smtClean="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Adam</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Smit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bu</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ýörelge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barada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şeýle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diýýär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Mejbur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aljak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bolsaň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töleýjä</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amatly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usul</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we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amatly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wagtda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almaly</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b="1" i="1" u="sng" dirty="0" smtClean="0">
                <a:solidFill>
                  <a:srgbClr val="000000"/>
                </a:solidFill>
                <a:latin typeface="Times New Roman" panose="02020603050405020304" pitchFamily="18" charset="0"/>
                <a:ea typeface="Times New Roman" panose="02020603050405020304" pitchFamily="18" charset="0"/>
              </a:rPr>
              <a:t/>
            </a:r>
            <a:br>
              <a:rPr lang="ru-RU" sz="1800" b="1" i="1" u="sng" dirty="0" smtClean="0">
                <a:solidFill>
                  <a:srgbClr val="000000"/>
                </a:solidFill>
                <a:latin typeface="Times New Roman" panose="02020603050405020304" pitchFamily="18" charset="0"/>
                <a:ea typeface="Times New Roman" panose="02020603050405020304" pitchFamily="18" charset="0"/>
              </a:rPr>
            </a:br>
            <a:r>
              <a:rPr lang="ru-RU" sz="1800" b="1" i="1" u="sng" dirty="0" smtClean="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Adalatlylyk</a:t>
            </a:r>
            <a:r>
              <a:rPr lang="ru-RU" sz="1800" b="1" i="1" u="sng" dirty="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ýörelgesi</a:t>
            </a:r>
            <a:r>
              <a:rPr lang="ru-RU" sz="1800" b="1" i="1" u="sng" dirty="0" smtClean="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smtClean="0">
                <a:solidFill>
                  <a:srgbClr val="000000"/>
                </a:solidFill>
                <a:latin typeface="Times New Roman" panose="02020603050405020304" pitchFamily="18" charset="0"/>
                <a:ea typeface="Times New Roman" panose="02020603050405020304" pitchFamily="18" charset="0"/>
              </a:rPr>
              <a:t> </a:t>
            </a:r>
            <a:r>
              <a:rPr lang="ru-RU" sz="1800" dirty="0" err="1" smtClean="0">
                <a:solidFill>
                  <a:srgbClr val="000000"/>
                </a:solidFill>
                <a:latin typeface="Times New Roman" panose="02020603050405020304" pitchFamily="18" charset="0"/>
                <a:ea typeface="Times New Roman" panose="02020603050405020304" pitchFamily="18" charset="0"/>
              </a:rPr>
              <a:t>Mysal</a:t>
            </a:r>
            <a:r>
              <a:rPr lang="ru-RU" sz="1800" dirty="0" smtClean="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üçin</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eger-de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býujet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edaralary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tölemän</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hojalyk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hasaplaşygyndaky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edaralar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tölese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onda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adalat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ýitýär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Adam</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Smit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şeýle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diýýär</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a:t>
            </a:r>
            <a:r>
              <a:rPr lang="ru-RU" sz="1800" dirty="0" err="1">
                <a:solidFill>
                  <a:srgbClr val="000000"/>
                </a:solidFill>
                <a:latin typeface="Times New Roman" panose="02020603050405020304" pitchFamily="18" charset="0"/>
                <a:ea typeface="Times New Roman" panose="02020603050405020304" pitchFamily="18" charset="0"/>
              </a:rPr>
              <a:t>Her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bir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adam</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döwleti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dolandyrmaklyga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gatnaşmalydyr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sebäbi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olar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döwletiň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hemaýatynda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we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howandarlygyndan</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peýdalanýarlar</a:t>
            </a:r>
            <a:r>
              <a:rPr lang="ru-RU" sz="1800" dirty="0" smtClean="0">
                <a:solidFill>
                  <a:srgbClr val="000000"/>
                </a:solidFill>
                <a:latin typeface="Times New Roman" panose="02020603050405020304" pitchFamily="18" charset="0"/>
                <a:ea typeface="Times New Roman" panose="02020603050405020304" pitchFamily="18" charset="0"/>
              </a:rPr>
              <a:t>”.</a:t>
            </a:r>
            <a:br>
              <a:rPr lang="ru-RU" sz="1800" dirty="0" smtClean="0">
                <a:solidFill>
                  <a:srgbClr val="000000"/>
                </a:solidFill>
                <a:latin typeface="Times New Roman" panose="02020603050405020304" pitchFamily="18" charset="0"/>
                <a:ea typeface="Times New Roman" panose="02020603050405020304" pitchFamily="18" charset="0"/>
              </a:rPr>
            </a:b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b="1" i="1" u="sng" dirty="0">
                <a:solidFill>
                  <a:srgbClr val="000000"/>
                </a:solidFill>
                <a:latin typeface="Times New Roman" panose="02020603050405020304" pitchFamily="18" charset="0"/>
                <a:ea typeface="Times New Roman" panose="02020603050405020304" pitchFamily="18" charset="0"/>
              </a:rPr>
              <a:t>3. </a:t>
            </a:r>
            <a:r>
              <a:rPr lang="ru-RU" sz="1800" b="1" i="1" u="sng" dirty="0" err="1">
                <a:solidFill>
                  <a:srgbClr val="000000"/>
                </a:solidFill>
                <a:latin typeface="Times New Roman" panose="02020603050405020304" pitchFamily="18" charset="0"/>
                <a:ea typeface="Times New Roman" panose="02020603050405020304" pitchFamily="18" charset="0"/>
              </a:rPr>
              <a:t>Takyklyk</a:t>
            </a:r>
            <a:r>
              <a:rPr lang="ru-RU" sz="1800" b="1" i="1" u="sng" dirty="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ýörelgesi</a:t>
            </a:r>
            <a:r>
              <a:rPr lang="ru-RU" sz="1800" b="1" i="1" u="sng" dirty="0" smtClean="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Her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bir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töleýji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özüniň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näçe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tölejekdigini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takyk</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bilmelidir</a:t>
            </a:r>
            <a:r>
              <a:rPr lang="ru-RU" sz="1800" dirty="0" smtClean="0">
                <a:solidFill>
                  <a:srgbClr val="000000"/>
                </a:solidFill>
                <a:latin typeface="Times New Roman" panose="02020603050405020304" pitchFamily="18" charset="0"/>
                <a:ea typeface="Times New Roman" panose="02020603050405020304" pitchFamily="18" charset="0"/>
              </a:rPr>
              <a:t>.</a:t>
            </a:r>
            <a:br>
              <a:rPr lang="ru-RU" sz="1800" dirty="0" smtClean="0">
                <a:solidFill>
                  <a:srgbClr val="000000"/>
                </a:solidFill>
                <a:latin typeface="Times New Roman" panose="02020603050405020304" pitchFamily="18" charset="0"/>
                <a:ea typeface="Times New Roman" panose="02020603050405020304" pitchFamily="18" charset="0"/>
              </a:rPr>
            </a:b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b="1" i="1" u="sng" dirty="0">
                <a:solidFill>
                  <a:srgbClr val="000000"/>
                </a:solidFill>
                <a:latin typeface="Times New Roman" panose="02020603050405020304" pitchFamily="18" charset="0"/>
                <a:ea typeface="Times New Roman" panose="02020603050405020304" pitchFamily="18" charset="0"/>
              </a:rPr>
              <a:t>4. </a:t>
            </a:r>
            <a:r>
              <a:rPr lang="ru-RU" sz="1800" b="1" i="1" u="sng" dirty="0" err="1">
                <a:solidFill>
                  <a:srgbClr val="000000"/>
                </a:solidFill>
                <a:latin typeface="Times New Roman" panose="02020603050405020304" pitchFamily="18" charset="0"/>
                <a:ea typeface="Times New Roman" panose="02020603050405020304" pitchFamily="18" charset="0"/>
              </a:rPr>
              <a:t>Tygşytlylyk</a:t>
            </a:r>
            <a:r>
              <a:rPr lang="ru-RU" sz="1800" b="1" i="1" u="sng" dirty="0">
                <a:solidFill>
                  <a:srgbClr val="000000"/>
                </a:solidFill>
                <a:latin typeface="Times New Roman" panose="02020603050405020304" pitchFamily="18" charset="0"/>
                <a:ea typeface="Times New Roman" panose="02020603050405020304" pitchFamily="18" charset="0"/>
              </a:rPr>
              <a:t> </a:t>
            </a:r>
            <a:r>
              <a:rPr lang="ru-RU" sz="1800" b="1" i="1" u="sng" dirty="0" err="1">
                <a:solidFill>
                  <a:srgbClr val="000000"/>
                </a:solidFill>
                <a:latin typeface="Times New Roman" panose="02020603050405020304" pitchFamily="18" charset="0"/>
                <a:ea typeface="Times New Roman" panose="02020603050405020304" pitchFamily="18" charset="0"/>
              </a:rPr>
              <a:t>ýörelgesi</a:t>
            </a:r>
            <a:r>
              <a:rPr lang="ru-RU" sz="1800" b="1" i="1" u="sng" dirty="0" smtClean="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gullugynyň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işgärleriniň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zähmet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haklarynyň</a:t>
            </a:r>
            <a:r>
              <a:rPr lang="ru-RU" sz="1800" dirty="0">
                <a:solidFill>
                  <a:srgbClr val="000000"/>
                </a:solidFill>
                <a:latin typeface="Times New Roman" panose="02020603050405020304" pitchFamily="18" charset="0"/>
                <a:ea typeface="Times New Roman" panose="02020603050405020304" pitchFamily="18" charset="0"/>
              </a:rPr>
              <a:t> 50% </a:t>
            </a:r>
            <a:r>
              <a:rPr lang="ru-RU" sz="1800" dirty="0" err="1">
                <a:solidFill>
                  <a:srgbClr val="000000"/>
                </a:solidFill>
                <a:latin typeface="Times New Roman" panose="02020603050405020304" pitchFamily="18" charset="0"/>
                <a:ea typeface="Times New Roman" panose="02020603050405020304" pitchFamily="18" charset="0"/>
              </a:rPr>
              <a:t>býujet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pul</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smtClean="0">
                <a:solidFill>
                  <a:srgbClr val="000000"/>
                </a:solidFill>
                <a:latin typeface="Times New Roman" panose="02020603050405020304" pitchFamily="18" charset="0"/>
                <a:ea typeface="Times New Roman" panose="02020603050405020304" pitchFamily="18" charset="0"/>
              </a:rPr>
              <a:t>serişdeleriniň</a:t>
            </a:r>
            <a:r>
              <a:rPr lang="ru-RU" sz="1800" dirty="0" smtClean="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hasabyna</a:t>
            </a:r>
            <a:r>
              <a:rPr lang="ru-RU" sz="1800" dirty="0">
                <a:solidFill>
                  <a:srgbClr val="000000"/>
                </a:solidFill>
                <a:latin typeface="Times New Roman" panose="02020603050405020304" pitchFamily="18" charset="0"/>
                <a:ea typeface="Times New Roman" panose="02020603050405020304" pitchFamily="18" charset="0"/>
              </a:rPr>
              <a:t>, 50% </a:t>
            </a:r>
            <a:r>
              <a:rPr lang="ru-RU" sz="1800" dirty="0" err="1">
                <a:solidFill>
                  <a:srgbClr val="000000"/>
                </a:solidFill>
                <a:latin typeface="Times New Roman" panose="02020603050405020304" pitchFamily="18" charset="0"/>
                <a:ea typeface="Times New Roman" panose="02020603050405020304" pitchFamily="18" charset="0"/>
              </a:rPr>
              <a:t>resminamalar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arkaly</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salgyt</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barlaglarynyň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netijeleri</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boýunça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goşmaça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hasaplanylan</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hem-de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töletdirilen</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jerimeleriň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we</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puşmana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tölegleriň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möçberiniň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ýüzden</a:t>
            </a:r>
            <a:r>
              <a:rPr lang="ru-RU" sz="1800" dirty="0">
                <a:solidFill>
                  <a:srgbClr val="000000"/>
                </a:solidFill>
                <a:latin typeface="Times New Roman" panose="02020603050405020304" pitchFamily="18" charset="0"/>
                <a:ea typeface="Times New Roman" panose="02020603050405020304" pitchFamily="18" charset="0"/>
              </a:rPr>
              <a:t> 50 </a:t>
            </a:r>
            <a:r>
              <a:rPr lang="ru-RU" sz="1800" dirty="0" err="1">
                <a:solidFill>
                  <a:srgbClr val="000000"/>
                </a:solidFill>
                <a:latin typeface="Times New Roman" panose="02020603050405020304" pitchFamily="18" charset="0"/>
                <a:ea typeface="Times New Roman" panose="02020603050405020304" pitchFamily="18" charset="0"/>
              </a:rPr>
              <a:t>böleginiň</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hasabyna</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tölenilýär</a:t>
            </a:r>
            <a:r>
              <a:rPr lang="ru-RU"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983424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2270" y="686253"/>
            <a:ext cx="9897754" cy="5661280"/>
          </a:xfrm>
        </p:spPr>
        <p:txBody>
          <a:bodyPr>
            <a:noAutofit/>
          </a:bodyPr>
          <a:lstStyle/>
          <a:p>
            <a:pPr>
              <a:spcAft>
                <a:spcPts val="0"/>
              </a:spcAft>
            </a:pPr>
            <a:r>
              <a:rPr lang="cs-CZ" sz="2800" b="1" dirty="0">
                <a:latin typeface="Times New Roman" panose="02020603050405020304" pitchFamily="18" charset="0"/>
                <a:ea typeface="Times New Roman" panose="02020603050405020304" pitchFamily="18" charset="0"/>
              </a:rPr>
              <a:t> </a:t>
            </a:r>
            <a:r>
              <a:rPr lang="cs-CZ" sz="2800" dirty="0">
                <a:latin typeface="Times New Roman" panose="02020603050405020304" pitchFamily="18" charset="0"/>
                <a:ea typeface="Times New Roman" panose="02020603050405020304" pitchFamily="18" charset="0"/>
              </a:rPr>
              <a:t>Salgyt salynanda ulanylýan esasy düşünjeler we adalgalar </a:t>
            </a:r>
            <a:r>
              <a:rPr lang="cs-CZ" sz="2800" dirty="0" smtClean="0">
                <a:latin typeface="Times New Roman" panose="02020603050405020304" pitchFamily="18" charset="0"/>
                <a:ea typeface="Times New Roman" panose="02020603050405020304" pitchFamily="18" charset="0"/>
              </a:rPr>
              <a:t>salgyt</a:t>
            </a:r>
            <a:r>
              <a:rPr lang="tk-TM" sz="2800" dirty="0" smtClean="0">
                <a:latin typeface="Times New Roman" panose="02020603050405020304" pitchFamily="18" charset="0"/>
                <a:ea typeface="Times New Roman" panose="02020603050405020304" pitchFamily="18" charset="0"/>
              </a:rPr>
              <a:t>-</a:t>
            </a:r>
            <a:r>
              <a:rPr lang="cs-CZ" sz="2800" dirty="0" smtClean="0">
                <a:latin typeface="Times New Roman" panose="02020603050405020304" pitchFamily="18" charset="0"/>
                <a:ea typeface="Times New Roman" panose="02020603050405020304" pitchFamily="18" charset="0"/>
              </a:rPr>
              <a:t>laryň </a:t>
            </a:r>
            <a:r>
              <a:rPr lang="cs-CZ" sz="2800" dirty="0">
                <a:latin typeface="Times New Roman" panose="02020603050405020304" pitchFamily="18" charset="0"/>
                <a:ea typeface="Times New Roman" panose="02020603050405020304" pitchFamily="18" charset="0"/>
              </a:rPr>
              <a:t>esasy düzüm bölekleriniň kesgitlenilmegine esaslanýar. “Salgytlar hakynda” </a:t>
            </a:r>
            <a:r>
              <a:rPr lang="cs-CZ" sz="2800" dirty="0" smtClean="0">
                <a:latin typeface="Times New Roman" panose="02020603050405020304" pitchFamily="18" charset="0"/>
                <a:ea typeface="Times New Roman" panose="02020603050405020304" pitchFamily="18" charset="0"/>
              </a:rPr>
              <a:t>Türkmenistanyň </a:t>
            </a:r>
            <a:r>
              <a:rPr lang="cs-CZ" sz="2800" dirty="0">
                <a:latin typeface="Times New Roman" panose="02020603050405020304" pitchFamily="18" charset="0"/>
                <a:ea typeface="Times New Roman" panose="02020603050405020304" pitchFamily="18" charset="0"/>
              </a:rPr>
              <a:t>bitewi Kanunynyň 7-nji maddasynda şeýle aýdylýar: salgyt aşakdaky alamatlaryň bolmagy bilen kesgitlenilýär:</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ru-RU" sz="2800" dirty="0" smtClean="0">
                <a:latin typeface="Times New Roman" panose="02020603050405020304" pitchFamily="18" charset="0"/>
                <a:ea typeface="Times New Roman" panose="02020603050405020304" pitchFamily="18" charset="0"/>
              </a:rPr>
              <a:t>- </a:t>
            </a:r>
            <a:r>
              <a:rPr lang="cs-CZ" sz="2800" dirty="0" smtClean="0">
                <a:latin typeface="Times New Roman" panose="02020603050405020304" pitchFamily="18" charset="0"/>
                <a:ea typeface="Times New Roman" panose="02020603050405020304" pitchFamily="18" charset="0"/>
              </a:rPr>
              <a:t>salgyt </a:t>
            </a:r>
            <a:r>
              <a:rPr lang="cs-CZ" sz="2800" dirty="0">
                <a:latin typeface="Times New Roman" panose="02020603050405020304" pitchFamily="18" charset="0"/>
                <a:ea typeface="Times New Roman" panose="02020603050405020304" pitchFamily="18" charset="0"/>
              </a:rPr>
              <a:t>töleýjileriň topary</a:t>
            </a:r>
            <a:r>
              <a:rPr lang="ru-RU" sz="2800" dirty="0">
                <a:latin typeface="Times New Roman" panose="02020603050405020304" pitchFamily="18" charset="0"/>
                <a:ea typeface="Times New Roman" panose="02020603050405020304" pitchFamily="18" charset="0"/>
              </a:rPr>
              <a:t>;</a:t>
            </a:r>
            <a:br>
              <a:rPr lang="ru-RU" sz="2800" dirty="0">
                <a:latin typeface="Times New Roman" panose="02020603050405020304" pitchFamily="18" charset="0"/>
                <a:ea typeface="Times New Roman" panose="02020603050405020304" pitchFamily="18" charset="0"/>
              </a:rPr>
            </a:br>
            <a:r>
              <a:rPr lang="ru-RU" sz="2800" dirty="0" smtClean="0">
                <a:latin typeface="Times New Roman" panose="02020603050405020304" pitchFamily="18" charset="0"/>
                <a:ea typeface="Times New Roman" panose="02020603050405020304" pitchFamily="18" charset="0"/>
              </a:rPr>
              <a:t>- </a:t>
            </a:r>
            <a:r>
              <a:rPr lang="cs-CZ" sz="2800" dirty="0" smtClean="0">
                <a:latin typeface="Times New Roman" panose="02020603050405020304" pitchFamily="18" charset="0"/>
                <a:ea typeface="Times New Roman" panose="02020603050405020304" pitchFamily="18" charset="0"/>
              </a:rPr>
              <a:t>salgyt </a:t>
            </a:r>
            <a:r>
              <a:rPr lang="cs-CZ" sz="2800" dirty="0">
                <a:latin typeface="Times New Roman" panose="02020603050405020304" pitchFamily="18" charset="0"/>
                <a:ea typeface="Times New Roman" panose="02020603050405020304" pitchFamily="18" charset="0"/>
              </a:rPr>
              <a:t>salynýan binýat</a:t>
            </a:r>
            <a:r>
              <a:rPr lang="ru-RU" sz="2800" dirty="0">
                <a:latin typeface="Times New Roman" panose="02020603050405020304" pitchFamily="18" charset="0"/>
                <a:ea typeface="Times New Roman" panose="02020603050405020304" pitchFamily="18" charset="0"/>
              </a:rPr>
              <a:t>;</a:t>
            </a:r>
            <a:br>
              <a:rPr lang="ru-RU" sz="2800" dirty="0">
                <a:latin typeface="Times New Roman" panose="02020603050405020304" pitchFamily="18" charset="0"/>
                <a:ea typeface="Times New Roman" panose="02020603050405020304" pitchFamily="18" charset="0"/>
              </a:rPr>
            </a:br>
            <a:r>
              <a:rPr lang="ru-RU" sz="2800" dirty="0" smtClean="0">
                <a:latin typeface="Times New Roman" panose="02020603050405020304" pitchFamily="18" charset="0"/>
                <a:ea typeface="Times New Roman" panose="02020603050405020304" pitchFamily="18" charset="0"/>
              </a:rPr>
              <a:t>- </a:t>
            </a:r>
            <a:r>
              <a:rPr lang="cs-CZ" sz="2800" dirty="0" smtClean="0">
                <a:latin typeface="Times New Roman" panose="02020603050405020304" pitchFamily="18" charset="0"/>
                <a:ea typeface="Times New Roman" panose="02020603050405020304" pitchFamily="18" charset="0"/>
              </a:rPr>
              <a:t>salgyt </a:t>
            </a:r>
            <a:r>
              <a:rPr lang="cs-CZ" sz="2800" dirty="0">
                <a:latin typeface="Times New Roman" panose="02020603050405020304" pitchFamily="18" charset="0"/>
                <a:ea typeface="Times New Roman" panose="02020603050405020304" pitchFamily="18" charset="0"/>
              </a:rPr>
              <a:t>özeni</a:t>
            </a:r>
            <a:r>
              <a:rPr lang="ru-RU" sz="2800" dirty="0">
                <a:latin typeface="Times New Roman" panose="02020603050405020304" pitchFamily="18" charset="0"/>
                <a:ea typeface="Times New Roman" panose="02020603050405020304" pitchFamily="18" charset="0"/>
              </a:rPr>
              <a:t>;</a:t>
            </a:r>
            <a:br>
              <a:rPr lang="ru-RU" sz="2800" dirty="0">
                <a:latin typeface="Times New Roman" panose="02020603050405020304" pitchFamily="18" charset="0"/>
                <a:ea typeface="Times New Roman" panose="02020603050405020304" pitchFamily="18" charset="0"/>
              </a:rPr>
            </a:br>
            <a:r>
              <a:rPr lang="ru-RU" sz="2800" dirty="0" smtClean="0">
                <a:latin typeface="Times New Roman" panose="02020603050405020304" pitchFamily="18" charset="0"/>
                <a:ea typeface="Times New Roman" panose="02020603050405020304" pitchFamily="18" charset="0"/>
              </a:rPr>
              <a:t>- </a:t>
            </a:r>
            <a:r>
              <a:rPr lang="cs-CZ" sz="2800" dirty="0" smtClean="0">
                <a:latin typeface="Times New Roman" panose="02020603050405020304" pitchFamily="18" charset="0"/>
                <a:ea typeface="Times New Roman" panose="02020603050405020304" pitchFamily="18" charset="0"/>
              </a:rPr>
              <a:t>salgyt </a:t>
            </a:r>
            <a:r>
              <a:rPr lang="cs-CZ" sz="2800" dirty="0">
                <a:latin typeface="Times New Roman" panose="02020603050405020304" pitchFamily="18" charset="0"/>
                <a:ea typeface="Times New Roman" panose="02020603050405020304" pitchFamily="18" charset="0"/>
              </a:rPr>
              <a:t>möçberi</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ru-RU" sz="2800" dirty="0" smtClean="0">
                <a:latin typeface="Times New Roman" panose="02020603050405020304" pitchFamily="18" charset="0"/>
                <a:ea typeface="Times New Roman" panose="02020603050405020304" pitchFamily="18" charset="0"/>
              </a:rPr>
              <a:t>- </a:t>
            </a:r>
            <a:r>
              <a:rPr lang="cs-CZ" sz="2800" dirty="0" smtClean="0">
                <a:latin typeface="Times New Roman" panose="02020603050405020304" pitchFamily="18" charset="0"/>
                <a:ea typeface="Times New Roman" panose="02020603050405020304" pitchFamily="18" charset="0"/>
              </a:rPr>
              <a:t>salgydy </a:t>
            </a:r>
            <a:r>
              <a:rPr lang="cs-CZ" sz="2800" dirty="0">
                <a:latin typeface="Times New Roman" panose="02020603050405020304" pitchFamily="18" charset="0"/>
                <a:ea typeface="Times New Roman" panose="02020603050405020304" pitchFamily="18" charset="0"/>
              </a:rPr>
              <a:t>hasaplamagyň we tölemegiň möhletleri we tertibi.</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cs-CZ" sz="2800" dirty="0">
                <a:latin typeface="Times New Roman" panose="02020603050405020304" pitchFamily="18" charset="0"/>
                <a:ea typeface="Times New Roman" panose="02020603050405020304" pitchFamily="18" charset="0"/>
              </a:rPr>
              <a:t>    Ýokarda aýdylanlardan gaýry, salgytlaryň düzüm böleklerine salgyt döwri hem-de salgyt ýeňillikleri degişlidirler.</a:t>
            </a:r>
            <a:endParaRPr lang="ru-RU" sz="2800" dirty="0"/>
          </a:p>
        </p:txBody>
      </p:sp>
    </p:spTree>
    <p:extLst>
      <p:ext uri="{BB962C8B-B14F-4D97-AF65-F5344CB8AC3E}">
        <p14:creationId xmlns:p14="http://schemas.microsoft.com/office/powerpoint/2010/main" val="2238467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5938" y="455434"/>
            <a:ext cx="10359393" cy="6233890"/>
          </a:xfrm>
        </p:spPr>
        <p:txBody>
          <a:bodyPr>
            <a:normAutofit fontScale="90000"/>
          </a:bodyPr>
          <a:lstStyle/>
          <a:p>
            <a:pPr>
              <a:spcAft>
                <a:spcPts val="0"/>
              </a:spcAft>
              <a:tabLst>
                <a:tab pos="1171575" algn="l"/>
              </a:tabLst>
            </a:pPr>
            <a:r>
              <a:rPr lang="cs-CZ" sz="2700" b="1" dirty="0">
                <a:solidFill>
                  <a:srgbClr val="000000"/>
                </a:solidFill>
                <a:latin typeface="Times New Roman" panose="02020603050405020304" pitchFamily="18" charset="0"/>
                <a:ea typeface="Times New Roman" panose="02020603050405020304" pitchFamily="18" charset="0"/>
              </a:rPr>
              <a:t>Salgyt töleýji</a:t>
            </a:r>
            <a:r>
              <a:rPr lang="cs-CZ" sz="2700" dirty="0">
                <a:solidFill>
                  <a:srgbClr val="000000"/>
                </a:solidFill>
                <a:latin typeface="Times New Roman" panose="02020603050405020304" pitchFamily="18" charset="0"/>
                <a:ea typeface="Times New Roman" panose="02020603050405020304" pitchFamily="18" charset="0"/>
              </a:rPr>
              <a:t> - bu salgyt töleýjiniň özi we salgyt töleýjiniň üsti bilen salgyt hukuk gatnaşyklaryna gatnaşýan gaýry taraplar, şeýle-de ygtyýarly edaralar. “Salgytlar hakynda” Türkmenistanyň bitewi Kanunynyň 12-nji maddasynyň 1-nji bölüminde salgyt töleýjiler şeýle kesgitlenilýär: göz öňünde tutulan </a:t>
            </a:r>
            <a:r>
              <a:rPr lang="cs-CZ" sz="2700" dirty="0" smtClean="0">
                <a:solidFill>
                  <a:srgbClr val="000000"/>
                </a:solidFill>
                <a:latin typeface="Times New Roman" panose="02020603050405020304" pitchFamily="18" charset="0"/>
                <a:ea typeface="Times New Roman" panose="02020603050405020304" pitchFamily="18" charset="0"/>
              </a:rPr>
              <a:t>ýagdaýlar </a:t>
            </a:r>
            <a:r>
              <a:rPr lang="cs-CZ" sz="2700" dirty="0">
                <a:solidFill>
                  <a:srgbClr val="000000"/>
                </a:solidFill>
                <a:latin typeface="Times New Roman" panose="02020603050405020304" pitchFamily="18" charset="0"/>
                <a:ea typeface="Times New Roman" panose="02020603050405020304" pitchFamily="18" charset="0"/>
              </a:rPr>
              <a:t>ýüze çykanda kesgitli salgyt tölemek borçlary üstün</a:t>
            </a:r>
            <a:r>
              <a:rPr lang="ru-RU" sz="2700" dirty="0">
                <a:solidFill>
                  <a:srgbClr val="000000"/>
                </a:solidFill>
                <a:latin typeface="Times New Roman" panose="02020603050405020304" pitchFamily="18" charset="0"/>
                <a:ea typeface="Times New Roman" panose="02020603050405020304" pitchFamily="18" charset="0"/>
              </a:rPr>
              <a:t>e</a:t>
            </a:r>
            <a:r>
              <a:rPr lang="cs-CZ" sz="2700" dirty="0">
                <a:solidFill>
                  <a:srgbClr val="000000"/>
                </a:solidFill>
                <a:latin typeface="Times New Roman" panose="02020603050405020304" pitchFamily="18" charset="0"/>
                <a:ea typeface="Times New Roman" panose="02020603050405020304" pitchFamily="18" charset="0"/>
              </a:rPr>
              <a:t> ýüklenen şahsy we edara görnüşli taraplar salgyt töleýjiler diýlip ykrar edilýär“.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cs-CZ" sz="2700" dirty="0">
                <a:solidFill>
                  <a:srgbClr val="000000"/>
                </a:solidFill>
                <a:latin typeface="Times New Roman" panose="02020603050405020304" pitchFamily="18" charset="0"/>
                <a:ea typeface="Times New Roman" panose="02020603050405020304" pitchFamily="18" charset="0"/>
              </a:rPr>
              <a:t>Türkmenistanyň kanunçylygyna laýyklykda, salgyt töleýjiniň-şahsy tarapyň adyndan işi alyp barmaga ygtyýarlyk berlen tarap salgyt töleýjiniň </a:t>
            </a:r>
            <a:r>
              <a:rPr lang="cs-CZ" sz="2700" b="1" dirty="0">
                <a:solidFill>
                  <a:srgbClr val="000000"/>
                </a:solidFill>
                <a:latin typeface="Times New Roman" panose="02020603050405020304" pitchFamily="18" charset="0"/>
                <a:ea typeface="Times New Roman" panose="02020603050405020304" pitchFamily="18" charset="0"/>
              </a:rPr>
              <a:t>kanuny wekili</a:t>
            </a:r>
            <a:r>
              <a:rPr lang="cs-CZ" sz="2700" dirty="0">
                <a:solidFill>
                  <a:srgbClr val="000000"/>
                </a:solidFill>
                <a:latin typeface="Times New Roman" panose="02020603050405020304" pitchFamily="18" charset="0"/>
                <a:ea typeface="Times New Roman" panose="02020603050405020304" pitchFamily="18" charset="0"/>
              </a:rPr>
              <a:t> diýlip hasap edilýär.</a:t>
            </a:r>
            <a:r>
              <a:rPr lang="cs-CZ" sz="2700" b="1" dirty="0">
                <a:solidFill>
                  <a:srgbClr val="000000"/>
                </a:solidFill>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b="1" dirty="0">
                <a:solidFill>
                  <a:srgbClr val="000000"/>
                </a:solidFill>
                <a:latin typeface="Times New Roman" panose="02020603050405020304" pitchFamily="18" charset="0"/>
                <a:ea typeface="Times New Roman" panose="02020603050405020304" pitchFamily="18" charset="0"/>
              </a:rPr>
              <a:t>    </a:t>
            </a:r>
            <a:r>
              <a:rPr lang="cs-CZ" sz="2700" b="1" dirty="0">
                <a:solidFill>
                  <a:srgbClr val="000000"/>
                </a:solidFill>
                <a:latin typeface="Times New Roman" panose="02020603050405020304" pitchFamily="18" charset="0"/>
                <a:ea typeface="Times New Roman" panose="02020603050405020304" pitchFamily="18" charset="0"/>
              </a:rPr>
              <a:t>Salgyt töleýjiniň ygtyýarly wekili-</a:t>
            </a:r>
            <a:r>
              <a:rPr lang="cs-CZ" sz="2700" dirty="0">
                <a:solidFill>
                  <a:srgbClr val="000000"/>
                </a:solidFill>
                <a:latin typeface="Times New Roman" panose="02020603050405020304" pitchFamily="18" charset="0"/>
                <a:ea typeface="Times New Roman" panose="02020603050405020304" pitchFamily="18" charset="0"/>
              </a:rPr>
              <a:t>bu salgyt töleýji (salgyt ýumuşçysy) </a:t>
            </a:r>
            <a:r>
              <a:rPr lang="cs-CZ" sz="2700" dirty="0" smtClean="0">
                <a:solidFill>
                  <a:srgbClr val="000000"/>
                </a:solidFill>
                <a:latin typeface="Times New Roman" panose="02020603050405020304" pitchFamily="18" charset="0"/>
                <a:ea typeface="Times New Roman" panose="02020603050405020304" pitchFamily="18" charset="0"/>
              </a:rPr>
              <a:t>tar</a:t>
            </a:r>
            <a:r>
              <a:rPr lang="tk-TM" sz="2700" dirty="0" smtClean="0">
                <a:solidFill>
                  <a:srgbClr val="000000"/>
                </a:solidFill>
                <a:latin typeface="Times New Roman" panose="02020603050405020304" pitchFamily="18" charset="0"/>
                <a:ea typeface="Times New Roman" panose="02020603050405020304" pitchFamily="18" charset="0"/>
              </a:rPr>
              <a:t>a-</a:t>
            </a:r>
            <a:r>
              <a:rPr lang="cs-CZ" sz="2700" dirty="0" smtClean="0">
                <a:solidFill>
                  <a:srgbClr val="000000"/>
                </a:solidFill>
                <a:latin typeface="Times New Roman" panose="02020603050405020304" pitchFamily="18" charset="0"/>
                <a:ea typeface="Times New Roman" panose="02020603050405020304" pitchFamily="18" charset="0"/>
              </a:rPr>
              <a:t>pyndan </a:t>
            </a:r>
            <a:r>
              <a:rPr lang="cs-CZ" sz="2700" dirty="0">
                <a:solidFill>
                  <a:srgbClr val="000000"/>
                </a:solidFill>
                <a:latin typeface="Times New Roman" panose="02020603050405020304" pitchFamily="18" charset="0"/>
                <a:ea typeface="Times New Roman" panose="02020603050405020304" pitchFamily="18" charset="0"/>
              </a:rPr>
              <a:t>salgyt gullugy, salgyt hukuk gatnaşyklaryna gatnaşýan beýleki </a:t>
            </a:r>
            <a:r>
              <a:rPr lang="cs-CZ" sz="2700" dirty="0" smtClean="0">
                <a:solidFill>
                  <a:srgbClr val="000000"/>
                </a:solidFill>
                <a:latin typeface="Times New Roman" panose="02020603050405020304" pitchFamily="18" charset="0"/>
                <a:ea typeface="Times New Roman" panose="02020603050405020304" pitchFamily="18" charset="0"/>
              </a:rPr>
              <a:t>gatnaşyjylar </a:t>
            </a:r>
            <a:r>
              <a:rPr lang="cs-CZ" sz="2700" dirty="0">
                <a:solidFill>
                  <a:srgbClr val="000000"/>
                </a:solidFill>
                <a:latin typeface="Times New Roman" panose="02020603050405020304" pitchFamily="18" charset="0"/>
                <a:ea typeface="Times New Roman" panose="02020603050405020304" pitchFamily="18" charset="0"/>
              </a:rPr>
              <a:t>bilen gatnaşyklarda onuň bähbitlerini aramaga hukuk berlen tarapdyr. Salgyt töleýjiniň ygtyýarly wekili öz ygtyýarlyklaryny tabşyryk ylalaşyklary ýa-da ynanç haty esasynda we özüne berlen hukuklaryň çäklerinde ýerine ýetirýär. Salgyt hukuk gatnaşyklaryna gatnaşýan ygtyýarly edaralaryň wezipeli işgärleri, kazylar, sülç</a:t>
            </a:r>
            <a:r>
              <a:rPr lang="ru-RU" sz="2700" dirty="0">
                <a:solidFill>
                  <a:srgbClr val="000000"/>
                </a:solidFill>
                <a:latin typeface="Times New Roman" panose="02020603050405020304" pitchFamily="18" charset="0"/>
                <a:ea typeface="Times New Roman" panose="02020603050405020304" pitchFamily="18" charset="0"/>
              </a:rPr>
              <a:t>ü</a:t>
            </a:r>
            <a:r>
              <a:rPr lang="cs-CZ" sz="2700" dirty="0">
                <a:solidFill>
                  <a:srgbClr val="000000"/>
                </a:solidFill>
                <a:latin typeface="Times New Roman" panose="02020603050405020304" pitchFamily="18" charset="0"/>
                <a:ea typeface="Times New Roman" panose="02020603050405020304" pitchFamily="18" charset="0"/>
              </a:rPr>
              <a:t>ler, anyklaýjylar we prokurorlar salgyt töleýjiniň </a:t>
            </a:r>
            <a:r>
              <a:rPr lang="cs-CZ" sz="2700" dirty="0" smtClean="0">
                <a:solidFill>
                  <a:srgbClr val="000000"/>
                </a:solidFill>
                <a:latin typeface="Times New Roman" panose="02020603050405020304" pitchFamily="18" charset="0"/>
                <a:ea typeface="Times New Roman" panose="02020603050405020304" pitchFamily="18" charset="0"/>
              </a:rPr>
              <a:t>ygtyýarly </a:t>
            </a:r>
            <a:r>
              <a:rPr lang="cs-CZ" sz="2700" dirty="0">
                <a:solidFill>
                  <a:srgbClr val="000000"/>
                </a:solidFill>
                <a:latin typeface="Times New Roman" panose="02020603050405020304" pitchFamily="18" charset="0"/>
                <a:ea typeface="Times New Roman" panose="02020603050405020304" pitchFamily="18" charset="0"/>
              </a:rPr>
              <a:t>wekili bolup bilmeýärler.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36083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6" y="428801"/>
            <a:ext cx="10155206" cy="6233890"/>
          </a:xfrm>
        </p:spPr>
        <p:txBody>
          <a:bodyPr>
            <a:normAutofit fontScale="90000"/>
          </a:bodyPr>
          <a:lstStyle/>
          <a:p>
            <a:pPr>
              <a:spcAft>
                <a:spcPts val="0"/>
              </a:spcAft>
              <a:tabLst>
                <a:tab pos="1171575" algn="l"/>
              </a:tabLst>
            </a:pPr>
            <a:r>
              <a:rPr lang="cs-CZ" sz="2200" dirty="0">
                <a:latin typeface="Times New Roman" panose="02020603050405020304" pitchFamily="18" charset="0"/>
                <a:ea typeface="Times New Roman" panose="02020603050405020304" pitchFamily="18" charset="0"/>
              </a:rPr>
              <a:t> </a:t>
            </a:r>
            <a:r>
              <a:rPr lang="cs-CZ" sz="2200" b="1" dirty="0">
                <a:latin typeface="Times New Roman" panose="02020603050405020304" pitchFamily="18" charset="0"/>
                <a:ea typeface="Times New Roman" panose="02020603050405020304" pitchFamily="18" charset="0"/>
              </a:rPr>
              <a:t>Salgyt döwri-bu</a:t>
            </a:r>
            <a:r>
              <a:rPr lang="cs-CZ" sz="2200" dirty="0">
                <a:latin typeface="Times New Roman" panose="02020603050405020304" pitchFamily="18" charset="0"/>
                <a:ea typeface="Times New Roman" panose="02020603050405020304" pitchFamily="18" charset="0"/>
              </a:rPr>
              <a:t> salgyt özeniniň we tölenmäge degişli salgydyň möçberiniň hasaplanýan wagt aralygy döwridir.</a:t>
            </a:r>
            <a:r>
              <a:rPr lang="cs-CZ" sz="2200" b="1" dirty="0">
                <a:latin typeface="Times New Roman" panose="02020603050405020304" pitchFamily="18" charset="0"/>
                <a:ea typeface="Times New Roman" panose="02020603050405020304" pitchFamily="18" charset="0"/>
              </a:rPr>
              <a:t> </a:t>
            </a:r>
            <a:r>
              <a:rPr lang="cs-CZ" sz="2200" dirty="0">
                <a:latin typeface="Times New Roman" panose="02020603050405020304" pitchFamily="18" charset="0"/>
                <a:ea typeface="Times New Roman" panose="02020603050405020304" pitchFamily="18" charset="0"/>
              </a:rPr>
              <a:t>Salgyt döwri salgytlaryň aýry-aýry </a:t>
            </a:r>
            <a:r>
              <a:rPr lang="cs-CZ" sz="2200" dirty="0" smtClean="0">
                <a:latin typeface="Times New Roman" panose="02020603050405020304" pitchFamily="18" charset="0"/>
                <a:ea typeface="Times New Roman" panose="02020603050405020304" pitchFamily="18" charset="0"/>
              </a:rPr>
              <a:t>görnüşleri </a:t>
            </a:r>
            <a:r>
              <a:rPr lang="cs-CZ" sz="2200" dirty="0">
                <a:latin typeface="Times New Roman" panose="02020603050405020304" pitchFamily="18" charset="0"/>
                <a:ea typeface="Times New Roman" panose="02020603050405020304" pitchFamily="18" charset="0"/>
              </a:rPr>
              <a:t>babatynda bellenilýär. Salgyt döwri bir ýa-da birnäçe hasabat döwründen ybarat bolup bilýär.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b="1" dirty="0">
                <a:latin typeface="Times New Roman" panose="02020603050405020304" pitchFamily="18" charset="0"/>
                <a:ea typeface="Times New Roman" panose="02020603050405020304" pitchFamily="18" charset="0"/>
              </a:rPr>
              <a:t>    </a:t>
            </a:r>
            <a:r>
              <a:rPr lang="cs-CZ" sz="2200" b="1" dirty="0">
                <a:latin typeface="Times New Roman" panose="02020603050405020304" pitchFamily="18" charset="0"/>
                <a:ea typeface="Times New Roman" panose="02020603050405020304" pitchFamily="18" charset="0"/>
              </a:rPr>
              <a:t>Salgyt ýeňillikleri-bu </a:t>
            </a:r>
            <a:r>
              <a:rPr lang="cs-CZ" sz="2200" dirty="0">
                <a:latin typeface="Times New Roman" panose="02020603050405020304" pitchFamily="18" charset="0"/>
                <a:ea typeface="Times New Roman" panose="02020603050405020304" pitchFamily="18" charset="0"/>
              </a:rPr>
              <a:t>salgyt kanunçylygyna laýyklykda edara görnüşli we şahsy taraplary salgyt salmakdan doly ýa-da bölekleýin boşadylmagydyr.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cs-CZ" sz="2200" dirty="0">
                <a:latin typeface="Times New Roman" panose="02020603050405020304" pitchFamily="18" charset="0"/>
                <a:ea typeface="Times New Roman" panose="02020603050405020304" pitchFamily="18" charset="0"/>
              </a:rPr>
              <a:t>Salgyt töleýji tar</a:t>
            </a:r>
            <a:r>
              <a:rPr lang="ru-RU" sz="2200" dirty="0">
                <a:latin typeface="Times New Roman" panose="02020603050405020304" pitchFamily="18" charset="0"/>
                <a:ea typeface="Times New Roman" panose="02020603050405020304" pitchFamily="18" charset="0"/>
              </a:rPr>
              <a:t>a</a:t>
            </a:r>
            <a:r>
              <a:rPr lang="cs-CZ" sz="2200" dirty="0">
                <a:latin typeface="Times New Roman" panose="02020603050405020304" pitchFamily="18" charset="0"/>
                <a:ea typeface="Times New Roman" panose="02020603050405020304" pitchFamily="18" charset="0"/>
              </a:rPr>
              <a:t>pyndan degişli derejedäki býujetiň girdejiler böleginiň salgydy tölemäge borçlanýan senesi ýa-da döwri salgytlaryň</a:t>
            </a:r>
            <a:r>
              <a:rPr lang="cs-CZ" sz="2200" b="1" dirty="0">
                <a:latin typeface="Times New Roman" panose="02020603050405020304" pitchFamily="18" charset="0"/>
                <a:ea typeface="Times New Roman" panose="02020603050405020304" pitchFamily="18" charset="0"/>
              </a:rPr>
              <a:t> tölenýän möhleti diýlip düşünilýär. </a:t>
            </a:r>
            <a:r>
              <a:rPr lang="cs-CZ" sz="2200" dirty="0">
                <a:latin typeface="Times New Roman" panose="02020603050405020304" pitchFamily="18" charset="0"/>
                <a:ea typeface="Times New Roman" panose="02020603050405020304" pitchFamily="18" charset="0"/>
              </a:rPr>
              <a:t>Türkmenistanyň salgyt kanunçylygy salgytlaryň aýry-aýry görnüşleri boýunça salgytlary tölemegiň 10 günlik, aýlyk, çärýek, ýarym ýyllyk möhletlerini göz öňünde tutýar. Salgydy tölemek boýunça borçlary ýerine ýetirmegiň möhletleri “Salgytlar hakynda” Türkmenistanyň bitewi Kanuny we salgyt kanunçylygynyň beýleki namalary tar</a:t>
            </a:r>
            <a:r>
              <a:rPr lang="ru-RU" sz="2200" dirty="0">
                <a:latin typeface="Times New Roman" panose="02020603050405020304" pitchFamily="18" charset="0"/>
                <a:ea typeface="Times New Roman" panose="02020603050405020304" pitchFamily="18" charset="0"/>
              </a:rPr>
              <a:t>a</a:t>
            </a:r>
            <a:r>
              <a:rPr lang="cs-CZ" sz="2200" dirty="0">
                <a:latin typeface="Times New Roman" panose="02020603050405020304" pitchFamily="18" charset="0"/>
                <a:ea typeface="Times New Roman" panose="02020603050405020304" pitchFamily="18" charset="0"/>
              </a:rPr>
              <a:t>pyndan salgydyň her bir görnüşi babatynda bellenilýär. Öň bellenilen salgyt üýtgedilende, goşmaça hasaplanylan salgydyň möçberi salgyt töleýji </a:t>
            </a:r>
            <a:r>
              <a:rPr lang="cs-CZ" sz="2200" dirty="0" smtClean="0">
                <a:latin typeface="Times New Roman" panose="02020603050405020304" pitchFamily="18" charset="0"/>
                <a:ea typeface="Times New Roman" panose="02020603050405020304" pitchFamily="18" charset="0"/>
              </a:rPr>
              <a:t>tar</a:t>
            </a:r>
            <a:r>
              <a:rPr lang="tk-TM" sz="2200" dirty="0" smtClean="0">
                <a:latin typeface="Times New Roman" panose="02020603050405020304" pitchFamily="18" charset="0"/>
                <a:ea typeface="Times New Roman" panose="02020603050405020304" pitchFamily="18" charset="0"/>
              </a:rPr>
              <a:t>a</a:t>
            </a:r>
            <a:r>
              <a:rPr lang="cs-CZ" sz="2200" dirty="0" smtClean="0">
                <a:latin typeface="Times New Roman" panose="02020603050405020304" pitchFamily="18" charset="0"/>
                <a:ea typeface="Times New Roman" panose="02020603050405020304" pitchFamily="18" charset="0"/>
              </a:rPr>
              <a:t>pyndan </a:t>
            </a:r>
            <a:r>
              <a:rPr lang="cs-CZ" sz="2200" dirty="0">
                <a:latin typeface="Times New Roman" panose="02020603050405020304" pitchFamily="18" charset="0"/>
                <a:ea typeface="Times New Roman" panose="02020603050405020304" pitchFamily="18" charset="0"/>
              </a:rPr>
              <a:t>salgyt habarnamasy alnan gününden soň bäş günüň dowamynda tölenýär.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cs-CZ" sz="2200" b="1" dirty="0">
                <a:latin typeface="Times New Roman" panose="02020603050405020304" pitchFamily="18" charset="0"/>
                <a:ea typeface="Times New Roman" panose="02020603050405020304" pitchFamily="18" charset="0"/>
              </a:rPr>
              <a:t>    Salgyt beýannamasy-</a:t>
            </a:r>
            <a:r>
              <a:rPr lang="cs-CZ" sz="2200" dirty="0">
                <a:latin typeface="Times New Roman" panose="02020603050405020304" pitchFamily="18" charset="0"/>
                <a:ea typeface="Times New Roman" panose="02020603050405020304" pitchFamily="18" charset="0"/>
              </a:rPr>
              <a:t>salgyt töleýji tarapyndan berilýän we salgydy </a:t>
            </a:r>
            <a:r>
              <a:rPr lang="cs-CZ" sz="2200" dirty="0" smtClean="0">
                <a:latin typeface="Times New Roman" panose="02020603050405020304" pitchFamily="18" charset="0"/>
                <a:ea typeface="Times New Roman" panose="02020603050405020304" pitchFamily="18" charset="0"/>
              </a:rPr>
              <a:t>hasaplamak </a:t>
            </a:r>
            <a:r>
              <a:rPr lang="cs-CZ" sz="2200" dirty="0">
                <a:latin typeface="Times New Roman" panose="02020603050405020304" pitchFamily="18" charset="0"/>
                <a:ea typeface="Times New Roman" panose="02020603050405020304" pitchFamily="18" charset="0"/>
              </a:rPr>
              <a:t>we tölemek üçin zerur bolan salgyt hasabatynyň bir görnüşidir.</a:t>
            </a:r>
            <a:r>
              <a:rPr lang="cs-CZ" sz="2200" b="1" dirty="0">
                <a:latin typeface="Times New Roman" panose="02020603050405020304" pitchFamily="18" charset="0"/>
                <a:ea typeface="Times New Roman" panose="02020603050405020304" pitchFamily="18" charset="0"/>
              </a:rPr>
              <a:t> </a:t>
            </a:r>
            <a:r>
              <a:rPr lang="cs-CZ" sz="2200" dirty="0">
                <a:latin typeface="Times New Roman" panose="02020603050405020304" pitchFamily="18" charset="0"/>
                <a:ea typeface="Times New Roman" panose="02020603050405020304" pitchFamily="18" charset="0"/>
              </a:rPr>
              <a:t>Salgyt beýannamasynyň görnüşi, ony </a:t>
            </a:r>
            <a:r>
              <a:rPr lang="cs-CZ" sz="2200" dirty="0" smtClean="0">
                <a:latin typeface="Times New Roman" panose="02020603050405020304" pitchFamily="18" charset="0"/>
                <a:ea typeface="Times New Roman" panose="02020603050405020304" pitchFamily="18" charset="0"/>
              </a:rPr>
              <a:t>tabşyr</a:t>
            </a:r>
            <a:r>
              <a:rPr lang="tk-TM" sz="2200" dirty="0" smtClean="0">
                <a:latin typeface="Times New Roman" panose="02020603050405020304" pitchFamily="18" charset="0"/>
                <a:ea typeface="Times New Roman" panose="02020603050405020304" pitchFamily="18" charset="0"/>
              </a:rPr>
              <a:t>-</a:t>
            </a:r>
            <a:r>
              <a:rPr lang="cs-CZ" sz="2200" dirty="0" smtClean="0">
                <a:latin typeface="Times New Roman" panose="02020603050405020304" pitchFamily="18" charset="0"/>
                <a:ea typeface="Times New Roman" panose="02020603050405020304" pitchFamily="18" charset="0"/>
              </a:rPr>
              <a:t>magyň </a:t>
            </a:r>
            <a:r>
              <a:rPr lang="cs-CZ" sz="2200" dirty="0">
                <a:latin typeface="Times New Roman" panose="02020603050405020304" pitchFamily="18" charset="0"/>
                <a:ea typeface="Times New Roman" panose="02020603050405020304" pitchFamily="18" charset="0"/>
              </a:rPr>
              <a:t>we doldurmagyň tertibi </a:t>
            </a:r>
            <a:r>
              <a:rPr lang="cs-CZ" sz="2200" dirty="0" smtClean="0">
                <a:latin typeface="Times New Roman" panose="02020603050405020304" pitchFamily="18" charset="0"/>
                <a:ea typeface="Times New Roman" panose="02020603050405020304" pitchFamily="18" charset="0"/>
              </a:rPr>
              <a:t>Türkmenistanyň </a:t>
            </a:r>
            <a:r>
              <a:rPr lang="cs-CZ" sz="2200" dirty="0">
                <a:latin typeface="Times New Roman" panose="02020603050405020304" pitchFamily="18" charset="0"/>
                <a:ea typeface="Times New Roman" panose="02020603050405020304" pitchFamily="18" charset="0"/>
              </a:rPr>
              <a:t>Maliýe ministrligi bilen bilelikde </a:t>
            </a:r>
            <a:r>
              <a:rPr lang="cs-CZ" sz="2200" dirty="0" smtClean="0">
                <a:latin typeface="Times New Roman" panose="02020603050405020304" pitchFamily="18" charset="0"/>
                <a:ea typeface="Times New Roman" panose="02020603050405020304" pitchFamily="18" charset="0"/>
              </a:rPr>
              <a:t>Türkmenis</a:t>
            </a:r>
            <a:r>
              <a:rPr lang="tk-TM" sz="2200" dirty="0" smtClean="0">
                <a:latin typeface="Times New Roman" panose="02020603050405020304" pitchFamily="18" charset="0"/>
                <a:ea typeface="Times New Roman" panose="02020603050405020304" pitchFamily="18" charset="0"/>
              </a:rPr>
              <a:t>-</a:t>
            </a:r>
            <a:r>
              <a:rPr lang="cs-CZ" sz="2200" dirty="0" smtClean="0">
                <a:latin typeface="Times New Roman" panose="02020603050405020304" pitchFamily="18" charset="0"/>
                <a:ea typeface="Times New Roman" panose="02020603050405020304" pitchFamily="18" charset="0"/>
              </a:rPr>
              <a:t>tanyň </a:t>
            </a:r>
            <a:r>
              <a:rPr lang="cs-CZ" sz="2200" dirty="0">
                <a:latin typeface="Times New Roman" panose="02020603050405020304" pitchFamily="18" charset="0"/>
                <a:ea typeface="Times New Roman" panose="02020603050405020304" pitchFamily="18" charset="0"/>
              </a:rPr>
              <a:t>Baş döwlet salgyt gullugy tar</a:t>
            </a:r>
            <a:r>
              <a:rPr lang="ru-RU" sz="2200" dirty="0">
                <a:latin typeface="Times New Roman" panose="02020603050405020304" pitchFamily="18" charset="0"/>
                <a:ea typeface="Times New Roman" panose="02020603050405020304" pitchFamily="18" charset="0"/>
              </a:rPr>
              <a:t>a</a:t>
            </a:r>
            <a:r>
              <a:rPr lang="cs-CZ" sz="2200" dirty="0">
                <a:latin typeface="Times New Roman" panose="02020603050405020304" pitchFamily="18" charset="0"/>
                <a:ea typeface="Times New Roman" panose="02020603050405020304" pitchFamily="18" charset="0"/>
              </a:rPr>
              <a:t>pyndan işlenip taýýarlanýar we tassyklanýar.</a:t>
            </a:r>
            <a:endParaRPr lang="ru-RU" dirty="0"/>
          </a:p>
        </p:txBody>
      </p:sp>
    </p:spTree>
    <p:extLst>
      <p:ext uri="{BB962C8B-B14F-4D97-AF65-F5344CB8AC3E}">
        <p14:creationId xmlns:p14="http://schemas.microsoft.com/office/powerpoint/2010/main" val="2252797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6959" y="624110"/>
            <a:ext cx="9977653" cy="5936488"/>
          </a:xfrm>
        </p:spPr>
        <p:txBody>
          <a:bodyPr>
            <a:normAutofit fontScale="90000"/>
          </a:bodyPr>
          <a:lstStyle/>
          <a:p>
            <a:pPr>
              <a:spcBef>
                <a:spcPts val="1200"/>
              </a:spcBef>
              <a:spcAft>
                <a:spcPts val="300"/>
              </a:spcAft>
            </a:pPr>
            <a:r>
              <a:rPr lang="ru-RU" sz="3100" b="1" kern="1600" spc="-15" dirty="0" smtClean="0">
                <a:latin typeface="Times New Roman" panose="02020603050405020304" pitchFamily="18" charset="0"/>
                <a:cs typeface="Arial" panose="020B0604020202020204" pitchFamily="34" charset="0"/>
              </a:rPr>
              <a:t>                   </a:t>
            </a:r>
            <a:r>
              <a:rPr lang="en-US" sz="3100" b="1" kern="1600" spc="-15" dirty="0" smtClean="0">
                <a:latin typeface="Times New Roman" panose="02020603050405020304" pitchFamily="18" charset="0"/>
                <a:cs typeface="Arial" panose="020B0604020202020204" pitchFamily="34" charset="0"/>
              </a:rPr>
              <a:t>6.2</a:t>
            </a:r>
            <a:r>
              <a:rPr lang="en-US" sz="3100" b="1" kern="1600" spc="-15" dirty="0">
                <a:latin typeface="Times New Roman" panose="02020603050405020304" pitchFamily="18" charset="0"/>
                <a:cs typeface="Arial" panose="020B0604020202020204" pitchFamily="34" charset="0"/>
              </a:rPr>
              <a:t>. </a:t>
            </a:r>
            <a:r>
              <a:rPr lang="en-US" sz="3100" b="1" kern="1600" spc="-15" dirty="0" err="1">
                <a:latin typeface="Times New Roman" panose="02020603050405020304" pitchFamily="18" charset="0"/>
                <a:cs typeface="Arial" panose="020B0604020202020204" pitchFamily="34" charset="0"/>
              </a:rPr>
              <a:t>Döwlet</a:t>
            </a:r>
            <a:r>
              <a:rPr lang="en-US" sz="3100" b="1" kern="1600" spc="-15" dirty="0">
                <a:latin typeface="Times New Roman" panose="02020603050405020304" pitchFamily="18" charset="0"/>
                <a:cs typeface="Arial" panose="020B0604020202020204" pitchFamily="34" charset="0"/>
              </a:rPr>
              <a:t> </a:t>
            </a:r>
            <a:r>
              <a:rPr lang="en-US" sz="3100" b="1" kern="1600" spc="-15" dirty="0" err="1">
                <a:latin typeface="Times New Roman" panose="02020603050405020304" pitchFamily="18" charset="0"/>
                <a:cs typeface="Arial" panose="020B0604020202020204" pitchFamily="34" charset="0"/>
              </a:rPr>
              <a:t>býujeti</a:t>
            </a:r>
            <a:r>
              <a:rPr lang="en-US" sz="3100" b="1" kern="1600" spc="-15" dirty="0">
                <a:latin typeface="Times New Roman" panose="02020603050405020304" pitchFamily="18" charset="0"/>
                <a:cs typeface="Arial" panose="020B0604020202020204" pitchFamily="34" charset="0"/>
              </a:rPr>
              <a:t> we </a:t>
            </a:r>
            <a:r>
              <a:rPr lang="en-US" sz="3100" b="1" kern="1600" spc="-15" dirty="0" err="1">
                <a:latin typeface="Times New Roman" panose="02020603050405020304" pitchFamily="18" charset="0"/>
                <a:cs typeface="Arial" panose="020B0604020202020204" pitchFamily="34" charset="0"/>
              </a:rPr>
              <a:t>salgyt</a:t>
            </a:r>
            <a:r>
              <a:rPr lang="en-US" sz="3100" b="1" kern="1600" spc="-15" dirty="0">
                <a:latin typeface="Times New Roman" panose="02020603050405020304" pitchFamily="18" charset="0"/>
                <a:cs typeface="Arial" panose="020B0604020202020204" pitchFamily="34" charset="0"/>
              </a:rPr>
              <a:t> </a:t>
            </a:r>
            <a:r>
              <a:rPr lang="en-US" sz="3100" b="1" kern="1600" spc="-15" dirty="0" err="1">
                <a:latin typeface="Times New Roman" panose="02020603050405020304" pitchFamily="18" charset="0"/>
                <a:cs typeface="Arial" panose="020B0604020202020204" pitchFamily="34" charset="0"/>
              </a:rPr>
              <a:t>ulgamy</a:t>
            </a:r>
            <a:r>
              <a:rPr lang="ru-RU" sz="3100" b="1" kern="1600" dirty="0">
                <a:latin typeface="Arial" panose="020B0604020202020204" pitchFamily="34" charset="0"/>
              </a:rPr>
              <a:t/>
            </a:r>
            <a:br>
              <a:rPr lang="ru-RU" sz="3100" b="1" kern="1600" dirty="0">
                <a:latin typeface="Arial" panose="020B0604020202020204" pitchFamily="34" charset="0"/>
              </a:rPr>
            </a:br>
            <a:r>
              <a:rPr lang="nb-NO" sz="3100" dirty="0">
                <a:latin typeface="Times New Roman" panose="02020603050405020304" pitchFamily="18" charset="0"/>
                <a:ea typeface="Times New Roman" panose="02020603050405020304" pitchFamily="18" charset="0"/>
              </a:rPr>
              <a:t> </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nb-NO" sz="3100" dirty="0">
                <a:latin typeface="Times New Roman" panose="02020603050405020304" pitchFamily="18" charset="0"/>
                <a:ea typeface="Times New Roman" panose="02020603050405020304" pitchFamily="18" charset="0"/>
              </a:rPr>
              <a:t>    </a:t>
            </a:r>
            <a:r>
              <a:rPr lang="nb-NO" sz="3100" dirty="0">
                <a:solidFill>
                  <a:srgbClr val="000000"/>
                </a:solidFill>
                <a:latin typeface="Times New Roman" panose="02020603050405020304" pitchFamily="18" charset="0"/>
                <a:ea typeface="Times New Roman" panose="02020603050405020304" pitchFamily="18" charset="0"/>
              </a:rPr>
              <a:t>Döwlet maliýe serişdeleri jemgyýetçilik önümiň we milli </a:t>
            </a:r>
            <a:r>
              <a:rPr lang="nb-NO" sz="3100" dirty="0" smtClean="0">
                <a:solidFill>
                  <a:srgbClr val="000000"/>
                </a:solidFill>
                <a:latin typeface="Times New Roman" panose="02020603050405020304" pitchFamily="18" charset="0"/>
                <a:ea typeface="Times New Roman" panose="02020603050405020304" pitchFamily="18" charset="0"/>
              </a:rPr>
              <a:t>baýly</a:t>
            </a:r>
            <a:r>
              <a:rPr lang="tk-TM" sz="3100" dirty="0" smtClean="0">
                <a:solidFill>
                  <a:srgbClr val="000000"/>
                </a:solidFill>
                <a:latin typeface="Times New Roman" panose="02020603050405020304" pitchFamily="18" charset="0"/>
                <a:ea typeface="Times New Roman" panose="02020603050405020304" pitchFamily="18" charset="0"/>
              </a:rPr>
              <a:t>-</a:t>
            </a:r>
            <a:r>
              <a:rPr lang="nb-NO" sz="3100" dirty="0" smtClean="0">
                <a:solidFill>
                  <a:srgbClr val="000000"/>
                </a:solidFill>
                <a:latin typeface="Times New Roman" panose="02020603050405020304" pitchFamily="18" charset="0"/>
                <a:ea typeface="Times New Roman" panose="02020603050405020304" pitchFamily="18" charset="0"/>
              </a:rPr>
              <a:t>gyň </a:t>
            </a:r>
            <a:r>
              <a:rPr lang="nb-NO" sz="3100" dirty="0">
                <a:solidFill>
                  <a:srgbClr val="000000"/>
                </a:solidFill>
                <a:latin typeface="Times New Roman" panose="02020603050405020304" pitchFamily="18" charset="0"/>
                <a:ea typeface="Times New Roman" panose="02020603050405020304" pitchFamily="18" charset="0"/>
              </a:rPr>
              <a:t>bellibir böleginiň bahasyny bölmek we gaýtadan bölmek </a:t>
            </a:r>
            <a:r>
              <a:rPr lang="nb-NO" sz="3100" dirty="0" smtClean="0">
                <a:solidFill>
                  <a:srgbClr val="000000"/>
                </a:solidFill>
                <a:latin typeface="Times New Roman" panose="02020603050405020304" pitchFamily="18" charset="0"/>
                <a:ea typeface="Times New Roman" panose="02020603050405020304" pitchFamily="18" charset="0"/>
              </a:rPr>
              <a:t>boýun</a:t>
            </a:r>
            <a:r>
              <a:rPr lang="tk-TM" sz="3100" dirty="0" smtClean="0">
                <a:solidFill>
                  <a:srgbClr val="000000"/>
                </a:solidFill>
                <a:latin typeface="Times New Roman" panose="02020603050405020304" pitchFamily="18" charset="0"/>
                <a:ea typeface="Times New Roman" panose="02020603050405020304" pitchFamily="18" charset="0"/>
              </a:rPr>
              <a:t>-</a:t>
            </a:r>
            <a:r>
              <a:rPr lang="nb-NO" sz="3100" dirty="0" smtClean="0">
                <a:solidFill>
                  <a:srgbClr val="000000"/>
                </a:solidFill>
                <a:latin typeface="Times New Roman" panose="02020603050405020304" pitchFamily="18" charset="0"/>
                <a:ea typeface="Times New Roman" panose="02020603050405020304" pitchFamily="18" charset="0"/>
              </a:rPr>
              <a:t>ça </a:t>
            </a:r>
            <a:r>
              <a:rPr lang="nb-NO" sz="3100" dirty="0">
                <a:solidFill>
                  <a:srgbClr val="000000"/>
                </a:solidFill>
                <a:latin typeface="Times New Roman" panose="02020603050405020304" pitchFamily="18" charset="0"/>
                <a:ea typeface="Times New Roman" panose="02020603050405020304" pitchFamily="18" charset="0"/>
              </a:rPr>
              <a:t>pul gatnaşyklary görnüşinde ýüze çykmak bilen, döwletiň we onuň kärhanalarynyň maliýe gorlaryny emele getirmäge ýakyndan gatnaşýar, şeýle-de önümçiligi </a:t>
            </a:r>
            <a:r>
              <a:rPr lang="nb-NO" sz="3100" dirty="0" smtClean="0">
                <a:solidFill>
                  <a:srgbClr val="000000"/>
                </a:solidFill>
                <a:latin typeface="Times New Roman" panose="02020603050405020304" pitchFamily="18" charset="0"/>
                <a:ea typeface="Times New Roman" panose="02020603050405020304" pitchFamily="18" charset="0"/>
              </a:rPr>
              <a:t>giňeltmäge</a:t>
            </a:r>
            <a:r>
              <a:rPr lang="nb-NO" sz="3100" dirty="0">
                <a:solidFill>
                  <a:srgbClr val="000000"/>
                </a:solidFill>
                <a:latin typeface="Times New Roman" panose="02020603050405020304" pitchFamily="18" charset="0"/>
                <a:ea typeface="Times New Roman" panose="02020603050405020304" pitchFamily="18" charset="0"/>
              </a:rPr>
              <a:t>, jemgyýetiň agzalarynyň ösüp gelýän medeni-durmuş isleglerini </a:t>
            </a:r>
            <a:r>
              <a:rPr lang="nb-NO" sz="3100" dirty="0" smtClean="0">
                <a:solidFill>
                  <a:srgbClr val="000000"/>
                </a:solidFill>
                <a:latin typeface="Times New Roman" panose="02020603050405020304" pitchFamily="18" charset="0"/>
                <a:ea typeface="Times New Roman" panose="02020603050405020304" pitchFamily="18" charset="0"/>
              </a:rPr>
              <a:t>kanagatlandyrmaga</a:t>
            </a:r>
            <a:r>
              <a:rPr lang="nb-NO" sz="3100" dirty="0">
                <a:solidFill>
                  <a:srgbClr val="000000"/>
                </a:solidFill>
                <a:latin typeface="Times New Roman" panose="02020603050405020304" pitchFamily="18" charset="0"/>
                <a:ea typeface="Times New Roman" panose="02020603050405020304" pitchFamily="18" charset="0"/>
              </a:rPr>
              <a:t>, ýurdy goramak we dolandyrmak üçin harçlanýan döwlet serişdeleri bilen gönüden-göni bagly bolup durýar.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nb-NO"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Döwlet</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býujeti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ykdysadyýeti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rejelemegiň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möhüm</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döwlet</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guraly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bolup</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durýar</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572908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1068" y="162472"/>
            <a:ext cx="10900932" cy="6695528"/>
          </a:xfrm>
        </p:spPr>
        <p:txBody>
          <a:bodyPr>
            <a:normAutofit fontScale="90000"/>
          </a:bodyPr>
          <a:lstStyle/>
          <a:p>
            <a:pPr>
              <a:spcAft>
                <a:spcPts val="0"/>
              </a:spcAft>
            </a:pP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Býujet</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syýasatynyň</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esasy</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maksady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durnukly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ykdysady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ösüşiň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gazanalmagyna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gyradeň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häsiýetiniň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üpjün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edilmegine</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ykdysadyýetde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strukturalaýyn</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durmuş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meseleleriň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oňyn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çözülmegine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ýardam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bermekden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ybaratdyr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wezipelerini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dürs</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berjaý</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etmeginiň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işjeň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diýip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hasaplamak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Bolup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geçýän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gatnaşyklarynyň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netijesinde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elinde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toplanylyp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möhüm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wezipelerini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berjaý</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etmekde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netijeli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peýdalanmak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ýola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goýulýar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Býujetiň</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ýerine</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ýetirýän</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gözegçilik</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wezipesi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ygtyýaryna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wagtynda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dolulygyna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gelmegini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bölünmeginde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dürs</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gyradeňlikleriň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saklanylmagyny</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serişdeleriň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ýerlikli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peýdalanylmagyny</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gözegçilikde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saklamaga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mümkinçilik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döredýär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içine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merkezleşdirilen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alýar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Merkezleşdirilen</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býujet</a:t>
            </a:r>
            <a:r>
              <a:rPr lang="en-US" sz="2700" b="1" dirty="0">
                <a:latin typeface="Times New Roman" panose="02020603050405020304" pitchFamily="18" charset="0"/>
                <a:ea typeface="Times New Roman" panose="02020603050405020304" pitchFamily="18" charset="0"/>
              </a:rPr>
              <a:t> – </a:t>
            </a:r>
            <a:r>
              <a:rPr lang="en-US" sz="2700" b="1"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umumymilli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maksatnamalary</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häkimiýeti</a:t>
            </a:r>
            <a:r>
              <a:rPr lang="en-US" sz="2700" dirty="0">
                <a:latin typeface="Times New Roman" panose="02020603050405020304" pitchFamily="18" charset="0"/>
                <a:ea typeface="Times New Roman" panose="02020603050405020304" pitchFamily="18" charset="0"/>
              </a:rPr>
              <a:t> hem-de </a:t>
            </a:r>
            <a:r>
              <a:rPr lang="en-US" sz="2700" dirty="0" err="1">
                <a:latin typeface="Times New Roman" panose="02020603050405020304" pitchFamily="18" charset="0"/>
                <a:ea typeface="Times New Roman" panose="02020603050405020304" pitchFamily="18" charset="0"/>
              </a:rPr>
              <a:t>dolandyryş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edaralarynyň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üstüne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ýüklenilýän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wezipeleri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maliýeleşdirmek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üçin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zerur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gorudyr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Merkezleşdirilen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girdejileri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salynýan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salgytlardan</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beýleki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hökmany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töleglerden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toplanylýar</a:t>
            </a:r>
            <a:r>
              <a:rPr lang="en-US" sz="27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1726350433"/>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TotalTime>
  <Words>486</Words>
  <Application>Microsoft Office PowerPoint</Application>
  <PresentationFormat>Широкоэкранный</PresentationFormat>
  <Paragraphs>18</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Century Gothic</vt:lpstr>
      <vt:lpstr>Times New Roman</vt:lpstr>
      <vt:lpstr>Wingdings 3</vt:lpstr>
      <vt:lpstr>Легкий дым</vt:lpstr>
      <vt:lpstr>Tema№6. Döwletiň salgyt-býujet syýasaty.   6.1. Salgyt barada düşünje. 6.2. Döwlet býujeti we salgyt ulgamy. 6.3. Türkmenistanyň salgyt-býujet ulgamynyň häzirki zaman ýagdaýy.   </vt:lpstr>
      <vt:lpstr>                                  6.1. Salgyt barada düşünje.   Dünýä belli alymlaryň salgytlar barada aýdan dürdäne sözleri:   1.Amerikanyň Konstitusiýasyny ýazan we Amerikanyň ilkinji Prezidentleriň     biri Benžamin Franklin şeýle diýýär. “Durmuşda iki zatdan gaçyp gutulup bolmaýar birä ölüm birem salgyt”. 2.Belli ykdysatçy Adam Smit şeýle diýýär: “Salgyt tölemeklik-bu gulçulyk däl-de azatlykdyr”. 3.Fridrih Engels bolsa şeýle diýýär: “Döwlet bolsa salgyt bolar, salgyt bolsa döwlet”. </vt:lpstr>
      <vt:lpstr> Salgyt-bu döwlet işini maliýe taýdan üpjün etmek maksady bilen, döwlet tarapyndan bellenýän we edara görnüşli we şahsy taraplardan alynýan, Türkmenistanyň Döwlet býujetine gelip gowuşýan hökmany tölegdir.     Salgyt ulgamy- bu döwletiň içinde ýygnalýan salgytlaryň jemidir, şeýle-de olaryň gurluşynyň görnüşleri we usullarydyr.      Türkmenistanyň salgyt ulgamy göni we gytaklaýyn salgytlary öz içine alýar.     Göni salgytlar- edara görnüşli tarapyň peýdasyndan alynýan salgyt, emläk üçin salgyt, şahsy adamlardan alynýan girdeji salgyt, ýerasty baýlyklaryndan peýdalanmak üçin salgyt.     Gytaklaýyn salgytlar- goşulan baha üçin salgyt, goşmaça tölegler (aksizler) we gümrük pajy.     Salgyt hukugy- bu salgytlaryň görnüşlerini, olaryň ýygnalşyny kesgit-leýän we salgyt borçnamalaryň emele gelmegi, üýtgemegi we bes edilmegi bilen baglanyşykly gatnaşyklary kadalaşdyrýan hukuk ölçegleriň jemidir.</vt:lpstr>
      <vt:lpstr>Salgyt salmaklygyň ýörelgeleri.       Her bir döwletde salgyt salmak meseleleri işlenilip düzülende şu aşakdaky ýörelgelere esaslanylýar: 1. Amatlylyk ýörelgesi. 2. Adalatlylyk ýörelgesi. 3. Takyklyk ýörelgesi. 4. Tygşytlylyk ýörelgesi.   1. Amatlylyk ýörelgesi.     Salgyt töleýji salgydy göni iş ýerinde töleýär. Şol oňa amatly. Belli ykdysatçy Adam Smit bu ýörelge barada şeýle diýýär: “Mejbur salgyt aljak bolsaň salgyt töleýjä amatly usul we amatly wagtda almaly”.  . Adalatlylyk ýörelgesi.     Mysal üçin, eger-de býujet edaralary salgyt tölemän hojalyk hasaplaşygyndaky edaralar tölese onda adalat ýitýär. Adam Smit şeýle diýýär: “Her bir adam döwleti dolandyrmaklyga gatnaşmalydyr, sebäbi olar döwletiň hemaýatynda we howandarlygyndan peýdalanýarlar”.  3. Takyklyk ýörelgesi.     Her bir salgyt töleýji özüniň näçe salgyt tölejekdigini takyk bilmelidir.  4. Tygşytlylyk ýörelgesi.     Salgyt gullugynyň işgärleriniň zähmet haklarynyň 50% býujet pul serişdeleriniň hasabyna, 50% resminamalar arkaly salgyt barlaglarynyň netijeleri boýunça goşmaça hasaplanylan hem-de töletdirilen jerimeleriň we puşmana tölegleriň möçberiniň ýüzden 50 böleginiň hasabyna tölenilýär. </vt:lpstr>
      <vt:lpstr> Salgyt salynanda ulanylýan esasy düşünjeler we adalgalar salgyt-laryň esasy düzüm bölekleriniň kesgitlenilmegine esaslanýar. “Salgytlar hakynda” Türkmenistanyň bitewi Kanunynyň 7-nji maddasynda şeýle aýdylýar: salgyt aşakdaky alamatlaryň bolmagy bilen kesgitlenilýär: - salgyt töleýjileriň topary; - salgyt salynýan binýat; - salgyt özeni; - salgyt möçberi - salgydy hasaplamagyň we tölemegiň möhletleri we tertibi.     Ýokarda aýdylanlardan gaýry, salgytlaryň düzüm böleklerine salgyt döwri hem-de salgyt ýeňillikleri degişlidirler.</vt:lpstr>
      <vt:lpstr>Salgyt töleýji - bu salgyt töleýjiniň özi we salgyt töleýjiniň üsti bilen salgyt hukuk gatnaşyklaryna gatnaşýan gaýry taraplar, şeýle-de ygtyýarly edaralar. “Salgytlar hakynda” Türkmenistanyň bitewi Kanunynyň 12-nji maddasynyň 1-nji bölüminde salgyt töleýjiler şeýle kesgitlenilýär: göz öňünde tutulan ýagdaýlar ýüze çykanda kesgitli salgyt tölemek borçlary üstüne ýüklenen şahsy we edara görnüşli taraplar salgyt töleýjiler diýlip ykrar edilýär“.     Türkmenistanyň kanunçylygyna laýyklykda, salgyt töleýjiniň-şahsy tarapyň adyndan işi alyp barmaga ygtyýarlyk berlen tarap salgyt töleýjiniň kanuny wekili diýlip hasap edilýär.      Salgyt töleýjiniň ygtyýarly wekili-bu salgyt töleýji (salgyt ýumuşçysy) tara-pyndan salgyt gullugy, salgyt hukuk gatnaşyklaryna gatnaşýan beýleki gatnaşyjylar bilen gatnaşyklarda onuň bähbitlerini aramaga hukuk berlen tarapdyr. Salgyt töleýjiniň ygtyýarly wekili öz ygtyýarlyklaryny tabşyryk ylalaşyklary ýa-da ynanç haty esasynda we özüne berlen hukuklaryň çäklerinde ýerine ýetirýär. Salgyt hukuk gatnaşyklaryna gatnaşýan ygtyýarly edaralaryň wezipeli işgärleri, kazylar, sülçüler, anyklaýjylar we prokurorlar salgyt töleýjiniň ygtyýarly wekili bolup bilmeýärler. </vt:lpstr>
      <vt:lpstr> Salgyt döwri-bu salgyt özeniniň we tölenmäge degişli salgydyň möçberiniň hasaplanýan wagt aralygy döwridir. Salgyt döwri salgytlaryň aýry-aýry görnüşleri babatynda bellenilýär. Salgyt döwri bir ýa-da birnäçe hasabat döwründen ybarat bolup bilýär.     Salgyt ýeňillikleri-bu salgyt kanunçylygyna laýyklykda edara görnüşli we şahsy taraplary salgyt salmakdan doly ýa-da bölekleýin boşadylmagydyr.     Salgyt töleýji tarapyndan degişli derejedäki býujetiň girdejiler böleginiň salgydy tölemäge borçlanýan senesi ýa-da döwri salgytlaryň tölenýän möhleti diýlip düşünilýär. Türkmenistanyň salgyt kanunçylygy salgytlaryň aýry-aýry görnüşleri boýunça salgytlary tölemegiň 10 günlik, aýlyk, çärýek, ýarym ýyllyk möhletlerini göz öňünde tutýar. Salgydy tölemek boýunça borçlary ýerine ýetirmegiň möhletleri “Salgytlar hakynda” Türkmenistanyň bitewi Kanuny we salgyt kanunçylygynyň beýleki namalary tarapyndan salgydyň her bir görnüşi babatynda bellenilýär. Öň bellenilen salgyt üýtgedilende, goşmaça hasaplanylan salgydyň möçberi salgyt töleýji tarapyndan salgyt habarnamasy alnan gününden soň bäş günüň dowamynda tölenýär.     Salgyt beýannamasy-salgyt töleýji tarapyndan berilýän we salgydy hasaplamak we tölemek üçin zerur bolan salgyt hasabatynyň bir görnüşidir. Salgyt beýannamasynyň görnüşi, ony tabşyr-magyň we doldurmagyň tertibi Türkmenistanyň Maliýe ministrligi bilen bilelikde Türkmenis-tanyň Baş döwlet salgyt gullugy tarapyndan işlenip taýýarlanýar we tassyklanýar.</vt:lpstr>
      <vt:lpstr>                   6.2. Döwlet býujeti we salgyt ulgamy       Döwlet maliýe serişdeleri jemgyýetçilik önümiň we milli baýly-gyň bellibir böleginiň bahasyny bölmek we gaýtadan bölmek boýun-ça pul gatnaşyklary görnüşinde ýüze çykmak bilen, döwletiň we onuň kärhanalarynyň maliýe gorlaryny emele getirmäge ýakyndan gatnaşýar, şeýle-de önümçiligi giňeltmäge, jemgyýetiň agzalarynyň ösüp gelýän medeni-durmuş isleglerini kanagatlandyrmaga, ýurdy goramak we dolandyrmak üçin harçlanýan döwlet serişdeleri bilen gönüden-göni bagly bolup durýar.         Döwlet býujeti ykdysadyýeti rejelemegiň möhüm döwlet guraly bolup durýar. </vt:lpstr>
      <vt:lpstr> Býujet syýasatynyň esasy maksady durnukly ykdysady ösüşiň gazanalmagyna, döwlet býujetiniň gyradeň häsiýetiniň üpjün edilmegine, ykdysadyýetde strukturalaýyn we durmuş meseleleriň oňyn çözülmegine ýardam bermekden ybaratdyr.     Döwlet býujetini döwlet öz maliýe wezipelerini dürs berjaý etmeginiň işjeň serişdesi diýip hasaplamak bolar. Bolup geçýän býujet gatnaşyklarynyň netijesinde pul serişdeleri döwletiň elinde toplanylyp, möhüm döwlet wezipelerini berjaý etmekde olary netijeli peýdalanmak işi ýola goýulýar.     Býujetiň ýerine ýetirýän gözegçilik wezipesi maliýe serişdeleriniň döwletiň ygtyýaryna öz wagtynda we dolulygyna gelmegini, serişdeleriň bölünmeginde dürs gyradeňlikleriň saklanylmagyny we serişdeleriň ýerlikli peýdalanylmagyny berk gözegçilikde saklamaga mümkinçilik döredýär.     Döwlet býujeti öz içine merkezleşdirilen serişdelerini alýar.     Merkezleşdirilen býujet – bu umumymilli maksatnamalary we döwlet häkimiýeti hem-de dolandyryş edaralarynyň üstüne ýüklenilýän wezipeleri maliýeleşdirmek üçin zerur bolan pul serişdeleriniň gorudyr.     Merkezleşdirilen býujetiň girdejileri salynýan salgytlardan we beýleki hökmany töleglerden toplanylýar.</vt:lpstr>
      <vt:lpstr>Merkezleşdirilen býujetiň serişdeleri şu aşakdaky maksatlara gönükdirilýär: - gurluşyk, taslama-gözleg, tebigaty goraýyş we beýleki ugurlar boýunça iri möçberli işleri maliýeleşdirmek; - saglygy goraýyş, bilim, ylym, medeniýet we sport, ilatyň durmuş üpjünçiligi we beýleki pudaklaryň maliýe üpjünçilgi; - döwlet häkimiýet we dolandyryş, hukuk goraýjy, kazyýet we goranyş edaralarynyň hemmetaraplaýyn üpjünçiligi; - tebigi betbagtçylyklaryň ýetiren zelelini aradan aýyrmak işlerini maliýeleşdirmek üçin ýörite gorlaryň döredilmegi; - hökümetiň ätiýaçlyk fonduny döretmek; </vt:lpstr>
      <vt:lpstr> Býujetiň düzülmegi we onuň ýerlikli peýdalanylmagy, salgytlaryň wagtly-wagtynda ýygnalmagy, döwlet bergisini dolandyrmak ýaly möhüm çäreler bu işiň saldamly bölegini düzýär.     Türkmenistanyň Maliýe ministrliginiň üstüne döwlet maliýe serişdelerini dolan-dyrmak, yurduň býujetini düzmek we onuň pugta berjaý edilişine berk gözegçilik etmek wezipesi ýüklenilýär. Bu wezipäni ýerine ýetirmekde Maliýe ministrligi býujet girdejileriniň we çykdajylarynyň pugta esaslandyrylmagyna, býujetiň aňry-baş häsiýetiniň saklanylmagyna möhüm ähmiýet berýär.     Býujet taslamasyny işläp taýýarlamak işiniň esasy kanunçylyk binýady bolup 1996-njy ýylda Kabul edilen “Býujet ulgamy hakynda” Türkmenistanyň Kanuny çykyş edýär. Bu Kanunda ýurduň maliýe býujet syýasatynyň hil taýdan düýpgöter täze ugurlary kesgitlenilýär we býujet Türkmenistanda kabul edilen klassifikasiýa esasynda işlenilip taýýarlanylýar.     Býujet klassifikasiýasy bu ugurda kabul edilen ýeke-täk resminama bolup, ol bitewüleşdirilen býujeti işläp düzmekde, ony tassyklamakda hem ýerine ýetir-mekde giňden peýdalanylýar.</vt:lpstr>
      <vt:lpstr>Döwlet býujetiniň girdejileriniň maddalarynyň ulaldylan klassifikasiýasy şeýle görnüşde kabul edilendir:     I. Umumy girdejiler (II+V+VI+VII)     II. Gündelik girdejiler (III+IV)     III. Salgytlardan alynýan girdejiler     1. Girderjä we alynýan peýda salynýan salgytlar     2. Döwlet durmuş ätiýaçlandyrmasyna, pensiýa üpjünçiligine we meýletin saglyk ätiýaçlandyrmasyna göýberilýän geçirimler     3. Aýlyk iş haklarynyň gorundan çykylmagy üçin salynýan salgyt     4. Emläk salgydy     5. Harytlara we hyzmatlara salynýan içerki salgytlar     6. Halkara söwdasyna we daşarky amallara salynýan salgytlar     7. Beýleki salgytlar, ýygymlar we paçlar     IV. Salgytdan daşary alynýan girdejiler     8. Telekeçilik işinden we emläklerinden alynýan girdejiler     9. Administratiw ýygymlary we tölegleri, täjirçilik häsiýetde bolmadyk we ugurdaş söwdalardan alynýan girdejiler     10. Jerimelerden hem emlägi öwezini dolmasyz döwletiň haýryna geçirmekden gelýän serişdeler     11. Salgytlardan daşary gelýän beýleki girdejiler.     V. Esasy gorlar bilen işlemekden gelýän girdejiler     12. Esasy gorlary satmak     13. Döwlet ätiýaçlyk gorundaky harytlary satmak      14. Ýeriň we maddy däl aktiwleriň söwdasy     15. Döwlete degişli bolmadyk çeşmeleriň, düýpli gorlaryň geçirmeleri     VI. Göterimli karzlary gaýtaryp bermeklik     16. Ýurduň içinde berlen göterimli karzlaryň esasy bölegini gaýtaryp bermek     VII. Karzlary almak     17. Içerki karzlar      18. Daşarky karzlar </vt:lpstr>
      <vt:lpstr> Salgytlardan başga-da, býujet dürli ýygymlar, şol sanda maha-bat işi, şäherleriň, şäherçeleriň we oba ilatly ýerleriniň abadan-çylygy üçin awtoduralgalaryň eýelerinden, awtoulaglaryň ýer-lenilmeginden, itleriň eýelerinden alynýan ýygymlar gelip gowuşýar.      Salgytlara degişli bolmadyk töleglere: döwlet emlägini satmakdan ýa-da kärendesine bermekden alynýan girdejiler; edilýän hyzmatlar üçin döwlet býujetine geçirilýän tölegler; harytlaryň ulanylmagy ýa-da harytlardan peýdalanmaga ygty-ýarnamalaryň, işleri geçirmäge rugsadyň berilmegi üçin tölenil-ýän serişdeler; jerimeler we goşmaça jerimeler, döwlet paçlary, ýygymlar bilen bagly pullar; beýleki gündelik hökmany we gaýtarylmaýan tölegler degişlidir.  </vt:lpstr>
      <vt:lpstr>Türkmenistanyň býujetleriniň çykdajylarynyň gönükdirilýän maksatlary boýunça klassifikasiýasy           I. Umumy häsiýetli döwlet işleri         1. Umumy maksatly döwlet işleri         2. Serhetleri saklamak we goramak         3. Jemgyýetçilik düzgün-tertibi we howpsuzlyk         II. Jemgyýetçilik we durmuş maksatly işler         4. Bilim         5. Saglygy goraýyş         6. Döwlet ätiýaçlandyrmasy, pensiýa we durmuş ätiýaçlandyrmalary         7. Ýaşaýyş-jemagat hojalygy         8. Dynç alşy guramak we medeni ulgamyndaky işler         III. Ykdysadyýet bilen bagly döwlet işleri         9. Ýangyç-energetika toplumy          10. Agrosenagat toplumy         11. Peýdaly magdanlar, gurluşyk we binagärçilik         12. Ulag we aragatnaşyk          13. Ykdysady işler bilen bagly beýleki çykdajylar         IV. Beýleki wezipeler         14. Esasy toparlara degişli edilen çykdajylar          15. Döwlet bergilerini tölemek üçin edilýän çykdajylar          16. Içerki we daşarky karzlar </vt:lpstr>
      <vt:lpstr>Göni salgytlar önüm öndürilende we ýerlenilende alynýar, gytaklaýýn görnüşleriniň aglabasy bolsa önümiň paýlanylyşyna we sarp edilişine öz täsirini ýetirýär. Şonuň üçinem göni salgytlara girdejilere salynýan salgytlar diýip bolýan bolsa, gytaklaýyn toparlaryna degişlileri belli bir derejede çykdajylar bilen baglanyşdyryp, olaryň deňagram ösýan ykdysady şertlerindäki sarp edilişe has köp derejede degiş-lidigini nygtamak bolar.     Salgytlar boýunça kanunçylyk tertibinde belli bir ýeňillikler bellenilip bilner, olaryň hataryna şu aşakdakylar degişli:        - salgyt binasynyň salgyt salynýan iň az möçberi;        - salgyt binýadynyň belli bir elementlerini salgyt salmakdan aýyrmak:        - aýry-aýry adamlary ýa-da salgyt töleýjileriň toparlaryny salgyt tölemekden boşatmak;        - salgyt möçberlerini peseltmek;        - hasaplaşyk döwri üçin salgyt töleginden tutmak;        - salgyt karzlaryny goşmak bilen, maksatlaýyn salgyt ýeňillikleri (salgyt almagyň möhletini uzaltmak);        - beýleki salgyt ýeňillikleri. </vt:lpstr>
      <vt:lpstr>Türkmenistanyň Salgyt kodeksine laýyklykda, ýurduň territoriýasynda şu aşakdaky salgytlar hereket edýär: goşulan baha salynýan salgyt; ýerasty baýlyklaryň peýdalanylandygy üçin salynýan salgyt; emläk salgydy; edara görnüşli taraplaryň peýdasyna (girdejisine) salynýan salgyt; şahsy taraplaryň girdejilerine salynýan salgyt; aksizler.     Salgytlar – bu ykdysady hereketlendirijileriň biri, olaryň kömegi bilen döwlet bazar ykdysadyýetine täsir edýär. Salgytlaryň kömegi arkaly telekeçile-riň, eýeçiligiň ähli görnüşindäki kärhanalaryň döwlet we ýerli býujet bilen, banklar bilen, ýokary guramalar bilen özära gatnaşyklary kesgitlenilýär. Salgytlaryň kömegi bilen daşary yurt maýa goýumlaryny çekmegi goşmak bilen daşary ykdysady iş kadalaşdyrylýar, kärhananyň hojalyk hasaplaşykly girdejisi we peýdasy emele getirilýär.   </vt:lpstr>
      <vt:lpstr>         6.3. Türkmenistanyň salgyt-býujet ulgamynyň häzirki zaman ýagdaýy       Gurluş üýtgedip gurmasyny, ykdysady garaşsyzlygy we ahyrky netijede ilatyň hal-ýagdaýyny ýokarlan-dyrmagy üpjün edýän ösüp barýan bazar ykdysadyýetiniň we onuň infrastrukturasynyň gurallaryna döwlet maliýesiniň täsir etmegi döwletiň býujet syýasatynyň baş wezipesi bolup durýar.     Salgyt-býujet syýasaty döwletiň ykdysady syýasatynyň esasy özeni bolup durýar we onuň hojalygy ýöre-diji subýektler hem raýatlar bilen özara maliýe gatnaşyklaryny beýan edýär.     Saýlaw syýasaty saýlanylyp alnan halatynda, ozaly bilen, iri möçberli özgertmeleri durmuşa geçirmek we ýurduň raýatlarynyň girdejileriniň ýokary derejesini saklamak üçin döwletiň ýeterlik maliýe serişdelerini üpjün etmäge ukyply salgyt ulgamyny döretmäge, döwlet üçin hem, salgyt töleýjiler üçin hem salgyt salma-gyň elýeterli şertlerini üpjün etmäge maksat goýulýar.     Ýurduň salgyt syýasatynyň baş maksady ykdysadyýetiň ösdürilmegini höweslendirmekden, durnukly ykdysady ösüşi üpjün etmekden, salgyt ýüküni deňleşdirmekden ybaratdyr. Bu maksada adalatlylyk, aýan-lyk, durnuklylyk we salgyt salmagyň şertleriniň düşnükliligi bilen ýetilýär.     Ýurduň ykdysady ösüşiniň ýokary depginleri we maýa goýum işjeňligi iş ýüzünde ähli esasy salgyt çeş-meleri boýunça býujet ulgamyna gelip gowuşýan pullaryň artmagyna mümkinçilik berdi. Salgyt gowuşma-larynyň umumy möçberi ýyl-ýyldan artýar.     Salgyt-býujet syýasatynyň esasy wezipeleri soňky ýyllarda şu aşakdakylardan ybarat: döwlet maliýe ulgamynda makroykdysady balanslylygy we durnuklylygy üpjün etmek, bäsleşige ukyply ykdysadyýetiň ösüşini höweslendirmek, salgyt girdejilerini artdyrmagyň hasabyna sebitleriň býujet üpjünçiligini ýokarlan-dyrmak. </vt:lpstr>
      <vt:lpstr> Türkmenistanyň Döwlet býujetiniň çykdajylarynyň gurluşynda durmuş ulgamyny maliýeleşdirmek boýunça çykdajylaryň paýy esasy orny eýeleýär. Býujet serişdeleriniň öz wagytnda we maksatlaýyn peýdalanylmagyny üpjün edýän edara bolup Türkmenistanyň Maliýe ministrliginiň Gaznaçylyk dolandyryşy durýar, onuň esasy wezipesi Döwlet býujetini netijeli we çalt ýerine ýetirmekden yba-ratdyr. Gaznaçylyk býujet toparlarynyň degişli bölümleri boýunça goýberilen serişdeleriň çäklerinde býujet serişdeleriniň sarp edilişine gözegçiligi üpjün edýär.     Häzirki wagtda Türkmenistan býujet ulgamyny özgertmäge, býujetiň düzülmeginiň maksatnama-laýyn – maksatlaýyn ulgamyna geçmäge, köpýyllyk maliýeleşdirişiň esaslaryny ornaşdyrmaga girişdi. Şunuň bilen baglanyşyklykda eýýäm ýakyn geljekde býujet syýasatynyň maksatlary giňeldiler, olaryň esasylary şu aşakdakylar bolar:        - strategiki taýdan ileri tutulýan ugurlara laýyklykda maliýe serişdelerini paýlamak;        - Türkmenistanyň durmuş-ykdysady ösüşiniň Milli maksatnamasynyň ýerine ýetirilişiniň netijeliligi.     Ýurduň döwlet býujeti meýilnamalaşdyrylanda ykdysadyýete we maliýe serişdeleriniň sarp edili-şiniň netijeliligine möhüm üns berilmelidir. Bazar şertlerinde diňe bir girdejiler däl-de, eýsem çykda-jylaryň netijeliligi, innowasion işläp taýýarlamalaryň we täze tehnologiýalaryň ornaşdyrylmagynyň derejesi boýunça çykdajylaryň peseldilmegi hem möhüm ähmiýete eýedir.     Şeýlelik bilen, ýurduň Döwlet býujeti döwletiň ykdysady syýasatyny durmuşa geçirmekde möhüm gurala öwrüldi. Ol ylmy-tehniki ösüşiň esasy ugurlaryny durmuşa geçirmek, umumy milli möçberinde ätiýaçlyk serişdelerini döretmek üçin zerur bolan serişdeleriň merkezlişdirilmegini üpjün edýär.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Tema№6. Döwletiň salgyt-býujet syýasaty.   6.1. Salgyt barada düşünje. 6.2. Döwlet býujeti we salgyt ulgamy. 6.3. Türkmenistanyň salgyt-býujet ulgamynyň häzirki zaman ýagdaýy.   </dc:title>
  <dc:creator>Admin</dc:creator>
  <cp:lastModifiedBy>Admin</cp:lastModifiedBy>
  <cp:revision>6</cp:revision>
  <dcterms:created xsi:type="dcterms:W3CDTF">2020-07-30T14:10:24Z</dcterms:created>
  <dcterms:modified xsi:type="dcterms:W3CDTF">2020-07-30T18:29:10Z</dcterms:modified>
</cp:coreProperties>
</file>