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63" r:id="rId5"/>
    <p:sldId id="257" r:id="rId6"/>
    <p:sldId id="258" r:id="rId7"/>
    <p:sldId id="259" r:id="rId8"/>
    <p:sldId id="260" r:id="rId9"/>
    <p:sldId id="261" r:id="rId10"/>
    <p:sldId id="262"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43110C9-73D3-4733-9D20-D88AB6100CD7}" type="datetimeFigureOut">
              <a:rPr lang="ru-RU" smtClean="0"/>
              <a:t>25.11.2020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3A42EF-D6D9-4BD3-B464-67F82773BD9C}" type="slidenum">
              <a:rPr lang="ru-RU" smtClean="0"/>
              <a:t>‹#›</a:t>
            </a:fld>
            <a:endParaRPr lang="ru-RU"/>
          </a:p>
        </p:txBody>
      </p:sp>
    </p:spTree>
    <p:extLst>
      <p:ext uri="{BB962C8B-B14F-4D97-AF65-F5344CB8AC3E}">
        <p14:creationId xmlns:p14="http://schemas.microsoft.com/office/powerpoint/2010/main" val="3698018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43110C9-73D3-4733-9D20-D88AB6100CD7}" type="datetimeFigureOut">
              <a:rPr lang="ru-RU" smtClean="0"/>
              <a:t>25.11.2020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3A42EF-D6D9-4BD3-B464-67F82773BD9C}" type="slidenum">
              <a:rPr lang="ru-RU" smtClean="0"/>
              <a:t>‹#›</a:t>
            </a:fld>
            <a:endParaRPr lang="ru-RU"/>
          </a:p>
        </p:txBody>
      </p:sp>
    </p:spTree>
    <p:extLst>
      <p:ext uri="{BB962C8B-B14F-4D97-AF65-F5344CB8AC3E}">
        <p14:creationId xmlns:p14="http://schemas.microsoft.com/office/powerpoint/2010/main" val="4070420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43110C9-73D3-4733-9D20-D88AB6100CD7}" type="datetimeFigureOut">
              <a:rPr lang="ru-RU" smtClean="0"/>
              <a:t>25.11.2020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3A42EF-D6D9-4BD3-B464-67F82773BD9C}" type="slidenum">
              <a:rPr lang="ru-RU" smtClean="0"/>
              <a:t>‹#›</a:t>
            </a:fld>
            <a:endParaRPr lang="ru-RU"/>
          </a:p>
        </p:txBody>
      </p:sp>
    </p:spTree>
    <p:extLst>
      <p:ext uri="{BB962C8B-B14F-4D97-AF65-F5344CB8AC3E}">
        <p14:creationId xmlns:p14="http://schemas.microsoft.com/office/powerpoint/2010/main" val="797500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43110C9-73D3-4733-9D20-D88AB6100CD7}" type="datetimeFigureOut">
              <a:rPr lang="ru-RU" smtClean="0"/>
              <a:t>25.11.2020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3A42EF-D6D9-4BD3-B464-67F82773BD9C}" type="slidenum">
              <a:rPr lang="ru-RU" smtClean="0"/>
              <a:t>‹#›</a:t>
            </a:fld>
            <a:endParaRPr lang="ru-RU"/>
          </a:p>
        </p:txBody>
      </p:sp>
    </p:spTree>
    <p:extLst>
      <p:ext uri="{BB962C8B-B14F-4D97-AF65-F5344CB8AC3E}">
        <p14:creationId xmlns:p14="http://schemas.microsoft.com/office/powerpoint/2010/main" val="2442171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43110C9-73D3-4733-9D20-D88AB6100CD7}" type="datetimeFigureOut">
              <a:rPr lang="ru-RU" smtClean="0"/>
              <a:t>25.11.2020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3A42EF-D6D9-4BD3-B464-67F82773BD9C}" type="slidenum">
              <a:rPr lang="ru-RU" smtClean="0"/>
              <a:t>‹#›</a:t>
            </a:fld>
            <a:endParaRPr lang="ru-RU"/>
          </a:p>
        </p:txBody>
      </p:sp>
    </p:spTree>
    <p:extLst>
      <p:ext uri="{BB962C8B-B14F-4D97-AF65-F5344CB8AC3E}">
        <p14:creationId xmlns:p14="http://schemas.microsoft.com/office/powerpoint/2010/main" val="2214597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43110C9-73D3-4733-9D20-D88AB6100CD7}" type="datetimeFigureOut">
              <a:rPr lang="ru-RU" smtClean="0"/>
              <a:t>25.11.2020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3A42EF-D6D9-4BD3-B464-67F82773BD9C}" type="slidenum">
              <a:rPr lang="ru-RU" smtClean="0"/>
              <a:t>‹#›</a:t>
            </a:fld>
            <a:endParaRPr lang="ru-RU"/>
          </a:p>
        </p:txBody>
      </p:sp>
    </p:spTree>
    <p:extLst>
      <p:ext uri="{BB962C8B-B14F-4D97-AF65-F5344CB8AC3E}">
        <p14:creationId xmlns:p14="http://schemas.microsoft.com/office/powerpoint/2010/main" val="2649167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43110C9-73D3-4733-9D20-D88AB6100CD7}" type="datetimeFigureOut">
              <a:rPr lang="ru-RU" smtClean="0"/>
              <a:t>25.11.2020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93A42EF-D6D9-4BD3-B464-67F82773BD9C}" type="slidenum">
              <a:rPr lang="ru-RU" smtClean="0"/>
              <a:t>‹#›</a:t>
            </a:fld>
            <a:endParaRPr lang="ru-RU"/>
          </a:p>
        </p:txBody>
      </p:sp>
    </p:spTree>
    <p:extLst>
      <p:ext uri="{BB962C8B-B14F-4D97-AF65-F5344CB8AC3E}">
        <p14:creationId xmlns:p14="http://schemas.microsoft.com/office/powerpoint/2010/main" val="1456639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43110C9-73D3-4733-9D20-D88AB6100CD7}" type="datetimeFigureOut">
              <a:rPr lang="ru-RU" smtClean="0"/>
              <a:t>25.11.2020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93A42EF-D6D9-4BD3-B464-67F82773BD9C}" type="slidenum">
              <a:rPr lang="ru-RU" smtClean="0"/>
              <a:t>‹#›</a:t>
            </a:fld>
            <a:endParaRPr lang="ru-RU"/>
          </a:p>
        </p:txBody>
      </p:sp>
    </p:spTree>
    <p:extLst>
      <p:ext uri="{BB962C8B-B14F-4D97-AF65-F5344CB8AC3E}">
        <p14:creationId xmlns:p14="http://schemas.microsoft.com/office/powerpoint/2010/main" val="4041359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43110C9-73D3-4733-9D20-D88AB6100CD7}" type="datetimeFigureOut">
              <a:rPr lang="ru-RU" smtClean="0"/>
              <a:t>25.11.2020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93A42EF-D6D9-4BD3-B464-67F82773BD9C}" type="slidenum">
              <a:rPr lang="ru-RU" smtClean="0"/>
              <a:t>‹#›</a:t>
            </a:fld>
            <a:endParaRPr lang="ru-RU"/>
          </a:p>
        </p:txBody>
      </p:sp>
    </p:spTree>
    <p:extLst>
      <p:ext uri="{BB962C8B-B14F-4D97-AF65-F5344CB8AC3E}">
        <p14:creationId xmlns:p14="http://schemas.microsoft.com/office/powerpoint/2010/main" val="2734639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43110C9-73D3-4733-9D20-D88AB6100CD7}" type="datetimeFigureOut">
              <a:rPr lang="ru-RU" smtClean="0"/>
              <a:t>25.11.2020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3A42EF-D6D9-4BD3-B464-67F82773BD9C}" type="slidenum">
              <a:rPr lang="ru-RU" smtClean="0"/>
              <a:t>‹#›</a:t>
            </a:fld>
            <a:endParaRPr lang="ru-RU"/>
          </a:p>
        </p:txBody>
      </p:sp>
    </p:spTree>
    <p:extLst>
      <p:ext uri="{BB962C8B-B14F-4D97-AF65-F5344CB8AC3E}">
        <p14:creationId xmlns:p14="http://schemas.microsoft.com/office/powerpoint/2010/main" val="2918890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43110C9-73D3-4733-9D20-D88AB6100CD7}" type="datetimeFigureOut">
              <a:rPr lang="ru-RU" smtClean="0"/>
              <a:t>25.11.2020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3A42EF-D6D9-4BD3-B464-67F82773BD9C}" type="slidenum">
              <a:rPr lang="ru-RU" smtClean="0"/>
              <a:t>‹#›</a:t>
            </a:fld>
            <a:endParaRPr lang="ru-RU"/>
          </a:p>
        </p:txBody>
      </p:sp>
    </p:spTree>
    <p:extLst>
      <p:ext uri="{BB962C8B-B14F-4D97-AF65-F5344CB8AC3E}">
        <p14:creationId xmlns:p14="http://schemas.microsoft.com/office/powerpoint/2010/main" val="1726386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3110C9-73D3-4733-9D20-D88AB6100CD7}" type="datetimeFigureOut">
              <a:rPr lang="ru-RU" smtClean="0"/>
              <a:t>25.11.2020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3A42EF-D6D9-4BD3-B464-67F82773BD9C}" type="slidenum">
              <a:rPr lang="ru-RU" smtClean="0"/>
              <a:t>‹#›</a:t>
            </a:fld>
            <a:endParaRPr lang="ru-RU"/>
          </a:p>
        </p:txBody>
      </p:sp>
    </p:spTree>
    <p:extLst>
      <p:ext uri="{BB962C8B-B14F-4D97-AF65-F5344CB8AC3E}">
        <p14:creationId xmlns:p14="http://schemas.microsoft.com/office/powerpoint/2010/main" val="2546112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44556" y="265043"/>
            <a:ext cx="11728173" cy="1285461"/>
          </a:xfrm>
          <a:solidFill>
            <a:schemeClr val="accent1"/>
          </a:solidFill>
        </p:spPr>
        <p:txBody>
          <a:bodyPr>
            <a:normAutofit fontScale="90000"/>
          </a:bodyPr>
          <a:lstStyle/>
          <a:p>
            <a:r>
              <a:rPr lang="en-US" sz="4400" dirty="0" err="1" smtClean="0">
                <a:latin typeface="Times New Roman" panose="02020603050405020304" pitchFamily="18" charset="0"/>
                <a:ea typeface="Tahoma" panose="020B0604030504040204" pitchFamily="34" charset="0"/>
                <a:cs typeface="Times New Roman" panose="02020603050405020304" pitchFamily="18" charset="0"/>
              </a:rPr>
              <a:t>Metrologiýa</a:t>
            </a:r>
            <a:r>
              <a:rPr lang="en-US" sz="4400" dirty="0" smtClean="0">
                <a:latin typeface="Times New Roman" panose="02020603050405020304" pitchFamily="18" charset="0"/>
                <a:ea typeface="Tahoma" panose="020B0604030504040204" pitchFamily="34" charset="0"/>
                <a:cs typeface="Times New Roman" panose="02020603050405020304" pitchFamily="18" charset="0"/>
              </a:rPr>
              <a:t> </a:t>
            </a:r>
            <a:r>
              <a:rPr lang="en-US" sz="4400" dirty="0" err="1" smtClean="0">
                <a:latin typeface="Times New Roman" panose="02020603050405020304" pitchFamily="18" charset="0"/>
                <a:ea typeface="Tahoma" panose="020B0604030504040204" pitchFamily="34" charset="0"/>
                <a:cs typeface="Times New Roman" panose="02020603050405020304" pitchFamily="18" charset="0"/>
              </a:rPr>
              <a:t>dersi</a:t>
            </a:r>
            <a:r>
              <a:rPr lang="en-US" sz="4400" dirty="0" smtClean="0">
                <a:latin typeface="Times New Roman" panose="02020603050405020304" pitchFamily="18" charset="0"/>
                <a:ea typeface="Tahoma" panose="020B0604030504040204" pitchFamily="34" charset="0"/>
                <a:cs typeface="Times New Roman" panose="02020603050405020304" pitchFamily="18" charset="0"/>
              </a:rPr>
              <a:t> we </a:t>
            </a:r>
            <a:r>
              <a:rPr lang="en-US" sz="4400" dirty="0" err="1" smtClean="0">
                <a:latin typeface="Times New Roman" panose="02020603050405020304" pitchFamily="18" charset="0"/>
                <a:ea typeface="Tahoma" panose="020B0604030504040204" pitchFamily="34" charset="0"/>
                <a:cs typeface="Times New Roman" panose="02020603050405020304" pitchFamily="18" charset="0"/>
              </a:rPr>
              <a:t>onuň</a:t>
            </a:r>
            <a:r>
              <a:rPr lang="en-US" sz="4400" dirty="0" smtClean="0">
                <a:latin typeface="Times New Roman" panose="02020603050405020304" pitchFamily="18" charset="0"/>
                <a:ea typeface="Tahoma" panose="020B0604030504040204" pitchFamily="34" charset="0"/>
                <a:cs typeface="Times New Roman" panose="02020603050405020304" pitchFamily="18" charset="0"/>
              </a:rPr>
              <a:t> </a:t>
            </a:r>
            <a:r>
              <a:rPr lang="en-US" sz="4400" dirty="0" err="1" smtClean="0">
                <a:latin typeface="Times New Roman" panose="02020603050405020304" pitchFamily="18" charset="0"/>
                <a:ea typeface="Tahoma" panose="020B0604030504040204" pitchFamily="34" charset="0"/>
                <a:cs typeface="Times New Roman" panose="02020603050405020304" pitchFamily="18" charset="0"/>
              </a:rPr>
              <a:t>öňünde</a:t>
            </a:r>
            <a:r>
              <a:rPr lang="en-US" sz="4400" dirty="0" smtClean="0">
                <a:latin typeface="Times New Roman" panose="02020603050405020304" pitchFamily="18" charset="0"/>
                <a:ea typeface="Tahoma" panose="020B0604030504040204" pitchFamily="34" charset="0"/>
                <a:cs typeface="Times New Roman" panose="02020603050405020304" pitchFamily="18" charset="0"/>
              </a:rPr>
              <a:t> </a:t>
            </a:r>
            <a:r>
              <a:rPr lang="en-US" sz="4400" dirty="0" err="1" smtClean="0">
                <a:latin typeface="Times New Roman" panose="02020603050405020304" pitchFamily="18" charset="0"/>
                <a:ea typeface="Tahoma" panose="020B0604030504040204" pitchFamily="34" charset="0"/>
                <a:cs typeface="Times New Roman" panose="02020603050405020304" pitchFamily="18" charset="0"/>
              </a:rPr>
              <a:t>durýan</a:t>
            </a:r>
            <a:r>
              <a:rPr lang="en-US" sz="4400" dirty="0" smtClean="0">
                <a:latin typeface="Times New Roman" panose="02020603050405020304" pitchFamily="18" charset="0"/>
                <a:ea typeface="Tahoma" panose="020B0604030504040204" pitchFamily="34" charset="0"/>
                <a:cs typeface="Times New Roman" panose="02020603050405020304" pitchFamily="18" charset="0"/>
              </a:rPr>
              <a:t> </a:t>
            </a:r>
            <a:r>
              <a:rPr lang="en-US" sz="4400" dirty="0" err="1" smtClean="0">
                <a:latin typeface="Times New Roman" panose="02020603050405020304" pitchFamily="18" charset="0"/>
                <a:ea typeface="Tahoma" panose="020B0604030504040204" pitchFamily="34" charset="0"/>
                <a:cs typeface="Times New Roman" panose="02020603050405020304" pitchFamily="18" charset="0"/>
              </a:rPr>
              <a:t>meseleler</a:t>
            </a:r>
            <a:r>
              <a:rPr lang="en-US" sz="4400" dirty="0" smtClean="0">
                <a:latin typeface="Times New Roman" panose="02020603050405020304" pitchFamily="18" charset="0"/>
                <a:ea typeface="Tahoma" panose="020B0604030504040204" pitchFamily="34" charset="0"/>
                <a:cs typeface="Times New Roman" panose="02020603050405020304" pitchFamily="18" charset="0"/>
              </a:rPr>
              <a:t>. </a:t>
            </a:r>
            <a:r>
              <a:rPr lang="en-US" sz="4400" dirty="0" err="1" smtClean="0">
                <a:latin typeface="Times New Roman" panose="02020603050405020304" pitchFamily="18" charset="0"/>
                <a:ea typeface="Tahoma" panose="020B0604030504040204" pitchFamily="34" charset="0"/>
                <a:cs typeface="Times New Roman" panose="02020603050405020304" pitchFamily="18" charset="0"/>
              </a:rPr>
              <a:t>Ölçeýiş</a:t>
            </a:r>
            <a:r>
              <a:rPr lang="en-US" sz="4400" dirty="0" smtClean="0">
                <a:latin typeface="Times New Roman" panose="02020603050405020304" pitchFamily="18" charset="0"/>
                <a:ea typeface="Tahoma" panose="020B0604030504040204" pitchFamily="34" charset="0"/>
                <a:cs typeface="Times New Roman" panose="02020603050405020304" pitchFamily="18" charset="0"/>
              </a:rPr>
              <a:t>, </a:t>
            </a:r>
            <a:r>
              <a:rPr lang="en-US" sz="4400" dirty="0" err="1" smtClean="0">
                <a:latin typeface="Times New Roman" panose="02020603050405020304" pitchFamily="18" charset="0"/>
                <a:ea typeface="Tahoma" panose="020B0604030504040204" pitchFamily="34" charset="0"/>
                <a:cs typeface="Times New Roman" panose="02020603050405020304" pitchFamily="18" charset="0"/>
              </a:rPr>
              <a:t>ölçeg</a:t>
            </a:r>
            <a:r>
              <a:rPr lang="en-US" sz="4400" dirty="0" smtClean="0">
                <a:latin typeface="Times New Roman" panose="02020603050405020304" pitchFamily="18" charset="0"/>
                <a:ea typeface="Tahoma" panose="020B0604030504040204" pitchFamily="34" charset="0"/>
                <a:cs typeface="Times New Roman" panose="02020603050405020304" pitchFamily="18" charset="0"/>
              </a:rPr>
              <a:t> </a:t>
            </a:r>
            <a:r>
              <a:rPr lang="en-US" sz="4400" dirty="0" err="1" smtClean="0">
                <a:latin typeface="Times New Roman" panose="02020603050405020304" pitchFamily="18" charset="0"/>
                <a:ea typeface="Tahoma" panose="020B0604030504040204" pitchFamily="34" charset="0"/>
                <a:cs typeface="Times New Roman" panose="02020603050405020304" pitchFamily="18" charset="0"/>
              </a:rPr>
              <a:t>tehnikalary</a:t>
            </a:r>
            <a:r>
              <a:rPr lang="en-US" sz="4400" dirty="0" smtClean="0">
                <a:latin typeface="Times New Roman" panose="02020603050405020304" pitchFamily="18" charset="0"/>
                <a:ea typeface="Tahoma" panose="020B0604030504040204" pitchFamily="34" charset="0"/>
                <a:cs typeface="Times New Roman" panose="02020603050405020304" pitchFamily="18" charset="0"/>
              </a:rPr>
              <a:t>, </a:t>
            </a:r>
            <a:r>
              <a:rPr lang="en-US" sz="4400" dirty="0" err="1" smtClean="0">
                <a:latin typeface="Times New Roman" panose="02020603050405020304" pitchFamily="18" charset="0"/>
                <a:ea typeface="Tahoma" panose="020B0604030504040204" pitchFamily="34" charset="0"/>
                <a:cs typeface="Times New Roman" panose="02020603050405020304" pitchFamily="18" charset="0"/>
              </a:rPr>
              <a:t>metrologiýa</a:t>
            </a:r>
            <a:r>
              <a:rPr lang="en-US" sz="4400" dirty="0" smtClean="0">
                <a:latin typeface="Times New Roman" panose="02020603050405020304" pitchFamily="18" charset="0"/>
                <a:ea typeface="Tahoma" panose="020B0604030504040204" pitchFamily="34" charset="0"/>
                <a:cs typeface="Times New Roman" panose="02020603050405020304" pitchFamily="18" charset="0"/>
              </a:rPr>
              <a:t>. </a:t>
            </a:r>
            <a:endParaRPr lang="ru-RU" sz="4400"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3" name="Подзаголовок 2"/>
          <p:cNvSpPr>
            <a:spLocks noGrp="1"/>
          </p:cNvSpPr>
          <p:nvPr>
            <p:ph type="subTitle" idx="1"/>
          </p:nvPr>
        </p:nvSpPr>
        <p:spPr>
          <a:xfrm>
            <a:off x="344556" y="1643270"/>
            <a:ext cx="11728173" cy="5049078"/>
          </a:xfrm>
          <a:solidFill>
            <a:schemeClr val="accent1">
              <a:lumMod val="60000"/>
              <a:lumOff val="40000"/>
            </a:schemeClr>
          </a:solidFill>
        </p:spPr>
        <p:txBody>
          <a:bodyPr>
            <a:noAutofit/>
          </a:bodyPr>
          <a:lstStyle/>
          <a:p>
            <a:pPr algn="just"/>
            <a:r>
              <a:rPr lang="ru-RU" sz="2800" b="1" dirty="0" err="1">
                <a:latin typeface="Times New Roman" panose="02020603050405020304" pitchFamily="18" charset="0"/>
                <a:cs typeface="Times New Roman" panose="02020603050405020304" pitchFamily="18" charset="0"/>
              </a:rPr>
              <a:t>M</a:t>
            </a:r>
            <a:r>
              <a:rPr lang="ru-RU" sz="2800" b="1" dirty="0" err="1" smtClean="0">
                <a:latin typeface="Times New Roman" panose="02020603050405020304" pitchFamily="18" charset="0"/>
                <a:cs typeface="Times New Roman" panose="02020603050405020304" pitchFamily="18" charset="0"/>
              </a:rPr>
              <a:t>etrologiýa</a:t>
            </a:r>
            <a:r>
              <a:rPr lang="hr-HR" sz="2800" dirty="0" smtClean="0">
                <a:latin typeface="Times New Roman" panose="02020603050405020304" pitchFamily="18" charset="0"/>
                <a:cs typeface="Times New Roman" panose="02020603050405020304" pitchFamily="18" charset="0"/>
              </a:rPr>
              <a:t> </a:t>
            </a:r>
            <a:r>
              <a:rPr lang="hr-HR" sz="2800" dirty="0">
                <a:latin typeface="Times New Roman" panose="02020603050405020304" pitchFamily="18" charset="0"/>
                <a:cs typeface="Times New Roman" panose="02020603050405020304" pitchFamily="18" charset="0"/>
              </a:rPr>
              <a:t>ylmy hem </a:t>
            </a:r>
            <a:r>
              <a:rPr lang="ru-RU" sz="2800" dirty="0" err="1">
                <a:latin typeface="Times New Roman" panose="02020603050405020304" pitchFamily="18" charset="0"/>
                <a:cs typeface="Times New Roman" panose="02020603050405020304" pitchFamily="18" charset="0"/>
              </a:rPr>
              <a:t>edil</a:t>
            </a:r>
            <a:r>
              <a:rPr lang="ru-RU" sz="2800"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fizika</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matematika</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mehanika</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ylymlary</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ýaly</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takyk</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ylymlara</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degişlidir</a:t>
            </a:r>
            <a:r>
              <a:rPr lang="ru-RU" sz="2800" dirty="0">
                <a:latin typeface="Times New Roman" panose="02020603050405020304" pitchFamily="18" charset="0"/>
                <a:cs typeface="Times New Roman" panose="02020603050405020304" pitchFamily="18" charset="0"/>
              </a:rPr>
              <a:t>.</a:t>
            </a:r>
          </a:p>
          <a:p>
            <a:pPr algn="just"/>
            <a:r>
              <a:rPr lang="ru-RU" sz="2800" dirty="0" err="1" smtClean="0">
                <a:latin typeface="Times New Roman" panose="02020603050405020304" pitchFamily="18" charset="0"/>
                <a:cs typeface="Times New Roman" panose="02020603050405020304" pitchFamily="18" charset="0"/>
              </a:rPr>
              <a:t>Umuman</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ölçemeler</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adamzadyň</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tebigata</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we</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onda</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bolup</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geçýän</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hadysalara</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aň</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ýetirmeleriniň</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wajyp</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ýollarynyň</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biri</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bolup</a:t>
            </a:r>
            <a:r>
              <a:rPr lang="hr-HR"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olaryň</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geçiriliş</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usullary</a:t>
            </a:r>
            <a:r>
              <a:rPr lang="ru-RU" sz="2800"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metrologiýa</a:t>
            </a:r>
            <a:r>
              <a:rPr lang="ru-RU" sz="2800" b="1"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ylmy</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bilen</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öwrenilýär</a:t>
            </a:r>
            <a:r>
              <a:rPr lang="ru-RU" sz="2800" dirty="0">
                <a:latin typeface="Times New Roman" panose="02020603050405020304" pitchFamily="18" charset="0"/>
                <a:cs typeface="Times New Roman" panose="02020603050405020304" pitchFamily="18" charset="0"/>
              </a:rPr>
              <a:t>.</a:t>
            </a:r>
          </a:p>
          <a:p>
            <a:pPr algn="just"/>
            <a:r>
              <a:rPr lang="ru-RU" sz="2800" dirty="0" err="1">
                <a:latin typeface="Times New Roman" panose="02020603050405020304" pitchFamily="18" charset="0"/>
                <a:cs typeface="Times New Roman" panose="02020603050405020304" pitchFamily="18" charset="0"/>
              </a:rPr>
              <a:t>Metrologiýa</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düşünjesi</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grekleriň</a:t>
            </a:r>
            <a:r>
              <a:rPr lang="ru-RU" sz="2800"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metron</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we</a:t>
            </a:r>
            <a:r>
              <a:rPr lang="ru-RU" sz="2800"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logos</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söz</a:t>
            </a:r>
            <a:r>
              <a:rPr lang="hr-HR" sz="2800" dirty="0">
                <a:latin typeface="Times New Roman" panose="02020603050405020304" pitchFamily="18" charset="0"/>
                <a:cs typeface="Times New Roman" panose="02020603050405020304" pitchFamily="18" charset="0"/>
              </a:rPr>
              <a:t>leri</a:t>
            </a:r>
            <a:r>
              <a:rPr lang="ru-RU" sz="2800" dirty="0" err="1">
                <a:latin typeface="Times New Roman" panose="02020603050405020304" pitchFamily="18" charset="0"/>
                <a:cs typeface="Times New Roman" panose="02020603050405020304" pitchFamily="18" charset="0"/>
              </a:rPr>
              <a:t>nden</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ybarat</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bolup</a:t>
            </a:r>
            <a:r>
              <a:rPr lang="hr-HR" sz="2800"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ölçeg</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ölçemeler</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baradaky</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ylym</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diýen</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manyny</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aňladýar</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Grekleriň</a:t>
            </a:r>
            <a:r>
              <a:rPr lang="ru-RU" sz="2800"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metron</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sözi</a:t>
            </a:r>
            <a:r>
              <a:rPr lang="ru-RU" sz="2800"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ölçeg</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ölçemeler</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düşünjesini</a:t>
            </a:r>
            <a:r>
              <a:rPr lang="ru-RU" sz="2800"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logos</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sözi</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bolsa</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ylym</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diýen</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düşünjäni</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aňladýar</a:t>
            </a:r>
            <a:r>
              <a:rPr lang="ru-RU" sz="2800" dirty="0">
                <a:latin typeface="Times New Roman" panose="02020603050405020304" pitchFamily="18" charset="0"/>
                <a:cs typeface="Times New Roman" panose="02020603050405020304" pitchFamily="18" charset="0"/>
              </a:rPr>
              <a:t>.</a:t>
            </a:r>
          </a:p>
          <a:p>
            <a:pPr algn="just"/>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0473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a:normAutofit/>
          </a:bodyPr>
          <a:lstStyle/>
          <a:p>
            <a:r>
              <a:rPr lang="en-US" sz="4800" dirty="0" err="1" smtClean="0">
                <a:latin typeface="Times New Roman" panose="02020603050405020304" pitchFamily="18" charset="0"/>
                <a:cs typeface="Times New Roman" panose="02020603050405020304" pitchFamily="18" charset="0"/>
              </a:rPr>
              <a:t>Elektrik</a:t>
            </a:r>
            <a:r>
              <a:rPr lang="en-US" sz="4800" dirty="0" smtClean="0">
                <a:latin typeface="Times New Roman" panose="02020603050405020304" pitchFamily="18" charset="0"/>
                <a:cs typeface="Times New Roman" panose="02020603050405020304" pitchFamily="18" charset="0"/>
              </a:rPr>
              <a:t> </a:t>
            </a:r>
            <a:r>
              <a:rPr lang="en-US" sz="4800" dirty="0" err="1" smtClean="0">
                <a:latin typeface="Times New Roman" panose="02020603050405020304" pitchFamily="18" charset="0"/>
                <a:cs typeface="Times New Roman" panose="02020603050405020304" pitchFamily="18" charset="0"/>
              </a:rPr>
              <a:t>togunyň</a:t>
            </a:r>
            <a:r>
              <a:rPr lang="en-US" sz="4800" dirty="0" smtClean="0">
                <a:latin typeface="Times New Roman" panose="02020603050405020304" pitchFamily="18" charset="0"/>
                <a:cs typeface="Times New Roman" panose="02020603050405020304" pitchFamily="18" charset="0"/>
              </a:rPr>
              <a:t> </a:t>
            </a:r>
            <a:r>
              <a:rPr lang="en-US" sz="4800" dirty="0" err="1" smtClean="0">
                <a:latin typeface="Times New Roman" panose="02020603050405020304" pitchFamily="18" charset="0"/>
                <a:cs typeface="Times New Roman" panose="02020603050405020304" pitchFamily="18" charset="0"/>
              </a:rPr>
              <a:t>güýjüniň</a:t>
            </a:r>
            <a:r>
              <a:rPr lang="en-US" sz="4800" dirty="0" smtClean="0">
                <a:latin typeface="Times New Roman" panose="02020603050405020304" pitchFamily="18" charset="0"/>
                <a:cs typeface="Times New Roman" panose="02020603050405020304" pitchFamily="18" charset="0"/>
              </a:rPr>
              <a:t> etalon </a:t>
            </a:r>
            <a:r>
              <a:rPr lang="en-US" sz="4800" dirty="0" err="1" smtClean="0">
                <a:latin typeface="Times New Roman" panose="02020603050405020304" pitchFamily="18" charset="0"/>
                <a:cs typeface="Times New Roman" panose="02020603050405020304" pitchFamily="18" charset="0"/>
              </a:rPr>
              <a:t>birligi</a:t>
            </a:r>
            <a:endParaRPr lang="ru-RU" sz="4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1"/>
          </a:lnRef>
          <a:fillRef idx="3">
            <a:schemeClr val="accent1"/>
          </a:fillRef>
          <a:effectRef idx="2">
            <a:schemeClr val="accent1"/>
          </a:effectRef>
          <a:fontRef idx="minor">
            <a:schemeClr val="lt1"/>
          </a:fontRef>
        </p:style>
        <p:txBody>
          <a:bodyPr>
            <a:normAutofit lnSpcReduction="10000"/>
          </a:bodyPr>
          <a:lstStyle/>
          <a:p>
            <a:pPr algn="just"/>
            <a:r>
              <a:rPr lang="en-US" dirty="0" err="1" smtClean="0">
                <a:latin typeface="Times New Roman" panose="02020603050405020304" pitchFamily="18" charset="0"/>
                <a:cs typeface="Times New Roman" panose="02020603050405020304" pitchFamily="18" charset="0"/>
              </a:rPr>
              <a:t>Ölçegler</a:t>
            </a:r>
            <a:r>
              <a:rPr lang="en-US" dirty="0" smtClean="0">
                <a:latin typeface="Times New Roman" panose="02020603050405020304" pitchFamily="18" charset="0"/>
                <a:cs typeface="Times New Roman" panose="02020603050405020304" pitchFamily="18" charset="0"/>
              </a:rPr>
              <a:t> we </a:t>
            </a:r>
            <a:r>
              <a:rPr lang="en-US" dirty="0" err="1" smtClean="0">
                <a:latin typeface="Times New Roman" panose="02020603050405020304" pitchFamily="18" charset="0"/>
                <a:cs typeface="Times New Roman" panose="02020603050405020304" pitchFamily="18" charset="0"/>
              </a:rPr>
              <a:t>tereziler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boýunça</a:t>
            </a:r>
            <a:r>
              <a:rPr lang="en-US" dirty="0" smtClean="0">
                <a:latin typeface="Times New Roman" panose="02020603050405020304" pitchFamily="18" charset="0"/>
                <a:cs typeface="Times New Roman" panose="02020603050405020304" pitchFamily="18" charset="0"/>
              </a:rPr>
              <a:t> IX </a:t>
            </a:r>
            <a:r>
              <a:rPr lang="en-US" dirty="0" err="1" smtClean="0">
                <a:latin typeface="Times New Roman" panose="02020603050405020304" pitchFamily="18" charset="0"/>
                <a:cs typeface="Times New Roman" panose="02020603050405020304" pitchFamily="18" charset="0"/>
              </a:rPr>
              <a:t>Baş</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konferensiýasynyň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kararyna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laýyklykda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amperiň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aşakdaky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kesgitlemesi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kabul</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edilen</a:t>
            </a:r>
            <a:r>
              <a:rPr lang="en-US" dirty="0" smtClean="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Amper-üýtgemeýän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toguň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güýji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ujypsyz</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togalak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kesekli</a:t>
            </a:r>
            <a:r>
              <a:rPr lang="en-US" dirty="0" smtClean="0">
                <a:latin typeface="Times New Roman" panose="02020603050405020304" pitchFamily="18" charset="0"/>
                <a:cs typeface="Times New Roman" panose="02020603050405020304" pitchFamily="18" charset="0"/>
              </a:rPr>
              <a:t> we </a:t>
            </a:r>
            <a:r>
              <a:rPr lang="en-US" dirty="0" err="1" smtClean="0">
                <a:latin typeface="Times New Roman" panose="02020603050405020304" pitchFamily="18" charset="0"/>
                <a:cs typeface="Times New Roman" panose="02020603050405020304" pitchFamily="18" charset="0"/>
              </a:rPr>
              <a:t>iki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sany</a:t>
            </a:r>
            <a:r>
              <a:rPr lang="en-US" dirty="0" smtClean="0">
                <a:latin typeface="Times New Roman" panose="02020603050405020304" pitchFamily="18" charset="0"/>
                <a:cs typeface="Times New Roman" panose="02020603050405020304" pitchFamily="18" charset="0"/>
              </a:rPr>
              <a:t> parallel, </a:t>
            </a:r>
            <a:r>
              <a:rPr lang="en-US" dirty="0" err="1" smtClean="0">
                <a:latin typeface="Times New Roman" panose="02020603050405020304" pitchFamily="18" charset="0"/>
                <a:cs typeface="Times New Roman" panose="02020603050405020304" pitchFamily="18" charset="0"/>
              </a:rPr>
              <a:t>göniçyzykly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tükeniksiz</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uzynlykdaky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geçirijiniň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üstünden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geçýär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şeýle</a:t>
            </a:r>
            <a:r>
              <a:rPr lang="en-US" dirty="0" smtClean="0">
                <a:latin typeface="Times New Roman" panose="02020603050405020304" pitchFamily="18" charset="0"/>
                <a:cs typeface="Times New Roman" panose="02020603050405020304" pitchFamily="18" charset="0"/>
              </a:rPr>
              <a:t>-de </a:t>
            </a:r>
            <a:r>
              <a:rPr lang="en-US" dirty="0" err="1" smtClean="0">
                <a:latin typeface="Times New Roman" panose="02020603050405020304" pitchFamily="18" charset="0"/>
                <a:cs typeface="Times New Roman" panose="02020603050405020304" pitchFamily="18" charset="0"/>
              </a:rPr>
              <a:t>bir-birinden</a:t>
            </a:r>
            <a:r>
              <a:rPr lang="en-US" dirty="0" smtClean="0">
                <a:latin typeface="Times New Roman" panose="02020603050405020304" pitchFamily="18" charset="0"/>
                <a:cs typeface="Times New Roman" panose="02020603050405020304" pitchFamily="18" charset="0"/>
              </a:rPr>
              <a:t> 1 </a:t>
            </a:r>
            <a:r>
              <a:rPr lang="en-US" dirty="0" err="1" smtClean="0">
                <a:latin typeface="Times New Roman" panose="02020603050405020304" pitchFamily="18" charset="0"/>
                <a:cs typeface="Times New Roman" panose="02020603050405020304" pitchFamily="18" charset="0"/>
              </a:rPr>
              <a:t>metr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aralykda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wakuumda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ýerleşip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geçirijileriň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arasynda</a:t>
            </a:r>
            <a:r>
              <a:rPr lang="en-US" dirty="0" smtClean="0">
                <a:latin typeface="Times New Roman" panose="02020603050405020304" pitchFamily="18" charset="0"/>
                <a:cs typeface="Times New Roman" panose="02020603050405020304" pitchFamily="18" charset="0"/>
              </a:rPr>
              <a:t> her </a:t>
            </a:r>
            <a:r>
              <a:rPr lang="en-US" dirty="0" err="1" smtClean="0">
                <a:latin typeface="Times New Roman" panose="02020603050405020304" pitchFamily="18" charset="0"/>
                <a:cs typeface="Times New Roman" panose="02020603050405020304" pitchFamily="18" charset="0"/>
              </a:rPr>
              <a:t>metr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uzynlykda</a:t>
            </a:r>
            <a:r>
              <a:rPr lang="en-US" dirty="0" smtClean="0">
                <a:latin typeface="Times New Roman" panose="02020603050405020304" pitchFamily="18" charset="0"/>
                <a:cs typeface="Times New Roman" panose="02020603050405020304" pitchFamily="18" charset="0"/>
              </a:rPr>
              <a:t> 210-7 N-a </a:t>
            </a:r>
            <a:r>
              <a:rPr lang="en-US" dirty="0" err="1" smtClean="0">
                <a:latin typeface="Times New Roman" panose="02020603050405020304" pitchFamily="18" charset="0"/>
                <a:cs typeface="Times New Roman" panose="02020603050405020304" pitchFamily="18" charset="0"/>
              </a:rPr>
              <a:t>deň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bolan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güýji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ýüze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çykarýar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Amperiň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kesgitlemesiniň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esasynda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toklaryň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özara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täsir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etmeginde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Amperiň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kanuny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ýatandyr</a:t>
            </a:r>
            <a:r>
              <a:rPr lang="en-US" dirty="0" smtClean="0">
                <a:latin typeface="Times New Roman" panose="02020603050405020304" pitchFamily="18" charset="0"/>
                <a:cs typeface="Times New Roman" panose="02020603050405020304" pitchFamily="18" charset="0"/>
              </a:rPr>
              <a:t>.  Bu </a:t>
            </a:r>
            <a:r>
              <a:rPr lang="en-US" dirty="0" err="1" smtClean="0">
                <a:latin typeface="Times New Roman" panose="02020603050405020304" pitchFamily="18" charset="0"/>
                <a:cs typeface="Times New Roman" panose="02020603050405020304" pitchFamily="18" charset="0"/>
              </a:rPr>
              <a:t>kesgitleme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diňe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ölçeg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birligine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nazary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görkezme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berýär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Tok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güýjüniň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birligini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ýüze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çykarmak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üçin</a:t>
            </a:r>
            <a:r>
              <a:rPr lang="en-US" dirty="0" smtClean="0">
                <a:latin typeface="Times New Roman" panose="02020603050405020304" pitchFamily="18" charset="0"/>
                <a:cs typeface="Times New Roman" panose="02020603050405020304" pitchFamily="18" charset="0"/>
              </a:rPr>
              <a:t> has </a:t>
            </a:r>
            <a:r>
              <a:rPr lang="en-US" dirty="0" err="1" smtClean="0">
                <a:latin typeface="Times New Roman" panose="02020603050405020304" pitchFamily="18" charset="0"/>
                <a:cs typeface="Times New Roman" panose="02020603050405020304" pitchFamily="18" charset="0"/>
              </a:rPr>
              <a:t>giňden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ýaýran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tok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terezileri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diýip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atlandyrylan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gurluşlar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ulanylýar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Gurluş</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iki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geçirijiniň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özara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täsiri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ölçeg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daşy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bilen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deňagramlaşýanlygy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sebäpli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tok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terezisi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atlandyrylýar</a:t>
            </a:r>
            <a:r>
              <a:rPr lang="en-US"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45297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7565" y="278296"/>
            <a:ext cx="11290852" cy="6268278"/>
          </a:xfrm>
        </p:spPr>
        <p:style>
          <a:lnRef idx="1">
            <a:schemeClr val="accent1"/>
          </a:lnRef>
          <a:fillRef idx="3">
            <a:schemeClr val="accent1"/>
          </a:fillRef>
          <a:effectRef idx="2">
            <a:schemeClr val="accent1"/>
          </a:effectRef>
          <a:fontRef idx="minor">
            <a:schemeClr val="lt1"/>
          </a:fontRef>
        </p:style>
        <p:txBody>
          <a:bodyPr/>
          <a:lstStyle/>
          <a:p>
            <a:pPr algn="just"/>
            <a:r>
              <a:rPr lang="hr-HR" dirty="0">
                <a:latin typeface="Times New Roman" panose="02020603050405020304" pitchFamily="18" charset="0"/>
                <a:cs typeface="Times New Roman" panose="02020603050405020304" pitchFamily="18" charset="0"/>
              </a:rPr>
              <a:t>Metrologiýa ylmy ölçeg we ölçeg işleri, olaryň bitewiligini üpjün etmegiň usullary we serişdeleri şeýle-de alynýan netijäniň iň ýokary takyk bahasyny gazanmagyň ýollary baradaky ylym bolmak bilen, ol özüniň ulanylyş ugry boýunça üç topara bölünýär:</a:t>
            </a:r>
            <a:endParaRPr lang="ru-RU" dirty="0">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1.Nazaryýet (teoretiki) metrologiýa</a:t>
            </a:r>
            <a:endParaRPr lang="ru-RU" dirty="0">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2.Kanuny (kanunçylyk) metrologiýasy</a:t>
            </a:r>
            <a:endParaRPr lang="ru-RU" dirty="0">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3.Amaly (praktiki) metrologiýa</a:t>
            </a:r>
            <a:endParaRPr lang="ru-RU" dirty="0">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Nazaryýet metrologiýasynyň esasy maksady metrologiýa ylmynyň düýpli esasyny işläp düzmekden ybarat bolup durýar. Ol esas hökmünde fiziki hadysalaryň we prosessleriň derňewleriniň netijesi, ölçeg obýektleriniň, iş şertleriniň, ölçeg serişdeleriniň metrologik ýazgylary, metrologiki derňewleriň algoritmler boýunça üpjünçiligi, ölçeg birliklerini saýlap almagyň we kesgitlemegiň prinsipleri hyzmat edip biler.</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927591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3826" y="304800"/>
            <a:ext cx="11237844" cy="6135757"/>
          </a:xfrm>
        </p:spPr>
        <p:style>
          <a:lnRef idx="1">
            <a:schemeClr val="accent1"/>
          </a:lnRef>
          <a:fillRef idx="3">
            <a:schemeClr val="accent1"/>
          </a:fillRef>
          <a:effectRef idx="2">
            <a:schemeClr val="accent1"/>
          </a:effectRef>
          <a:fontRef idx="minor">
            <a:schemeClr val="lt1"/>
          </a:fontRef>
        </p:style>
        <p:txBody>
          <a:bodyPr/>
          <a:lstStyle/>
          <a:p>
            <a:pPr algn="just"/>
            <a:r>
              <a:rPr lang="hr-HR" dirty="0">
                <a:latin typeface="Times New Roman" panose="02020603050405020304" pitchFamily="18" charset="0"/>
                <a:cs typeface="Times New Roman" panose="02020603050405020304" pitchFamily="18" charset="0"/>
              </a:rPr>
              <a:t>Kanuny metrologiýanyň esasy maksady ölçegleriň we ölçeg işleriniň takyk netijelerini gazanmakda, olaryň bir bitewiligini üpjün etmekde fiziki ululyklaryň birliklerini, etalonlary, ölçeg serişdelerini we usullaryny ulanmagyň hökmany tehniki hem-de ýuridiki talaplaryny berjaý etmekden ybaratdyr.</a:t>
            </a:r>
            <a:endParaRPr lang="ru-RU" dirty="0">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Amaly metrologiýanyň esasy maksady (teoretiki) nazaryýet metrologiýasynyň işläp düzen düýpli esasyny we kanuny metrologiýanyň taýýarlan esasy düzgünnamalaryny praktiki taýdan ulanmagyň meselelerini çözmekden ybaratdyr.</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45153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7565" y="291548"/>
            <a:ext cx="11463131" cy="6109252"/>
          </a:xfrm>
          <a:ln/>
        </p:spPr>
        <p:style>
          <a:lnRef idx="1">
            <a:schemeClr val="accent1"/>
          </a:lnRef>
          <a:fillRef idx="3">
            <a:schemeClr val="accent1"/>
          </a:fillRef>
          <a:effectRef idx="2">
            <a:schemeClr val="accent1"/>
          </a:effectRef>
          <a:fontRef idx="minor">
            <a:schemeClr val="lt1"/>
          </a:fontRef>
        </p:style>
        <p:txBody>
          <a:bodyPr/>
          <a:lstStyle/>
          <a:p>
            <a:pPr algn="just"/>
            <a:r>
              <a:rPr lang="en-US" sz="3200" dirty="0" err="1">
                <a:latin typeface="Times New Roman" panose="02020603050405020304" pitchFamily="18" charset="0"/>
                <a:cs typeface="Times New Roman" panose="02020603050405020304" pitchFamily="18" charset="0"/>
              </a:rPr>
              <a:t>Metrologiýa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gullugy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biziň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döwletimizde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döwlet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dolandyryşyň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bölegi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bolup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onuň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ýerine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ýetirýän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esasy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wezipesi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önümçilikde</a:t>
            </a:r>
            <a:r>
              <a:rPr lang="en-US" sz="3200" dirty="0">
                <a:latin typeface="Times New Roman" panose="02020603050405020304" pitchFamily="18" charset="0"/>
                <a:cs typeface="Times New Roman" panose="02020603050405020304" pitchFamily="18" charset="0"/>
              </a:rPr>
              <a:t> we </a:t>
            </a:r>
            <a:r>
              <a:rPr lang="en-US" sz="3200" dirty="0" err="1">
                <a:latin typeface="Times New Roman" panose="02020603050405020304" pitchFamily="18" charset="0"/>
                <a:cs typeface="Times New Roman" panose="02020603050405020304" pitchFamily="18" charset="0"/>
              </a:rPr>
              <a:t>kärhanalarda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metrologiýa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üpjünçiligini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ýerine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ýetirmek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talap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edilýän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ölçeg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takyklygyny</a:t>
            </a:r>
            <a:r>
              <a:rPr lang="en-US" sz="3200" dirty="0">
                <a:latin typeface="Times New Roman" panose="02020603050405020304" pitchFamily="18" charset="0"/>
                <a:cs typeface="Times New Roman" panose="02020603050405020304" pitchFamily="18" charset="0"/>
              </a:rPr>
              <a:t> we </a:t>
            </a:r>
            <a:r>
              <a:rPr lang="en-US" sz="3200" dirty="0" err="1">
                <a:latin typeface="Times New Roman" panose="02020603050405020304" pitchFamily="18" charset="0"/>
                <a:cs typeface="Times New Roman" panose="02020603050405020304" pitchFamily="18" charset="0"/>
              </a:rPr>
              <a:t>ölçeg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birligini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üpjün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etmek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kärhananyň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öndürijiliginiň</a:t>
            </a:r>
            <a:r>
              <a:rPr lang="en-US" sz="3200" dirty="0">
                <a:latin typeface="Times New Roman" panose="02020603050405020304" pitchFamily="18" charset="0"/>
                <a:cs typeface="Times New Roman" panose="02020603050405020304" pitchFamily="18" charset="0"/>
              </a:rPr>
              <a:t> we </a:t>
            </a:r>
            <a:r>
              <a:rPr lang="en-US" sz="3200" dirty="0" err="1">
                <a:latin typeface="Times New Roman" panose="02020603050405020304" pitchFamily="18" charset="0"/>
                <a:cs typeface="Times New Roman" panose="02020603050405020304" pitchFamily="18" charset="0"/>
              </a:rPr>
              <a:t>çykarylýan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önümiň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hilini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ýokarlandyrmak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bolup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durýar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Metrologiýa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gullugy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döwlet</a:t>
            </a:r>
            <a:r>
              <a:rPr lang="en-US" sz="3200" dirty="0">
                <a:latin typeface="Times New Roman" panose="02020603050405020304" pitchFamily="18" charset="0"/>
                <a:cs typeface="Times New Roman" panose="02020603050405020304" pitchFamily="18" charset="0"/>
              </a:rPr>
              <a:t> we </a:t>
            </a:r>
            <a:r>
              <a:rPr lang="en-US" sz="3200" dirty="0" err="1">
                <a:latin typeface="Times New Roman" panose="02020603050405020304" pitchFamily="18" charset="0"/>
                <a:cs typeface="Times New Roman" panose="02020603050405020304" pitchFamily="18" charset="0"/>
              </a:rPr>
              <a:t>pudaklaýyn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metrologiýa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gulluklaryna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bölünýärler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Türkmenistanyň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metrologiýa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merkezi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Türkmenstandartlary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bolup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ministrliklerde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uly-uly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önümçilik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kärhanalarynda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metrologiýa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gullugynyň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bölümleri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işleýär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gulluklaryň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wezipesine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önümçilikde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ulanylýan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ölçeg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tehnikalarynyň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ýagdaýyna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gözegçilik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etmek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olary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döwürleriň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derňewden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geçirmek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takyklyk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klasyna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laýyklygyny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tejribehanada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barlagdan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geçirmeklik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girýär</a:t>
            </a:r>
            <a:r>
              <a:rPr lang="en-US" sz="3200" dirty="0">
                <a:latin typeface="Times New Roman" panose="02020603050405020304" pitchFamily="18" charset="0"/>
                <a:cs typeface="Times New Roman" panose="02020603050405020304" pitchFamily="18" charset="0"/>
              </a:rPr>
              <a:t>. </a:t>
            </a:r>
            <a:endParaRPr lang="ru-RU" sz="3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457473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7565" y="331304"/>
            <a:ext cx="11290852" cy="6414053"/>
          </a:xfrm>
          <a:ln/>
        </p:spPr>
        <p:style>
          <a:lnRef idx="3">
            <a:schemeClr val="lt1"/>
          </a:lnRef>
          <a:fillRef idx="1">
            <a:schemeClr val="accent1"/>
          </a:fillRef>
          <a:effectRef idx="1">
            <a:schemeClr val="accent1"/>
          </a:effectRef>
          <a:fontRef idx="minor">
            <a:schemeClr val="lt1"/>
          </a:fontRef>
        </p:style>
        <p:txBody>
          <a:bodyPr>
            <a:noAutofit/>
          </a:bodyPr>
          <a:lstStyle/>
          <a:p>
            <a:pPr algn="just">
              <a:lnSpc>
                <a:spcPct val="100000"/>
              </a:lnSpc>
            </a:pPr>
            <a:r>
              <a:rPr lang="en-US" sz="2950" dirty="0" err="1" smtClean="0">
                <a:latin typeface="Times New Roman" panose="02020603050405020304" pitchFamily="18" charset="0"/>
                <a:cs typeface="Times New Roman" panose="02020603050405020304" pitchFamily="18" charset="0"/>
              </a:rPr>
              <a:t>Bulardan</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başga</a:t>
            </a:r>
            <a:r>
              <a:rPr lang="en-US" sz="2950" dirty="0" smtClean="0">
                <a:latin typeface="Times New Roman" panose="02020603050405020304" pitchFamily="18" charset="0"/>
                <a:cs typeface="Times New Roman" panose="02020603050405020304" pitchFamily="18" charset="0"/>
              </a:rPr>
              <a:t>-da </a:t>
            </a:r>
            <a:r>
              <a:rPr lang="en-US" sz="2950" dirty="0" err="1" smtClean="0">
                <a:latin typeface="Times New Roman" panose="02020603050405020304" pitchFamily="18" charset="0"/>
                <a:cs typeface="Times New Roman" panose="02020603050405020304" pitchFamily="18" charset="0"/>
              </a:rPr>
              <a:t>ýurdumyzyň</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merkezi</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metrologiýa</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gullugy</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daşary</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döwletlerden</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getirilen</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ölçeg</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serişdeleriniň</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ýagdaýyna</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olary</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derňewden</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geçirmeklige</a:t>
            </a:r>
            <a:r>
              <a:rPr lang="en-US" sz="2950" dirty="0" smtClean="0">
                <a:latin typeface="Times New Roman" panose="02020603050405020304" pitchFamily="18" charset="0"/>
                <a:cs typeface="Times New Roman" panose="02020603050405020304" pitchFamily="18" charset="0"/>
              </a:rPr>
              <a:t> we </a:t>
            </a:r>
            <a:r>
              <a:rPr lang="en-US" sz="2950" dirty="0" err="1" smtClean="0">
                <a:latin typeface="Times New Roman" panose="02020603050405020304" pitchFamily="18" charset="0"/>
                <a:cs typeface="Times New Roman" panose="02020603050405020304" pitchFamily="18" charset="0"/>
              </a:rPr>
              <a:t>ulanylýan</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ýerinde</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düzgünnama</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laýyk</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ulanylmagyna</a:t>
            </a:r>
            <a:r>
              <a:rPr lang="en-US" sz="2950" dirty="0" smtClean="0">
                <a:latin typeface="Times New Roman" panose="02020603050405020304" pitchFamily="18" charset="0"/>
                <a:cs typeface="Times New Roman" panose="02020603050405020304" pitchFamily="18" charset="0"/>
              </a:rPr>
              <a:t>-da </a:t>
            </a:r>
            <a:r>
              <a:rPr lang="en-US" sz="2950" dirty="0" err="1" smtClean="0">
                <a:latin typeface="Times New Roman" panose="02020603050405020304" pitchFamily="18" charset="0"/>
                <a:cs typeface="Times New Roman" panose="02020603050405020304" pitchFamily="18" charset="0"/>
              </a:rPr>
              <a:t>gözegçilik</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edýärler</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täze</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düzgünnama</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işläp</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düzýärler</a:t>
            </a:r>
            <a:r>
              <a:rPr lang="en-US" sz="2950" dirty="0" smtClean="0">
                <a:latin typeface="Times New Roman" panose="02020603050405020304" pitchFamily="18" charset="0"/>
                <a:cs typeface="Times New Roman" panose="02020603050405020304" pitchFamily="18" charset="0"/>
              </a:rPr>
              <a:t> we “</a:t>
            </a:r>
            <a:r>
              <a:rPr lang="en-US" sz="2950" dirty="0" err="1" smtClean="0">
                <a:latin typeface="Times New Roman" panose="02020603050405020304" pitchFamily="18" charset="0"/>
                <a:cs typeface="Times New Roman" panose="02020603050405020304" pitchFamily="18" charset="0"/>
              </a:rPr>
              <a:t>Türkmenstandartlaryna</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tassyklamaga</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berýärler</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Ölçeg</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serişdeleriň</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ulanylyş</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ýagdaýyna</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laýyklykda</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olaryň</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çykýan</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önümleriň</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hiline</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tilsimatly</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işleriň</a:t>
            </a:r>
            <a:r>
              <a:rPr lang="tk-TM" sz="2950" dirty="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gidişine</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täsir</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edişine</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ähli</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energiýanyň</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çykarylşyna</a:t>
            </a:r>
            <a:r>
              <a:rPr lang="en-US" sz="2950" dirty="0" smtClean="0">
                <a:latin typeface="Times New Roman" panose="02020603050405020304" pitchFamily="18" charset="0"/>
                <a:cs typeface="Times New Roman" panose="02020603050405020304" pitchFamily="18" charset="0"/>
              </a:rPr>
              <a:t> we </a:t>
            </a:r>
            <a:r>
              <a:rPr lang="en-US" sz="2950" dirty="0" err="1" smtClean="0">
                <a:latin typeface="Times New Roman" panose="02020603050405020304" pitchFamily="18" charset="0"/>
                <a:cs typeface="Times New Roman" panose="02020603050405020304" pitchFamily="18" charset="0"/>
              </a:rPr>
              <a:t>harçlanşyna</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seljerme</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berilýär</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Ylmyň</a:t>
            </a:r>
            <a:r>
              <a:rPr lang="en-US" sz="2950" dirty="0" smtClean="0">
                <a:latin typeface="Times New Roman" panose="02020603050405020304" pitchFamily="18" charset="0"/>
                <a:cs typeface="Times New Roman" panose="02020603050405020304" pitchFamily="18" charset="0"/>
              </a:rPr>
              <a:t> we </a:t>
            </a:r>
            <a:r>
              <a:rPr lang="en-US" sz="2950" dirty="0" err="1" smtClean="0">
                <a:latin typeface="Times New Roman" panose="02020603050405020304" pitchFamily="18" charset="0"/>
                <a:cs typeface="Times New Roman" panose="02020603050405020304" pitchFamily="18" charset="0"/>
              </a:rPr>
              <a:t>tehnikasynyň</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esasy</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pudaklarynyň</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hemmesinde</a:t>
            </a:r>
            <a:r>
              <a:rPr lang="en-US" sz="2950" dirty="0" smtClean="0">
                <a:latin typeface="Times New Roman" panose="02020603050405020304" pitchFamily="18" charset="0"/>
                <a:cs typeface="Times New Roman" panose="02020603050405020304" pitchFamily="18" charset="0"/>
              </a:rPr>
              <a:t> has </a:t>
            </a:r>
            <a:r>
              <a:rPr lang="en-US" sz="2950" dirty="0" err="1" smtClean="0">
                <a:latin typeface="Times New Roman" panose="02020603050405020304" pitchFamily="18" charset="0"/>
                <a:cs typeface="Times New Roman" panose="02020603050405020304" pitchFamily="18" charset="0"/>
              </a:rPr>
              <a:t>kämilleşen</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ölçeg</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usullaryny</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oýlap</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tapmak</a:t>
            </a:r>
            <a:r>
              <a:rPr lang="en-US" sz="2950" dirty="0" smtClean="0">
                <a:latin typeface="Times New Roman" panose="02020603050405020304" pitchFamily="18" charset="0"/>
                <a:cs typeface="Times New Roman" panose="02020603050405020304" pitchFamily="18" charset="0"/>
              </a:rPr>
              <a:t> we </a:t>
            </a:r>
            <a:r>
              <a:rPr lang="en-US" sz="2950" dirty="0" err="1" smtClean="0">
                <a:latin typeface="Times New Roman" panose="02020603050405020304" pitchFamily="18" charset="0"/>
                <a:cs typeface="Times New Roman" panose="02020603050405020304" pitchFamily="18" charset="0"/>
              </a:rPr>
              <a:t>täze</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ölçeg</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etalonlaryny</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döretmek</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metrologiýa</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gullugynyň</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işgärleriniň</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esasy</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wezipeleriniň</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biri</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bolup</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durýar</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Ölçegler</a:t>
            </a:r>
            <a:r>
              <a:rPr lang="en-US" sz="2950" dirty="0" smtClean="0">
                <a:latin typeface="Times New Roman" panose="02020603050405020304" pitchFamily="18" charset="0"/>
                <a:cs typeface="Times New Roman" panose="02020603050405020304" pitchFamily="18" charset="0"/>
              </a:rPr>
              <a:t> we </a:t>
            </a:r>
            <a:r>
              <a:rPr lang="en-US" sz="2950" dirty="0" err="1" smtClean="0">
                <a:latin typeface="Times New Roman" panose="02020603050405020304" pitchFamily="18" charset="0"/>
                <a:cs typeface="Times New Roman" panose="02020603050405020304" pitchFamily="18" charset="0"/>
              </a:rPr>
              <a:t>tereziler</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döwlet</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gullugynyň</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ilkinji</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guramasy</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Russiýa</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döwletinde</a:t>
            </a:r>
            <a:r>
              <a:rPr lang="en-US" sz="2950" dirty="0" smtClean="0">
                <a:latin typeface="Times New Roman" panose="02020603050405020304" pitchFamily="18" charset="0"/>
                <a:cs typeface="Times New Roman" panose="02020603050405020304" pitchFamily="18" charset="0"/>
              </a:rPr>
              <a:t> 1827-nji </a:t>
            </a:r>
            <a:r>
              <a:rPr lang="en-US" sz="2950" dirty="0" err="1" smtClean="0">
                <a:latin typeface="Times New Roman" panose="02020603050405020304" pitchFamily="18" charset="0"/>
                <a:cs typeface="Times New Roman" panose="02020603050405020304" pitchFamily="18" charset="0"/>
              </a:rPr>
              <a:t>ýylda</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nusgalyk</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ölçegler</a:t>
            </a:r>
            <a:r>
              <a:rPr lang="en-US" sz="2950" dirty="0" smtClean="0">
                <a:latin typeface="Times New Roman" panose="02020603050405020304" pitchFamily="18" charset="0"/>
                <a:cs typeface="Times New Roman" panose="02020603050405020304" pitchFamily="18" charset="0"/>
              </a:rPr>
              <a:t> we </a:t>
            </a:r>
            <a:r>
              <a:rPr lang="en-US" sz="2950" dirty="0" err="1" smtClean="0">
                <a:latin typeface="Times New Roman" panose="02020603050405020304" pitchFamily="18" charset="0"/>
                <a:cs typeface="Times New Roman" panose="02020603050405020304" pitchFamily="18" charset="0"/>
              </a:rPr>
              <a:t>tereziler</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üçin</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ýörite</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topar</a:t>
            </a:r>
            <a:r>
              <a:rPr lang="en-US" sz="2950" dirty="0" smtClean="0">
                <a:latin typeface="Times New Roman" panose="02020603050405020304" pitchFamily="18" charset="0"/>
                <a:cs typeface="Times New Roman" panose="02020603050405020304" pitchFamily="18" charset="0"/>
              </a:rPr>
              <a:t> </a:t>
            </a:r>
            <a:r>
              <a:rPr lang="en-US" sz="2950" dirty="0" err="1" smtClean="0">
                <a:latin typeface="Times New Roman" panose="02020603050405020304" pitchFamily="18" charset="0"/>
                <a:cs typeface="Times New Roman" panose="02020603050405020304" pitchFamily="18" charset="0"/>
              </a:rPr>
              <a:t>döredilýär</a:t>
            </a:r>
            <a:r>
              <a:rPr lang="en-US" sz="2950" dirty="0" smtClean="0">
                <a:latin typeface="Times New Roman" panose="02020603050405020304" pitchFamily="18" charset="0"/>
                <a:cs typeface="Times New Roman" panose="02020603050405020304" pitchFamily="18" charset="0"/>
              </a:rPr>
              <a:t>. </a:t>
            </a:r>
            <a:endParaRPr lang="ru-RU" sz="295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1724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37322" y="198783"/>
            <a:ext cx="11436626" cy="6414052"/>
          </a:xfrm>
        </p:spPr>
        <p:style>
          <a:lnRef idx="3">
            <a:schemeClr val="lt1"/>
          </a:lnRef>
          <a:fillRef idx="1">
            <a:schemeClr val="accent1"/>
          </a:fillRef>
          <a:effectRef idx="1">
            <a:schemeClr val="accent1"/>
          </a:effectRef>
          <a:fontRef idx="minor">
            <a:schemeClr val="lt1"/>
          </a:fontRef>
        </p:style>
        <p:txBody>
          <a:bodyPr>
            <a:normAutofit/>
          </a:bodyPr>
          <a:lstStyle/>
          <a:p>
            <a:pPr algn="just"/>
            <a:r>
              <a:rPr lang="en-US" dirty="0" smtClean="0">
                <a:latin typeface="Times New Roman" panose="02020603050405020304" pitchFamily="18" charset="0"/>
                <a:cs typeface="Times New Roman" panose="02020603050405020304" pitchFamily="18" charset="0"/>
              </a:rPr>
              <a:t>Bu </a:t>
            </a:r>
            <a:r>
              <a:rPr lang="en-US" dirty="0" err="1" smtClean="0">
                <a:latin typeface="Times New Roman" panose="02020603050405020304" pitchFamily="18" charset="0"/>
                <a:cs typeface="Times New Roman" panose="02020603050405020304" pitchFamily="18" charset="0"/>
              </a:rPr>
              <a:t>toparyň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işlemegi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bilen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tereziler</a:t>
            </a:r>
            <a:r>
              <a:rPr lang="en-US" dirty="0" smtClean="0">
                <a:latin typeface="Times New Roman" panose="02020603050405020304" pitchFamily="18" charset="0"/>
                <a:cs typeface="Times New Roman" panose="02020603050405020304" pitchFamily="18" charset="0"/>
              </a:rPr>
              <a:t> we </a:t>
            </a:r>
            <a:r>
              <a:rPr lang="en-US" dirty="0" err="1" smtClean="0">
                <a:latin typeface="Times New Roman" panose="02020603050405020304" pitchFamily="18" charset="0"/>
                <a:cs typeface="Times New Roman" panose="02020603050405020304" pitchFamily="18" charset="0"/>
              </a:rPr>
              <a:t>ölçegler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hakynda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düzgünnama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çykarylýar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Ol</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düzgünnama</a:t>
            </a:r>
            <a:r>
              <a:rPr lang="en-US" dirty="0" smtClean="0">
                <a:latin typeface="Times New Roman" panose="02020603050405020304" pitchFamily="18" charset="0"/>
                <a:cs typeface="Times New Roman" panose="02020603050405020304" pitchFamily="18" charset="0"/>
              </a:rPr>
              <a:t> 1845-nji </a:t>
            </a:r>
            <a:r>
              <a:rPr lang="en-US" dirty="0" err="1" smtClean="0">
                <a:latin typeface="Times New Roman" panose="02020603050405020304" pitchFamily="18" charset="0"/>
                <a:cs typeface="Times New Roman" panose="02020603050405020304" pitchFamily="18" charset="0"/>
              </a:rPr>
              <a:t>ýylyň</a:t>
            </a:r>
            <a:r>
              <a:rPr lang="ru-RU" dirty="0">
                <a:latin typeface="Times New Roman" panose="02020603050405020304" pitchFamily="18" charset="0"/>
                <a:cs typeface="Times New Roman" panose="02020603050405020304" pitchFamily="18" charset="0"/>
              </a:rPr>
              <a:t> </a:t>
            </a:r>
            <a:r>
              <a:rPr lang="tk-TM" smtClean="0">
                <a:latin typeface="Times New Roman" panose="02020603050405020304" pitchFamily="18" charset="0"/>
                <a:cs typeface="Times New Roman" panose="02020603050405020304" pitchFamily="18" charset="0"/>
              </a:rPr>
              <a:t>ýanwar</a:t>
            </a:r>
            <a:r>
              <a:rPr lang="en-US"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aýynyň</a:t>
            </a:r>
            <a:r>
              <a:rPr lang="en-US" dirty="0" smtClean="0">
                <a:latin typeface="Times New Roman" panose="02020603050405020304" pitchFamily="18" charset="0"/>
                <a:cs typeface="Times New Roman" panose="02020603050405020304" pitchFamily="18" charset="0"/>
              </a:rPr>
              <a:t> 1-inde </a:t>
            </a:r>
            <a:r>
              <a:rPr lang="en-US" dirty="0" err="1" smtClean="0">
                <a:latin typeface="Times New Roman" panose="02020603050405020304" pitchFamily="18" charset="0"/>
                <a:cs typeface="Times New Roman" panose="02020603050405020304" pitchFamily="18" charset="0"/>
              </a:rPr>
              <a:t>güýje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girýär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Şol</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günden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başlap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Russiýa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döwletinde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yzygiderli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terezileriň</a:t>
            </a:r>
            <a:r>
              <a:rPr lang="en-US" dirty="0" smtClean="0">
                <a:latin typeface="Times New Roman" panose="02020603050405020304" pitchFamily="18" charset="0"/>
                <a:cs typeface="Times New Roman" panose="02020603050405020304" pitchFamily="18" charset="0"/>
              </a:rPr>
              <a:t> we </a:t>
            </a:r>
            <a:r>
              <a:rPr lang="en-US" dirty="0" err="1" smtClean="0">
                <a:latin typeface="Times New Roman" panose="02020603050405020304" pitchFamily="18" charset="0"/>
                <a:cs typeface="Times New Roman" panose="02020603050405020304" pitchFamily="18" charset="0"/>
              </a:rPr>
              <a:t>ölçegleriň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üstünden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gözegçilik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başlanýar</a:t>
            </a:r>
            <a:r>
              <a:rPr lang="en-US" dirty="0" smtClean="0">
                <a:latin typeface="Times New Roman" panose="02020603050405020304" pitchFamily="18" charset="0"/>
                <a:cs typeface="Times New Roman" panose="02020603050405020304" pitchFamily="18" charset="0"/>
              </a:rPr>
              <a:t>. Bu </a:t>
            </a:r>
            <a:r>
              <a:rPr lang="en-US" dirty="0" err="1" smtClean="0">
                <a:latin typeface="Times New Roman" panose="02020603050405020304" pitchFamily="18" charset="0"/>
                <a:cs typeface="Times New Roman" panose="02020603050405020304" pitchFamily="18" charset="0"/>
              </a:rPr>
              <a:t>gözegçiligiň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wezipesi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bütün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ýurtda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ölçegleriň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birligini</a:t>
            </a:r>
            <a:r>
              <a:rPr lang="en-US" dirty="0" smtClean="0">
                <a:latin typeface="Times New Roman" panose="02020603050405020304" pitchFamily="18" charset="0"/>
                <a:cs typeface="Times New Roman" panose="02020603050405020304" pitchFamily="18" charset="0"/>
              </a:rPr>
              <a:t> we </a:t>
            </a:r>
            <a:r>
              <a:rPr lang="en-US" dirty="0" err="1" smtClean="0">
                <a:latin typeface="Times New Roman" panose="02020603050405020304" pitchFamily="18" charset="0"/>
                <a:cs typeface="Times New Roman" panose="02020603050405020304" pitchFamily="18" charset="0"/>
              </a:rPr>
              <a:t>takyklygyny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goramaga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ugtukdyrylandyr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Häzir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gulluk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metrologiýa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gullugy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diýlip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atlandyrylýar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Rus</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ölçeginiň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esasy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nusgalygy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platina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saženi</a:t>
            </a:r>
            <a:r>
              <a:rPr lang="en-US" dirty="0" smtClean="0">
                <a:latin typeface="Times New Roman" panose="02020603050405020304" pitchFamily="18" charset="0"/>
                <a:cs typeface="Times New Roman" panose="02020603050405020304" pitchFamily="18" charset="0"/>
              </a:rPr>
              <a:t> we </a:t>
            </a:r>
            <a:r>
              <a:rPr lang="en-US" dirty="0" err="1" smtClean="0">
                <a:latin typeface="Times New Roman" panose="02020603050405020304" pitchFamily="18" charset="0"/>
                <a:cs typeface="Times New Roman" panose="02020603050405020304" pitchFamily="18" charset="0"/>
              </a:rPr>
              <a:t>platina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funty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ýasalýar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indi</a:t>
            </a:r>
            <a:r>
              <a:rPr lang="en-US" dirty="0" smtClean="0">
                <a:latin typeface="Times New Roman" panose="02020603050405020304" pitchFamily="18" charset="0"/>
                <a:cs typeface="Times New Roman" panose="02020603050405020304" pitchFamily="18" charset="0"/>
              </a:rPr>
              <a:t> biz </a:t>
            </a:r>
            <a:r>
              <a:rPr lang="en-US" dirty="0" err="1" smtClean="0">
                <a:latin typeface="Times New Roman" panose="02020603050405020304" pitchFamily="18" charset="0"/>
                <a:cs typeface="Times New Roman" panose="02020603050405020304" pitchFamily="18" charset="0"/>
              </a:rPr>
              <a:t>olary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uzynlygyň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etalony</a:t>
            </a:r>
            <a:r>
              <a:rPr lang="en-US" dirty="0" smtClean="0">
                <a:latin typeface="Times New Roman" panose="02020603050405020304" pitchFamily="18" charset="0"/>
                <a:cs typeface="Times New Roman" panose="02020603050405020304" pitchFamily="18" charset="0"/>
              </a:rPr>
              <a:t> we </a:t>
            </a:r>
            <a:r>
              <a:rPr lang="en-US" dirty="0" err="1" smtClean="0">
                <a:latin typeface="Times New Roman" panose="02020603050405020304" pitchFamily="18" charset="0"/>
                <a:cs typeface="Times New Roman" panose="02020603050405020304" pitchFamily="18" charset="0"/>
              </a:rPr>
              <a:t>agramyň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etalony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diýip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atlandyrýarys</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Düzgünnamada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şeýle</a:t>
            </a:r>
            <a:r>
              <a:rPr lang="en-US" dirty="0" smtClean="0">
                <a:latin typeface="Times New Roman" panose="02020603050405020304" pitchFamily="18" charset="0"/>
                <a:cs typeface="Times New Roman" panose="02020603050405020304" pitchFamily="18" charset="0"/>
              </a:rPr>
              <a:t>-de </a:t>
            </a:r>
            <a:r>
              <a:rPr lang="en-US" dirty="0" err="1" smtClean="0">
                <a:latin typeface="Times New Roman" panose="02020603050405020304" pitchFamily="18" charset="0"/>
                <a:cs typeface="Times New Roman" panose="02020603050405020304" pitchFamily="18" charset="0"/>
              </a:rPr>
              <a:t>ölçeg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serişdeleriniň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ýasalşyna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çykarylşyna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derňelşine</a:t>
            </a:r>
            <a:r>
              <a:rPr lang="en-US" dirty="0" smtClean="0">
                <a:latin typeface="Times New Roman" panose="02020603050405020304" pitchFamily="18" charset="0"/>
                <a:cs typeface="Times New Roman" panose="02020603050405020304" pitchFamily="18" charset="0"/>
              </a:rPr>
              <a:t> we </a:t>
            </a:r>
            <a:r>
              <a:rPr lang="en-US" dirty="0" err="1" smtClean="0">
                <a:latin typeface="Times New Roman" panose="02020603050405020304" pitchFamily="18" charset="0"/>
                <a:cs typeface="Times New Roman" panose="02020603050405020304" pitchFamily="18" charset="0"/>
              </a:rPr>
              <a:t>möhür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basilşyna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gözegçilik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etmek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göz</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öňünde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tutulan</a:t>
            </a:r>
            <a:r>
              <a:rPr lang="en-US" dirty="0" smtClean="0">
                <a:latin typeface="Times New Roman" panose="02020603050405020304" pitchFamily="18" charset="0"/>
                <a:cs typeface="Times New Roman" panose="02020603050405020304" pitchFamily="18" charset="0"/>
              </a:rPr>
              <a:t> hem-de </a:t>
            </a:r>
            <a:r>
              <a:rPr lang="en-US" dirty="0" err="1" smtClean="0">
                <a:latin typeface="Times New Roman" panose="02020603050405020304" pitchFamily="18" charset="0"/>
                <a:cs typeface="Times New Roman" panose="02020603050405020304" pitchFamily="18" charset="0"/>
              </a:rPr>
              <a:t>ölçegleriň</a:t>
            </a:r>
            <a:r>
              <a:rPr lang="en-US" dirty="0" smtClean="0">
                <a:latin typeface="Times New Roman" panose="02020603050405020304" pitchFamily="18" charset="0"/>
                <a:cs typeface="Times New Roman" panose="02020603050405020304" pitchFamily="18" charset="0"/>
              </a:rPr>
              <a:t> we </a:t>
            </a:r>
            <a:r>
              <a:rPr lang="en-US" dirty="0" err="1" smtClean="0">
                <a:latin typeface="Times New Roman" panose="02020603050405020304" pitchFamily="18" charset="0"/>
                <a:cs typeface="Times New Roman" panose="02020603050405020304" pitchFamily="18" charset="0"/>
              </a:rPr>
              <a:t>tereziniň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nätakyklygynyň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ygtyöar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berlen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çägi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görkezilendir</a:t>
            </a:r>
            <a:r>
              <a:rPr lang="en-US" dirty="0" smtClean="0">
                <a:latin typeface="Times New Roman" panose="02020603050405020304" pitchFamily="18" charset="0"/>
                <a:cs typeface="Times New Roman" panose="02020603050405020304" pitchFamily="18" charset="0"/>
              </a:rPr>
              <a:t>. Su </a:t>
            </a:r>
            <a:r>
              <a:rPr lang="en-US" dirty="0" err="1" smtClean="0">
                <a:latin typeface="Times New Roman" panose="02020603050405020304" pitchFamily="18" charset="0"/>
                <a:cs typeface="Times New Roman" panose="02020603050405020304" pitchFamily="18" charset="0"/>
              </a:rPr>
              <a:t>işleriň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netijesinde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köp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senagat</a:t>
            </a:r>
            <a:r>
              <a:rPr lang="en-US" dirty="0" smtClean="0">
                <a:latin typeface="Times New Roman" panose="02020603050405020304" pitchFamily="18" charset="0"/>
                <a:cs typeface="Times New Roman" panose="02020603050405020304" pitchFamily="18" charset="0"/>
              </a:rPr>
              <a:t> we </a:t>
            </a:r>
            <a:r>
              <a:rPr lang="en-US" dirty="0" err="1" smtClean="0">
                <a:latin typeface="Times New Roman" panose="02020603050405020304" pitchFamily="18" charset="0"/>
                <a:cs typeface="Times New Roman" panose="02020603050405020304" pitchFamily="18" charset="0"/>
              </a:rPr>
              <a:t>önümçilik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kärhanalarynda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ölçeg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serişdeleriň</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ulanylyş</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düzgünlerini</a:t>
            </a:r>
            <a:r>
              <a:rPr lang="en-US" dirty="0" smtClean="0">
                <a:latin typeface="Times New Roman" panose="02020603050405020304" pitchFamily="18" charset="0"/>
                <a:cs typeface="Times New Roman" panose="02020603050405020304" pitchFamily="18" charset="0"/>
              </a:rPr>
              <a:t> we </a:t>
            </a:r>
            <a:r>
              <a:rPr lang="en-US" dirty="0" err="1" smtClean="0">
                <a:latin typeface="Times New Roman" panose="02020603050405020304" pitchFamily="18" charset="0"/>
                <a:cs typeface="Times New Roman" panose="02020603050405020304" pitchFamily="18" charset="0"/>
              </a:rPr>
              <a:t>gerek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bolan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ölçeg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takykylygyny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üpjün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etmek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boýunça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metrologiýa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toparlary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döredilýär</a:t>
            </a:r>
            <a:r>
              <a:rPr lang="en-US"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56952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44557" y="225286"/>
            <a:ext cx="11502886" cy="6321287"/>
          </a:xfrm>
        </p:spPr>
        <p:style>
          <a:lnRef idx="1">
            <a:schemeClr val="accent1"/>
          </a:lnRef>
          <a:fillRef idx="3">
            <a:schemeClr val="accent1"/>
          </a:fillRef>
          <a:effectRef idx="2">
            <a:schemeClr val="accent1"/>
          </a:effectRef>
          <a:fontRef idx="minor">
            <a:schemeClr val="lt1"/>
          </a:fontRef>
        </p:style>
        <p:txBody>
          <a:bodyPr>
            <a:noAutofit/>
          </a:bodyPr>
          <a:lstStyle/>
          <a:p>
            <a:pPr algn="just"/>
            <a:r>
              <a:rPr lang="en-US" sz="2700" dirty="0" smtClean="0">
                <a:latin typeface="Times New Roman" panose="02020603050405020304" pitchFamily="18" charset="0"/>
                <a:cs typeface="Times New Roman" panose="02020603050405020304" pitchFamily="18" charset="0"/>
              </a:rPr>
              <a:t>1954-nji </a:t>
            </a:r>
            <a:r>
              <a:rPr lang="en-US" sz="2700" dirty="0" err="1" smtClean="0">
                <a:latin typeface="Times New Roman" panose="02020603050405020304" pitchFamily="18" charset="0"/>
                <a:cs typeface="Times New Roman" panose="02020603050405020304" pitchFamily="18" charset="0"/>
              </a:rPr>
              <a:t>ýylda</a:t>
            </a:r>
            <a:r>
              <a:rPr lang="en-US" sz="2700" dirty="0" smtClean="0">
                <a:latin typeface="Times New Roman" panose="02020603050405020304" pitchFamily="18" charset="0"/>
                <a:cs typeface="Times New Roman" panose="02020603050405020304" pitchFamily="18" charset="0"/>
              </a:rPr>
              <a:t> SSSR </a:t>
            </a:r>
            <a:r>
              <a:rPr lang="en-US" sz="2700" dirty="0" err="1" smtClean="0">
                <a:latin typeface="Times New Roman" panose="02020603050405020304" pitchFamily="18" charset="0"/>
                <a:cs typeface="Times New Roman" panose="02020603050405020304" pitchFamily="18" charset="0"/>
              </a:rPr>
              <a:t>Ministrler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Sowetiniň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ýanynda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standartlar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ölçegler</a:t>
            </a:r>
            <a:r>
              <a:rPr lang="en-US" sz="2700" dirty="0" smtClean="0">
                <a:latin typeface="Times New Roman" panose="02020603050405020304" pitchFamily="18" charset="0"/>
                <a:cs typeface="Times New Roman" panose="02020603050405020304" pitchFamily="18" charset="0"/>
              </a:rPr>
              <a:t> we </a:t>
            </a:r>
            <a:r>
              <a:rPr lang="en-US" sz="2700" dirty="0" err="1" smtClean="0">
                <a:latin typeface="Times New Roman" panose="02020603050405020304" pitchFamily="18" charset="0"/>
                <a:cs typeface="Times New Roman" panose="02020603050405020304" pitchFamily="18" charset="0"/>
              </a:rPr>
              <a:t>ölçeg</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abzallary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Komiteti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döredilýär</a:t>
            </a:r>
            <a:r>
              <a:rPr lang="en-US" sz="2700" dirty="0" smtClean="0">
                <a:latin typeface="Times New Roman" panose="02020603050405020304" pitchFamily="18" charset="0"/>
                <a:cs typeface="Times New Roman" panose="02020603050405020304" pitchFamily="18" charset="0"/>
              </a:rPr>
              <a:t>. 1978-nji </a:t>
            </a:r>
            <a:r>
              <a:rPr lang="en-US" sz="2700" dirty="0" err="1" smtClean="0">
                <a:latin typeface="Times New Roman" panose="02020603050405020304" pitchFamily="18" charset="0"/>
                <a:cs typeface="Times New Roman" panose="02020603050405020304" pitchFamily="18" charset="0"/>
              </a:rPr>
              <a:t>ýylda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bu</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komitet</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standartlar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boýunça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Döwlet</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Komitetine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özgerdilýär</a:t>
            </a:r>
            <a:r>
              <a:rPr lang="en-US" sz="2700" dirty="0" smtClean="0">
                <a:latin typeface="Times New Roman" panose="02020603050405020304" pitchFamily="18" charset="0"/>
                <a:cs typeface="Times New Roman" panose="02020603050405020304" pitchFamily="18" charset="0"/>
              </a:rPr>
              <a:t>.  a)SI-</a:t>
            </a:r>
            <a:r>
              <a:rPr lang="en-US" sz="2700" dirty="0" err="1" smtClean="0">
                <a:latin typeface="Times New Roman" panose="02020603050405020304" pitchFamily="18" charset="0"/>
                <a:cs typeface="Times New Roman" panose="02020603050405020304" pitchFamily="18" charset="0"/>
              </a:rPr>
              <a:t>ulgamynda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halkara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ölçeg</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birlikleriniň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etalony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Ölçeg</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birlikleri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döredilýär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saklanylýar</a:t>
            </a:r>
            <a:r>
              <a:rPr lang="en-US" sz="2700" dirty="0" smtClean="0">
                <a:latin typeface="Times New Roman" panose="02020603050405020304" pitchFamily="18" charset="0"/>
                <a:cs typeface="Times New Roman" panose="02020603050405020304" pitchFamily="18" charset="0"/>
              </a:rPr>
              <a:t> we </a:t>
            </a:r>
            <a:r>
              <a:rPr lang="en-US" sz="2700" dirty="0" err="1" smtClean="0">
                <a:latin typeface="Times New Roman" panose="02020603050405020304" pitchFamily="18" charset="0"/>
                <a:cs typeface="Times New Roman" panose="02020603050405020304" pitchFamily="18" charset="0"/>
              </a:rPr>
              <a:t>etalonlaryň</a:t>
            </a:r>
            <a:r>
              <a:rPr lang="en-US" sz="2700" dirty="0" smtClean="0">
                <a:latin typeface="Times New Roman" panose="02020603050405020304" pitchFamily="18" charset="0"/>
                <a:cs typeface="Times New Roman" panose="02020603050405020304" pitchFamily="18" charset="0"/>
              </a:rPr>
              <a:t> we </a:t>
            </a:r>
            <a:r>
              <a:rPr lang="en-US" sz="2700" dirty="0" err="1" smtClean="0">
                <a:latin typeface="Times New Roman" panose="02020603050405020304" pitchFamily="18" charset="0"/>
                <a:cs typeface="Times New Roman" panose="02020603050405020304" pitchFamily="18" charset="0"/>
              </a:rPr>
              <a:t>nusgalyk</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ölçeg</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birlikleriniň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kömegi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bilen</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geçirilýär</a:t>
            </a:r>
            <a:r>
              <a:rPr lang="en-US" sz="2700" dirty="0" smtClean="0">
                <a:latin typeface="Times New Roman" panose="02020603050405020304" pitchFamily="18" charset="0"/>
                <a:cs typeface="Times New Roman" panose="02020603050405020304" pitchFamily="18" charset="0"/>
              </a:rPr>
              <a:t>. Etalon  </a:t>
            </a:r>
            <a:r>
              <a:rPr lang="en-US" sz="2700" dirty="0" err="1" smtClean="0">
                <a:latin typeface="Times New Roman" panose="02020603050405020304" pitchFamily="18" charset="0"/>
                <a:cs typeface="Times New Roman" panose="02020603050405020304" pitchFamily="18" charset="0"/>
              </a:rPr>
              <a:t>bu</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ölçeg</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serişdesi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bolup</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fiziki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ululyklaryň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birligini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ýüze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çykarylmagyny</a:t>
            </a:r>
            <a:r>
              <a:rPr lang="en-US" sz="2700" dirty="0" smtClean="0">
                <a:latin typeface="Times New Roman" panose="02020603050405020304" pitchFamily="18" charset="0"/>
                <a:cs typeface="Times New Roman" panose="02020603050405020304" pitchFamily="18" charset="0"/>
              </a:rPr>
              <a:t> we </a:t>
            </a:r>
            <a:r>
              <a:rPr lang="en-US" sz="2700" dirty="0" err="1" smtClean="0">
                <a:latin typeface="Times New Roman" panose="02020603050405020304" pitchFamily="18" charset="0"/>
                <a:cs typeface="Times New Roman" panose="02020603050405020304" pitchFamily="18" charset="0"/>
              </a:rPr>
              <a:t>saklanylmagyny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üpjün</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edip</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birlikleri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nusgalyk</a:t>
            </a:r>
            <a:r>
              <a:rPr lang="en-US" sz="2700" dirty="0" smtClean="0">
                <a:latin typeface="Times New Roman" panose="02020603050405020304" pitchFamily="18" charset="0"/>
                <a:cs typeface="Times New Roman" panose="02020603050405020304" pitchFamily="18" charset="0"/>
              </a:rPr>
              <a:t> we </a:t>
            </a:r>
            <a:r>
              <a:rPr lang="en-US" sz="2700" dirty="0" err="1" smtClean="0">
                <a:latin typeface="Times New Roman" panose="02020603050405020304" pitchFamily="18" charset="0"/>
                <a:cs typeface="Times New Roman" panose="02020603050405020304" pitchFamily="18" charset="0"/>
              </a:rPr>
              <a:t>iş</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ölçeg</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serişdelerine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geçirmekligi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maksat</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edinýär</a:t>
            </a:r>
            <a:r>
              <a:rPr lang="en-US" sz="2700" dirty="0" smtClean="0">
                <a:latin typeface="Times New Roman" panose="02020603050405020304" pitchFamily="18" charset="0"/>
                <a:cs typeface="Times New Roman" panose="02020603050405020304" pitchFamily="18" charset="0"/>
              </a:rPr>
              <a:t>. Bu belli </a:t>
            </a:r>
            <a:r>
              <a:rPr lang="en-US" sz="2700" dirty="0" err="1" smtClean="0">
                <a:latin typeface="Times New Roman" panose="02020603050405020304" pitchFamily="18" charset="0"/>
                <a:cs typeface="Times New Roman" panose="02020603050405020304" pitchFamily="18" charset="0"/>
              </a:rPr>
              <a:t>bir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düzgün</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boýunça</a:t>
            </a:r>
            <a:r>
              <a:rPr lang="en-US" sz="2700" dirty="0" smtClean="0">
                <a:latin typeface="Times New Roman" panose="02020603050405020304" pitchFamily="18" charset="0"/>
                <a:cs typeface="Times New Roman" panose="02020603050405020304" pitchFamily="18" charset="0"/>
              </a:rPr>
              <a:t> etalon </a:t>
            </a:r>
            <a:r>
              <a:rPr lang="en-US" sz="2700" dirty="0" err="1" smtClean="0">
                <a:latin typeface="Times New Roman" panose="02020603050405020304" pitchFamily="18" charset="0"/>
                <a:cs typeface="Times New Roman" panose="02020603050405020304" pitchFamily="18" charset="0"/>
              </a:rPr>
              <a:t>hökmünde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tassyklanan</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bolmalydyr</a:t>
            </a:r>
            <a:r>
              <a:rPr lang="en-US" sz="2700" dirty="0" smtClean="0">
                <a:latin typeface="Times New Roman" panose="02020603050405020304" pitchFamily="18" charset="0"/>
                <a:cs typeface="Times New Roman" panose="02020603050405020304" pitchFamily="18" charset="0"/>
              </a:rPr>
              <a:t>. Eger </a:t>
            </a:r>
            <a:r>
              <a:rPr lang="en-US" sz="2700" dirty="0" err="1" smtClean="0">
                <a:latin typeface="Times New Roman" panose="02020603050405020304" pitchFamily="18" charset="0"/>
                <a:cs typeface="Times New Roman" panose="02020603050405020304" pitchFamily="18" charset="0"/>
              </a:rPr>
              <a:t>birligi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ýüze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çykarmaklygy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üpjün</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edýän</a:t>
            </a:r>
            <a:r>
              <a:rPr lang="en-US" sz="2700" dirty="0" smtClean="0">
                <a:latin typeface="Times New Roman" panose="02020603050405020304" pitchFamily="18" charset="0"/>
                <a:cs typeface="Times New Roman" panose="02020603050405020304" pitchFamily="18" charset="0"/>
              </a:rPr>
              <a:t> etalon </a:t>
            </a:r>
            <a:r>
              <a:rPr lang="en-US" sz="2700" dirty="0" err="1" smtClean="0">
                <a:latin typeface="Times New Roman" panose="02020603050405020304" pitchFamily="18" charset="0"/>
                <a:cs typeface="Times New Roman" panose="02020603050405020304" pitchFamily="18" charset="0"/>
              </a:rPr>
              <a:t>ýokary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takyklygy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bolsa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oňa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deslapky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ýa</a:t>
            </a:r>
            <a:r>
              <a:rPr lang="en-US" sz="2700" dirty="0" smtClean="0">
                <a:latin typeface="Times New Roman" panose="02020603050405020304" pitchFamily="18" charset="0"/>
                <a:cs typeface="Times New Roman" panose="02020603050405020304" pitchFamily="18" charset="0"/>
              </a:rPr>
              <a:t>-da </a:t>
            </a:r>
            <a:r>
              <a:rPr lang="en-US" sz="2700" dirty="0" err="1" smtClean="0">
                <a:latin typeface="Times New Roman" panose="02020603050405020304" pitchFamily="18" charset="0"/>
                <a:cs typeface="Times New Roman" panose="02020603050405020304" pitchFamily="18" charset="0"/>
              </a:rPr>
              <a:t>ilkinji</a:t>
            </a:r>
            <a:r>
              <a:rPr lang="en-US" sz="2700" dirty="0" smtClean="0">
                <a:latin typeface="Times New Roman" panose="02020603050405020304" pitchFamily="18" charset="0"/>
                <a:cs typeface="Times New Roman" panose="02020603050405020304" pitchFamily="18" charset="0"/>
              </a:rPr>
              <a:t> etalon </a:t>
            </a:r>
            <a:r>
              <a:rPr lang="en-US" sz="2700" dirty="0" err="1" smtClean="0">
                <a:latin typeface="Times New Roman" panose="02020603050405020304" pitchFamily="18" charset="0"/>
                <a:cs typeface="Times New Roman" panose="02020603050405020304" pitchFamily="18" charset="0"/>
              </a:rPr>
              <a:t>diýilýär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Esasy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birlikleriň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deslapky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etalony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birligi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onuň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kesgitlamesine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laýyklykda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ýüze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çykarýarlar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Deslapky</a:t>
            </a:r>
            <a:r>
              <a:rPr lang="en-US" sz="2700" dirty="0" smtClean="0">
                <a:latin typeface="Times New Roman" panose="02020603050405020304" pitchFamily="18" charset="0"/>
                <a:cs typeface="Times New Roman" panose="02020603050405020304" pitchFamily="18" charset="0"/>
              </a:rPr>
              <a:t> etalon </a:t>
            </a:r>
            <a:r>
              <a:rPr lang="en-US" sz="2700" dirty="0" err="1" smtClean="0">
                <a:latin typeface="Times New Roman" panose="02020603050405020304" pitchFamily="18" charset="0"/>
                <a:cs typeface="Times New Roman" panose="02020603050405020304" pitchFamily="18" charset="0"/>
              </a:rPr>
              <a:t>hökmünde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kilogramyň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agram</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birligini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ýüze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çykarmak</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üçin</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ölçeg</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serişdeleriniň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toplumy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bolup</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durýar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Döwlet</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etalonlarynyň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iki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görnüşi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bolýar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deslapky</a:t>
            </a:r>
            <a:r>
              <a:rPr lang="en-US" sz="2700" dirty="0" smtClean="0">
                <a:latin typeface="Times New Roman" panose="02020603050405020304" pitchFamily="18" charset="0"/>
                <a:cs typeface="Times New Roman" panose="02020603050405020304" pitchFamily="18" charset="0"/>
              </a:rPr>
              <a:t> we </a:t>
            </a:r>
            <a:r>
              <a:rPr lang="en-US" sz="2700" dirty="0" err="1" smtClean="0">
                <a:latin typeface="Times New Roman" panose="02020603050405020304" pitchFamily="18" charset="0"/>
                <a:cs typeface="Times New Roman" panose="02020603050405020304" pitchFamily="18" charset="0"/>
              </a:rPr>
              <a:t>ýörite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Deslapky</a:t>
            </a:r>
            <a:r>
              <a:rPr lang="en-US" sz="2700" dirty="0" smtClean="0">
                <a:latin typeface="Times New Roman" panose="02020603050405020304" pitchFamily="18" charset="0"/>
                <a:cs typeface="Times New Roman" panose="02020603050405020304" pitchFamily="18" charset="0"/>
              </a:rPr>
              <a:t> etalon </a:t>
            </a:r>
            <a:r>
              <a:rPr lang="en-US" sz="2700" dirty="0" err="1" smtClean="0">
                <a:latin typeface="Times New Roman" panose="02020603050405020304" pitchFamily="18" charset="0"/>
                <a:cs typeface="Times New Roman" panose="02020603050405020304" pitchFamily="18" charset="0"/>
              </a:rPr>
              <a:t>birligi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onuň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kesgitlemesine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laýyklykda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ýurtdaky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ýokary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takyklyk</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bilen</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ýüze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çykarýar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Ýörete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etalonlar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birligi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aýratyn</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şertlerde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ýüze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çykarmak</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üçin</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niýetlenen</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Metrologiýa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durmuşda</a:t>
            </a:r>
            <a:r>
              <a:rPr lang="en-US" sz="2700" dirty="0" smtClean="0">
                <a:latin typeface="Times New Roman" panose="02020603050405020304" pitchFamily="18" charset="0"/>
                <a:cs typeface="Times New Roman" panose="02020603050405020304" pitchFamily="18" charset="0"/>
              </a:rPr>
              <a:t> has </a:t>
            </a:r>
            <a:r>
              <a:rPr lang="en-US" sz="2700" dirty="0" err="1" smtClean="0">
                <a:latin typeface="Times New Roman" panose="02020603050405020304" pitchFamily="18" charset="0"/>
                <a:cs typeface="Times New Roman" panose="02020603050405020304" pitchFamily="18" charset="0"/>
              </a:rPr>
              <a:t>giňden</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ýaýrany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ikinji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etalondyr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onuň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ähmiýeti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deslapky</a:t>
            </a:r>
            <a:r>
              <a:rPr lang="en-US" sz="2700" dirty="0" smtClean="0">
                <a:latin typeface="Times New Roman" panose="02020603050405020304" pitchFamily="18" charset="0"/>
                <a:cs typeface="Times New Roman" panose="02020603050405020304" pitchFamily="18" charset="0"/>
              </a:rPr>
              <a:t> etalon </a:t>
            </a:r>
            <a:r>
              <a:rPr lang="en-US" sz="2700" dirty="0" err="1" smtClean="0">
                <a:latin typeface="Times New Roman" panose="02020603050405020304" pitchFamily="18" charset="0"/>
                <a:cs typeface="Times New Roman" panose="02020603050405020304" pitchFamily="18" charset="0"/>
              </a:rPr>
              <a:t>boýunça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anyklanylýar</a:t>
            </a:r>
            <a:r>
              <a:rPr lang="en-US" sz="2700" dirty="0" smtClean="0">
                <a:latin typeface="Times New Roman" panose="02020603050405020304" pitchFamily="18" charset="0"/>
                <a:cs typeface="Times New Roman" panose="02020603050405020304" pitchFamily="18" charset="0"/>
              </a:rPr>
              <a:t>.</a:t>
            </a:r>
            <a:endParaRPr lang="ru-RU"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5801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04801"/>
            <a:ext cx="10515600" cy="1046922"/>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a:r>
              <a:rPr lang="en-US" sz="6000" dirty="0" err="1" smtClean="0">
                <a:latin typeface="Times New Roman" panose="02020603050405020304" pitchFamily="18" charset="0"/>
                <a:cs typeface="Times New Roman" panose="02020603050405020304" pitchFamily="18" charset="0"/>
              </a:rPr>
              <a:t>Uzynlyk</a:t>
            </a:r>
            <a:r>
              <a:rPr lang="en-US" sz="6000" dirty="0" smtClean="0">
                <a:latin typeface="Times New Roman" panose="02020603050405020304" pitchFamily="18" charset="0"/>
                <a:cs typeface="Times New Roman" panose="02020603050405020304" pitchFamily="18" charset="0"/>
              </a:rPr>
              <a:t> </a:t>
            </a:r>
            <a:r>
              <a:rPr lang="en-US" sz="6000" dirty="0" err="1" smtClean="0">
                <a:latin typeface="Times New Roman" panose="02020603050405020304" pitchFamily="18" charset="0"/>
                <a:cs typeface="Times New Roman" panose="02020603050405020304" pitchFamily="18" charset="0"/>
              </a:rPr>
              <a:t>birliginiň</a:t>
            </a:r>
            <a:r>
              <a:rPr lang="en-US" sz="6000" dirty="0" smtClean="0">
                <a:latin typeface="Times New Roman" panose="02020603050405020304" pitchFamily="18" charset="0"/>
                <a:cs typeface="Times New Roman" panose="02020603050405020304" pitchFamily="18" charset="0"/>
              </a:rPr>
              <a:t> </a:t>
            </a:r>
            <a:r>
              <a:rPr lang="en-US" sz="6000" dirty="0" err="1" smtClean="0">
                <a:latin typeface="Times New Roman" panose="02020603050405020304" pitchFamily="18" charset="0"/>
                <a:cs typeface="Times New Roman" panose="02020603050405020304" pitchFamily="18" charset="0"/>
              </a:rPr>
              <a:t>etalony</a:t>
            </a:r>
            <a:r>
              <a:rPr lang="en-US" sz="6000" dirty="0" smtClean="0">
                <a:latin typeface="Times New Roman" panose="02020603050405020304" pitchFamily="18" charset="0"/>
                <a:cs typeface="Times New Roman" panose="02020603050405020304" pitchFamily="18" charset="0"/>
              </a:rPr>
              <a:t>. </a:t>
            </a:r>
            <a:endParaRPr lang="ru-RU" sz="6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351723"/>
            <a:ext cx="10515600" cy="4825240"/>
          </a:xfrm>
        </p:spPr>
        <p:style>
          <a:lnRef idx="3">
            <a:schemeClr val="lt1"/>
          </a:lnRef>
          <a:fillRef idx="1">
            <a:schemeClr val="accent1"/>
          </a:fillRef>
          <a:effectRef idx="1">
            <a:schemeClr val="accent1"/>
          </a:effectRef>
          <a:fontRef idx="minor">
            <a:schemeClr val="lt1"/>
          </a:fontRef>
        </p:style>
        <p:txBody>
          <a:bodyPr>
            <a:noAutofit/>
          </a:bodyPr>
          <a:lstStyle/>
          <a:p>
            <a:pPr algn="just"/>
            <a:r>
              <a:rPr lang="en-US" sz="2700" dirty="0" smtClean="0">
                <a:latin typeface="Times New Roman" panose="02020603050405020304" pitchFamily="18" charset="0"/>
                <a:cs typeface="Times New Roman" panose="02020603050405020304" pitchFamily="18" charset="0"/>
              </a:rPr>
              <a:t>1895-nji </a:t>
            </a:r>
            <a:r>
              <a:rPr lang="en-US" sz="2700" dirty="0" err="1" smtClean="0">
                <a:latin typeface="Times New Roman" panose="02020603050405020304" pitchFamily="18" charset="0"/>
                <a:cs typeface="Times New Roman" panose="02020603050405020304" pitchFamily="18" charset="0"/>
              </a:rPr>
              <a:t>ýylda</a:t>
            </a:r>
            <a:r>
              <a:rPr lang="en-US" sz="2700" dirty="0" smtClean="0">
                <a:latin typeface="Times New Roman" panose="02020603050405020304" pitchFamily="18" charset="0"/>
                <a:cs typeface="Times New Roman" panose="02020603050405020304" pitchFamily="18" charset="0"/>
              </a:rPr>
              <a:t> II </a:t>
            </a:r>
            <a:r>
              <a:rPr lang="en-US" sz="2700" dirty="0" err="1" smtClean="0">
                <a:latin typeface="Times New Roman" panose="02020603050405020304" pitchFamily="18" charset="0"/>
                <a:cs typeface="Times New Roman" panose="02020603050405020304" pitchFamily="18" charset="0"/>
              </a:rPr>
              <a:t>Baş</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konferensiýa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tereziler</a:t>
            </a:r>
            <a:r>
              <a:rPr lang="en-US" sz="2700" dirty="0" smtClean="0">
                <a:latin typeface="Times New Roman" panose="02020603050405020304" pitchFamily="18" charset="0"/>
                <a:cs typeface="Times New Roman" panose="02020603050405020304" pitchFamily="18" charset="0"/>
              </a:rPr>
              <a:t> we </a:t>
            </a:r>
            <a:r>
              <a:rPr lang="en-US" sz="2700" dirty="0" err="1" smtClean="0">
                <a:latin typeface="Times New Roman" panose="02020603050405020304" pitchFamily="18" charset="0"/>
                <a:cs typeface="Times New Roman" panose="02020603050405020304" pitchFamily="18" charset="0"/>
              </a:rPr>
              <a:t>ölçegler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boýunça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metriň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ölçegi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ýeke-täk</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uzynlygy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monohramatiki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ýagtylygyň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ýagtylyk</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tolkunynyň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uzynlygyny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kabul</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etdi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Birnäçe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elementleriň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spektral</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çyzygyny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öwrenilenden</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soň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uzynlyk</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birligini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şekillendirmegi</a:t>
            </a:r>
            <a:r>
              <a:rPr lang="en-US" sz="2700" dirty="0" smtClean="0">
                <a:latin typeface="Times New Roman" panose="02020603050405020304" pitchFamily="18" charset="0"/>
                <a:cs typeface="Times New Roman" panose="02020603050405020304" pitchFamily="18" charset="0"/>
              </a:rPr>
              <a:t> kripton-86-nyň </a:t>
            </a:r>
            <a:r>
              <a:rPr lang="en-US" sz="2700" dirty="0" err="1" smtClean="0">
                <a:latin typeface="Times New Roman" panose="02020603050405020304" pitchFamily="18" charset="0"/>
                <a:cs typeface="Times New Roman" panose="02020603050405020304" pitchFamily="18" charset="0"/>
              </a:rPr>
              <a:t>izotorynyň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mämişi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çyzygy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üpjün</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edýär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diýen</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karara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gelinýär</a:t>
            </a:r>
            <a:r>
              <a:rPr lang="en-US" sz="2700" dirty="0" smtClean="0">
                <a:latin typeface="Times New Roman" panose="02020603050405020304" pitchFamily="18" charset="0"/>
                <a:cs typeface="Times New Roman" panose="02020603050405020304" pitchFamily="18" charset="0"/>
              </a:rPr>
              <a:t>. 1960-njy </a:t>
            </a:r>
            <a:r>
              <a:rPr lang="en-US" sz="2700" dirty="0" err="1" smtClean="0">
                <a:latin typeface="Times New Roman" panose="02020603050405020304" pitchFamily="18" charset="0"/>
                <a:cs typeface="Times New Roman" panose="02020603050405020304" pitchFamily="18" charset="0"/>
              </a:rPr>
              <a:t>ýylda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tereziler</a:t>
            </a:r>
            <a:r>
              <a:rPr lang="en-US" sz="2700" dirty="0" smtClean="0">
                <a:latin typeface="Times New Roman" panose="02020603050405020304" pitchFamily="18" charset="0"/>
                <a:cs typeface="Times New Roman" panose="02020603050405020304" pitchFamily="18" charset="0"/>
              </a:rPr>
              <a:t> we </a:t>
            </a:r>
            <a:r>
              <a:rPr lang="en-US" sz="2700" dirty="0" err="1" smtClean="0">
                <a:latin typeface="Times New Roman" panose="02020603050405020304" pitchFamily="18" charset="0"/>
                <a:cs typeface="Times New Roman" panose="02020603050405020304" pitchFamily="18" charset="0"/>
              </a:rPr>
              <a:t>ölçegler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boýunça</a:t>
            </a:r>
            <a:r>
              <a:rPr lang="en-US" sz="2700" dirty="0" smtClean="0">
                <a:latin typeface="Times New Roman" panose="02020603050405020304" pitchFamily="18" charset="0"/>
                <a:cs typeface="Times New Roman" panose="02020603050405020304" pitchFamily="18" charset="0"/>
              </a:rPr>
              <a:t>  XI </a:t>
            </a:r>
            <a:r>
              <a:rPr lang="en-US" sz="2700" dirty="0" err="1" smtClean="0">
                <a:latin typeface="Times New Roman" panose="02020603050405020304" pitchFamily="18" charset="0"/>
                <a:cs typeface="Times New Roman" panose="02020603050405020304" pitchFamily="18" charset="0"/>
              </a:rPr>
              <a:t>Baş</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konferensiýa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metr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ölçeginiň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bu</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tolkundaky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uzynlygy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diýip</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onuň</a:t>
            </a:r>
            <a:r>
              <a:rPr lang="en-US" sz="2700" dirty="0" smtClean="0">
                <a:latin typeface="Times New Roman" panose="02020603050405020304" pitchFamily="18" charset="0"/>
                <a:cs typeface="Times New Roman" panose="02020603050405020304" pitchFamily="18" charset="0"/>
              </a:rPr>
              <a:t> has </a:t>
            </a:r>
            <a:r>
              <a:rPr lang="en-US" sz="2700" dirty="0" err="1" smtClean="0">
                <a:latin typeface="Times New Roman" panose="02020603050405020304" pitchFamily="18" charset="0"/>
                <a:cs typeface="Times New Roman" panose="02020603050405020304" pitchFamily="18" charset="0"/>
              </a:rPr>
              <a:t>takyk</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ähmiýetli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çözgüdini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kabul</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edýärler</a:t>
            </a:r>
            <a:r>
              <a:rPr lang="en-US" sz="2700" dirty="0" smtClean="0">
                <a:latin typeface="Times New Roman" panose="02020603050405020304" pitchFamily="18" charset="0"/>
                <a:cs typeface="Times New Roman" panose="02020603050405020304" pitchFamily="18" charset="0"/>
              </a:rPr>
              <a:t>. Bu </a:t>
            </a:r>
            <a:r>
              <a:rPr lang="en-US" sz="2700" dirty="0" err="1" smtClean="0">
                <a:latin typeface="Times New Roman" panose="02020603050405020304" pitchFamily="18" charset="0"/>
                <a:cs typeface="Times New Roman" panose="02020603050405020304" pitchFamily="18" charset="0"/>
              </a:rPr>
              <a:t>çözgüdiň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netijesinde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aşakdaky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kesgitleme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tassyklanýar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Metr-wakium</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şöhlelenmesinde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tolkunyň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uzynlygy</a:t>
            </a:r>
            <a:r>
              <a:rPr lang="en-US" sz="2700" dirty="0" smtClean="0">
                <a:latin typeface="Times New Roman" panose="02020603050405020304" pitchFamily="18" charset="0"/>
                <a:cs typeface="Times New Roman" panose="02020603050405020304" pitchFamily="18" charset="0"/>
              </a:rPr>
              <a:t> 1650763,73 </a:t>
            </a:r>
            <a:r>
              <a:rPr lang="en-US" sz="2700" dirty="0" err="1" smtClean="0">
                <a:latin typeface="Times New Roman" panose="02020603050405020304" pitchFamily="18" charset="0"/>
                <a:cs typeface="Times New Roman" panose="02020603050405020304" pitchFamily="18" charset="0"/>
              </a:rPr>
              <a:t>deňdir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bu</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uzynlyk</a:t>
            </a:r>
            <a:r>
              <a:rPr lang="en-US" sz="2700" dirty="0" smtClean="0">
                <a:latin typeface="Times New Roman" panose="02020603050405020304" pitchFamily="18" charset="0"/>
                <a:cs typeface="Times New Roman" panose="02020603050405020304" pitchFamily="18" charset="0"/>
              </a:rPr>
              <a:t> kripton-86 </a:t>
            </a:r>
            <a:r>
              <a:rPr lang="en-US" sz="2700" dirty="0" err="1" smtClean="0">
                <a:latin typeface="Times New Roman" panose="02020603050405020304" pitchFamily="18" charset="0"/>
                <a:cs typeface="Times New Roman" panose="02020603050405020304" pitchFamily="18" charset="0"/>
              </a:rPr>
              <a:t>atomlarynyň</a:t>
            </a:r>
            <a:r>
              <a:rPr lang="en-US" sz="2700" dirty="0" smtClean="0">
                <a:latin typeface="Times New Roman" panose="02020603050405020304" pitchFamily="18" charset="0"/>
                <a:cs typeface="Times New Roman" panose="02020603050405020304" pitchFamily="18" charset="0"/>
              </a:rPr>
              <a:t> 2P10 we 5d5 </a:t>
            </a:r>
            <a:r>
              <a:rPr lang="en-US" sz="2700" dirty="0" err="1" smtClean="0">
                <a:latin typeface="Times New Roman" panose="02020603050405020304" pitchFamily="18" charset="0"/>
                <a:cs typeface="Times New Roman" panose="02020603050405020304" pitchFamily="18" charset="0"/>
              </a:rPr>
              <a:t>derejeleriniň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arasyndaky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geçişe</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laýyk</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gelýär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Mälim</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bolşy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ýaly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ýagtylyk</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energiýasynyň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kwantlary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bir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stasionar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ýagdaýdan</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beýleki</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ýagdaýa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geçende</a:t>
            </a:r>
            <a:r>
              <a:rPr lang="en-US" sz="2700" dirty="0" smtClean="0">
                <a:latin typeface="Times New Roman" panose="02020603050405020304" pitchFamily="18" charset="0"/>
                <a:cs typeface="Times New Roman" panose="02020603050405020304" pitchFamily="18" charset="0"/>
              </a:rPr>
              <a:t> atom </a:t>
            </a:r>
            <a:r>
              <a:rPr lang="en-US" sz="2700" dirty="0" err="1" smtClean="0">
                <a:latin typeface="Times New Roman" panose="02020603050405020304" pitchFamily="18" charset="0"/>
                <a:cs typeface="Times New Roman" panose="02020603050405020304" pitchFamily="18" charset="0"/>
              </a:rPr>
              <a:t>bilen</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şöhlelenýärler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ýa</a:t>
            </a:r>
            <a:r>
              <a:rPr lang="en-US" sz="2700" dirty="0" smtClean="0">
                <a:latin typeface="Times New Roman" panose="02020603050405020304" pitchFamily="18" charset="0"/>
                <a:cs typeface="Times New Roman" panose="02020603050405020304" pitchFamily="18" charset="0"/>
              </a:rPr>
              <a:t>-da </a:t>
            </a:r>
            <a:r>
              <a:rPr lang="en-US" sz="2700" dirty="0" err="1" smtClean="0">
                <a:latin typeface="Times New Roman" panose="02020603050405020304" pitchFamily="18" charset="0"/>
                <a:cs typeface="Times New Roman" panose="02020603050405020304" pitchFamily="18" charset="0"/>
              </a:rPr>
              <a:t>siňdirilýärler</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Şöhleleniş</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sindiriliş</a:t>
            </a:r>
            <a:r>
              <a:rPr lang="en-US" sz="2700" dirty="0" smtClean="0">
                <a:latin typeface="Times New Roman" panose="02020603050405020304" pitchFamily="18" charset="0"/>
                <a:cs typeface="Times New Roman" panose="02020603050405020304" pitchFamily="18" charset="0"/>
              </a:rPr>
              <a:t>) f </a:t>
            </a:r>
            <a:r>
              <a:rPr lang="en-US" sz="2700" dirty="0" err="1" smtClean="0">
                <a:latin typeface="Times New Roman" panose="02020603050405020304" pitchFamily="18" charset="0"/>
                <a:cs typeface="Times New Roman" panose="02020603050405020304" pitchFamily="18" charset="0"/>
              </a:rPr>
              <a:t>ýygylygy</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energiýa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ýagdaýynyň</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tapawudyna</a:t>
            </a:r>
            <a:r>
              <a:rPr lang="en-US" sz="2700" dirty="0" smtClean="0">
                <a:latin typeface="Times New Roman" panose="02020603050405020304" pitchFamily="18" charset="0"/>
                <a:cs typeface="Times New Roman" panose="02020603050405020304" pitchFamily="18" charset="0"/>
              </a:rPr>
              <a:t> </a:t>
            </a:r>
            <a:r>
              <a:rPr lang="en-US" sz="2700" dirty="0" err="1" smtClean="0">
                <a:latin typeface="Times New Roman" panose="02020603050405020304" pitchFamily="18" charset="0"/>
                <a:cs typeface="Times New Roman" panose="02020603050405020304" pitchFamily="18" charset="0"/>
              </a:rPr>
              <a:t>proporsionaldyr</a:t>
            </a:r>
            <a:r>
              <a:rPr lang="en-US" sz="2700" dirty="0" smtClean="0">
                <a:latin typeface="Times New Roman" panose="02020603050405020304" pitchFamily="18" charset="0"/>
                <a:cs typeface="Times New Roman" panose="02020603050405020304" pitchFamily="18" charset="0"/>
              </a:rPr>
              <a:t> </a:t>
            </a:r>
            <a:endParaRPr lang="ru-RU"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8407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a:r>
              <a:rPr lang="en-US" sz="5400" dirty="0" err="1" smtClean="0">
                <a:latin typeface="Times New Roman" panose="02020603050405020304" pitchFamily="18" charset="0"/>
                <a:cs typeface="Times New Roman" panose="02020603050405020304" pitchFamily="18" charset="0"/>
              </a:rPr>
              <a:t>Wagt</a:t>
            </a:r>
            <a:r>
              <a:rPr lang="en-US" sz="5400" dirty="0" smtClean="0">
                <a:latin typeface="Times New Roman" panose="02020603050405020304" pitchFamily="18" charset="0"/>
                <a:cs typeface="Times New Roman" panose="02020603050405020304" pitchFamily="18" charset="0"/>
              </a:rPr>
              <a:t> </a:t>
            </a:r>
            <a:r>
              <a:rPr lang="en-US" sz="5400" dirty="0" err="1" smtClean="0">
                <a:latin typeface="Times New Roman" panose="02020603050405020304" pitchFamily="18" charset="0"/>
                <a:cs typeface="Times New Roman" panose="02020603050405020304" pitchFamily="18" charset="0"/>
              </a:rPr>
              <a:t>birliginiň</a:t>
            </a:r>
            <a:r>
              <a:rPr lang="en-US" sz="5400" dirty="0" smtClean="0">
                <a:latin typeface="Times New Roman" panose="02020603050405020304" pitchFamily="18" charset="0"/>
                <a:cs typeface="Times New Roman" panose="02020603050405020304" pitchFamily="18" charset="0"/>
              </a:rPr>
              <a:t> </a:t>
            </a:r>
            <a:r>
              <a:rPr lang="en-US" sz="5400" dirty="0" err="1" smtClean="0">
                <a:latin typeface="Times New Roman" panose="02020603050405020304" pitchFamily="18" charset="0"/>
                <a:cs typeface="Times New Roman" panose="02020603050405020304" pitchFamily="18" charset="0"/>
              </a:rPr>
              <a:t>etalony</a:t>
            </a:r>
            <a:endParaRPr lang="ru-RU" sz="5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1"/>
          </a:lnRef>
          <a:fillRef idx="3">
            <a:schemeClr val="accent1"/>
          </a:fillRef>
          <a:effectRef idx="2">
            <a:schemeClr val="accent1"/>
          </a:effectRef>
          <a:fontRef idx="minor">
            <a:schemeClr val="lt1"/>
          </a:fontRef>
        </p:style>
        <p:txBody>
          <a:bodyPr>
            <a:normAutofit/>
          </a:bodyPr>
          <a:lstStyle/>
          <a:p>
            <a:pPr algn="just"/>
            <a:r>
              <a:rPr lang="en-US" sz="3200" dirty="0" err="1" smtClean="0">
                <a:latin typeface="Times New Roman" panose="02020603050405020304" pitchFamily="18" charset="0"/>
                <a:cs typeface="Times New Roman" panose="02020603050405020304" pitchFamily="18" charset="0"/>
              </a:rPr>
              <a:t>Wagt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birliginiň</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ösüş</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taryhyny</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bu</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birligiň</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ölçeginiň</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ýüze</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çykarylşy</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ýa</a:t>
            </a:r>
            <a:r>
              <a:rPr lang="en-US" sz="3200" dirty="0" smtClean="0">
                <a:latin typeface="Times New Roman" panose="02020603050405020304" pitchFamily="18" charset="0"/>
                <a:cs typeface="Times New Roman" panose="02020603050405020304" pitchFamily="18" charset="0"/>
              </a:rPr>
              <a:t>-da </a:t>
            </a:r>
            <a:r>
              <a:rPr lang="en-US" sz="3200" dirty="0" err="1" smtClean="0">
                <a:latin typeface="Times New Roman" panose="02020603050405020304" pitchFamily="18" charset="0"/>
                <a:cs typeface="Times New Roman" panose="02020603050405020304" pitchFamily="18" charset="0"/>
              </a:rPr>
              <a:t>takyklygyny</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ýokarlandyryş</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kesgitlemesi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boýunça</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birnäçe</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döwürlere</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bölmek</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bolýar</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Wagt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birligini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gije-gündiziň</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dowamy</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bilen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kesgitläpdirler</a:t>
            </a:r>
            <a:r>
              <a:rPr lang="en-US" sz="3200" dirty="0" smtClean="0">
                <a:latin typeface="Times New Roman" panose="02020603050405020304" pitchFamily="18" charset="0"/>
                <a:cs typeface="Times New Roman" panose="02020603050405020304" pitchFamily="18" charset="0"/>
              </a:rPr>
              <a:t>.  1967-nji </a:t>
            </a:r>
            <a:r>
              <a:rPr lang="en-US" sz="3200" dirty="0" err="1" smtClean="0">
                <a:latin typeface="Times New Roman" panose="02020603050405020304" pitchFamily="18" charset="0"/>
                <a:cs typeface="Times New Roman" panose="02020603050405020304" pitchFamily="18" charset="0"/>
              </a:rPr>
              <a:t>ýylda</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ölçegleriň</a:t>
            </a:r>
            <a:r>
              <a:rPr lang="en-US" sz="3200" dirty="0" smtClean="0">
                <a:latin typeface="Times New Roman" panose="02020603050405020304" pitchFamily="18" charset="0"/>
                <a:cs typeface="Times New Roman" panose="02020603050405020304" pitchFamily="18" charset="0"/>
              </a:rPr>
              <a:t> we </a:t>
            </a:r>
            <a:r>
              <a:rPr lang="en-US" sz="3200" dirty="0" err="1" smtClean="0">
                <a:latin typeface="Times New Roman" panose="02020603050405020304" pitchFamily="18" charset="0"/>
                <a:cs typeface="Times New Roman" panose="02020603050405020304" pitchFamily="18" charset="0"/>
              </a:rPr>
              <a:t>terezileriň</a:t>
            </a:r>
            <a:r>
              <a:rPr lang="en-US" sz="3200" dirty="0" smtClean="0">
                <a:latin typeface="Times New Roman" panose="02020603050405020304" pitchFamily="18" charset="0"/>
                <a:cs typeface="Times New Roman" panose="02020603050405020304" pitchFamily="18" charset="0"/>
              </a:rPr>
              <a:t> XIII </a:t>
            </a:r>
            <a:r>
              <a:rPr lang="en-US" sz="3200" dirty="0" err="1" smtClean="0">
                <a:latin typeface="Times New Roman" panose="02020603050405020304" pitchFamily="18" charset="0"/>
                <a:cs typeface="Times New Roman" panose="02020603050405020304" pitchFamily="18" charset="0"/>
              </a:rPr>
              <a:t>Baş</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konferensiýasy</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sekundyň</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täze</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kesgitlemesini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kabul</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etdi</a:t>
            </a:r>
            <a:r>
              <a:rPr lang="en-US" sz="3200" dirty="0" smtClean="0">
                <a:latin typeface="Times New Roman" panose="02020603050405020304" pitchFamily="18" charset="0"/>
                <a:cs typeface="Times New Roman" panose="02020603050405020304" pitchFamily="18" charset="0"/>
              </a:rPr>
              <a:t>. Bu </a:t>
            </a:r>
            <a:r>
              <a:rPr lang="en-US" sz="3200" dirty="0" err="1" smtClean="0">
                <a:latin typeface="Times New Roman" panose="02020603050405020304" pitchFamily="18" charset="0"/>
                <a:cs typeface="Times New Roman" panose="02020603050405020304" pitchFamily="18" charset="0"/>
              </a:rPr>
              <a:t>onuň</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ölçegini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durnukly</a:t>
            </a:r>
            <a:r>
              <a:rPr lang="en-US" sz="3200" dirty="0" smtClean="0">
                <a:latin typeface="Times New Roman" panose="02020603050405020304" pitchFamily="18" charset="0"/>
                <a:cs typeface="Times New Roman" panose="02020603050405020304" pitchFamily="18" charset="0"/>
              </a:rPr>
              <a:t> we </a:t>
            </a:r>
            <a:r>
              <a:rPr lang="en-US" sz="3200" dirty="0" err="1" smtClean="0">
                <a:latin typeface="Times New Roman" panose="02020603050405020304" pitchFamily="18" charset="0"/>
                <a:cs typeface="Times New Roman" panose="02020603050405020304" pitchFamily="18" charset="0"/>
              </a:rPr>
              <a:t>takyk</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ýüze</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çykarmaga</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mümkinçilik</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berdi</a:t>
            </a:r>
            <a:r>
              <a:rPr lang="en-US" sz="3200" dirty="0" smtClean="0">
                <a:latin typeface="Times New Roman" panose="02020603050405020304" pitchFamily="18" charset="0"/>
                <a:cs typeface="Times New Roman" panose="02020603050405020304" pitchFamily="18" charset="0"/>
              </a:rPr>
              <a:t>.</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445560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979</Words>
  <Application>Microsoft Office PowerPoint</Application>
  <PresentationFormat>Широкоэкранный</PresentationFormat>
  <Paragraphs>21</Paragraphs>
  <Slides>10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Calibri</vt:lpstr>
      <vt:lpstr>Calibri Light</vt:lpstr>
      <vt:lpstr>Tahoma</vt:lpstr>
      <vt:lpstr>Times New Roman</vt:lpstr>
      <vt:lpstr>Тема Office</vt:lpstr>
      <vt:lpstr>Metrologiýa dersi we onuň öňünde durýan meseleler. Ölçeýiş, ölçeg tehnikalary, metrologiýa.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Uzynlyk birliginiň etalony. </vt:lpstr>
      <vt:lpstr>Wagt birliginiň etalony</vt:lpstr>
      <vt:lpstr>Elektrik togunyň güýjüniň etalon birligi</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Metrologiýa dersi we onuň öňünde durýan meseleler. Ölçeýiş, ölçeg tehnikalary, metrologiýa. </dc:title>
  <dc:creator>Пользователь</dc:creator>
  <cp:lastModifiedBy>Пользователь</cp:lastModifiedBy>
  <cp:revision>7</cp:revision>
  <dcterms:created xsi:type="dcterms:W3CDTF">2020-11-24T19:03:36Z</dcterms:created>
  <dcterms:modified xsi:type="dcterms:W3CDTF">2020-11-25T10:35:18Z</dcterms:modified>
</cp:coreProperties>
</file>