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A12878-49A1-49C0-BB5B-2628A536DB59}"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4392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A12878-49A1-49C0-BB5B-2628A536DB59}"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331039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A12878-49A1-49C0-BB5B-2628A536DB59}"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317910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A12878-49A1-49C0-BB5B-2628A536DB59}"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50493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A12878-49A1-49C0-BB5B-2628A536DB59}"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375251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A12878-49A1-49C0-BB5B-2628A536DB59}"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266183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A12878-49A1-49C0-BB5B-2628A536DB59}" type="datetimeFigureOut">
              <a:rPr lang="ru-RU" smtClean="0"/>
              <a:t>09.04.2020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221626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A12878-49A1-49C0-BB5B-2628A536DB59}" type="datetimeFigureOut">
              <a:rPr lang="ru-RU" smtClean="0"/>
              <a:t>09.04.2020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423003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A12878-49A1-49C0-BB5B-2628A536DB59}" type="datetimeFigureOut">
              <a:rPr lang="ru-RU" smtClean="0"/>
              <a:t>09.04.2020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361017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A12878-49A1-49C0-BB5B-2628A536DB59}"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190102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A12878-49A1-49C0-BB5B-2628A536DB59}"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126B68-D112-4BB2-92EF-B4A3DA35F836}" type="slidenum">
              <a:rPr lang="ru-RU" smtClean="0"/>
              <a:t>‹#›</a:t>
            </a:fld>
            <a:endParaRPr lang="ru-RU"/>
          </a:p>
        </p:txBody>
      </p:sp>
    </p:spTree>
    <p:extLst>
      <p:ext uri="{BB962C8B-B14F-4D97-AF65-F5344CB8AC3E}">
        <p14:creationId xmlns:p14="http://schemas.microsoft.com/office/powerpoint/2010/main" val="13250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12878-49A1-49C0-BB5B-2628A536DB59}" type="datetimeFigureOut">
              <a:rPr lang="ru-RU" smtClean="0"/>
              <a:t>09.04.2020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26B68-D112-4BB2-92EF-B4A3DA35F836}" type="slidenum">
              <a:rPr lang="ru-RU" smtClean="0"/>
              <a:t>‹#›</a:t>
            </a:fld>
            <a:endParaRPr lang="ru-RU"/>
          </a:p>
        </p:txBody>
      </p:sp>
    </p:spTree>
    <p:extLst>
      <p:ext uri="{BB962C8B-B14F-4D97-AF65-F5344CB8AC3E}">
        <p14:creationId xmlns:p14="http://schemas.microsoft.com/office/powerpoint/2010/main" val="1168176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75771"/>
            <a:ext cx="12192000" cy="2670630"/>
          </a:xfrm>
        </p:spPr>
        <p:txBody>
          <a:bodyPr>
            <a:normAutofit fontScale="90000"/>
          </a:bodyPr>
          <a:lstStyle/>
          <a:p>
            <a:r>
              <a:rPr lang="hr-HR" sz="6700" b="1" dirty="0" smtClean="0">
                <a:solidFill>
                  <a:schemeClr val="accent1">
                    <a:lumMod val="50000"/>
                  </a:schemeClr>
                </a:solidFill>
              </a:rPr>
              <a:t>Hemişelik </a:t>
            </a:r>
            <a:r>
              <a:rPr lang="hr-HR" sz="6700" b="1" dirty="0">
                <a:solidFill>
                  <a:schemeClr val="accent1">
                    <a:lumMod val="50000"/>
                  </a:schemeClr>
                </a:solidFill>
              </a:rPr>
              <a:t>toguň </a:t>
            </a:r>
            <a:r>
              <a:rPr lang="hr-HR" sz="6700" b="1" dirty="0" smtClean="0">
                <a:solidFill>
                  <a:schemeClr val="accent1">
                    <a:lumMod val="50000"/>
                  </a:schemeClr>
                </a:solidFill>
              </a:rPr>
              <a:t>maşynlary</a:t>
            </a:r>
            <a:r>
              <a:rPr lang="tk-TM" sz="6700" b="1" dirty="0" smtClean="0">
                <a:solidFill>
                  <a:schemeClr val="accent1">
                    <a:lumMod val="50000"/>
                  </a:schemeClr>
                </a:solidFill>
              </a:rPr>
              <a:t>.</a:t>
            </a:r>
            <a:r>
              <a:rPr lang="tk-TM" sz="6700" dirty="0" smtClean="0">
                <a:solidFill>
                  <a:schemeClr val="accent1">
                    <a:lumMod val="50000"/>
                  </a:schemeClr>
                </a:solidFill>
              </a:rPr>
              <a:t/>
            </a:r>
            <a:br>
              <a:rPr lang="tk-TM" sz="6700" dirty="0" smtClean="0">
                <a:solidFill>
                  <a:schemeClr val="accent1">
                    <a:lumMod val="50000"/>
                  </a:schemeClr>
                </a:solidFill>
              </a:rPr>
            </a:br>
            <a:r>
              <a:rPr lang="tk-TM" sz="4400" dirty="0" smtClean="0">
                <a:solidFill>
                  <a:srgbClr val="7030A0"/>
                </a:solidFill>
              </a:rPr>
              <a:t>1.</a:t>
            </a:r>
            <a:r>
              <a:rPr lang="hr-HR" sz="4400" b="1" dirty="0">
                <a:solidFill>
                  <a:srgbClr val="7030A0"/>
                </a:solidFill>
              </a:rPr>
              <a:t> Hemişelik toguň </a:t>
            </a:r>
            <a:r>
              <a:rPr lang="hr-HR" sz="4400" b="1" dirty="0" smtClean="0">
                <a:solidFill>
                  <a:srgbClr val="7030A0"/>
                </a:solidFill>
              </a:rPr>
              <a:t>generatorlary</a:t>
            </a:r>
            <a:r>
              <a:rPr lang="tk-TM" sz="4400" b="1" dirty="0" smtClean="0">
                <a:solidFill>
                  <a:srgbClr val="7030A0"/>
                </a:solidFill>
              </a:rPr>
              <a:t>.</a:t>
            </a:r>
            <a:br>
              <a:rPr lang="tk-TM" sz="4400" b="1" dirty="0" smtClean="0">
                <a:solidFill>
                  <a:srgbClr val="7030A0"/>
                </a:solidFill>
              </a:rPr>
            </a:br>
            <a:r>
              <a:rPr lang="tk-TM" sz="4400" b="1" dirty="0" smtClean="0">
                <a:solidFill>
                  <a:srgbClr val="7030A0"/>
                </a:solidFill>
              </a:rPr>
              <a:t>2.</a:t>
            </a:r>
            <a:r>
              <a:rPr lang="hr-HR" sz="4400" b="1" dirty="0">
                <a:solidFill>
                  <a:srgbClr val="7030A0"/>
                </a:solidFill>
              </a:rPr>
              <a:t> Hemişelik toguň generatorynyň gurluşy we işleýiş </a:t>
            </a:r>
            <a:r>
              <a:rPr lang="hr-HR" sz="4400" b="1" dirty="0" smtClean="0">
                <a:solidFill>
                  <a:srgbClr val="7030A0"/>
                </a:solidFill>
              </a:rPr>
              <a:t>düzgüni</a:t>
            </a:r>
            <a:r>
              <a:rPr lang="tk-TM" sz="4400" b="1" dirty="0" smtClean="0">
                <a:solidFill>
                  <a:srgbClr val="7030A0"/>
                </a:solidFill>
              </a:rPr>
              <a:t>.</a:t>
            </a:r>
            <a:endParaRPr lang="ru-RU" sz="4400" dirty="0">
              <a:solidFill>
                <a:srgbClr val="7030A0"/>
              </a:solidFill>
            </a:endParaRPr>
          </a:p>
        </p:txBody>
      </p:sp>
      <p:pic>
        <p:nvPicPr>
          <p:cNvPr id="3" name="Рисунок 2"/>
          <p:cNvPicPr>
            <a:picLocks noChangeAspect="1"/>
          </p:cNvPicPr>
          <p:nvPr/>
        </p:nvPicPr>
        <p:blipFill>
          <a:blip r:embed="rId2"/>
          <a:stretch>
            <a:fillRect/>
          </a:stretch>
        </p:blipFill>
        <p:spPr>
          <a:xfrm>
            <a:off x="2957058" y="3048001"/>
            <a:ext cx="5682796" cy="3853542"/>
          </a:xfrm>
          <a:prstGeom prst="rect">
            <a:avLst/>
          </a:prstGeom>
        </p:spPr>
      </p:pic>
    </p:spTree>
    <p:extLst>
      <p:ext uri="{BB962C8B-B14F-4D97-AF65-F5344CB8AC3E}">
        <p14:creationId xmlns:p14="http://schemas.microsoft.com/office/powerpoint/2010/main" val="60829312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12192000" cy="6858000"/>
          </a:xfrm>
        </p:spPr>
        <p:txBody>
          <a:bodyPr>
            <a:normAutofit/>
          </a:bodyPr>
          <a:lstStyle/>
          <a:p>
            <a:endParaRPr lang="en-US" sz="4400" dirty="0" smtClean="0">
              <a:solidFill>
                <a:srgbClr val="7030A0"/>
              </a:solidFill>
            </a:endParaRPr>
          </a:p>
          <a:p>
            <a:r>
              <a:rPr lang="hr-HR" sz="4400" dirty="0" smtClean="0">
                <a:solidFill>
                  <a:srgbClr val="7030A0"/>
                </a:solidFill>
              </a:rPr>
              <a:t>Hemişelik </a:t>
            </a:r>
            <a:r>
              <a:rPr lang="hr-HR" sz="4400" dirty="0">
                <a:solidFill>
                  <a:srgbClr val="7030A0"/>
                </a:solidFill>
              </a:rPr>
              <a:t>toguň maşynlaryna hemişelik toguň generatorlary we dwigatelleri degişlidir. Hemişelik toguň generatory mehaniki energiýany hemişelik toguň elektrik energiýasyna öwürýär. Hemişelik toguň dwigateli bolsa, hemişelik toguň elektrik energiýasyny mehaniki energiýa öwürýär. Häzirki döwürde generatorlar halk hojalygynyň dürli pudaklarynda hemişelik tok bilen işleýän elektrik enjamlaryny, dwigatellerini, akkumulýator batareýalaryny iýmitlendirmekde giňden ulanylýar. </a:t>
            </a:r>
            <a:endParaRPr lang="ru-RU" sz="4400" dirty="0">
              <a:solidFill>
                <a:srgbClr val="7030A0"/>
              </a:solidFill>
            </a:endParaRPr>
          </a:p>
        </p:txBody>
      </p:sp>
    </p:spTree>
    <p:extLst>
      <p:ext uri="{BB962C8B-B14F-4D97-AF65-F5344CB8AC3E}">
        <p14:creationId xmlns:p14="http://schemas.microsoft.com/office/powerpoint/2010/main" val="32630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hr-HR" sz="3600" dirty="0">
                <a:solidFill>
                  <a:srgbClr val="7030A0"/>
                </a:solidFill>
              </a:rPr>
              <a:t>Hemişelik toguň generatory maşynyň esasy magnit meýdanyny döredýän hereket etmeýän oýandyryjy sistemadan </a:t>
            </a:r>
            <a:r>
              <a:rPr lang="hr-HR" sz="3600" dirty="0"/>
              <a:t>(6,7), </a:t>
            </a:r>
            <a:r>
              <a:rPr lang="hr-HR" sz="3600" dirty="0">
                <a:solidFill>
                  <a:srgbClr val="7030A0"/>
                </a:solidFill>
              </a:rPr>
              <a:t>sarymlarynda üýtgeýän elektrik hereketlendiriji güýji indusirlenýän ýakordan </a:t>
            </a:r>
            <a:r>
              <a:rPr lang="hr-HR" sz="3600" dirty="0"/>
              <a:t>(5)</a:t>
            </a:r>
            <a:r>
              <a:rPr lang="hr-HR" sz="3600" dirty="0">
                <a:solidFill>
                  <a:srgbClr val="7030A0"/>
                </a:solidFill>
              </a:rPr>
              <a:t> we ýakoryň üýtgeýän elektrik hereketlendiriji güýçlerini hemişelik naprýaženiýä öwürýän kollektor-çotga sistemasyndan </a:t>
            </a:r>
            <a:r>
              <a:rPr lang="hr-HR" sz="3600" dirty="0"/>
              <a:t>(3, 4) </a:t>
            </a:r>
            <a:r>
              <a:rPr lang="hr-HR" sz="3600" dirty="0">
                <a:solidFill>
                  <a:srgbClr val="7030A0"/>
                </a:solidFill>
              </a:rPr>
              <a:t>ybaratdyr. </a:t>
            </a:r>
            <a:r>
              <a:rPr lang="hr-HR" sz="3600" dirty="0" smtClean="0"/>
              <a:t>2.121-nji</a:t>
            </a:r>
            <a:r>
              <a:rPr lang="hr-HR" sz="3600" dirty="0" smtClean="0">
                <a:solidFill>
                  <a:srgbClr val="7030A0"/>
                </a:solidFill>
              </a:rPr>
              <a:t> surat</a:t>
            </a:r>
            <a:r>
              <a:rPr lang="tk-TM" sz="3600" dirty="0" smtClean="0">
                <a:solidFill>
                  <a:srgbClr val="7030A0"/>
                </a:solidFill>
              </a:rPr>
              <a:t>.</a:t>
            </a:r>
          </a:p>
          <a:p>
            <a:pPr marL="0" indent="0">
              <a:buNone/>
            </a:pPr>
            <a:r>
              <a:rPr lang="tk-TM" sz="3600" dirty="0" smtClean="0">
                <a:solidFill>
                  <a:srgbClr val="7030A0"/>
                </a:solidFill>
              </a:rPr>
              <a:t>                                                     </a:t>
            </a:r>
            <a:r>
              <a:rPr lang="hr-HR" dirty="0" smtClean="0"/>
              <a:t>2.121-nji </a:t>
            </a:r>
            <a:r>
              <a:rPr lang="hr-HR" dirty="0"/>
              <a:t>surat.  Hemişelik toguň generatory.</a:t>
            </a:r>
            <a:endParaRPr lang="ru-RU" dirty="0"/>
          </a:p>
          <a:p>
            <a:r>
              <a:rPr lang="tk-TM" sz="3600" dirty="0" smtClean="0">
                <a:solidFill>
                  <a:srgbClr val="7030A0"/>
                </a:solidFill>
              </a:rPr>
              <a:t>                                                 </a:t>
            </a:r>
          </a:p>
          <a:p>
            <a:endParaRPr lang="tk-TM" sz="3600" dirty="0">
              <a:solidFill>
                <a:srgbClr val="7030A0"/>
              </a:solidFill>
            </a:endParaRPr>
          </a:p>
          <a:p>
            <a:endParaRPr lang="tk-TM" sz="3600" dirty="0" smtClean="0">
              <a:solidFill>
                <a:srgbClr val="7030A0"/>
              </a:solidFill>
            </a:endParaRPr>
          </a:p>
          <a:p>
            <a:r>
              <a:rPr lang="tk-TM" dirty="0" smtClean="0"/>
              <a:t>                                                               </a:t>
            </a:r>
            <a:r>
              <a:rPr lang="hr-HR" dirty="0" smtClean="0"/>
              <a:t>1–wal</a:t>
            </a:r>
            <a:r>
              <a:rPr lang="hr-HR" dirty="0"/>
              <a:t>, 2–podşipnikler, 3–kollektor, 4–çotga, 5–ýakoryň serdeçnigi, 6–serdeçnik, 7–oyandyryjy sarym, 8–stanina, 9–podşipnik, 10–wentilýator, 11–aýaklar, 12–podşinik rastoçka, 13–ýakoryň sarymy.</a:t>
            </a:r>
            <a:endParaRPr lang="ru-RU" sz="3600" dirty="0">
              <a:solidFill>
                <a:srgbClr val="7030A0"/>
              </a:solidFill>
            </a:endParaRPr>
          </a:p>
          <a:p>
            <a:endParaRPr lang="ru-RU" sz="3600" dirty="0">
              <a:solidFill>
                <a:srgbClr val="7030A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027" y="2949285"/>
            <a:ext cx="4644571" cy="294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796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000" dirty="0" smtClean="0">
                <a:solidFill>
                  <a:srgbClr val="7030A0"/>
                </a:solidFill>
              </a:rPr>
              <a:t>Oýandyryjy sistema elektrotehniki polat plastinkalardan taýýarlanan silindrden we onuň iç ýüzüne berkidilen elektromagnit serdeçniklerden </a:t>
            </a:r>
            <a:r>
              <a:rPr lang="tk-TM" sz="4000" dirty="0" smtClean="0"/>
              <a:t>(6)</a:t>
            </a:r>
            <a:r>
              <a:rPr lang="tk-TM" sz="4000" dirty="0" smtClean="0">
                <a:solidFill>
                  <a:srgbClr val="7030A0"/>
                </a:solidFill>
              </a:rPr>
              <a:t> hem-de daşy izolirlenen mis simden saralan we serdeçniklere geýdirilen oýandyryjy sarymlardan </a:t>
            </a:r>
            <a:r>
              <a:rPr lang="tk-TM" sz="4000" dirty="0" smtClean="0"/>
              <a:t>(7)</a:t>
            </a:r>
            <a:r>
              <a:rPr lang="tk-TM" sz="4000" dirty="0" smtClean="0">
                <a:solidFill>
                  <a:srgbClr val="7030A0"/>
                </a:solidFill>
              </a:rPr>
              <a:t> ybaratdyr. Oýandyryjy sarymlary serdeçnikde gozganmaz ýaly edip saklamak hem-de onuň döredýän magnit akymynyň oýandyryjy sistema bilen ýakoryň arasyndaky howa boşlugynda endigan ýaýramagyny üpjün etmek üçin serdeçnige berkidilen polýus uçlugyna </a:t>
            </a:r>
            <a:r>
              <a:rPr lang="tk-TM" sz="4000" dirty="0" smtClean="0"/>
              <a:t>2.122-nji (a)</a:t>
            </a:r>
            <a:r>
              <a:rPr lang="tk-TM" sz="4000" dirty="0" smtClean="0">
                <a:solidFill>
                  <a:srgbClr val="7030A0"/>
                </a:solidFill>
              </a:rPr>
              <a:t> suratda görkezilişi ýaly ýaý şekilli görnüş berilýär.</a:t>
            </a:r>
            <a:endParaRPr lang="tk-TM" sz="4000" dirty="0">
              <a:solidFill>
                <a:srgbClr val="7030A0"/>
              </a:solidFill>
            </a:endParaRPr>
          </a:p>
        </p:txBody>
      </p:sp>
    </p:spTree>
    <p:extLst>
      <p:ext uri="{BB962C8B-B14F-4D97-AF65-F5344CB8AC3E}">
        <p14:creationId xmlns:p14="http://schemas.microsoft.com/office/powerpoint/2010/main" val="40563793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rgbClr val="7030A0"/>
                </a:solidFill>
              </a:rPr>
              <a:t>Generatoryň oýandyryjy sarymlarynyň mydama hemişelik tok bilen  iýmitlendirilýändikleri sebäpli, olaryň magnit akymlarynyň ulylygy mydama wagta görä hemişelik bolýar. Ýakor polatdan taýýarlanan silindirden </a:t>
            </a:r>
            <a:r>
              <a:rPr lang="tk-TM" sz="3600" dirty="0" smtClean="0"/>
              <a:t>(5) </a:t>
            </a:r>
            <a:r>
              <a:rPr lang="tk-TM" sz="3600" dirty="0" smtClean="0">
                <a:solidFill>
                  <a:srgbClr val="7030A0"/>
                </a:solidFill>
              </a:rPr>
              <a:t>ybarat bolup, onuň daşky üstünde ýakoryň okunyň  ugryna ugurdaş oýulyp ýasalan pazlarda daşy izolirlenen mis simlerinden taýýarlanan sarymyň sargylary </a:t>
            </a:r>
            <a:r>
              <a:rPr lang="tk-TM" sz="3600" dirty="0" smtClean="0"/>
              <a:t>(13)</a:t>
            </a:r>
            <a:r>
              <a:rPr lang="tk-TM" sz="3600" dirty="0" smtClean="0">
                <a:solidFill>
                  <a:srgbClr val="7030A0"/>
                </a:solidFill>
              </a:rPr>
              <a:t> ýerleşdirilýär.</a:t>
            </a:r>
          </a:p>
          <a:p>
            <a:endParaRPr lang="tk-TM" sz="3600" dirty="0">
              <a:solidFill>
                <a:srgbClr val="7030A0"/>
              </a:solidFill>
            </a:endParaRPr>
          </a:p>
          <a:p>
            <a:r>
              <a:rPr lang="tk-TM" b="1" dirty="0"/>
              <a:t>2.122-nji surat. Iki polýusly </a:t>
            </a:r>
            <a:r>
              <a:rPr lang="tk-TM" b="1" dirty="0" smtClean="0"/>
              <a:t>hemişelik</a:t>
            </a:r>
          </a:p>
          <a:p>
            <a:pPr marL="0" indent="0">
              <a:buNone/>
            </a:pPr>
            <a:r>
              <a:rPr lang="tk-TM" b="1" dirty="0" smtClean="0"/>
              <a:t>   </a:t>
            </a:r>
            <a:r>
              <a:rPr lang="tk-TM" b="1" dirty="0"/>
              <a:t>toguň generatorynyň elektromagnit shemasy.</a:t>
            </a:r>
          </a:p>
        </p:txBody>
      </p:sp>
      <p:pic>
        <p:nvPicPr>
          <p:cNvPr id="1026" name="Picture 2" descr="Image2"/>
          <p:cNvPicPr>
            <a:picLocks noChangeAspect="1" noChangeArrowheads="1"/>
          </p:cNvPicPr>
          <p:nvPr/>
        </p:nvPicPr>
        <p:blipFill>
          <a:blip r:embed="rId2" cstate="print">
            <a:lum bright="-18000" contrast="42000"/>
            <a:extLst>
              <a:ext uri="{28A0092B-C50C-407E-A947-70E740481C1C}">
                <a14:useLocalDpi xmlns:a14="http://schemas.microsoft.com/office/drawing/2010/main" val="0"/>
              </a:ext>
            </a:extLst>
          </a:blip>
          <a:srcRect/>
          <a:stretch>
            <a:fillRect/>
          </a:stretch>
        </p:blipFill>
        <p:spPr bwMode="auto">
          <a:xfrm>
            <a:off x="7055528" y="2974654"/>
            <a:ext cx="3715161" cy="388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6430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000" dirty="0" smtClean="0">
                <a:solidFill>
                  <a:srgbClr val="0070C0"/>
                </a:solidFill>
              </a:rPr>
              <a:t>Generatoryň kollektor-çotga sistemasy ýakoryň okunda ýygnalan we okdan hem-de biri-birinden izolirlenen plastinkalardan ybarat kollektordan </a:t>
            </a:r>
            <a:r>
              <a:rPr lang="tk-TM" sz="4000" dirty="0" smtClean="0"/>
              <a:t>(3)</a:t>
            </a:r>
            <a:r>
              <a:rPr lang="tk-TM" sz="4000" dirty="0" smtClean="0">
                <a:solidFill>
                  <a:srgbClr val="0070C0"/>
                </a:solidFill>
              </a:rPr>
              <a:t> şeýle-de, bu plastinakalara degip duran hereket etmeýän mis bilen kömüriň garyndysyndan berk gysylyp taýýarlanylan çotgalardan </a:t>
            </a:r>
            <a:r>
              <a:rPr lang="tk-TM" sz="4000" dirty="0" smtClean="0"/>
              <a:t>(4)</a:t>
            </a:r>
            <a:r>
              <a:rPr lang="tk-TM" sz="4000" dirty="0" smtClean="0">
                <a:solidFill>
                  <a:srgbClr val="0070C0"/>
                </a:solidFill>
              </a:rPr>
              <a:t> ybaratdyr. Kollektor plastinakalaryň her biri ýakoryň sarymynyň sargylarynyň belli bir nokadyna birikdirilýär. Kollektor plastinkalaryň ýakoryň sarymyna birikdirilişini we kollektoryň ýerine ýetirýän wezipesine düşünmek üçin shemasy </a:t>
            </a:r>
            <a:r>
              <a:rPr lang="tk-TM" sz="4000" dirty="0" smtClean="0"/>
              <a:t>2.122-nji </a:t>
            </a:r>
            <a:r>
              <a:rPr lang="tk-TM" sz="4000" dirty="0" smtClean="0">
                <a:solidFill>
                  <a:srgbClr val="0070C0"/>
                </a:solidFill>
              </a:rPr>
              <a:t>suratda görkezilen ýakoryň sarymyny emele getirýän 8-sany sterženli iki polýusly generatory peýdalanalyň</a:t>
            </a:r>
            <a:endParaRPr lang="tk-TM" sz="4000" dirty="0">
              <a:solidFill>
                <a:srgbClr val="0070C0"/>
              </a:solidFill>
            </a:endParaRPr>
          </a:p>
        </p:txBody>
      </p:sp>
    </p:spTree>
    <p:extLst>
      <p:ext uri="{BB962C8B-B14F-4D97-AF65-F5344CB8AC3E}">
        <p14:creationId xmlns:p14="http://schemas.microsoft.com/office/powerpoint/2010/main" val="182348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3294743"/>
          </a:xfrm>
        </p:spPr>
        <p:txBody>
          <a:bodyPr>
            <a:normAutofit/>
          </a:bodyPr>
          <a:lstStyle/>
          <a:p>
            <a:r>
              <a:rPr lang="tk-TM" sz="3600" dirty="0" smtClean="0">
                <a:solidFill>
                  <a:srgbClr val="0070C0"/>
                </a:solidFill>
              </a:rPr>
              <a:t>Oýandyryjy sarymlaryň döredýän magnit meýdanynda ýerleşen ýakor herekete getirlen wagtynda onuň sterženleri magnit meýdanynyň güýç çyzyklaryny kesip geçýär we olarda elektrik hereketlendiriji güýçleri indusirlenýär. Indusirlenýän elektrik hereketlendiriji güýçleriň ugurlary we ulylyklary sterženler bir polýusyň aşagyndan beýleki polýusa geçen wagtynda üýtgeýär.</a:t>
            </a:r>
            <a:r>
              <a:rPr lang="en-US" sz="3600" dirty="0" smtClean="0">
                <a:solidFill>
                  <a:srgbClr val="0070C0"/>
                </a:solidFill>
              </a:rPr>
              <a:t> </a:t>
            </a:r>
            <a:endParaRPr lang="ru-RU" sz="3600" dirty="0">
              <a:solidFill>
                <a:srgbClr val="0070C0"/>
              </a:solidFill>
            </a:endParaRPr>
          </a:p>
        </p:txBody>
      </p:sp>
      <p:pic>
        <p:nvPicPr>
          <p:cNvPr id="2" name="Рисунок 1"/>
          <p:cNvPicPr>
            <a:picLocks noChangeAspect="1"/>
          </p:cNvPicPr>
          <p:nvPr/>
        </p:nvPicPr>
        <p:blipFill>
          <a:blip r:embed="rId2"/>
          <a:stretch>
            <a:fillRect/>
          </a:stretch>
        </p:blipFill>
        <p:spPr>
          <a:xfrm>
            <a:off x="3107774" y="3018971"/>
            <a:ext cx="5277412" cy="3722914"/>
          </a:xfrm>
          <a:prstGeom prst="rect">
            <a:avLst/>
          </a:prstGeom>
        </p:spPr>
      </p:pic>
    </p:spTree>
    <p:extLst>
      <p:ext uri="{BB962C8B-B14F-4D97-AF65-F5344CB8AC3E}">
        <p14:creationId xmlns:p14="http://schemas.microsoft.com/office/powerpoint/2010/main" val="115150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400" dirty="0" smtClean="0">
                <a:solidFill>
                  <a:srgbClr val="0070C0"/>
                </a:solidFill>
              </a:rPr>
              <a:t>Ýakoryň sterženleriniň 2.122-nji suratda görkezilen ýagdaýy üçin olarda indusirlenýän  elektrik hereketlendiriji güýçleriň položitel ugurlary ýörüte ugur görkeziji peýkamlaryň kömegi arkaly görkezilendir. Seredilýän ýakordan mümkin boldugyça uly hemişelik naprýaženiýe almak üçin onuň maňlaý tarapyndan 1-4; 7-2; 5-8; 3-6 sterženler we onuň arka tarapyndan 4-7; 2-5; 8-3; 6-1 sterženler özara 2.122-nji suratda görkezilişi ýaly birikdirilýär.</a:t>
            </a:r>
            <a:endParaRPr lang="tk-TM" sz="4400" dirty="0">
              <a:solidFill>
                <a:srgbClr val="0070C0"/>
              </a:solidFill>
            </a:endParaRPr>
          </a:p>
        </p:txBody>
      </p:sp>
    </p:spTree>
    <p:extLst>
      <p:ext uri="{BB962C8B-B14F-4D97-AF65-F5344CB8AC3E}">
        <p14:creationId xmlns:p14="http://schemas.microsoft.com/office/powerpoint/2010/main" val="195636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hr-HR" sz="3600" dirty="0">
                <a:solidFill>
                  <a:srgbClr val="0070C0"/>
                </a:solidFill>
                <a:latin typeface="Times New Roman" panose="02020603050405020304" pitchFamily="18" charset="0"/>
                <a:ea typeface="Times New Roman" panose="02020603050405020304" pitchFamily="18" charset="0"/>
              </a:rPr>
              <a:t>Shemadan görnüşi ýaly (2.123-nji (a) surat) ýakoryň zynjyrynyň birinji şahasyna özara yzygider birikdirilen 1, 6, 3 we 8 sterženler degişlidir we bu şahadan alynýan jemleýji elektrik hereketlendiriji </a:t>
            </a:r>
            <a:r>
              <a:rPr lang="hr-HR" sz="3600" dirty="0">
                <a:latin typeface="Times New Roman" panose="02020603050405020304" pitchFamily="18" charset="0"/>
                <a:ea typeface="Times New Roman" panose="02020603050405020304" pitchFamily="18" charset="0"/>
              </a:rPr>
              <a:t>güýji </a:t>
            </a:r>
            <a:r>
              <a:rPr lang="hr-HR" sz="3600" i="1" dirty="0">
                <a:latin typeface="Times New Roman" panose="02020603050405020304" pitchFamily="18" charset="0"/>
                <a:ea typeface="Times New Roman" panose="02020603050405020304" pitchFamily="18" charset="0"/>
              </a:rPr>
              <a:t>e</a:t>
            </a:r>
            <a:r>
              <a:rPr lang="hr-HR" sz="3600" i="1" baseline="-25000" dirty="0">
                <a:latin typeface="Times New Roman" panose="02020603050405020304" pitchFamily="18" charset="0"/>
                <a:ea typeface="Times New Roman" panose="02020603050405020304" pitchFamily="18" charset="0"/>
              </a:rPr>
              <a:t>I</a:t>
            </a:r>
            <a:r>
              <a:rPr lang="hr-HR" sz="3600" i="1" dirty="0">
                <a:latin typeface="Times New Roman" panose="02020603050405020304" pitchFamily="18" charset="0"/>
                <a:ea typeface="Times New Roman" panose="02020603050405020304" pitchFamily="18" charset="0"/>
              </a:rPr>
              <a:t>=e</a:t>
            </a:r>
            <a:r>
              <a:rPr lang="hr-HR" sz="3600" i="1" baseline="-25000" dirty="0">
                <a:latin typeface="Times New Roman" panose="02020603050405020304" pitchFamily="18" charset="0"/>
                <a:ea typeface="Times New Roman" panose="02020603050405020304" pitchFamily="18" charset="0"/>
              </a:rPr>
              <a:t>1</a:t>
            </a:r>
            <a:r>
              <a:rPr lang="hr-HR" sz="3600" i="1" dirty="0">
                <a:latin typeface="Times New Roman" panose="02020603050405020304" pitchFamily="18" charset="0"/>
                <a:ea typeface="Times New Roman" panose="02020603050405020304" pitchFamily="18" charset="0"/>
              </a:rPr>
              <a:t>+e</a:t>
            </a:r>
            <a:r>
              <a:rPr lang="hr-HR" sz="3600" i="1" baseline="-25000" dirty="0">
                <a:latin typeface="Times New Roman" panose="02020603050405020304" pitchFamily="18" charset="0"/>
                <a:ea typeface="Times New Roman" panose="02020603050405020304" pitchFamily="18" charset="0"/>
              </a:rPr>
              <a:t>6</a:t>
            </a:r>
            <a:r>
              <a:rPr lang="hr-HR" sz="3600" i="1" dirty="0">
                <a:latin typeface="Times New Roman" panose="02020603050405020304" pitchFamily="18" charset="0"/>
                <a:ea typeface="Times New Roman" panose="02020603050405020304" pitchFamily="18" charset="0"/>
              </a:rPr>
              <a:t>+e</a:t>
            </a:r>
            <a:r>
              <a:rPr lang="hr-HR" sz="3600" i="1" baseline="-25000" dirty="0">
                <a:latin typeface="Times New Roman" panose="02020603050405020304" pitchFamily="18" charset="0"/>
                <a:ea typeface="Times New Roman" panose="02020603050405020304" pitchFamily="18" charset="0"/>
              </a:rPr>
              <a:t>3</a:t>
            </a:r>
            <a:r>
              <a:rPr lang="hr-HR" sz="3600" i="1" dirty="0">
                <a:latin typeface="Times New Roman" panose="02020603050405020304" pitchFamily="18" charset="0"/>
                <a:ea typeface="Times New Roman" panose="02020603050405020304" pitchFamily="18" charset="0"/>
              </a:rPr>
              <a:t>+e</a:t>
            </a:r>
            <a:r>
              <a:rPr lang="hr-HR" sz="3600" i="1" baseline="-25000" dirty="0">
                <a:latin typeface="Times New Roman" panose="02020603050405020304" pitchFamily="18" charset="0"/>
                <a:ea typeface="Times New Roman" panose="02020603050405020304" pitchFamily="18" charset="0"/>
              </a:rPr>
              <a:t>8</a:t>
            </a:r>
            <a:r>
              <a:rPr lang="hr-HR" sz="3600" dirty="0">
                <a:latin typeface="Times New Roman" panose="02020603050405020304" pitchFamily="18" charset="0"/>
                <a:ea typeface="Times New Roman" panose="02020603050405020304" pitchFamily="18" charset="0"/>
              </a:rPr>
              <a:t> </a:t>
            </a:r>
            <a:r>
              <a:rPr lang="hr-HR" sz="3600" dirty="0">
                <a:solidFill>
                  <a:srgbClr val="0070C0"/>
                </a:solidFill>
                <a:latin typeface="Times New Roman" panose="02020603050405020304" pitchFamily="18" charset="0"/>
                <a:ea typeface="Times New Roman" panose="02020603050405020304" pitchFamily="18" charset="0"/>
              </a:rPr>
              <a:t>görnüşde kesgitlenýär. Ýakoryň zynjyrynyň ikinji şahasyny 4, 7, 2 we 5-nji sterženler emele getirýär we bu şahanyň jemleýji elektrik hereketlendiriji güýji </a:t>
            </a:r>
            <a:r>
              <a:rPr lang="hr-HR" sz="3600" i="1" dirty="0">
                <a:solidFill>
                  <a:srgbClr val="0070C0"/>
                </a:solidFill>
                <a:latin typeface="Times New Roman" panose="02020603050405020304" pitchFamily="18" charset="0"/>
                <a:ea typeface="Times New Roman" panose="02020603050405020304" pitchFamily="18" charset="0"/>
              </a:rPr>
              <a:t>e</a:t>
            </a:r>
            <a:r>
              <a:rPr lang="hr-HR" sz="3600" i="1" baseline="-25000" dirty="0">
                <a:solidFill>
                  <a:srgbClr val="0070C0"/>
                </a:solidFill>
                <a:latin typeface="Times New Roman" panose="02020603050405020304" pitchFamily="18" charset="0"/>
                <a:ea typeface="Times New Roman" panose="02020603050405020304" pitchFamily="18" charset="0"/>
              </a:rPr>
              <a:t>II</a:t>
            </a:r>
            <a:r>
              <a:rPr lang="hr-HR" sz="3600" i="1" dirty="0">
                <a:solidFill>
                  <a:srgbClr val="0070C0"/>
                </a:solidFill>
                <a:latin typeface="Times New Roman" panose="02020603050405020304" pitchFamily="18" charset="0"/>
                <a:ea typeface="Times New Roman" panose="02020603050405020304" pitchFamily="18" charset="0"/>
              </a:rPr>
              <a:t>=e</a:t>
            </a:r>
            <a:r>
              <a:rPr lang="hr-HR" sz="3600" i="1" baseline="-25000" dirty="0">
                <a:solidFill>
                  <a:srgbClr val="0070C0"/>
                </a:solidFill>
                <a:latin typeface="Times New Roman" panose="02020603050405020304" pitchFamily="18" charset="0"/>
                <a:ea typeface="Times New Roman" panose="02020603050405020304" pitchFamily="18" charset="0"/>
              </a:rPr>
              <a:t>4</a:t>
            </a:r>
            <a:r>
              <a:rPr lang="hr-HR" sz="3600" i="1" dirty="0">
                <a:solidFill>
                  <a:srgbClr val="0070C0"/>
                </a:solidFill>
                <a:latin typeface="Times New Roman" panose="02020603050405020304" pitchFamily="18" charset="0"/>
                <a:ea typeface="Times New Roman" panose="02020603050405020304" pitchFamily="18" charset="0"/>
              </a:rPr>
              <a:t>+e</a:t>
            </a:r>
            <a:r>
              <a:rPr lang="hr-HR" sz="3600" i="1" baseline="-25000" dirty="0">
                <a:solidFill>
                  <a:srgbClr val="0070C0"/>
                </a:solidFill>
                <a:latin typeface="Times New Roman" panose="02020603050405020304" pitchFamily="18" charset="0"/>
                <a:ea typeface="Times New Roman" panose="02020603050405020304" pitchFamily="18" charset="0"/>
              </a:rPr>
              <a:t>7</a:t>
            </a:r>
            <a:r>
              <a:rPr lang="hr-HR" sz="3600" i="1" dirty="0">
                <a:solidFill>
                  <a:srgbClr val="0070C0"/>
                </a:solidFill>
                <a:latin typeface="Times New Roman" panose="02020603050405020304" pitchFamily="18" charset="0"/>
                <a:ea typeface="Times New Roman" panose="02020603050405020304" pitchFamily="18" charset="0"/>
              </a:rPr>
              <a:t>+e</a:t>
            </a:r>
            <a:r>
              <a:rPr lang="hr-HR" sz="3600" i="1" baseline="-25000" dirty="0">
                <a:solidFill>
                  <a:srgbClr val="0070C0"/>
                </a:solidFill>
                <a:latin typeface="Times New Roman" panose="02020603050405020304" pitchFamily="18" charset="0"/>
                <a:ea typeface="Times New Roman" panose="02020603050405020304" pitchFamily="18" charset="0"/>
              </a:rPr>
              <a:t>2</a:t>
            </a:r>
            <a:r>
              <a:rPr lang="hr-HR" sz="3600" i="1" dirty="0">
                <a:solidFill>
                  <a:srgbClr val="0070C0"/>
                </a:solidFill>
                <a:latin typeface="Times New Roman" panose="02020603050405020304" pitchFamily="18" charset="0"/>
                <a:ea typeface="Times New Roman" panose="02020603050405020304" pitchFamily="18" charset="0"/>
              </a:rPr>
              <a:t>+e</a:t>
            </a:r>
            <a:r>
              <a:rPr lang="hr-HR" sz="3600" i="1" baseline="-25000" dirty="0">
                <a:solidFill>
                  <a:srgbClr val="0070C0"/>
                </a:solidFill>
                <a:latin typeface="Times New Roman" panose="02020603050405020304" pitchFamily="18" charset="0"/>
                <a:ea typeface="Times New Roman" panose="02020603050405020304" pitchFamily="18" charset="0"/>
              </a:rPr>
              <a:t>5</a:t>
            </a:r>
            <a:r>
              <a:rPr lang="hr-HR" sz="3600" dirty="0">
                <a:solidFill>
                  <a:srgbClr val="0070C0"/>
                </a:solidFill>
                <a:latin typeface="Times New Roman" panose="02020603050405020304" pitchFamily="18" charset="0"/>
                <a:ea typeface="Times New Roman" panose="02020603050405020304" pitchFamily="18" charset="0"/>
              </a:rPr>
              <a:t> deňdir.</a:t>
            </a:r>
            <a:endParaRPr lang="ru-RU" sz="3600" dirty="0">
              <a:solidFill>
                <a:srgbClr val="0070C0"/>
              </a:solidFill>
            </a:endParaRPr>
          </a:p>
        </p:txBody>
      </p:sp>
      <p:pic>
        <p:nvPicPr>
          <p:cNvPr id="1026" name="Picture 2" descr="Image4"/>
          <p:cNvPicPr>
            <a:picLocks noChangeAspect="1" noChangeArrowheads="1"/>
          </p:cNvPicPr>
          <p:nvPr/>
        </p:nvPicPr>
        <p:blipFill>
          <a:blip r:embed="rId2" cstate="print">
            <a:lum bright="-18000" contrast="30000"/>
            <a:extLst>
              <a:ext uri="{28A0092B-C50C-407E-A947-70E740481C1C}">
                <a14:useLocalDpi xmlns:a14="http://schemas.microsoft.com/office/drawing/2010/main" val="0"/>
              </a:ext>
            </a:extLst>
          </a:blip>
          <a:srcRect t="9958" r="56653"/>
          <a:stretch>
            <a:fillRect/>
          </a:stretch>
        </p:blipFill>
        <p:spPr bwMode="auto">
          <a:xfrm>
            <a:off x="188572" y="3532633"/>
            <a:ext cx="3493180" cy="318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4"/>
          <p:cNvPicPr>
            <a:picLocks noChangeAspect="1" noChangeArrowheads="1"/>
          </p:cNvPicPr>
          <p:nvPr/>
        </p:nvPicPr>
        <p:blipFill>
          <a:blip r:embed="rId3" cstate="print">
            <a:lum bright="-18000" contrast="30000"/>
            <a:extLst>
              <a:ext uri="{28A0092B-C50C-407E-A947-70E740481C1C}">
                <a14:useLocalDpi xmlns:a14="http://schemas.microsoft.com/office/drawing/2010/main" val="0"/>
              </a:ext>
            </a:extLst>
          </a:blip>
          <a:srcRect l="53804" t="4979" r="2278" b="5229"/>
          <a:stretch>
            <a:fillRect/>
          </a:stretch>
        </p:blipFill>
        <p:spPr bwMode="auto">
          <a:xfrm>
            <a:off x="4288971" y="3532633"/>
            <a:ext cx="3614057" cy="325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805057" y="3532633"/>
            <a:ext cx="4386942" cy="1754326"/>
          </a:xfrm>
          <a:prstGeom prst="rect">
            <a:avLst/>
          </a:prstGeom>
        </p:spPr>
        <p:txBody>
          <a:bodyPr wrap="square">
            <a:spAutoFit/>
          </a:bodyPr>
          <a:lstStyle/>
          <a:p>
            <a:r>
              <a:rPr lang="en-US" sz="3600" dirty="0"/>
              <a:t>2.123-nji </a:t>
            </a:r>
            <a:r>
              <a:rPr lang="en-US" sz="3600" dirty="0" err="1"/>
              <a:t>surat</a:t>
            </a:r>
            <a:r>
              <a:rPr lang="en-US" sz="3600" dirty="0"/>
              <a:t>. 8-sany </a:t>
            </a:r>
            <a:r>
              <a:rPr lang="en-US" sz="3600" dirty="0" err="1"/>
              <a:t>sterženli</a:t>
            </a:r>
            <a:r>
              <a:rPr lang="en-US" sz="3600" dirty="0"/>
              <a:t> </a:t>
            </a:r>
            <a:r>
              <a:rPr lang="en-US" sz="3600" dirty="0" err="1"/>
              <a:t>ýakoryň</a:t>
            </a:r>
            <a:r>
              <a:rPr lang="en-US" sz="3600" dirty="0"/>
              <a:t> </a:t>
            </a:r>
            <a:r>
              <a:rPr lang="en-US" sz="3600" dirty="0" err="1"/>
              <a:t>ýazgyn</a:t>
            </a:r>
            <a:r>
              <a:rPr lang="en-US" sz="3600" dirty="0"/>
              <a:t> </a:t>
            </a:r>
            <a:r>
              <a:rPr lang="en-US" sz="3600" dirty="0" err="1"/>
              <a:t>shemasy</a:t>
            </a:r>
            <a:r>
              <a:rPr lang="en-US" sz="3600" dirty="0"/>
              <a:t>.</a:t>
            </a:r>
            <a:endParaRPr lang="ru-RU" sz="3600" dirty="0"/>
          </a:p>
        </p:txBody>
      </p:sp>
    </p:spTree>
    <p:extLst>
      <p:ext uri="{BB962C8B-B14F-4D97-AF65-F5344CB8AC3E}">
        <p14:creationId xmlns:p14="http://schemas.microsoft.com/office/powerpoint/2010/main" val="14674653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533</Words>
  <Application>Microsoft Office PowerPoint</Application>
  <PresentationFormat>Широкоэкранный</PresentationFormat>
  <Paragraphs>19</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Hemişelik toguň maşynlary. 1. Hemişelik toguň generatorlary. 2. Hemişelik toguň generatorynyň gurluşy we işleýiş düzgüni.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Hemişelik toguň maşynlary. 1. Hemişelik toguň generatorlary. 2. Hemişelik toguň generatorynyň gurluşy we işleýiş düzgüni.</dc:title>
  <dc:creator>Lenovo</dc:creator>
  <cp:lastModifiedBy>Lenovo</cp:lastModifiedBy>
  <cp:revision>29</cp:revision>
  <dcterms:created xsi:type="dcterms:W3CDTF">2019-10-18T04:30:04Z</dcterms:created>
  <dcterms:modified xsi:type="dcterms:W3CDTF">2020-04-09T06:06:18Z</dcterms:modified>
</cp:coreProperties>
</file>