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57" autoAdjust="0"/>
  </p:normalViewPr>
  <p:slideViewPr>
    <p:cSldViewPr snapToGrid="0">
      <p:cViewPr varScale="1">
        <p:scale>
          <a:sx n="105" d="100"/>
          <a:sy n="105" d="100"/>
        </p:scale>
        <p:origin x="7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16951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121240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BCCBB02-8DCA-4D4A-9B46-1D85B2F9A79D}"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812545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9BC4630-36B9-4E86-8B56-E0BA72C8F87E}" type="datetimeFigureOut">
              <a:rPr lang="ru-RU" smtClean="0"/>
              <a:t>23.08.2020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1802195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9BC4630-36B9-4E86-8B56-E0BA72C8F87E}" type="datetimeFigureOut">
              <a:rPr lang="ru-RU" smtClean="0"/>
              <a:t>23.08.2020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CCBB02-8DCA-4D4A-9B46-1D85B2F9A79D}"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89748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9BC4630-36B9-4E86-8B56-E0BA72C8F87E}" type="datetimeFigureOut">
              <a:rPr lang="ru-RU" smtClean="0"/>
              <a:t>23.08.2020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790423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224365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4147996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382120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9BC4630-36B9-4E86-8B56-E0BA72C8F87E}" type="datetimeFigureOut">
              <a:rPr lang="ru-RU" smtClean="0"/>
              <a:t>23.08.2020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132082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9BC4630-36B9-4E86-8B56-E0BA72C8F87E}" type="datetimeFigureOut">
              <a:rPr lang="ru-RU" smtClean="0"/>
              <a:t>23.08.2020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2424317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9BC4630-36B9-4E86-8B56-E0BA72C8F87E}" type="datetimeFigureOut">
              <a:rPr lang="ru-RU" smtClean="0"/>
              <a:t>23.08.2020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18405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9BC4630-36B9-4E86-8B56-E0BA72C8F87E}" type="datetimeFigureOut">
              <a:rPr lang="ru-RU" smtClean="0"/>
              <a:t>23.08.2020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807569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C4630-36B9-4E86-8B56-E0BA72C8F87E}" type="datetimeFigureOut">
              <a:rPr lang="ru-RU" smtClean="0"/>
              <a:t>23.08.2020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3082101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9BC4630-36B9-4E86-8B56-E0BA72C8F87E}" type="datetimeFigureOut">
              <a:rPr lang="ru-RU" smtClean="0"/>
              <a:t>23.08.2020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1547521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9BC4630-36B9-4E86-8B56-E0BA72C8F87E}" type="datetimeFigureOut">
              <a:rPr lang="ru-RU" smtClean="0"/>
              <a:t>23.08.2020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BCCBB02-8DCA-4D4A-9B46-1D85B2F9A79D}" type="slidenum">
              <a:rPr lang="ru-RU" smtClean="0"/>
              <a:t>‹#›</a:t>
            </a:fld>
            <a:endParaRPr lang="ru-RU"/>
          </a:p>
        </p:txBody>
      </p:sp>
    </p:spTree>
    <p:extLst>
      <p:ext uri="{BB962C8B-B14F-4D97-AF65-F5344CB8AC3E}">
        <p14:creationId xmlns:p14="http://schemas.microsoft.com/office/powerpoint/2010/main" val="2711819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9BC4630-36B9-4E86-8B56-E0BA72C8F87E}" type="datetimeFigureOut">
              <a:rPr lang="ru-RU" smtClean="0"/>
              <a:t>23.08.2020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BCCBB02-8DCA-4D4A-9B46-1D85B2F9A79D}" type="slidenum">
              <a:rPr lang="ru-RU" smtClean="0"/>
              <a:t>‹#›</a:t>
            </a:fld>
            <a:endParaRPr lang="ru-RU"/>
          </a:p>
        </p:txBody>
      </p:sp>
    </p:spTree>
    <p:extLst>
      <p:ext uri="{BB962C8B-B14F-4D97-AF65-F5344CB8AC3E}">
        <p14:creationId xmlns:p14="http://schemas.microsoft.com/office/powerpoint/2010/main" val="42615909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80559" y="1362974"/>
            <a:ext cx="9503284" cy="4811887"/>
          </a:xfrm>
        </p:spPr>
        <p:txBody>
          <a:bodyPr>
            <a:normAutofit/>
          </a:bodyPr>
          <a:lstStyle/>
          <a:p>
            <a:pPr>
              <a:spcBef>
                <a:spcPts val="1200"/>
              </a:spcBef>
              <a:spcAft>
                <a:spcPts val="300"/>
              </a:spcAft>
            </a:pPr>
            <a:r>
              <a:rPr lang="ru-RU" sz="2400" b="1" kern="1600" spc="-15" dirty="0" err="1">
                <a:latin typeface="Times New Roman" panose="02020603050405020304" pitchFamily="18" charset="0"/>
                <a:cs typeface="Arial" panose="020B0604020202020204" pitchFamily="34" charset="0"/>
              </a:rPr>
              <a:t>Tema</a:t>
            </a:r>
            <a:r>
              <a:rPr lang="ru-RU" sz="2400" b="1" kern="1600" spc="-15" dirty="0">
                <a:latin typeface="Times New Roman" panose="02020603050405020304" pitchFamily="18" charset="0"/>
                <a:cs typeface="Arial" panose="020B0604020202020204" pitchFamily="34" charset="0"/>
              </a:rPr>
              <a:t>№</a:t>
            </a:r>
            <a:r>
              <a:rPr lang="nb-NO" sz="2400" b="1" kern="1600" spc="-15" dirty="0">
                <a:latin typeface="Times New Roman" panose="02020603050405020304" pitchFamily="18" charset="0"/>
                <a:cs typeface="Arial" panose="020B0604020202020204" pitchFamily="34" charset="0"/>
              </a:rPr>
              <a:t>3</a:t>
            </a:r>
            <a:r>
              <a:rPr lang="ru-RU" sz="2400" b="1" kern="1600" spc="-15"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Häzirki</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zaman</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Türkmenistanda</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durmuşa</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geçirilýän</a:t>
            </a:r>
            <a:r>
              <a:rPr lang="ru-RU" sz="2400" b="1" kern="1600" spc="-10" dirty="0">
                <a:latin typeface="Times New Roman" panose="02020603050405020304" pitchFamily="18" charset="0"/>
                <a:cs typeface="Arial" panose="020B0604020202020204" pitchFamily="34" charset="0"/>
              </a:rPr>
              <a:t> </a:t>
            </a:r>
            <a:r>
              <a:rPr lang="ru-RU" sz="2400" b="1" kern="1600" spc="-10" dirty="0" err="1" smtClean="0">
                <a:latin typeface="Times New Roman" panose="02020603050405020304" pitchFamily="18" charset="0"/>
                <a:cs typeface="Arial" panose="020B0604020202020204" pitchFamily="34" charset="0"/>
              </a:rPr>
              <a:t>makro-ykdysady</a:t>
            </a:r>
            <a:r>
              <a:rPr lang="ru-RU" sz="2400" b="1" kern="1600" spc="-10" dirty="0" smtClean="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kadalaşdyryş</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çäreleriniň</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netijeliligi</a:t>
            </a:r>
            <a:r>
              <a:rPr lang="ru-RU" sz="2400" b="1" kern="1600" spc="-10" dirty="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dirty="0">
                <a:latin typeface="Times New Roman" panose="02020603050405020304" pitchFamily="18" charset="0"/>
                <a:ea typeface="Times New Roman" panose="02020603050405020304" pitchFamily="18" charset="0"/>
              </a:rPr>
              <a:t> </a:t>
            </a:r>
            <a:br>
              <a:rPr lang="ru-RU" sz="2400" dirty="0">
                <a:latin typeface="Times New Roman" panose="02020603050405020304" pitchFamily="18" charset="0"/>
                <a:ea typeface="Times New Roman" panose="02020603050405020304" pitchFamily="18" charset="0"/>
              </a:rPr>
            </a:br>
            <a:r>
              <a:rPr lang="ru-RU" sz="2400" b="1" kern="1600" spc="-10" dirty="0">
                <a:latin typeface="Times New Roman" panose="02020603050405020304" pitchFamily="18" charset="0"/>
                <a:cs typeface="Arial" panose="020B0604020202020204" pitchFamily="34" charset="0"/>
              </a:rPr>
              <a:t>3.1. </a:t>
            </a:r>
            <a:r>
              <a:rPr lang="ru-RU" sz="2400" b="1" kern="1600" spc="-10" dirty="0" err="1">
                <a:latin typeface="Times New Roman" panose="02020603050405020304" pitchFamily="18" charset="0"/>
                <a:cs typeface="Arial" panose="020B0604020202020204" pitchFamily="34" charset="0"/>
              </a:rPr>
              <a:t>Türkmenistanyň</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ykdysadyýetiniň</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häzirki</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ýagdaýy</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we</a:t>
            </a:r>
            <a:r>
              <a:rPr lang="ru-RU" sz="2400" b="1" kern="1600" spc="-10" dirty="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geljekki</a:t>
            </a:r>
            <a:r>
              <a:rPr lang="ru-RU" sz="2400" b="1" kern="1600" spc="-10" dirty="0">
                <a:latin typeface="Times New Roman" panose="02020603050405020304" pitchFamily="18" charset="0"/>
                <a:cs typeface="Arial" panose="020B0604020202020204" pitchFamily="34" charset="0"/>
              </a:rPr>
              <a:t> </a:t>
            </a:r>
            <a:r>
              <a:rPr lang="ru-RU" sz="2400" b="1" kern="1600" spc="-10" dirty="0" err="1" smtClean="0">
                <a:latin typeface="Times New Roman" panose="02020603050405020304" pitchFamily="18" charset="0"/>
                <a:cs typeface="Arial" panose="020B0604020202020204" pitchFamily="34" charset="0"/>
              </a:rPr>
              <a:t>ösüş-iniň</a:t>
            </a:r>
            <a:r>
              <a:rPr lang="ru-RU" sz="2400" b="1" kern="1600" spc="-10" dirty="0" smtClean="0">
                <a:latin typeface="Times New Roman" panose="02020603050405020304" pitchFamily="18" charset="0"/>
                <a:cs typeface="Arial" panose="020B0604020202020204" pitchFamily="34" charset="0"/>
              </a:rPr>
              <a:t> </a:t>
            </a:r>
            <a:r>
              <a:rPr lang="ru-RU" sz="2400" b="1" kern="1600" spc="-10" dirty="0" err="1">
                <a:latin typeface="Times New Roman" panose="02020603050405020304" pitchFamily="18" charset="0"/>
                <a:cs typeface="Arial" panose="020B0604020202020204" pitchFamily="34" charset="0"/>
              </a:rPr>
              <a:t>esasy</a:t>
            </a:r>
            <a:r>
              <a:rPr lang="ru-RU" sz="2400" b="1" kern="1600" spc="-10" dirty="0">
                <a:latin typeface="Times New Roman" panose="02020603050405020304" pitchFamily="18" charset="0"/>
                <a:cs typeface="Arial" panose="020B0604020202020204" pitchFamily="34" charset="0"/>
              </a:rPr>
              <a:t> </a:t>
            </a:r>
            <a:r>
              <a:rPr lang="ru-RU" sz="2400" b="1" kern="1600" spc="-10" dirty="0" err="1" smtClean="0">
                <a:latin typeface="Times New Roman" panose="02020603050405020304" pitchFamily="18" charset="0"/>
                <a:cs typeface="Arial" panose="020B0604020202020204" pitchFamily="34" charset="0"/>
              </a:rPr>
              <a:t>ugurlary</a:t>
            </a:r>
            <a:r>
              <a:rPr lang="ru-RU" sz="2400" b="1" kern="1600" spc="-10"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nb-NO" sz="2400" b="1" kern="1600" spc="-10" dirty="0">
                <a:latin typeface="Times New Roman" panose="02020603050405020304" pitchFamily="18" charset="0"/>
                <a:cs typeface="Arial" panose="020B0604020202020204" pitchFamily="34" charset="0"/>
              </a:rPr>
              <a:t>3.2. Türkmenistanyň ykdysadyýetini maliýe taýdan üpjün etmekde </a:t>
            </a:r>
            <a:r>
              <a:rPr lang="nb-NO" sz="2400" b="1" kern="1600" spc="-10" dirty="0" smtClean="0">
                <a:latin typeface="Times New Roman" panose="02020603050405020304" pitchFamily="18" charset="0"/>
                <a:cs typeface="Arial" panose="020B0604020202020204" pitchFamily="34" charset="0"/>
              </a:rPr>
              <a:t>güýçli </a:t>
            </a:r>
            <a:r>
              <a:rPr lang="nb-NO" sz="2400" b="1" kern="1600" spc="-10" dirty="0">
                <a:latin typeface="Times New Roman" panose="02020603050405020304" pitchFamily="18" charset="0"/>
                <a:cs typeface="Arial" panose="020B0604020202020204" pitchFamily="34" charset="0"/>
              </a:rPr>
              <a:t>döwletiň bolmagynyň </a:t>
            </a:r>
            <a:r>
              <a:rPr lang="nb-NO" sz="2400" b="1" kern="1600" spc="-10" dirty="0" smtClean="0">
                <a:latin typeface="Times New Roman" panose="02020603050405020304" pitchFamily="18" charset="0"/>
                <a:cs typeface="Arial" panose="020B0604020202020204" pitchFamily="34" charset="0"/>
              </a:rPr>
              <a:t>ähmiýeti</a:t>
            </a:r>
            <a:r>
              <a:rPr lang="ru-RU" sz="2400" b="1" kern="1600" spc="-10"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en-US" sz="2400" b="1" kern="1600" spc="-10" dirty="0">
                <a:latin typeface="Times New Roman" panose="02020603050405020304" pitchFamily="18" charset="0"/>
                <a:cs typeface="Arial" panose="020B0604020202020204" pitchFamily="34" charset="0"/>
              </a:rPr>
              <a:t>3.3. </a:t>
            </a:r>
            <a:r>
              <a:rPr lang="en-US" sz="2400" b="1" kern="1600" spc="-10" dirty="0" err="1">
                <a:latin typeface="Times New Roman" panose="02020603050405020304" pitchFamily="18" charset="0"/>
                <a:cs typeface="Arial" panose="020B0604020202020204" pitchFamily="34" charset="0"/>
              </a:rPr>
              <a:t>Döwleti</a:t>
            </a:r>
            <a:r>
              <a:rPr lang="en-US" sz="2400" b="1" kern="1600" spc="-10" dirty="0">
                <a:latin typeface="Times New Roman" panose="02020603050405020304" pitchFamily="18" charset="0"/>
                <a:cs typeface="Arial" panose="020B0604020202020204" pitchFamily="34" charset="0"/>
              </a:rPr>
              <a:t> </a:t>
            </a:r>
            <a:r>
              <a:rPr lang="en-US" sz="2400" b="1" kern="1600" spc="-10" dirty="0" err="1">
                <a:latin typeface="Times New Roman" panose="02020603050405020304" pitchFamily="18" charset="0"/>
                <a:cs typeface="Arial" panose="020B0604020202020204" pitchFamily="34" charset="0"/>
              </a:rPr>
              <a:t>makroykdysady</a:t>
            </a:r>
            <a:r>
              <a:rPr lang="en-US" sz="2400" b="1" kern="1600" spc="-10" dirty="0">
                <a:latin typeface="Times New Roman" panose="02020603050405020304" pitchFamily="18" charset="0"/>
                <a:cs typeface="Arial" panose="020B0604020202020204" pitchFamily="34" charset="0"/>
              </a:rPr>
              <a:t> </a:t>
            </a:r>
            <a:r>
              <a:rPr lang="en-US" sz="2400" b="1" kern="1600" spc="-10" dirty="0" err="1">
                <a:latin typeface="Times New Roman" panose="02020603050405020304" pitchFamily="18" charset="0"/>
                <a:cs typeface="Arial" panose="020B0604020202020204" pitchFamily="34" charset="0"/>
              </a:rPr>
              <a:t>düzgünleşdirmegiň</a:t>
            </a:r>
            <a:r>
              <a:rPr lang="en-US" sz="2400" b="1" kern="1600" spc="-10" dirty="0">
                <a:latin typeface="Times New Roman" panose="02020603050405020304" pitchFamily="18" charset="0"/>
                <a:cs typeface="Arial" panose="020B0604020202020204" pitchFamily="34" charset="0"/>
              </a:rPr>
              <a:t> </a:t>
            </a:r>
            <a:r>
              <a:rPr lang="en-US" sz="2400" b="1" kern="1600" spc="-10" dirty="0" err="1" smtClean="0">
                <a:latin typeface="Times New Roman" panose="02020603050405020304" pitchFamily="18" charset="0"/>
                <a:cs typeface="Arial" panose="020B0604020202020204" pitchFamily="34" charset="0"/>
              </a:rPr>
              <a:t>zerurlygy</a:t>
            </a:r>
            <a:r>
              <a:rPr lang="ru-RU" sz="2400" b="1" kern="1600" spc="-10"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en-US" sz="2400" b="1" kern="1600" spc="-10" dirty="0">
                <a:latin typeface="Times New Roman" panose="02020603050405020304" pitchFamily="18" charset="0"/>
                <a:cs typeface="Arial" panose="020B0604020202020204" pitchFamily="34" charset="0"/>
              </a:rPr>
              <a:t>3.4. </a:t>
            </a:r>
            <a:r>
              <a:rPr lang="en-US" sz="2400" b="1" kern="1600" spc="-10" dirty="0" err="1">
                <a:latin typeface="Times New Roman" panose="02020603050405020304" pitchFamily="18" charset="0"/>
                <a:cs typeface="Arial" panose="020B0604020202020204" pitchFamily="34" charset="0"/>
              </a:rPr>
              <a:t>Döwletiň</a:t>
            </a:r>
            <a:r>
              <a:rPr lang="en-US" sz="2400" b="1" kern="1600" spc="-10" dirty="0">
                <a:latin typeface="Times New Roman" panose="02020603050405020304" pitchFamily="18" charset="0"/>
                <a:cs typeface="Arial" panose="020B0604020202020204" pitchFamily="34" charset="0"/>
              </a:rPr>
              <a:t> </a:t>
            </a:r>
            <a:r>
              <a:rPr lang="en-US" sz="2400" b="1" kern="1600" spc="-10" dirty="0" err="1">
                <a:latin typeface="Times New Roman" panose="02020603050405020304" pitchFamily="18" charset="0"/>
                <a:cs typeface="Arial" panose="020B0604020202020204" pitchFamily="34" charset="0"/>
              </a:rPr>
              <a:t>uzakmöhletleýin</a:t>
            </a:r>
            <a:r>
              <a:rPr lang="en-US" sz="2400" b="1" kern="1600" spc="-10" dirty="0">
                <a:latin typeface="Times New Roman" panose="02020603050405020304" pitchFamily="18" charset="0"/>
                <a:cs typeface="Arial" panose="020B0604020202020204" pitchFamily="34" charset="0"/>
              </a:rPr>
              <a:t> </a:t>
            </a:r>
            <a:r>
              <a:rPr lang="en-US" sz="2400" b="1" kern="1600" spc="-10" dirty="0" err="1">
                <a:latin typeface="Times New Roman" panose="02020603050405020304" pitchFamily="18" charset="0"/>
                <a:cs typeface="Arial" panose="020B0604020202020204" pitchFamily="34" charset="0"/>
              </a:rPr>
              <a:t>maksatlaryny</a:t>
            </a:r>
            <a:r>
              <a:rPr lang="en-US" sz="2400" b="1" kern="1600" spc="-10" dirty="0">
                <a:latin typeface="Times New Roman" panose="02020603050405020304" pitchFamily="18" charset="0"/>
                <a:cs typeface="Arial" panose="020B0604020202020204" pitchFamily="34" charset="0"/>
              </a:rPr>
              <a:t> </a:t>
            </a:r>
            <a:r>
              <a:rPr lang="en-US" sz="2400" b="1" kern="1600" spc="-10" dirty="0" err="1">
                <a:latin typeface="Times New Roman" panose="02020603050405020304" pitchFamily="18" charset="0"/>
                <a:cs typeface="Arial" panose="020B0604020202020204" pitchFamily="34" charset="0"/>
              </a:rPr>
              <a:t>makroykdysady</a:t>
            </a:r>
            <a:r>
              <a:rPr lang="en-US" sz="2400" b="1" kern="1600" spc="-10" dirty="0">
                <a:latin typeface="Times New Roman" panose="02020603050405020304" pitchFamily="18" charset="0"/>
                <a:cs typeface="Arial" panose="020B0604020202020204" pitchFamily="34" charset="0"/>
              </a:rPr>
              <a:t> </a:t>
            </a:r>
            <a:r>
              <a:rPr lang="en-US" sz="2400" b="1" kern="1600" spc="-10" dirty="0" err="1">
                <a:latin typeface="Times New Roman" panose="02020603050405020304" pitchFamily="18" charset="0"/>
                <a:cs typeface="Arial" panose="020B0604020202020204" pitchFamily="34" charset="0"/>
              </a:rPr>
              <a:t>taýdan</a:t>
            </a:r>
            <a:r>
              <a:rPr lang="en-US" sz="2400" b="1" kern="1600" spc="-10" dirty="0">
                <a:latin typeface="Times New Roman" panose="02020603050405020304" pitchFamily="18" charset="0"/>
                <a:cs typeface="Arial" panose="020B0604020202020204" pitchFamily="34" charset="0"/>
              </a:rPr>
              <a:t> </a:t>
            </a:r>
            <a:r>
              <a:rPr lang="en-US" sz="2400" b="1" kern="1600" spc="-10" dirty="0" err="1" smtClean="0">
                <a:latin typeface="Times New Roman" panose="02020603050405020304" pitchFamily="18" charset="0"/>
                <a:cs typeface="Arial" panose="020B0604020202020204" pitchFamily="34" charset="0"/>
              </a:rPr>
              <a:t>düzgünleşdirmek</a:t>
            </a:r>
            <a:r>
              <a:rPr lang="en-US" sz="2400" b="1" kern="1600" spc="-10" dirty="0" smtClean="0">
                <a:latin typeface="Times New Roman" panose="02020603050405020304" pitchFamily="18" charset="0"/>
                <a:cs typeface="Arial" panose="020B0604020202020204" pitchFamily="34" charset="0"/>
              </a:rPr>
              <a:t> </a:t>
            </a:r>
            <a:r>
              <a:rPr lang="en-US" sz="2400" b="1" kern="1600" spc="-10" dirty="0" err="1" smtClean="0">
                <a:latin typeface="Times New Roman" panose="02020603050405020304" pitchFamily="18" charset="0"/>
                <a:cs typeface="Arial" panose="020B0604020202020204" pitchFamily="34" charset="0"/>
              </a:rPr>
              <a:t>işi</a:t>
            </a:r>
            <a:r>
              <a:rPr lang="ru-RU" sz="2400" b="1" kern="1600" spc="-10"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en-US" sz="2400" dirty="0">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20093657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9609" y="419923"/>
            <a:ext cx="10812154" cy="6233890"/>
          </a:xfrm>
        </p:spPr>
        <p:txBody>
          <a:bodyPr>
            <a:normAutofit fontScale="90000"/>
          </a:bodyPr>
          <a:lstStyle/>
          <a:p>
            <a:pPr>
              <a:spcBef>
                <a:spcPts val="1200"/>
              </a:spcBef>
              <a:spcAft>
                <a:spcPts val="300"/>
              </a:spcAft>
            </a:pPr>
            <a:r>
              <a:rPr lang="ru-RU" sz="2200" b="1" kern="1600" spc="-10" dirty="0" smtClean="0">
                <a:latin typeface="Times New Roman" panose="02020603050405020304" pitchFamily="18" charset="0"/>
                <a:cs typeface="Arial" panose="020B0604020202020204" pitchFamily="34" charset="0"/>
              </a:rPr>
              <a:t>         3.3</a:t>
            </a:r>
            <a:r>
              <a:rPr lang="ru-RU" sz="2200" b="1" kern="1600" spc="-10" dirty="0">
                <a:latin typeface="Times New Roman" panose="02020603050405020304" pitchFamily="18" charset="0"/>
                <a:cs typeface="Arial" panose="020B0604020202020204" pitchFamily="34" charset="0"/>
              </a:rPr>
              <a:t>. </a:t>
            </a:r>
            <a:r>
              <a:rPr lang="ru-RU" sz="2200" b="1" kern="1600" spc="-10" dirty="0" err="1">
                <a:latin typeface="Times New Roman" panose="02020603050405020304" pitchFamily="18" charset="0"/>
                <a:cs typeface="Arial" panose="020B0604020202020204" pitchFamily="34" charset="0"/>
              </a:rPr>
              <a:t>Döwleti</a:t>
            </a:r>
            <a:r>
              <a:rPr lang="ru-RU" sz="2200" b="1" kern="1600" spc="-10" dirty="0">
                <a:latin typeface="Times New Roman" panose="02020603050405020304" pitchFamily="18" charset="0"/>
                <a:cs typeface="Arial" panose="020B0604020202020204" pitchFamily="34" charset="0"/>
              </a:rPr>
              <a:t> </a:t>
            </a:r>
            <a:r>
              <a:rPr lang="ru-RU" sz="2200" b="1" kern="1600" spc="-10" dirty="0" err="1">
                <a:latin typeface="Times New Roman" panose="02020603050405020304" pitchFamily="18" charset="0"/>
                <a:cs typeface="Arial" panose="020B0604020202020204" pitchFamily="34" charset="0"/>
              </a:rPr>
              <a:t>makroykdysady</a:t>
            </a:r>
            <a:r>
              <a:rPr lang="ru-RU" sz="2200" b="1" kern="1600" spc="-10" dirty="0">
                <a:latin typeface="Times New Roman" panose="02020603050405020304" pitchFamily="18" charset="0"/>
                <a:cs typeface="Arial" panose="020B0604020202020204" pitchFamily="34" charset="0"/>
              </a:rPr>
              <a:t> </a:t>
            </a:r>
            <a:r>
              <a:rPr lang="ru-RU" sz="2200" b="1" kern="1600" spc="-10" dirty="0" err="1">
                <a:latin typeface="Times New Roman" panose="02020603050405020304" pitchFamily="18" charset="0"/>
                <a:cs typeface="Arial" panose="020B0604020202020204" pitchFamily="34" charset="0"/>
              </a:rPr>
              <a:t>düzgünleşdirmegiň</a:t>
            </a:r>
            <a:r>
              <a:rPr lang="ru-RU" sz="2200" b="1" kern="1600" spc="-10" dirty="0">
                <a:latin typeface="Times New Roman" panose="02020603050405020304" pitchFamily="18" charset="0"/>
                <a:cs typeface="Arial" panose="020B0604020202020204" pitchFamily="34" charset="0"/>
              </a:rPr>
              <a:t> </a:t>
            </a:r>
            <a:r>
              <a:rPr lang="ru-RU" sz="2200" b="1" kern="1600" spc="-10" dirty="0" err="1" smtClean="0">
                <a:latin typeface="Times New Roman" panose="02020603050405020304" pitchFamily="18" charset="0"/>
                <a:cs typeface="Arial" panose="020B0604020202020204" pitchFamily="34" charset="0"/>
              </a:rPr>
              <a:t>zerurlygy</a:t>
            </a:r>
            <a:r>
              <a:rPr lang="ru-RU" sz="2200" b="1" kern="1600" spc="-10" dirty="0" smtClean="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Bazar</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ulgamynyň</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häzirki</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zaman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şertlerinde</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aýratyn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hem</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geçiş</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döwrüni</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başdan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geçirýän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ykdysadyýet</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şertlerinde</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şol</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sanda</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türkmen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ykdysadyýetinde</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döwletiň</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ykdysadyýeti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sazlaşdyrmakdaky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orny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smtClean="0">
                <a:solidFill>
                  <a:srgbClr val="000000"/>
                </a:solidFill>
                <a:latin typeface="Times New Roman" panose="02020603050405020304" pitchFamily="18" charset="0"/>
                <a:ea typeface="Times New Roman" panose="02020603050405020304" pitchFamily="18" charset="0"/>
              </a:rPr>
              <a:t>mak</a:t>
            </a:r>
            <a:r>
              <a:rPr lang="ru-RU" sz="2200" spc="-15" dirty="0" err="1" smtClean="0">
                <a:solidFill>
                  <a:srgbClr val="000000"/>
                </a:solidFill>
                <a:latin typeface="Times New Roman" panose="02020603050405020304" pitchFamily="18" charset="0"/>
                <a:ea typeface="Times New Roman" panose="02020603050405020304" pitchFamily="18" charset="0"/>
              </a:rPr>
              <a:t>royk-dysady</a:t>
            </a:r>
            <a:r>
              <a:rPr lang="ru-RU" sz="2200" spc="-15" dirty="0" smtClean="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syýasatyň</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üstünlikli</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durmuşa</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geçirilmegi</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bilen</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baglydyr</a:t>
            </a:r>
            <a:r>
              <a:rPr lang="ru-RU" sz="2200" spc="-15"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Munuň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birnäçe</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obýektiw</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häsiýetli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sebäbi</a:t>
            </a:r>
            <a:r>
              <a:rPr lang="en-US" sz="2200" spc="-20" dirty="0">
                <a:solidFill>
                  <a:srgbClr val="000000"/>
                </a:solidFill>
                <a:latin typeface="Times New Roman" panose="02020603050405020304" pitchFamily="18" charset="0"/>
                <a:ea typeface="Times New Roman" panose="02020603050405020304" pitchFamily="18" charset="0"/>
              </a:rPr>
              <a:t> bar.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15" dirty="0">
                <a:solidFill>
                  <a:srgbClr val="000000"/>
                </a:solidFill>
                <a:latin typeface="Times New Roman" panose="02020603050405020304" pitchFamily="18" charset="0"/>
                <a:ea typeface="Times New Roman" panose="02020603050405020304" pitchFamily="18" charset="0"/>
              </a:rPr>
              <a:t>    </a:t>
            </a:r>
            <a:r>
              <a:rPr lang="en-US" sz="2200" b="1" spc="15" dirty="0" err="1">
                <a:solidFill>
                  <a:srgbClr val="000000"/>
                </a:solidFill>
                <a:latin typeface="Times New Roman" panose="02020603050405020304" pitchFamily="18" charset="0"/>
                <a:ea typeface="Times New Roman" panose="02020603050405020304" pitchFamily="18" charset="0"/>
              </a:rPr>
              <a:t>Birinjiden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döwrebap</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ykdysadyýetiň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köpugurlulyk</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şertlerinde</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bazaryň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gowşak</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taraplaryny</a:t>
            </a:r>
            <a:r>
              <a:rPr lang="en-US" sz="2200" spc="-10" dirty="0">
                <a:solidFill>
                  <a:srgbClr val="000000"/>
                </a:solidFill>
                <a:latin typeface="Times New Roman" panose="02020603050405020304" pitchFamily="18" charset="0"/>
                <a:ea typeface="Times New Roman" panose="02020603050405020304" pitchFamily="18" charset="0"/>
              </a:rPr>
              <a:t> we </a:t>
            </a:r>
            <a:r>
              <a:rPr lang="en-US" sz="2200" spc="-10" dirty="0" err="1" smtClean="0">
                <a:solidFill>
                  <a:srgbClr val="000000"/>
                </a:solidFill>
                <a:latin typeface="Times New Roman" panose="02020603050405020304" pitchFamily="18" charset="0"/>
                <a:ea typeface="Times New Roman" panose="02020603050405020304" pitchFamily="18" charset="0"/>
              </a:rPr>
              <a:t>gönü</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smtClean="0">
                <a:solidFill>
                  <a:srgbClr val="000000"/>
                </a:solidFill>
                <a:latin typeface="Times New Roman" panose="02020603050405020304" pitchFamily="18" charset="0"/>
                <a:ea typeface="Times New Roman" panose="02020603050405020304" pitchFamily="18" charset="0"/>
              </a:rPr>
              <a:t>den-</a:t>
            </a:r>
            <a:r>
              <a:rPr lang="en-US" sz="2200" spc="-10" dirty="0" err="1" smtClean="0">
                <a:solidFill>
                  <a:srgbClr val="000000"/>
                </a:solidFill>
                <a:latin typeface="Times New Roman" panose="02020603050405020304" pitchFamily="18" charset="0"/>
                <a:ea typeface="Times New Roman" panose="02020603050405020304" pitchFamily="18" charset="0"/>
              </a:rPr>
              <a:t>göni</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kemçiliklerini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düzetmek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olaryň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öwezini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dolmak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zerurlygy</a:t>
            </a:r>
            <a:r>
              <a:rPr lang="en-US" sz="2200" spc="-10" dirty="0">
                <a:solidFill>
                  <a:srgbClr val="000000"/>
                </a:solidFill>
                <a:latin typeface="Times New Roman" panose="02020603050405020304" pitchFamily="18" charset="0"/>
                <a:ea typeface="Times New Roman" panose="02020603050405020304" pitchFamily="18" charset="0"/>
              </a:rPr>
              <a:t> bar. </a:t>
            </a:r>
            <a:r>
              <a:rPr lang="en-US" sz="2200" spc="-10" dirty="0" err="1">
                <a:solidFill>
                  <a:srgbClr val="000000"/>
                </a:solidFill>
                <a:latin typeface="Times New Roman" panose="02020603050405020304" pitchFamily="18" charset="0"/>
                <a:ea typeface="Times New Roman" panose="02020603050405020304" pitchFamily="18" charset="0"/>
              </a:rPr>
              <a:t>Islendik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jemgyýetçilik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gurlu</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şynda</a:t>
            </a:r>
            <a:r>
              <a:rPr lang="en-US" sz="2200" dirty="0" smtClean="0">
                <a:solidFill>
                  <a:srgbClr val="000000"/>
                </a:solidFill>
                <a:latin typeface="Times New Roman" panose="02020603050405020304" pitchFamily="18" charset="0"/>
                <a:ea typeface="Times New Roman" panose="02020603050405020304" pitchFamily="18" charset="0"/>
              </a:rPr>
              <a:t>-da </a:t>
            </a:r>
            <a:r>
              <a:rPr lang="en-US" sz="2200" dirty="0">
                <a:solidFill>
                  <a:srgbClr val="000000"/>
                </a:solidFill>
                <a:latin typeface="Times New Roman" panose="02020603050405020304" pitchFamily="18" charset="0"/>
                <a:ea typeface="Times New Roman" panose="02020603050405020304" pitchFamily="18" charset="0"/>
              </a:rPr>
              <a:t>bazar </a:t>
            </a:r>
            <a:r>
              <a:rPr lang="en-US" sz="2200" dirty="0" err="1">
                <a:solidFill>
                  <a:srgbClr val="000000"/>
                </a:solidFill>
                <a:latin typeface="Times New Roman" panose="02020603050405020304" pitchFamily="18" charset="0"/>
                <a:ea typeface="Times New Roman" panose="02020603050405020304" pitchFamily="18" charset="0"/>
              </a:rPr>
              <a:t>ýaşaýyş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möhüm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ugurlaryň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meseleleriň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hem</a:t>
            </a:r>
            <a:r>
              <a:rPr lang="en-US" sz="2200" spc="5" dirty="0" err="1">
                <a:solidFill>
                  <a:srgbClr val="000000"/>
                </a:solidFill>
                <a:latin typeface="Times New Roman" panose="02020603050405020304" pitchFamily="18" charset="0"/>
                <a:ea typeface="Times New Roman" panose="02020603050405020304" pitchFamily="18" charset="0"/>
              </a:rPr>
              <a:t>mesini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dolulygyna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çözüp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bil</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meýär</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mysal</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üçin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bilim</a:t>
            </a:r>
            <a:r>
              <a:rPr lang="en-US" sz="2200" spc="5" dirty="0">
                <a:solidFill>
                  <a:srgbClr val="000000"/>
                </a:solidFill>
                <a:latin typeface="Times New Roman" panose="02020603050405020304" pitchFamily="18" charset="0"/>
                <a:ea typeface="Times New Roman" panose="02020603050405020304" pitchFamily="18" charset="0"/>
              </a:rPr>
              <a:t> hem </a:t>
            </a:r>
            <a:r>
              <a:rPr lang="en-US" sz="2200" spc="5" dirty="0" err="1">
                <a:solidFill>
                  <a:srgbClr val="000000"/>
                </a:solidFill>
                <a:latin typeface="Times New Roman" panose="02020603050405020304" pitchFamily="18" charset="0"/>
                <a:ea typeface="Times New Roman" panose="02020603050405020304" pitchFamily="18" charset="0"/>
              </a:rPr>
              <a:t>şahsyýetiň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hemmetaraplaýyn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kämil</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bolmagy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zerur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şertler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dur</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muş</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ada</a:t>
            </a:r>
            <a:r>
              <a:rPr lang="en-US" sz="2200" spc="-10" dirty="0" err="1">
                <a:solidFill>
                  <a:srgbClr val="000000"/>
                </a:solidFill>
                <a:latin typeface="Times New Roman" panose="02020603050405020304" pitchFamily="18" charset="0"/>
                <a:ea typeface="Times New Roman" panose="02020603050405020304" pitchFamily="18" charset="0"/>
              </a:rPr>
              <a:t>latlylygy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ekologiýa</a:t>
            </a:r>
            <a:r>
              <a:rPr lang="en-US" sz="2200" spc="-10" dirty="0">
                <a:solidFill>
                  <a:srgbClr val="000000"/>
                </a:solidFill>
                <a:latin typeface="Times New Roman" panose="02020603050405020304" pitchFamily="18" charset="0"/>
                <a:ea typeface="Times New Roman" panose="02020603050405020304" pitchFamily="18" charset="0"/>
              </a:rPr>
              <a:t> we </a:t>
            </a:r>
            <a:r>
              <a:rPr lang="en-US" sz="2200" spc="-10" dirty="0" err="1">
                <a:solidFill>
                  <a:srgbClr val="000000"/>
                </a:solidFill>
                <a:latin typeface="Times New Roman" panose="02020603050405020304" pitchFamily="18" charset="0"/>
                <a:ea typeface="Times New Roman" panose="02020603050405020304" pitchFamily="18" charset="0"/>
              </a:rPr>
              <a:t>beýleki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ugurlar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köp</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ünsi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talap</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edýär</a:t>
            </a:r>
            <a:r>
              <a:rPr lang="en-US" sz="2200" spc="-1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Mundan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başga-da</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bahalary</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bellemek</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çykarylýan</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önümleriň</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sa</a:t>
            </a:r>
            <a:r>
              <a:rPr lang="ru-RU" sz="2200" spc="10" dirty="0" err="1">
                <a:solidFill>
                  <a:srgbClr val="000000"/>
                </a:solidFill>
                <a:latin typeface="Times New Roman" panose="02020603050405020304" pitchFamily="18" charset="0"/>
                <a:ea typeface="Times New Roman" panose="02020603050405020304" pitchFamily="18" charset="0"/>
              </a:rPr>
              <a:t>nawyny</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hem</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mukdaryny</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giňeltmek</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ykdysadyýetiň</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düzüm</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gurluşyny</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täze</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tehnologiýalary</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işe</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ornaşdyrmak</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mehanizmlerini</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başarnykly</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hem</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ýerlikli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peýdalanmak</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ýaly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çäreler</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islenilişinden</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haýal</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käwagt</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bolsa</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duýdansyz</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bolup</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geçýär</a:t>
            </a:r>
            <a:r>
              <a:rPr lang="ru-RU" sz="2200" spc="1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15" dirty="0">
                <a:solidFill>
                  <a:srgbClr val="000000"/>
                </a:solidFill>
                <a:latin typeface="Times New Roman" panose="02020603050405020304" pitchFamily="18" charset="0"/>
                <a:ea typeface="Times New Roman" panose="02020603050405020304" pitchFamily="18" charset="0"/>
              </a:rPr>
              <a:t>    </a:t>
            </a:r>
            <a:r>
              <a:rPr lang="ru-RU" sz="2200" b="1" spc="15" dirty="0" err="1">
                <a:solidFill>
                  <a:srgbClr val="000000"/>
                </a:solidFill>
                <a:latin typeface="Times New Roman" panose="02020603050405020304" pitchFamily="18" charset="0"/>
                <a:ea typeface="Times New Roman" panose="02020603050405020304" pitchFamily="18" charset="0"/>
              </a:rPr>
              <a:t>Ikinjiden</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makro</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we</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mikroderejeleriň</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bitewiniň</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we</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bölegiň</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merkeziň</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hem</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ýerleriň</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arasyndaky</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gatnaşyklaryň</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aňrybaş</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sazlaşykly</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kadaly</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bolmagyny</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üpjün</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etmek</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zerur</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bolup</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durýar</a:t>
            </a:r>
            <a:r>
              <a:rPr lang="ru-RU" sz="2200" spc="-10" dirty="0">
                <a:solidFill>
                  <a:srgbClr val="000000"/>
                </a:solidFill>
                <a:latin typeface="Times New Roman" panose="02020603050405020304" pitchFamily="18" charset="0"/>
                <a:ea typeface="Times New Roman" panose="02020603050405020304" pitchFamily="18" charset="0"/>
              </a:rPr>
              <a:t>.</a:t>
            </a:r>
            <a:r>
              <a:rPr lang="ru-RU" sz="2200"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Häzirki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zaman</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milli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ykdysadyýeti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köp</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ugurly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köp</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maksatly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hem</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köp</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wezipeli</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çylşyrymly</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ulgamdyr</a:t>
            </a:r>
            <a:r>
              <a:rPr lang="ru-RU"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Onuň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dürli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pudak</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larynyň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sebitleriniň</a:t>
            </a:r>
            <a:r>
              <a:rPr lang="en-US" sz="2200" spc="5" dirty="0">
                <a:solidFill>
                  <a:srgbClr val="000000"/>
                </a:solidFill>
                <a:latin typeface="Times New Roman" panose="02020603050405020304" pitchFamily="18" charset="0"/>
                <a:ea typeface="Times New Roman" panose="02020603050405020304" pitchFamily="18" charset="0"/>
              </a:rPr>
              <a:t> hem </a:t>
            </a:r>
            <a:r>
              <a:rPr lang="en-US" sz="2200" spc="5" dirty="0" err="1">
                <a:solidFill>
                  <a:srgbClr val="000000"/>
                </a:solidFill>
                <a:latin typeface="Times New Roman" panose="02020603050405020304" pitchFamily="18" charset="0"/>
                <a:ea typeface="Times New Roman" panose="02020603050405020304" pitchFamily="18" charset="0"/>
              </a:rPr>
              <a:t>kärhanalarynyň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özüne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ýetik</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aýratynlyklary</a:t>
            </a:r>
            <a:r>
              <a:rPr lang="en-US" sz="2200" spc="5" dirty="0">
                <a:solidFill>
                  <a:srgbClr val="000000"/>
                </a:solidFill>
                <a:latin typeface="Times New Roman" panose="02020603050405020304" pitchFamily="18" charset="0"/>
                <a:ea typeface="Times New Roman" panose="02020603050405020304" pitchFamily="18" charset="0"/>
              </a:rPr>
              <a:t> bar. </a:t>
            </a:r>
            <a:r>
              <a:rPr lang="en-US" sz="2200" spc="5" dirty="0" err="1">
                <a:solidFill>
                  <a:srgbClr val="000000"/>
                </a:solidFill>
                <a:latin typeface="Times New Roman" panose="02020603050405020304" pitchFamily="18" charset="0"/>
                <a:ea typeface="Times New Roman" panose="02020603050405020304" pitchFamily="18" charset="0"/>
              </a:rPr>
              <a:t>Diňe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bazara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bil</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baglap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ählisiniň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ýetirýän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wezipesini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umumy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ösüşiň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bäh</a:t>
            </a:r>
            <a:r>
              <a:rPr lang="en-US" sz="2200" spc="-5" dirty="0" err="1">
                <a:solidFill>
                  <a:srgbClr val="000000"/>
                </a:solidFill>
                <a:latin typeface="Times New Roman" panose="02020603050405020304" pitchFamily="18" charset="0"/>
                <a:ea typeface="Times New Roman" panose="02020603050405020304" pitchFamily="18" charset="0"/>
              </a:rPr>
              <a:t>bitlerine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öňde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duran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umumy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meselelere</a:t>
            </a:r>
            <a:r>
              <a:rPr lang="en-US" sz="2200" spc="-5" dirty="0">
                <a:solidFill>
                  <a:srgbClr val="000000"/>
                </a:solidFill>
                <a:latin typeface="Times New Roman" panose="02020603050405020304" pitchFamily="18" charset="0"/>
                <a:ea typeface="Times New Roman" panose="02020603050405020304" pitchFamily="18" charset="0"/>
              </a:rPr>
              <a:t> hem </a:t>
            </a:r>
            <a:r>
              <a:rPr lang="en-US" sz="2200" spc="-5" dirty="0" err="1" smtClean="0">
                <a:solidFill>
                  <a:srgbClr val="000000"/>
                </a:solidFill>
                <a:latin typeface="Times New Roman" panose="02020603050405020304" pitchFamily="18" charset="0"/>
                <a:ea typeface="Times New Roman" panose="02020603050405020304" pitchFamily="18" charset="0"/>
              </a:rPr>
              <a:t>maksatlara</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gönükdirmek</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mümkin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däl</a:t>
            </a:r>
            <a:r>
              <a:rPr lang="en-US" sz="2200" spc="-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53674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2" y="490945"/>
            <a:ext cx="10013164" cy="6256084"/>
          </a:xfrm>
        </p:spPr>
        <p:txBody>
          <a:bodyPr>
            <a:noAutofit/>
          </a:bodyPr>
          <a:lstStyle/>
          <a:p>
            <a:pPr>
              <a:spcBef>
                <a:spcPts val="1200"/>
              </a:spcBef>
              <a:spcAft>
                <a:spcPts val="0"/>
              </a:spcAft>
              <a:tabLst>
                <a:tab pos="457200" algn="l"/>
              </a:tabLst>
            </a:pPr>
            <a:r>
              <a:rPr lang="ru-RU" sz="2400" spc="-5" dirty="0" err="1">
                <a:solidFill>
                  <a:srgbClr val="000000"/>
                </a:solidFill>
                <a:latin typeface="Times New Roman" panose="02020603050405020304" pitchFamily="18" charset="0"/>
                <a:ea typeface="Times New Roman" panose="02020603050405020304" pitchFamily="18" charset="0"/>
              </a:rPr>
              <a:t>Häzirki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zaman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şertlerde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makroykdysady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düzgünleşdirmäniň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bitewi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ulgamyny</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döretmek</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hem</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pugtalandyrmak</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milli</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syýasatyň</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ileri</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tutul</a:t>
            </a:r>
            <a:r>
              <a:rPr lang="ru-RU" sz="2400" spc="-5" dirty="0" err="1">
                <a:solidFill>
                  <a:srgbClr val="000000"/>
                </a:solidFill>
                <a:latin typeface="Times New Roman" panose="02020603050405020304" pitchFamily="18" charset="0"/>
                <a:ea typeface="Times New Roman" panose="02020603050405020304" pitchFamily="18" charset="0"/>
              </a:rPr>
              <a:t>ýan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maksatlaryny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hem</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usullaryny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kesgitlemek</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çärelerini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öz</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içine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alýan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netijeli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döwlet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dolandyryş</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işi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döwletiň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öňünde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duran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möhüm</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ykdysady</a:t>
            </a:r>
            <a:r>
              <a:rPr lang="ru-RU" sz="2400" dirty="0">
                <a:solidFill>
                  <a:srgbClr val="000000"/>
                </a:solidFill>
                <a:latin typeface="Times New Roman" panose="02020603050405020304" pitchFamily="18" charset="0"/>
                <a:ea typeface="Times New Roman" panose="02020603050405020304" pitchFamily="18" charset="0"/>
              </a:rPr>
              <a:t> </a:t>
            </a:r>
            <a:r>
              <a:rPr lang="ru-RU" sz="2400" spc="25" dirty="0" err="1">
                <a:solidFill>
                  <a:srgbClr val="000000"/>
                </a:solidFill>
                <a:latin typeface="Times New Roman" panose="02020603050405020304" pitchFamily="18" charset="0"/>
                <a:ea typeface="Times New Roman" panose="02020603050405020304" pitchFamily="18" charset="0"/>
              </a:rPr>
              <a:t>wezipeleriň</a:t>
            </a:r>
            <a:r>
              <a:rPr lang="ru-RU" sz="2400" spc="25" dirty="0">
                <a:solidFill>
                  <a:srgbClr val="000000"/>
                </a:solidFill>
                <a:latin typeface="Times New Roman" panose="02020603050405020304" pitchFamily="18" charset="0"/>
                <a:ea typeface="Times New Roman" panose="02020603050405020304" pitchFamily="18" charset="0"/>
              </a:rPr>
              <a:t> </a:t>
            </a:r>
            <a:r>
              <a:rPr lang="ru-RU" sz="2400" spc="25" dirty="0" err="1">
                <a:solidFill>
                  <a:srgbClr val="000000"/>
                </a:solidFill>
                <a:latin typeface="Times New Roman" panose="02020603050405020304" pitchFamily="18" charset="0"/>
                <a:ea typeface="Times New Roman" panose="02020603050405020304" pitchFamily="18" charset="0"/>
              </a:rPr>
              <a:t>bitewi</a:t>
            </a:r>
            <a:r>
              <a:rPr lang="ru-RU" sz="2400" spc="25" dirty="0">
                <a:solidFill>
                  <a:srgbClr val="000000"/>
                </a:solidFill>
                <a:latin typeface="Times New Roman" panose="02020603050405020304" pitchFamily="18" charset="0"/>
                <a:ea typeface="Times New Roman" panose="02020603050405020304" pitchFamily="18" charset="0"/>
              </a:rPr>
              <a:t> </a:t>
            </a:r>
            <a:r>
              <a:rPr lang="ru-RU" sz="2400" spc="25" dirty="0" err="1">
                <a:solidFill>
                  <a:srgbClr val="000000"/>
                </a:solidFill>
                <a:latin typeface="Times New Roman" panose="02020603050405020304" pitchFamily="18" charset="0"/>
                <a:ea typeface="Times New Roman" panose="02020603050405020304" pitchFamily="18" charset="0"/>
              </a:rPr>
              <a:t>bir</a:t>
            </a:r>
            <a:r>
              <a:rPr lang="ru-RU" sz="2400" spc="25" dirty="0">
                <a:solidFill>
                  <a:srgbClr val="000000"/>
                </a:solidFill>
                <a:latin typeface="Times New Roman" panose="02020603050405020304" pitchFamily="18" charset="0"/>
                <a:ea typeface="Times New Roman" panose="02020603050405020304" pitchFamily="18" charset="0"/>
              </a:rPr>
              <a:t> </a:t>
            </a:r>
            <a:r>
              <a:rPr lang="ru-RU" sz="2400" spc="25" dirty="0" err="1" smtClean="0">
                <a:solidFill>
                  <a:srgbClr val="000000"/>
                </a:solidFill>
                <a:latin typeface="Times New Roman" panose="02020603050405020304" pitchFamily="18" charset="0"/>
                <a:ea typeface="Times New Roman" panose="02020603050405020304" pitchFamily="18" charset="0"/>
              </a:rPr>
              <a:t>maksat-namasyny</a:t>
            </a:r>
            <a:r>
              <a:rPr lang="ru-RU" sz="2400" spc="25" dirty="0" smtClean="0">
                <a:solidFill>
                  <a:srgbClr val="000000"/>
                </a:solidFill>
                <a:latin typeface="Times New Roman" panose="02020603050405020304" pitchFamily="18" charset="0"/>
                <a:ea typeface="Times New Roman" panose="02020603050405020304" pitchFamily="18" charset="0"/>
              </a:rPr>
              <a:t> </a:t>
            </a:r>
            <a:r>
              <a:rPr lang="ru-RU" sz="2400" spc="25" dirty="0" err="1">
                <a:solidFill>
                  <a:srgbClr val="000000"/>
                </a:solidFill>
                <a:latin typeface="Times New Roman" panose="02020603050405020304" pitchFamily="18" charset="0"/>
                <a:ea typeface="Times New Roman" panose="02020603050405020304" pitchFamily="18" charset="0"/>
              </a:rPr>
              <a:t>düzýär</a:t>
            </a:r>
            <a:r>
              <a:rPr lang="ru-RU" sz="2400" spc="25" dirty="0">
                <a:solidFill>
                  <a:srgbClr val="000000"/>
                </a:solidFill>
                <a:latin typeface="Times New Roman" panose="02020603050405020304" pitchFamily="18" charset="0"/>
                <a:ea typeface="Times New Roman" panose="02020603050405020304" pitchFamily="18" charset="0"/>
              </a:rPr>
              <a:t>, </a:t>
            </a:r>
            <a:r>
              <a:rPr lang="ru-RU" sz="2400" spc="25" dirty="0" err="1">
                <a:solidFill>
                  <a:srgbClr val="000000"/>
                </a:solidFill>
                <a:latin typeface="Times New Roman" panose="02020603050405020304" pitchFamily="18" charset="0"/>
                <a:ea typeface="Times New Roman" panose="02020603050405020304" pitchFamily="18" charset="0"/>
              </a:rPr>
              <a:t>bazar</a:t>
            </a:r>
            <a:r>
              <a:rPr lang="ru-RU" sz="2400" spc="25" dirty="0">
                <a:solidFill>
                  <a:srgbClr val="000000"/>
                </a:solidFill>
                <a:latin typeface="Times New Roman" panose="02020603050405020304" pitchFamily="18" charset="0"/>
                <a:ea typeface="Times New Roman" panose="02020603050405020304" pitchFamily="18" charset="0"/>
              </a:rPr>
              <a:t> </a:t>
            </a:r>
            <a:r>
              <a:rPr lang="ru-RU" sz="2400" spc="25" dirty="0" err="1">
                <a:solidFill>
                  <a:srgbClr val="000000"/>
                </a:solidFill>
                <a:latin typeface="Times New Roman" panose="02020603050405020304" pitchFamily="18" charset="0"/>
                <a:ea typeface="Times New Roman" panose="02020603050405020304" pitchFamily="18" charset="0"/>
              </a:rPr>
              <a:t>ykdysadyýe</a:t>
            </a:r>
            <a:r>
              <a:rPr lang="ru-RU" sz="2400" spc="5" dirty="0" err="1">
                <a:solidFill>
                  <a:srgbClr val="000000"/>
                </a:solidFill>
                <a:latin typeface="Times New Roman" panose="02020603050405020304" pitchFamily="18" charset="0"/>
                <a:ea typeface="Times New Roman" panose="02020603050405020304" pitchFamily="18" charset="0"/>
              </a:rPr>
              <a:t>tine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geçilýän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häzirki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döwürde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durmuşyň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talaby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bolup</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ýüze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çykýar</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Bu</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çäreler</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öz</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içine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kesgitli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goýlan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maksatlara</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ýet-megi</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hem</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makroykdysadyýetiň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möhüm</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ugurlaryny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öz</a:t>
            </a:r>
            <a:r>
              <a:rPr lang="ru-RU" sz="2400" spc="-5" dirty="0" err="1">
                <a:solidFill>
                  <a:srgbClr val="000000"/>
                </a:solidFill>
                <a:latin typeface="Times New Roman" panose="02020603050405020304" pitchFamily="18" charset="0"/>
                <a:ea typeface="Times New Roman" panose="02020603050405020304" pitchFamily="18" charset="0"/>
              </a:rPr>
              <a:t>ara</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sazlaşdyrmagy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nazar-laýan</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tertipleşdirmegi</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we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gözegçilik</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etmegi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öz</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içine</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alýar</a:t>
            </a:r>
            <a:r>
              <a:rPr lang="ru-RU"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Makrodüzgünleşdirilişiň</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baş</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maksatlaryny</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b="1" spc="10" dirty="0" err="1">
                <a:solidFill>
                  <a:srgbClr val="000000"/>
                </a:solidFill>
                <a:latin typeface="Times New Roman" panose="02020603050405020304" pitchFamily="18" charset="0"/>
                <a:ea typeface="Times New Roman" panose="02020603050405020304" pitchFamily="18" charset="0"/>
              </a:rPr>
              <a:t>üç</a:t>
            </a:r>
            <a:r>
              <a:rPr lang="en-US" sz="2400" b="1" spc="10" dirty="0">
                <a:solidFill>
                  <a:srgbClr val="000000"/>
                </a:solidFill>
                <a:latin typeface="Times New Roman" panose="02020603050405020304" pitchFamily="18" charset="0"/>
                <a:ea typeface="Times New Roman" panose="02020603050405020304" pitchFamily="18" charset="0"/>
              </a:rPr>
              <a:t> </a:t>
            </a:r>
            <a:r>
              <a:rPr lang="en-US" sz="2400" b="1" spc="10" dirty="0" err="1">
                <a:solidFill>
                  <a:srgbClr val="000000"/>
                </a:solidFill>
                <a:latin typeface="Times New Roman" panose="02020603050405020304" pitchFamily="18" charset="0"/>
                <a:ea typeface="Times New Roman" panose="02020603050405020304" pitchFamily="18" charset="0"/>
              </a:rPr>
              <a:t>sany</a:t>
            </a:r>
            <a:r>
              <a:rPr lang="en-US" sz="2400" b="1" spc="10" dirty="0">
                <a:solidFill>
                  <a:srgbClr val="000000"/>
                </a:solidFill>
                <a:latin typeface="Times New Roman" panose="02020603050405020304" pitchFamily="18" charset="0"/>
                <a:ea typeface="Times New Roman" panose="02020603050405020304" pitchFamily="18" charset="0"/>
              </a:rPr>
              <a:t> </a:t>
            </a:r>
            <a:r>
              <a:rPr lang="en-US" sz="2400" b="1" spc="10" dirty="0" err="1">
                <a:solidFill>
                  <a:srgbClr val="000000"/>
                </a:solidFill>
                <a:latin typeface="Times New Roman" panose="02020603050405020304" pitchFamily="18" charset="0"/>
                <a:ea typeface="Times New Roman" panose="02020603050405020304" pitchFamily="18" charset="0"/>
              </a:rPr>
              <a:t>esasy</a:t>
            </a:r>
            <a:r>
              <a:rPr lang="en-US" sz="2400" b="1" spc="10"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ugurlara</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bölmek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bolar</a:t>
            </a:r>
            <a:r>
              <a:rPr lang="en-US"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en-US" sz="2400" b="1" spc="-10" dirty="0">
                <a:solidFill>
                  <a:srgbClr val="000000"/>
                </a:solidFill>
                <a:latin typeface="Times New Roman" panose="02020603050405020304" pitchFamily="18" charset="0"/>
                <a:ea typeface="Times New Roman" panose="02020603050405020304" pitchFamily="18" charset="0"/>
              </a:rPr>
              <a:t>1. </a:t>
            </a:r>
            <a:r>
              <a:rPr lang="en-US" sz="2400" b="1" spc="-10" dirty="0" err="1">
                <a:solidFill>
                  <a:srgbClr val="000000"/>
                </a:solidFill>
                <a:latin typeface="Times New Roman" panose="02020603050405020304" pitchFamily="18" charset="0"/>
                <a:ea typeface="Times New Roman" panose="02020603050405020304" pitchFamily="18" charset="0"/>
              </a:rPr>
              <a:t>Ykdysady</a:t>
            </a:r>
            <a:r>
              <a:rPr lang="en-US" sz="2400" b="1" spc="-10" dirty="0">
                <a:solidFill>
                  <a:srgbClr val="000000"/>
                </a:solidFill>
                <a:latin typeface="Times New Roman" panose="02020603050405020304" pitchFamily="18" charset="0"/>
                <a:ea typeface="Times New Roman" panose="02020603050405020304" pitchFamily="18" charset="0"/>
              </a:rPr>
              <a:t> </a:t>
            </a:r>
            <a:r>
              <a:rPr lang="en-US" sz="2400" b="1" spc="-10" dirty="0" err="1">
                <a:solidFill>
                  <a:srgbClr val="000000"/>
                </a:solidFill>
                <a:latin typeface="Times New Roman" panose="02020603050405020304" pitchFamily="18" charset="0"/>
                <a:ea typeface="Times New Roman" panose="02020603050405020304" pitchFamily="18" charset="0"/>
              </a:rPr>
              <a:t>ösüşi</a:t>
            </a:r>
            <a:r>
              <a:rPr lang="en-US" sz="2400" b="1" spc="-10" dirty="0">
                <a:solidFill>
                  <a:srgbClr val="000000"/>
                </a:solidFill>
                <a:latin typeface="Times New Roman" panose="02020603050405020304" pitchFamily="18" charset="0"/>
                <a:ea typeface="Times New Roman" panose="02020603050405020304" pitchFamily="18" charset="0"/>
              </a:rPr>
              <a:t> </a:t>
            </a:r>
            <a:r>
              <a:rPr lang="en-US" sz="2400" b="1" spc="-10" dirty="0" err="1">
                <a:solidFill>
                  <a:srgbClr val="000000"/>
                </a:solidFill>
                <a:latin typeface="Times New Roman" panose="02020603050405020304" pitchFamily="18" charset="0"/>
                <a:ea typeface="Times New Roman" panose="02020603050405020304" pitchFamily="18" charset="0"/>
              </a:rPr>
              <a:t>gazanmak</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Giňişleýin</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manyda</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alnanda</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bu</a:t>
            </a:r>
            <a:r>
              <a:rPr lang="en-US" sz="2400" spc="-10" dirty="0">
                <a:solidFill>
                  <a:srgbClr val="000000"/>
                </a:solidFill>
                <a:latin typeface="Times New Roman" panose="02020603050405020304" pitchFamily="18" charset="0"/>
                <a:ea typeface="Times New Roman" panose="02020603050405020304" pitchFamily="18" charset="0"/>
              </a:rPr>
              <a:t> </a:t>
            </a:r>
            <a:r>
              <a:rPr lang="en-US" sz="2400" spc="-10" dirty="0" err="1">
                <a:solidFill>
                  <a:srgbClr val="000000"/>
                </a:solidFill>
                <a:latin typeface="Times New Roman" panose="02020603050405020304" pitchFamily="18" charset="0"/>
                <a:ea typeface="Times New Roman" panose="02020603050405020304" pitchFamily="18" charset="0"/>
              </a:rPr>
              <a:t>mak</a:t>
            </a:r>
            <a:r>
              <a:rPr lang="en-US" sz="2400" spc="5" dirty="0" err="1">
                <a:solidFill>
                  <a:srgbClr val="000000"/>
                </a:solidFill>
                <a:latin typeface="Times New Roman" panose="02020603050405020304" pitchFamily="18" charset="0"/>
                <a:ea typeface="Times New Roman" panose="02020603050405020304" pitchFamily="18" charset="0"/>
              </a:rPr>
              <a:t>sat</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ösüşiň</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umumy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derejesiniň</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ýokarlanmagyndan</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öz</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beýanyny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tapýan</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döwlet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ýa</a:t>
            </a:r>
            <a:r>
              <a:rPr lang="en-US" sz="2400" dirty="0">
                <a:solidFill>
                  <a:srgbClr val="000000"/>
                </a:solidFill>
                <a:latin typeface="Times New Roman" panose="02020603050405020304" pitchFamily="18" charset="0"/>
                <a:ea typeface="Times New Roman" panose="02020603050405020304" pitchFamily="18" charset="0"/>
              </a:rPr>
              <a:t>-da </a:t>
            </a:r>
            <a:r>
              <a:rPr lang="en-US" sz="2400" dirty="0" err="1">
                <a:solidFill>
                  <a:srgbClr val="000000"/>
                </a:solidFill>
                <a:latin typeface="Times New Roman" panose="02020603050405020304" pitchFamily="18" charset="0"/>
                <a:ea typeface="Times New Roman" panose="02020603050405020304" pitchFamily="18" charset="0"/>
              </a:rPr>
              <a:t>sebit-leýin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ykdysady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progresi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aňladýar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Şol</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sebäpden</a:t>
            </a:r>
            <a:r>
              <a:rPr lang="en-US" sz="2400" dirty="0">
                <a:solidFill>
                  <a:srgbClr val="000000"/>
                </a:solidFill>
                <a:latin typeface="Times New Roman" panose="02020603050405020304" pitchFamily="18" charset="0"/>
                <a:ea typeface="Times New Roman" panose="02020603050405020304" pitchFamily="18" charset="0"/>
              </a:rPr>
              <a:t> hem </a:t>
            </a:r>
            <a:r>
              <a:rPr lang="en-US" sz="2400" spc="-5" dirty="0" err="1">
                <a:solidFill>
                  <a:srgbClr val="000000"/>
                </a:solidFill>
                <a:latin typeface="Times New Roman" panose="02020603050405020304" pitchFamily="18" charset="0"/>
                <a:ea typeface="Times New Roman" panose="02020603050405020304" pitchFamily="18" charset="0"/>
              </a:rPr>
              <a:t>ykdysady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ösüş</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düşünjesi</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öz</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içine</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çykarylýan</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önümleriň</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sanawynyň</a:t>
            </a:r>
            <a:r>
              <a:rPr lang="en-US" sz="2400" spc="-5"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mukdarynyň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giňeldilmegi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derejede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önümçiligiň</a:t>
            </a:r>
            <a:r>
              <a:rPr lang="en-US" sz="2400"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ýokarlandyrmak</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harytlara</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bolan</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islegleriň</a:t>
            </a:r>
            <a:r>
              <a:rPr lang="en-US" sz="2400" spc="-5" dirty="0">
                <a:solidFill>
                  <a:srgbClr val="000000"/>
                </a:solidFill>
                <a:latin typeface="Times New Roman" panose="02020603050405020304" pitchFamily="18" charset="0"/>
                <a:ea typeface="Times New Roman" panose="02020603050405020304" pitchFamily="18" charset="0"/>
              </a:rPr>
              <a:t> we </a:t>
            </a:r>
            <a:r>
              <a:rPr lang="en-US" sz="2400" spc="-5" dirty="0" err="1">
                <a:solidFill>
                  <a:srgbClr val="000000"/>
                </a:solidFill>
                <a:latin typeface="Times New Roman" panose="02020603050405020304" pitchFamily="18" charset="0"/>
                <a:ea typeface="Times New Roman" panose="02020603050405020304" pitchFamily="18" charset="0"/>
              </a:rPr>
              <a:t>olaryň</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öndürilişiniň</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öza</a:t>
            </a:r>
            <a:r>
              <a:rPr lang="en-US" sz="2400" spc="5" dirty="0" err="1">
                <a:solidFill>
                  <a:srgbClr val="000000"/>
                </a:solidFill>
                <a:latin typeface="Times New Roman" panose="02020603050405020304" pitchFamily="18" charset="0"/>
                <a:ea typeface="Times New Roman" panose="02020603050405020304" pitchFamily="18" charset="0"/>
              </a:rPr>
              <a:t>ra</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sazlaşygyny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kämilleşdirmek</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beýleki</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öňegidişlikli</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usullary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alýar</a:t>
            </a:r>
            <a:r>
              <a:rPr lang="en-US" sz="2400" spc="5"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4000" dirty="0"/>
          </a:p>
        </p:txBody>
      </p:sp>
    </p:spTree>
    <p:extLst>
      <p:ext uri="{BB962C8B-B14F-4D97-AF65-F5344CB8AC3E}">
        <p14:creationId xmlns:p14="http://schemas.microsoft.com/office/powerpoint/2010/main" val="1719806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0427" y="579722"/>
            <a:ext cx="10199595" cy="6278277"/>
          </a:xfrm>
        </p:spPr>
        <p:txBody>
          <a:bodyPr>
            <a:normAutofit fontScale="90000"/>
          </a:bodyPr>
          <a:lstStyle/>
          <a:p>
            <a:pPr lvl="0">
              <a:spcBef>
                <a:spcPts val="1200"/>
              </a:spcBef>
              <a:spcAft>
                <a:spcPts val="0"/>
              </a:spcAft>
              <a:tabLst>
                <a:tab pos="457200" algn="l"/>
              </a:tabLst>
            </a:pPr>
            <a:r>
              <a:rPr lang="ru-RU" sz="2200" b="1" spc="5" dirty="0" smtClean="0">
                <a:solidFill>
                  <a:srgbClr val="000000"/>
                </a:solidFill>
                <a:latin typeface="Times New Roman" panose="02020603050405020304" pitchFamily="18" charset="0"/>
                <a:ea typeface="Times New Roman" panose="02020603050405020304" pitchFamily="18" charset="0"/>
              </a:rPr>
              <a:t>2.</a:t>
            </a:r>
            <a:r>
              <a:rPr lang="en-US" sz="2200" b="1" spc="5" dirty="0" err="1" smtClean="0">
                <a:solidFill>
                  <a:srgbClr val="000000"/>
                </a:solidFill>
                <a:latin typeface="Times New Roman" panose="02020603050405020304" pitchFamily="18" charset="0"/>
                <a:ea typeface="Times New Roman" panose="02020603050405020304" pitchFamily="18" charset="0"/>
              </a:rPr>
              <a:t>Ykdysady</a:t>
            </a:r>
            <a:r>
              <a:rPr lang="en-US" sz="2200" b="1" spc="5" dirty="0" smtClean="0">
                <a:solidFill>
                  <a:srgbClr val="000000"/>
                </a:solidFill>
                <a:latin typeface="Times New Roman" panose="02020603050405020304" pitchFamily="18" charset="0"/>
                <a:ea typeface="Times New Roman" panose="02020603050405020304" pitchFamily="18" charset="0"/>
              </a:rPr>
              <a:t> </a:t>
            </a:r>
            <a:r>
              <a:rPr lang="en-US" sz="2200" b="1" spc="5" dirty="0" err="1">
                <a:solidFill>
                  <a:srgbClr val="000000"/>
                </a:solidFill>
                <a:latin typeface="Times New Roman" panose="02020603050405020304" pitchFamily="18" charset="0"/>
                <a:ea typeface="Times New Roman" panose="02020603050405020304" pitchFamily="18" charset="0"/>
              </a:rPr>
              <a:t>durnuklylygy</a:t>
            </a:r>
            <a:r>
              <a:rPr lang="en-US" sz="2200" b="1" spc="5" dirty="0">
                <a:solidFill>
                  <a:srgbClr val="000000"/>
                </a:solidFill>
                <a:latin typeface="Times New Roman" panose="02020603050405020304" pitchFamily="18" charset="0"/>
                <a:ea typeface="Times New Roman" panose="02020603050405020304" pitchFamily="18" charset="0"/>
              </a:rPr>
              <a:t> </a:t>
            </a:r>
            <a:r>
              <a:rPr lang="en-US" sz="2200" b="1" spc="5" dirty="0" err="1">
                <a:solidFill>
                  <a:srgbClr val="000000"/>
                </a:solidFill>
                <a:latin typeface="Times New Roman" panose="02020603050405020304" pitchFamily="18" charset="0"/>
                <a:ea typeface="Times New Roman" panose="02020603050405020304" pitchFamily="18" charset="0"/>
              </a:rPr>
              <a:t>gazanmak</a:t>
            </a:r>
            <a:r>
              <a:rPr lang="en-US" sz="2200" b="1" spc="5" dirty="0">
                <a:solidFill>
                  <a:srgbClr val="000000"/>
                </a:solidFill>
                <a:latin typeface="Times New Roman" panose="02020603050405020304" pitchFamily="18" charset="0"/>
                <a:ea typeface="Times New Roman" panose="02020603050405020304" pitchFamily="18" charset="0"/>
              </a:rPr>
              <a:t>.</a:t>
            </a:r>
            <a:r>
              <a:rPr lang="en-US" sz="2200" spc="5" dirty="0">
                <a:solidFill>
                  <a:srgbClr val="000000"/>
                </a:solidFill>
                <a:latin typeface="Times New Roman" panose="02020603050405020304" pitchFamily="18" charset="0"/>
                <a:ea typeface="Times New Roman" panose="02020603050405020304" pitchFamily="18" charset="0"/>
              </a:rPr>
              <a:t> Bu </a:t>
            </a:r>
            <a:r>
              <a:rPr lang="en-US" sz="2200" spc="5" dirty="0" err="1">
                <a:solidFill>
                  <a:srgbClr val="000000"/>
                </a:solidFill>
                <a:latin typeface="Times New Roman" panose="02020603050405020304" pitchFamily="18" charset="0"/>
                <a:ea typeface="Times New Roman" panose="02020603050405020304" pitchFamily="18" charset="0"/>
              </a:rPr>
              <a:t>ugur</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puluň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hümmetiniň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pese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düşmeginiň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öňüni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almak</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maksady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bilen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bahalary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bellemegiň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durnukly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häsiýetini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saklamagy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ilatyň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iş</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bilen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üpjünçiliginiň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derejesini</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ýo</a:t>
            </a:r>
            <a:r>
              <a:rPr lang="en-US" sz="2200" spc="-10" dirty="0" err="1">
                <a:solidFill>
                  <a:srgbClr val="000000"/>
                </a:solidFill>
                <a:latin typeface="Times New Roman" panose="02020603050405020304" pitchFamily="18" charset="0"/>
                <a:ea typeface="Times New Roman" panose="02020603050405020304" pitchFamily="18" charset="0"/>
              </a:rPr>
              <a:t>karlandyrmagy</a:t>
            </a:r>
            <a:r>
              <a:rPr lang="en-US" sz="2200" spc="-10" dirty="0">
                <a:solidFill>
                  <a:srgbClr val="000000"/>
                </a:solidFill>
                <a:latin typeface="Times New Roman" panose="02020603050405020304" pitchFamily="18" charset="0"/>
                <a:ea typeface="Times New Roman" panose="02020603050405020304" pitchFamily="18" charset="0"/>
              </a:rPr>
              <a:t> hem </a:t>
            </a:r>
            <a:r>
              <a:rPr lang="en-US" sz="2200" spc="-10" dirty="0" err="1">
                <a:solidFill>
                  <a:srgbClr val="000000"/>
                </a:solidFill>
                <a:latin typeface="Times New Roman" panose="02020603050405020304" pitchFamily="18" charset="0"/>
                <a:ea typeface="Times New Roman" panose="02020603050405020304" pitchFamily="18" charset="0"/>
              </a:rPr>
              <a:t>işsizligi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aradan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aýyrmagy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döwlet</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býujetiniň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girde</a:t>
            </a:r>
            <a:r>
              <a:rPr lang="en-US" sz="2200" spc="5" dirty="0" err="1">
                <a:solidFill>
                  <a:srgbClr val="000000"/>
                </a:solidFill>
                <a:latin typeface="Times New Roman" panose="02020603050405020304" pitchFamily="18" charset="0"/>
                <a:ea typeface="Times New Roman" panose="02020603050405020304" pitchFamily="18" charset="0"/>
              </a:rPr>
              <a:t>jiler</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smtClean="0">
                <a:solidFill>
                  <a:srgbClr val="000000"/>
                </a:solidFill>
                <a:latin typeface="Times New Roman" panose="02020603050405020304" pitchFamily="18" charset="0"/>
                <a:ea typeface="Times New Roman" panose="02020603050405020304" pitchFamily="18" charset="0"/>
              </a:rPr>
              <a:t>çyk</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dajylar</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böleginiň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deňagramly</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alnyp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barylmagyny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daşarky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söwda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bilen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düýpli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gorlaryň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netijeli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işleý-şiniň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arasyndaky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sazlaşygy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ýurduň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algybergi</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ulgamyňdaky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oňyn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görkezijileriň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gazanylma</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gyny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umuman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alnanda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önüme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bolan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jemi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islegleriň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önümçiligiň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jemi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görke</a:t>
            </a:r>
            <a:r>
              <a:rPr lang="en-US" sz="2200" dirty="0" err="1">
                <a:solidFill>
                  <a:srgbClr val="000000"/>
                </a:solidFill>
                <a:latin typeface="Times New Roman" panose="02020603050405020304" pitchFamily="18" charset="0"/>
                <a:ea typeface="Times New Roman" panose="02020603050405020304" pitchFamily="18" charset="0"/>
              </a:rPr>
              <a:t>zijilerine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şert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edip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goýýar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b="1" dirty="0" smtClean="0">
                <a:latin typeface="Times New Roman" panose="02020603050405020304" pitchFamily="18" charset="0"/>
                <a:ea typeface="Times New Roman" panose="02020603050405020304" pitchFamily="18" charset="0"/>
              </a:rPr>
              <a:t>3.</a:t>
            </a:r>
            <a:r>
              <a:rPr lang="en-US" sz="2200" b="1" spc="-15" dirty="0" err="1" smtClean="0">
                <a:solidFill>
                  <a:srgbClr val="000000"/>
                </a:solidFill>
                <a:latin typeface="Times New Roman" panose="02020603050405020304" pitchFamily="18" charset="0"/>
                <a:ea typeface="Times New Roman" panose="02020603050405020304" pitchFamily="18" charset="0"/>
              </a:rPr>
              <a:t>Ykdysady</a:t>
            </a:r>
            <a:r>
              <a:rPr lang="en-US" sz="2200" b="1" spc="-15" dirty="0" smtClean="0">
                <a:solidFill>
                  <a:srgbClr val="000000"/>
                </a:solidFill>
                <a:latin typeface="Times New Roman" panose="02020603050405020304" pitchFamily="18" charset="0"/>
                <a:ea typeface="Times New Roman" panose="02020603050405020304" pitchFamily="18" charset="0"/>
              </a:rPr>
              <a:t> </a:t>
            </a:r>
            <a:r>
              <a:rPr lang="en-US" sz="2200" b="1" spc="-15" dirty="0" err="1">
                <a:solidFill>
                  <a:srgbClr val="000000"/>
                </a:solidFill>
                <a:latin typeface="Times New Roman" panose="02020603050405020304" pitchFamily="18" charset="0"/>
                <a:ea typeface="Times New Roman" panose="02020603050405020304" pitchFamily="18" charset="0"/>
              </a:rPr>
              <a:t>adalatlyk</a:t>
            </a:r>
            <a:r>
              <a:rPr lang="en-US" sz="2200" b="1" spc="-15" dirty="0">
                <a:solidFill>
                  <a:srgbClr val="000000"/>
                </a:solidFill>
                <a:latin typeface="Times New Roman" panose="02020603050405020304" pitchFamily="18" charset="0"/>
                <a:ea typeface="Times New Roman" panose="02020603050405020304" pitchFamily="18" charset="0"/>
              </a:rPr>
              <a:t>.</a:t>
            </a:r>
            <a:r>
              <a:rPr lang="en-US" sz="2200" spc="-15" dirty="0">
                <a:solidFill>
                  <a:srgbClr val="000000"/>
                </a:solidFill>
                <a:latin typeface="Times New Roman" panose="02020603050405020304" pitchFamily="18" charset="0"/>
                <a:ea typeface="Times New Roman" panose="02020603050405020304" pitchFamily="18" charset="0"/>
              </a:rPr>
              <a:t> Bu </a:t>
            </a:r>
            <a:r>
              <a:rPr lang="en-US" sz="2200" spc="-15" dirty="0" err="1">
                <a:solidFill>
                  <a:srgbClr val="000000"/>
                </a:solidFill>
                <a:latin typeface="Times New Roman" panose="02020603050405020304" pitchFamily="18" charset="0"/>
                <a:ea typeface="Times New Roman" panose="02020603050405020304" pitchFamily="18" charset="0"/>
              </a:rPr>
              <a:t>düşünje</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gönüden-göni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ahlak</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gymmatlyk</a:t>
            </a:r>
            <a:r>
              <a:rPr lang="en-US" sz="2200" spc="20" dirty="0" err="1">
                <a:solidFill>
                  <a:srgbClr val="000000"/>
                </a:solidFill>
                <a:latin typeface="Times New Roman" panose="02020603050405020304" pitchFamily="18" charset="0"/>
                <a:ea typeface="Times New Roman" panose="02020603050405020304" pitchFamily="18" charset="0"/>
              </a:rPr>
              <a:t>lary</a:t>
            </a:r>
            <a:r>
              <a:rPr lang="en-US" sz="2200" spc="20" dirty="0">
                <a:solidFill>
                  <a:srgbClr val="000000"/>
                </a:solidFill>
                <a:latin typeface="Times New Roman" panose="02020603050405020304" pitchFamily="18" charset="0"/>
                <a:ea typeface="Times New Roman" panose="02020603050405020304" pitchFamily="18" charset="0"/>
              </a:rPr>
              <a:t> hem </a:t>
            </a:r>
            <a:r>
              <a:rPr lang="en-US" sz="2200" spc="20" dirty="0" err="1">
                <a:solidFill>
                  <a:srgbClr val="000000"/>
                </a:solidFill>
                <a:latin typeface="Times New Roman" panose="02020603050405020304" pitchFamily="18" charset="0"/>
                <a:ea typeface="Times New Roman" panose="02020603050405020304" pitchFamily="18" charset="0"/>
              </a:rPr>
              <a:t>ýörelgeleri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bilen</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smtClean="0">
                <a:solidFill>
                  <a:srgbClr val="000000"/>
                </a:solidFill>
                <a:latin typeface="Times New Roman" panose="02020603050405020304" pitchFamily="18" charset="0"/>
                <a:ea typeface="Times New Roman" panose="02020603050405020304" pitchFamily="18" charset="0"/>
              </a:rPr>
              <a:t>baglydyr</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Adaty</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ýagdaýda</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ol</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jemgyýetçi</a:t>
            </a:r>
            <a:r>
              <a:rPr lang="en-US" sz="2200" spc="15" dirty="0" err="1">
                <a:solidFill>
                  <a:srgbClr val="000000"/>
                </a:solidFill>
                <a:latin typeface="Times New Roman" panose="02020603050405020304" pitchFamily="18" charset="0"/>
                <a:ea typeface="Times New Roman" panose="02020603050405020304" pitchFamily="18" charset="0"/>
              </a:rPr>
              <a:t>lik</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eşretleriniň</a:t>
            </a:r>
            <a:r>
              <a:rPr lang="en-US" sz="2200" spc="15" dirty="0">
                <a:solidFill>
                  <a:srgbClr val="000000"/>
                </a:solidFill>
                <a:latin typeface="Times New Roman" panose="02020603050405020304" pitchFamily="18" charset="0"/>
                <a:ea typeface="Times New Roman" panose="02020603050405020304" pitchFamily="18" charset="0"/>
              </a:rPr>
              <a:t> we </a:t>
            </a:r>
            <a:r>
              <a:rPr lang="en-US" sz="2200" spc="15" dirty="0" err="1">
                <a:solidFill>
                  <a:srgbClr val="000000"/>
                </a:solidFill>
                <a:latin typeface="Times New Roman" panose="02020603050405020304" pitchFamily="18" charset="0"/>
                <a:ea typeface="Times New Roman" panose="02020603050405020304" pitchFamily="18" charset="0"/>
              </a:rPr>
              <a:t>milli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baýlygyň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adalatly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smtClean="0">
                <a:solidFill>
                  <a:srgbClr val="000000"/>
                </a:solidFill>
                <a:latin typeface="Times New Roman" panose="02020603050405020304" pitchFamily="18" charset="0"/>
                <a:ea typeface="Times New Roman" panose="02020603050405020304" pitchFamily="18" charset="0"/>
              </a:rPr>
              <a:t>paýlanyl</a:t>
            </a:r>
            <a:r>
              <a:rPr lang="tk-TM" sz="2200" spc="15" dirty="0" smtClean="0">
                <a:solidFill>
                  <a:srgbClr val="000000"/>
                </a:solidFill>
                <a:latin typeface="Times New Roman" panose="02020603050405020304" pitchFamily="18" charset="0"/>
                <a:ea typeface="Times New Roman" panose="02020603050405020304" pitchFamily="18" charset="0"/>
              </a:rPr>
              <a:t>-</a:t>
            </a:r>
            <a:r>
              <a:rPr lang="en-US" sz="2200" spc="15" dirty="0" err="1" smtClean="0">
                <a:solidFill>
                  <a:srgbClr val="000000"/>
                </a:solidFill>
                <a:latin typeface="Times New Roman" panose="02020603050405020304" pitchFamily="18" charset="0"/>
                <a:ea typeface="Times New Roman" panose="02020603050405020304" pitchFamily="18" charset="0"/>
              </a:rPr>
              <a:t>magyny</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aňladýar</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Döwlet</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möçberinde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alnanda</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bu</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wezipe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girdejileriň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gyradeň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bölünme</a:t>
            </a:r>
            <a:r>
              <a:rPr lang="en-US" sz="2200" spc="20" dirty="0" err="1">
                <a:solidFill>
                  <a:srgbClr val="000000"/>
                </a:solidFill>
                <a:latin typeface="Times New Roman" panose="02020603050405020304" pitchFamily="18" charset="0"/>
                <a:ea typeface="Times New Roman" panose="02020603050405020304" pitchFamily="18" charset="0"/>
              </a:rPr>
              <a:t>gini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smtClean="0">
                <a:solidFill>
                  <a:srgbClr val="000000"/>
                </a:solidFill>
                <a:latin typeface="Times New Roman" panose="02020603050405020304" pitchFamily="18" charset="0"/>
                <a:ea typeface="Times New Roman" panose="02020603050405020304" pitchFamily="18" charset="0"/>
              </a:rPr>
              <a:t>döwletiň</a:t>
            </a:r>
            <a:r>
              <a:rPr lang="en-US" sz="2200" spc="20" dirty="0" smtClean="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ähli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raýatlary</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üçin</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deň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mümkinçilikleriň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döredilmegi</a:t>
            </a:r>
            <a:r>
              <a:rPr lang="en-US" sz="2200" dirty="0" err="1">
                <a:solidFill>
                  <a:srgbClr val="000000"/>
                </a:solidFill>
                <a:latin typeface="Times New Roman" panose="02020603050405020304" pitchFamily="18" charset="0"/>
                <a:ea typeface="Times New Roman" panose="02020603050405020304" pitchFamily="18" charset="0"/>
              </a:rPr>
              <a:t>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adalatly</a:t>
            </a:r>
            <a:r>
              <a:rPr lang="en-US" sz="2200" dirty="0">
                <a:solidFill>
                  <a:srgbClr val="000000"/>
                </a:solidFill>
                <a:latin typeface="Times New Roman" panose="02020603050405020304" pitchFamily="18" charset="0"/>
                <a:ea typeface="Times New Roman" panose="02020603050405020304" pitchFamily="18" charset="0"/>
              </a:rPr>
              <a:t> hem </a:t>
            </a:r>
            <a:r>
              <a:rPr lang="en-US" sz="2200" dirty="0" err="1">
                <a:solidFill>
                  <a:srgbClr val="000000"/>
                </a:solidFill>
                <a:latin typeface="Times New Roman" panose="02020603050405020304" pitchFamily="18" charset="0"/>
                <a:ea typeface="Times New Roman" panose="02020603050405020304" pitchFamily="18" charset="0"/>
              </a:rPr>
              <a:t>sagdyn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bäsdeşlik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ýagdaýlarynyň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üpjün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edilmegini</a:t>
            </a:r>
            <a:r>
              <a:rPr lang="en-US" sz="2200"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beýlekileri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aňladýar</a:t>
            </a:r>
            <a:r>
              <a:rPr lang="en-US" sz="2200" spc="-5" dirty="0" smtClean="0">
                <a:solidFill>
                  <a:srgbClr val="000000"/>
                </a:solidFill>
                <a:latin typeface="Times New Roman" panose="02020603050405020304" pitchFamily="18" charset="0"/>
                <a:ea typeface="Times New Roman" panose="02020603050405020304" pitchFamily="18" charset="0"/>
              </a:rPr>
              <a:t>.</a:t>
            </a:r>
            <a:r>
              <a:rPr lang="en-US" sz="2400" spc="-5" dirty="0">
                <a:solidFill>
                  <a:srgbClr val="000000"/>
                </a:solidFill>
                <a:latin typeface="Times New Roman" panose="02020603050405020304" pitchFamily="18" charset="0"/>
                <a:ea typeface="Times New Roman" panose="02020603050405020304" pitchFamily="18" charset="0"/>
              </a:rPr>
              <a:t> </a:t>
            </a:r>
            <a:r>
              <a:rPr lang="ru-RU" sz="2400" spc="-5" dirty="0" smtClean="0">
                <a:solidFill>
                  <a:srgbClr val="000000"/>
                </a:solidFill>
                <a:latin typeface="Times New Roman" panose="02020603050405020304" pitchFamily="18" charset="0"/>
                <a:ea typeface="Times New Roman" panose="02020603050405020304" pitchFamily="18" charset="0"/>
              </a:rPr>
              <a:t/>
            </a:r>
            <a:br>
              <a:rPr lang="ru-RU" sz="2400" spc="-5" dirty="0" smtClean="0">
                <a:solidFill>
                  <a:srgbClr val="000000"/>
                </a:solidFill>
                <a:latin typeface="Times New Roman" panose="02020603050405020304" pitchFamily="18" charset="0"/>
                <a:ea typeface="Times New Roman" panose="02020603050405020304" pitchFamily="18" charset="0"/>
              </a:rPr>
            </a:b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smtClean="0">
                <a:solidFill>
                  <a:srgbClr val="000000"/>
                </a:solidFill>
                <a:latin typeface="Times New Roman" panose="02020603050405020304" pitchFamily="18" charset="0"/>
                <a:ea typeface="Times New Roman" panose="02020603050405020304" pitchFamily="18" charset="0"/>
              </a:rPr>
              <a:t> </a:t>
            </a:r>
            <a:r>
              <a:rPr lang="en-US" sz="2400" spc="-5" dirty="0" err="1" smtClean="0">
                <a:solidFill>
                  <a:srgbClr val="000000"/>
                </a:solidFill>
                <a:latin typeface="Times New Roman" panose="02020603050405020304" pitchFamily="18" charset="0"/>
                <a:ea typeface="Times New Roman" panose="02020603050405020304" pitchFamily="18" charset="0"/>
              </a:rPr>
              <a:t>Döwlet</a:t>
            </a:r>
            <a:r>
              <a:rPr lang="en-US" sz="2400" spc="-5" dirty="0" smtClean="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düzgünleşdiriş</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ulgamynyň</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öňünde</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durýan</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esasy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wezipele</a:t>
            </a:r>
            <a:r>
              <a:rPr lang="en-US" sz="2400" spc="30" dirty="0" err="1">
                <a:solidFill>
                  <a:srgbClr val="000000"/>
                </a:solidFill>
                <a:latin typeface="Times New Roman" panose="02020603050405020304" pitchFamily="18" charset="0"/>
                <a:ea typeface="Times New Roman" panose="02020603050405020304" pitchFamily="18" charset="0"/>
              </a:rPr>
              <a:t>riň</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arasynda</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ýakyn</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ysnyşyk</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duýulýar</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Olar</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birleşip</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bitewi</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a:solidFill>
                  <a:srgbClr val="000000"/>
                </a:solidFill>
                <a:latin typeface="Times New Roman" panose="02020603050405020304" pitchFamily="18" charset="0"/>
                <a:ea typeface="Times New Roman" panose="02020603050405020304" pitchFamily="18" charset="0"/>
              </a:rPr>
              <a:t>bir</a:t>
            </a:r>
            <a:r>
              <a:rPr lang="en-US" sz="2400" spc="30" dirty="0">
                <a:solidFill>
                  <a:srgbClr val="000000"/>
                </a:solidFill>
                <a:latin typeface="Times New Roman" panose="02020603050405020304" pitchFamily="18" charset="0"/>
                <a:ea typeface="Times New Roman" panose="02020603050405020304" pitchFamily="18" charset="0"/>
              </a:rPr>
              <a:t> </a:t>
            </a:r>
            <a:r>
              <a:rPr lang="en-US" sz="2400" spc="30" dirty="0" err="1" smtClean="0">
                <a:solidFill>
                  <a:srgbClr val="000000"/>
                </a:solidFill>
                <a:latin typeface="Times New Roman" panose="02020603050405020304" pitchFamily="18" charset="0"/>
                <a:ea typeface="Times New Roman" panose="02020603050405020304" pitchFamily="18" charset="0"/>
              </a:rPr>
              <a:t>ul</a:t>
            </a:r>
            <a:r>
              <a:rPr lang="en-US" sz="2400" spc="25" dirty="0" err="1" smtClean="0">
                <a:solidFill>
                  <a:srgbClr val="000000"/>
                </a:solidFill>
                <a:latin typeface="Times New Roman" panose="02020603050405020304" pitchFamily="18" charset="0"/>
                <a:ea typeface="Times New Roman" panose="02020603050405020304" pitchFamily="18" charset="0"/>
              </a:rPr>
              <a:t>gamy</a:t>
            </a:r>
            <a:r>
              <a:rPr lang="en-US" sz="2400" spc="25" dirty="0" smtClean="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emele</a:t>
            </a:r>
            <a:r>
              <a:rPr lang="en-US" sz="2400" spc="25" dirty="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getirýär</a:t>
            </a:r>
            <a:r>
              <a:rPr lang="en-US" sz="2400" spc="25" dirty="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şol</a:t>
            </a:r>
            <a:r>
              <a:rPr lang="en-US" sz="2400" spc="25" dirty="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ulgamda</a:t>
            </a:r>
            <a:r>
              <a:rPr lang="en-US" sz="2400" spc="25" dirty="0">
                <a:solidFill>
                  <a:srgbClr val="000000"/>
                </a:solidFill>
                <a:latin typeface="Times New Roman" panose="02020603050405020304" pitchFamily="18" charset="0"/>
                <a:ea typeface="Times New Roman" panose="02020603050405020304" pitchFamily="18" charset="0"/>
              </a:rPr>
              <a:t> her </a:t>
            </a:r>
            <a:r>
              <a:rPr lang="en-US" sz="2400" spc="25" dirty="0" err="1">
                <a:solidFill>
                  <a:srgbClr val="000000"/>
                </a:solidFill>
                <a:latin typeface="Times New Roman" panose="02020603050405020304" pitchFamily="18" charset="0"/>
                <a:ea typeface="Times New Roman" panose="02020603050405020304" pitchFamily="18" charset="0"/>
              </a:rPr>
              <a:t>bir</a:t>
            </a:r>
            <a:r>
              <a:rPr lang="en-US" sz="2400" spc="25" dirty="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maksat</a:t>
            </a:r>
            <a:r>
              <a:rPr lang="en-US" sz="2400" spc="25" dirty="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öz</a:t>
            </a:r>
            <a:r>
              <a:rPr lang="en-US" sz="2400" spc="25" dirty="0">
                <a:solidFill>
                  <a:srgbClr val="000000"/>
                </a:solidFill>
                <a:latin typeface="Times New Roman" panose="02020603050405020304" pitchFamily="18" charset="0"/>
                <a:ea typeface="Times New Roman" panose="02020603050405020304" pitchFamily="18" charset="0"/>
              </a:rPr>
              <a:t> </a:t>
            </a:r>
            <a:r>
              <a:rPr lang="en-US" sz="2400" spc="25" dirty="0" err="1">
                <a:solidFill>
                  <a:srgbClr val="000000"/>
                </a:solidFill>
                <a:latin typeface="Times New Roman" panose="02020603050405020304" pitchFamily="18" charset="0"/>
                <a:ea typeface="Times New Roman" panose="02020603050405020304" pitchFamily="18" charset="0"/>
              </a:rPr>
              <a:t>gezeginde</a:t>
            </a:r>
            <a:r>
              <a:rPr lang="en-US" sz="2400" spc="25" dirty="0">
                <a:solidFill>
                  <a:srgbClr val="000000"/>
                </a:solidFill>
                <a:latin typeface="Times New Roman" panose="02020603050405020304" pitchFamily="18" charset="0"/>
                <a:ea typeface="Times New Roman" panose="02020603050405020304" pitchFamily="18" charset="0"/>
              </a:rPr>
              <a:t> has </a:t>
            </a:r>
            <a:r>
              <a:rPr lang="en-US" sz="2400" dirty="0" err="1">
                <a:solidFill>
                  <a:srgbClr val="000000"/>
                </a:solidFill>
                <a:latin typeface="Times New Roman" panose="02020603050405020304" pitchFamily="18" charset="0"/>
                <a:ea typeface="Times New Roman" panose="02020603050405020304" pitchFamily="18" charset="0"/>
              </a:rPr>
              <a:t>inçe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maksatlaryň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birnäçesine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bölünip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gidýär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Şeýlelik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hem, </a:t>
            </a:r>
            <a:r>
              <a:rPr lang="en-US" sz="2400" dirty="0" err="1" smtClean="0">
                <a:solidFill>
                  <a:srgbClr val="000000"/>
                </a:solidFill>
                <a:latin typeface="Times New Roman" panose="02020603050405020304" pitchFamily="18" charset="0"/>
                <a:ea typeface="Times New Roman" panose="02020603050405020304" pitchFamily="18" charset="0"/>
              </a:rPr>
              <a:t>makroykdysady</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taýdan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düzgünleşdirmek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çäreleri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özüniň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asyl</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maksadynda</a:t>
            </a:r>
            <a:r>
              <a:rPr lang="en-US" sz="2400"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milli</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smtClean="0">
                <a:solidFill>
                  <a:srgbClr val="000000"/>
                </a:solidFill>
                <a:latin typeface="Times New Roman" panose="02020603050405020304" pitchFamily="18" charset="0"/>
                <a:ea typeface="Times New Roman" panose="02020603050405020304" pitchFamily="18" charset="0"/>
              </a:rPr>
              <a:t>yk</a:t>
            </a:r>
            <a:r>
              <a:rPr lang="tk-TM" sz="2400" spc="-5" dirty="0" smtClean="0">
                <a:solidFill>
                  <a:srgbClr val="000000"/>
                </a:solidFill>
                <a:latin typeface="Times New Roman" panose="02020603050405020304" pitchFamily="18" charset="0"/>
                <a:ea typeface="Times New Roman" panose="02020603050405020304" pitchFamily="18" charset="0"/>
              </a:rPr>
              <a:t>-</a:t>
            </a:r>
            <a:r>
              <a:rPr lang="en-US" sz="2400" spc="-5" dirty="0" err="1" smtClean="0">
                <a:solidFill>
                  <a:srgbClr val="000000"/>
                </a:solidFill>
                <a:latin typeface="Times New Roman" panose="02020603050405020304" pitchFamily="18" charset="0"/>
                <a:ea typeface="Times New Roman" panose="02020603050405020304" pitchFamily="18" charset="0"/>
              </a:rPr>
              <a:t>dysadyýeti</a:t>
            </a:r>
            <a:r>
              <a:rPr lang="en-US" sz="2400" spc="-5" dirty="0" smtClean="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sazlaşykly</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a:solidFill>
                  <a:srgbClr val="000000"/>
                </a:solidFill>
                <a:latin typeface="Times New Roman" panose="02020603050405020304" pitchFamily="18" charset="0"/>
                <a:ea typeface="Times New Roman" panose="02020603050405020304" pitchFamily="18" charset="0"/>
              </a:rPr>
              <a:t>ösdürmegiň</a:t>
            </a:r>
            <a:r>
              <a:rPr lang="en-US" sz="2400" spc="-5" dirty="0">
                <a:solidFill>
                  <a:srgbClr val="000000"/>
                </a:solidFill>
                <a:latin typeface="Times New Roman" panose="02020603050405020304" pitchFamily="18" charset="0"/>
                <a:ea typeface="Times New Roman" panose="02020603050405020304" pitchFamily="18" charset="0"/>
              </a:rPr>
              <a:t> hem </a:t>
            </a:r>
            <a:r>
              <a:rPr lang="en-US" sz="2400" spc="-5" dirty="0" err="1">
                <a:solidFill>
                  <a:srgbClr val="000000"/>
                </a:solidFill>
                <a:latin typeface="Times New Roman" panose="02020603050405020304" pitchFamily="18" charset="0"/>
                <a:ea typeface="Times New Roman" panose="02020603050405020304" pitchFamily="18" charset="0"/>
              </a:rPr>
              <a:t>jemgyýetdäki</a:t>
            </a:r>
            <a:r>
              <a:rPr lang="en-US" sz="2400" spc="-5" dirty="0">
                <a:solidFill>
                  <a:srgbClr val="000000"/>
                </a:solidFill>
                <a:latin typeface="Times New Roman" panose="02020603050405020304" pitchFamily="18" charset="0"/>
                <a:ea typeface="Times New Roman" panose="02020603050405020304" pitchFamily="18" charset="0"/>
              </a:rPr>
              <a:t> </a:t>
            </a:r>
            <a:r>
              <a:rPr lang="en-US" sz="2400" spc="-5" dirty="0" err="1" smtClean="0">
                <a:solidFill>
                  <a:srgbClr val="000000"/>
                </a:solidFill>
                <a:latin typeface="Times New Roman" panose="02020603050405020304" pitchFamily="18" charset="0"/>
                <a:ea typeface="Times New Roman" panose="02020603050405020304" pitchFamily="18" charset="0"/>
              </a:rPr>
              <a:t>abadan</a:t>
            </a:r>
            <a:r>
              <a:rPr lang="en-US" sz="2400" dirty="0" err="1" smtClean="0">
                <a:solidFill>
                  <a:srgbClr val="000000"/>
                </a:solidFill>
                <a:latin typeface="Times New Roman" panose="02020603050405020304" pitchFamily="18" charset="0"/>
                <a:ea typeface="Times New Roman" panose="02020603050405020304" pitchFamily="18" charset="0"/>
              </a:rPr>
              <a:t>çylygy</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üpjün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etmegiň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asylly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ugurlaryna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gulluk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edýär</a:t>
            </a:r>
            <a:r>
              <a:rPr lang="en-US" sz="24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668159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3491" y="464312"/>
            <a:ext cx="9977653" cy="6233890"/>
          </a:xfrm>
        </p:spPr>
        <p:txBody>
          <a:bodyPr>
            <a:normAutofit fontScale="90000"/>
          </a:bodyPr>
          <a:lstStyle/>
          <a:p>
            <a:pPr marL="15240" marR="15240" indent="289560">
              <a:spcAft>
                <a:spcPts val="0"/>
              </a:spcAft>
              <a:tabLst>
                <a:tab pos="457200" algn="l"/>
              </a:tabLst>
            </a:pPr>
            <a:r>
              <a:rPr lang="en-US" sz="2200" spc="5" dirty="0" err="1">
                <a:solidFill>
                  <a:srgbClr val="000000"/>
                </a:solidFill>
                <a:latin typeface="Times New Roman" panose="02020603050405020304" pitchFamily="18" charset="0"/>
                <a:ea typeface="Times New Roman" panose="02020603050405020304" pitchFamily="18" charset="0"/>
              </a:rPr>
              <a:t>Türkmenistanda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alnyp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barylýan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makroykdysady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taýdan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düzgün</a:t>
            </a:r>
            <a:r>
              <a:rPr lang="en-US" sz="2200" dirty="0" err="1">
                <a:solidFill>
                  <a:srgbClr val="000000"/>
                </a:solidFill>
                <a:latin typeface="Times New Roman" panose="02020603050405020304" pitchFamily="18" charset="0"/>
                <a:ea typeface="Times New Roman" panose="02020603050405020304" pitchFamily="18" charset="0"/>
              </a:rPr>
              <a:t>leşdirmek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şular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mah</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susdyr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25" dirty="0">
                <a:solidFill>
                  <a:srgbClr val="000000"/>
                </a:solidFill>
                <a:latin typeface="Times New Roman" panose="02020603050405020304" pitchFamily="18" charset="0"/>
                <a:ea typeface="Times New Roman" panose="02020603050405020304" pitchFamily="18" charset="0"/>
              </a:rPr>
              <a:t>1. </a:t>
            </a:r>
            <a:r>
              <a:rPr lang="en-US" sz="2200" spc="25" dirty="0" err="1">
                <a:solidFill>
                  <a:srgbClr val="000000"/>
                </a:solidFill>
                <a:latin typeface="Times New Roman" panose="02020603050405020304" pitchFamily="18" charset="0"/>
                <a:ea typeface="Times New Roman" panose="02020603050405020304" pitchFamily="18" charset="0"/>
              </a:rPr>
              <a:t>Ösüş</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depginleriniň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oýlanyşykly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häsiýeti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Ösüş</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depginleriniň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ýurduň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hakyky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kuwwaty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bol</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magyny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ýurdy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uzakmöh</a:t>
            </a:r>
            <a:r>
              <a:rPr lang="en-US" sz="2200" spc="-15" dirty="0" err="1">
                <a:solidFill>
                  <a:srgbClr val="000000"/>
                </a:solidFill>
                <a:latin typeface="Times New Roman" panose="02020603050405020304" pitchFamily="18" charset="0"/>
                <a:ea typeface="Times New Roman" panose="02020603050405020304" pitchFamily="18" charset="0"/>
              </a:rPr>
              <a:t>letleýin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ösdürmek</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smtClean="0">
                <a:solidFill>
                  <a:srgbClr val="000000"/>
                </a:solidFill>
                <a:latin typeface="Times New Roman" panose="02020603050405020304" pitchFamily="18" charset="0"/>
                <a:ea typeface="Times New Roman" panose="02020603050405020304" pitchFamily="18" charset="0"/>
              </a:rPr>
              <a:t>maksatlaryna</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laýyklykda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mümkin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boldugyça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durnuk</a:t>
            </a:r>
            <a:r>
              <a:rPr lang="en-US" sz="2200" dirty="0" err="1">
                <a:solidFill>
                  <a:srgbClr val="000000"/>
                </a:solidFill>
                <a:latin typeface="Times New Roman" panose="02020603050405020304" pitchFamily="18" charset="0"/>
                <a:ea typeface="Times New Roman" panose="02020603050405020304" pitchFamily="18" charset="0"/>
              </a:rPr>
              <a:t>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häsiýetini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saklamaklyk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möhüm</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zerurlyk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durýar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spc="35" dirty="0">
                <a:solidFill>
                  <a:srgbClr val="000000"/>
                </a:solidFill>
                <a:latin typeface="Times New Roman" panose="02020603050405020304" pitchFamily="18" charset="0"/>
                <a:ea typeface="Times New Roman" panose="02020603050405020304" pitchFamily="18" charset="0"/>
              </a:rPr>
              <a:t>2</a:t>
            </a:r>
            <a:r>
              <a:rPr lang="ru-RU"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Gyzyl</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puly</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dolandyrmakda</a:t>
            </a:r>
            <a:r>
              <a:rPr lang="en-US" sz="2200" spc="35" dirty="0">
                <a:solidFill>
                  <a:srgbClr val="000000"/>
                </a:solidFill>
                <a:latin typeface="Times New Roman" panose="02020603050405020304" pitchFamily="18" charset="0"/>
                <a:ea typeface="Times New Roman" panose="02020603050405020304" pitchFamily="18" charset="0"/>
              </a:rPr>
              <a:t> we </a:t>
            </a:r>
            <a:r>
              <a:rPr lang="en-US" sz="2200" spc="35" dirty="0" err="1">
                <a:solidFill>
                  <a:srgbClr val="000000"/>
                </a:solidFill>
                <a:latin typeface="Times New Roman" panose="02020603050405020304" pitchFamily="18" charset="0"/>
                <a:ea typeface="Times New Roman" panose="02020603050405020304" pitchFamily="18" charset="0"/>
              </a:rPr>
              <a:t>bahalary</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bellemekde</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aňrybaş</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0" dirty="0" err="1" smtClean="0">
                <a:solidFill>
                  <a:srgbClr val="000000"/>
                </a:solidFill>
                <a:latin typeface="Times New Roman" panose="02020603050405020304" pitchFamily="18" charset="0"/>
                <a:ea typeface="Times New Roman" panose="02020603050405020304" pitchFamily="18" charset="0"/>
              </a:rPr>
              <a:t>oýlanyşykly</a:t>
            </a:r>
            <a:r>
              <a:rPr lang="en-US" sz="2200" spc="30" dirty="0" smtClean="0">
                <a:solidFill>
                  <a:srgbClr val="000000"/>
                </a:solidFill>
                <a:latin typeface="Times New Roman" panose="02020603050405020304" pitchFamily="18" charset="0"/>
                <a:ea typeface="Times New Roman" panose="02020603050405020304" pitchFamily="18" charset="0"/>
              </a:rPr>
              <a:t> </a:t>
            </a:r>
            <a:r>
              <a:rPr lang="en-US" sz="2200" spc="30" dirty="0">
                <a:solidFill>
                  <a:srgbClr val="000000"/>
                </a:solidFill>
                <a:latin typeface="Times New Roman" panose="02020603050405020304" pitchFamily="18" charset="0"/>
                <a:ea typeface="Times New Roman" panose="02020603050405020304" pitchFamily="18" charset="0"/>
              </a:rPr>
              <a:t>hem </a:t>
            </a:r>
            <a:r>
              <a:rPr lang="en-US" sz="2200" spc="30" dirty="0" err="1">
                <a:solidFill>
                  <a:srgbClr val="000000"/>
                </a:solidFill>
                <a:latin typeface="Times New Roman" panose="02020603050405020304" pitchFamily="18" charset="0"/>
                <a:ea typeface="Times New Roman" panose="02020603050405020304" pitchFamily="18" charset="0"/>
              </a:rPr>
              <a:t>tygşytly</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hereket</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etmek</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Erkin</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dolanyşykda</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gyzyl</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puluň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aşa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köp</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bolmagy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bu</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işiň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bökdemegine</a:t>
            </a:r>
            <a:r>
              <a:rPr lang="en-US" sz="2200" spc="-15" dirty="0">
                <a:solidFill>
                  <a:srgbClr val="000000"/>
                </a:solidFill>
                <a:latin typeface="Times New Roman" panose="02020603050405020304" pitchFamily="18" charset="0"/>
                <a:ea typeface="Times New Roman" panose="02020603050405020304" pitchFamily="18" charset="0"/>
              </a:rPr>
              <a:t> we </a:t>
            </a:r>
            <a:r>
              <a:rPr lang="en-US" sz="2200" spc="-15" dirty="0" err="1">
                <a:solidFill>
                  <a:srgbClr val="000000"/>
                </a:solidFill>
                <a:latin typeface="Times New Roman" panose="02020603050405020304" pitchFamily="18" charset="0"/>
                <a:ea typeface="Times New Roman" panose="02020603050405020304" pitchFamily="18" charset="0"/>
              </a:rPr>
              <a:t>puluň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hümmetiniň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gaç</a:t>
            </a:r>
            <a:r>
              <a:rPr lang="en-US" sz="2200" spc="20" dirty="0" err="1">
                <a:solidFill>
                  <a:srgbClr val="000000"/>
                </a:solidFill>
                <a:latin typeface="Times New Roman" panose="02020603050405020304" pitchFamily="18" charset="0"/>
                <a:ea typeface="Times New Roman" panose="02020603050405020304" pitchFamily="18" charset="0"/>
              </a:rPr>
              <a:t>magyna</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getirýär</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şol</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sebäpden</a:t>
            </a:r>
            <a:r>
              <a:rPr lang="en-US" sz="2200" spc="20" dirty="0">
                <a:solidFill>
                  <a:srgbClr val="000000"/>
                </a:solidFill>
                <a:latin typeface="Times New Roman" panose="02020603050405020304" pitchFamily="18" charset="0"/>
                <a:ea typeface="Times New Roman" panose="02020603050405020304" pitchFamily="18" charset="0"/>
              </a:rPr>
              <a:t> hem </a:t>
            </a:r>
            <a:r>
              <a:rPr lang="en-US" sz="2200" spc="20" dirty="0" err="1">
                <a:solidFill>
                  <a:srgbClr val="000000"/>
                </a:solidFill>
                <a:latin typeface="Times New Roman" panose="02020603050405020304" pitchFamily="18" charset="0"/>
                <a:ea typeface="Times New Roman" panose="02020603050405020304" pitchFamily="18" charset="0"/>
              </a:rPr>
              <a:t>aýlanýan</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gyzyl</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puluň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möçberini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zerur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bo</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lan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derejede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saklamaly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10" dirty="0">
                <a:solidFill>
                  <a:srgbClr val="000000"/>
                </a:solidFill>
                <a:latin typeface="Times New Roman" panose="02020603050405020304" pitchFamily="18" charset="0"/>
                <a:ea typeface="Times New Roman" panose="02020603050405020304" pitchFamily="18" charset="0"/>
              </a:rPr>
              <a:t>3. </a:t>
            </a:r>
            <a:r>
              <a:rPr lang="en-US" sz="2200" spc="10" dirty="0" err="1">
                <a:solidFill>
                  <a:srgbClr val="000000"/>
                </a:solidFill>
                <a:latin typeface="Times New Roman" panose="02020603050405020304" pitchFamily="18" charset="0"/>
                <a:ea typeface="Times New Roman" panose="02020603050405020304" pitchFamily="18" charset="0"/>
              </a:rPr>
              <a:t>Maliýe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girdejileriň</a:t>
            </a:r>
            <a:r>
              <a:rPr lang="en-US" sz="2200" spc="10" dirty="0">
                <a:solidFill>
                  <a:srgbClr val="000000"/>
                </a:solidFill>
                <a:latin typeface="Times New Roman" panose="02020603050405020304" pitchFamily="18" charset="0"/>
                <a:ea typeface="Times New Roman" panose="02020603050405020304" pitchFamily="18" charset="0"/>
              </a:rPr>
              <a:t> we </a:t>
            </a:r>
            <a:r>
              <a:rPr lang="en-US" sz="2200" spc="10" dirty="0" err="1">
                <a:solidFill>
                  <a:srgbClr val="000000"/>
                </a:solidFill>
                <a:latin typeface="Times New Roman" panose="02020603050405020304" pitchFamily="18" charset="0"/>
                <a:ea typeface="Times New Roman" panose="02020603050405020304" pitchFamily="18" charset="0"/>
              </a:rPr>
              <a:t>çykdajylaryň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arabaglanyşygy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Öz</a:t>
            </a:r>
            <a:r>
              <a:rPr lang="en-US" sz="2200" spc="15" dirty="0" err="1">
                <a:solidFill>
                  <a:srgbClr val="000000"/>
                </a:solidFill>
                <a:latin typeface="Times New Roman" panose="02020603050405020304" pitchFamily="18" charset="0"/>
                <a:ea typeface="Times New Roman" panose="02020603050405020304" pitchFamily="18" charset="0"/>
              </a:rPr>
              <a:t>gertmeleriň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başynyň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tutulmagy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smtClean="0">
                <a:solidFill>
                  <a:srgbClr val="000000"/>
                </a:solidFill>
                <a:latin typeface="Times New Roman" panose="02020603050405020304" pitchFamily="18" charset="0"/>
                <a:ea typeface="Times New Roman" panose="02020603050405020304" pitchFamily="18" charset="0"/>
              </a:rPr>
              <a:t>bi</a:t>
            </a:r>
            <a:r>
              <a:rPr lang="tk-TM" sz="2200" spc="15" dirty="0" smtClean="0">
                <a:solidFill>
                  <a:srgbClr val="000000"/>
                </a:solidFill>
                <a:latin typeface="Times New Roman" panose="02020603050405020304" pitchFamily="18" charset="0"/>
                <a:ea typeface="Times New Roman" panose="02020603050405020304" pitchFamily="18" charset="0"/>
              </a:rPr>
              <a:t>-</a:t>
            </a:r>
            <a:r>
              <a:rPr lang="en-US" sz="2200" spc="15" dirty="0" err="1" smtClean="0">
                <a:solidFill>
                  <a:srgbClr val="000000"/>
                </a:solidFill>
                <a:latin typeface="Times New Roman" panose="02020603050405020304" pitchFamily="18" charset="0"/>
                <a:ea typeface="Times New Roman" panose="02020603050405020304" pitchFamily="18" charset="0"/>
              </a:rPr>
              <a:t>len</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maliýe</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girdejileriniň</a:t>
            </a:r>
            <a:r>
              <a:rPr lang="en-US" sz="2200" spc="15" dirty="0">
                <a:solidFill>
                  <a:srgbClr val="000000"/>
                </a:solidFill>
                <a:latin typeface="Times New Roman" panose="02020603050405020304" pitchFamily="18" charset="0"/>
                <a:ea typeface="Times New Roman" panose="02020603050405020304" pitchFamily="18" charset="0"/>
              </a:rPr>
              <a:t> we </a:t>
            </a:r>
            <a:r>
              <a:rPr lang="en-US" sz="2200" spc="10" dirty="0" err="1">
                <a:solidFill>
                  <a:srgbClr val="000000"/>
                </a:solidFill>
                <a:latin typeface="Times New Roman" panose="02020603050405020304" pitchFamily="18" charset="0"/>
                <a:ea typeface="Times New Roman" panose="02020603050405020304" pitchFamily="18" charset="0"/>
              </a:rPr>
              <a:t>degişlilikde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edilýän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çykdajylaryň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möçberi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durnukly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artýar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Şonuň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bi</a:t>
            </a:r>
            <a:r>
              <a:rPr lang="en-US" sz="2200" spc="-5" dirty="0" err="1">
                <a:solidFill>
                  <a:srgbClr val="000000"/>
                </a:solidFill>
                <a:latin typeface="Times New Roman" panose="02020603050405020304" pitchFamily="18" charset="0"/>
                <a:ea typeface="Times New Roman" panose="02020603050405020304" pitchFamily="18" charset="0"/>
              </a:rPr>
              <a:t>len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birlikde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soňky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döwürde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ýol</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berilýän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çykdajylaryň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girdejileriň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dere</a:t>
            </a:r>
            <a:r>
              <a:rPr lang="en-US" sz="2200" spc="5" dirty="0" err="1">
                <a:solidFill>
                  <a:srgbClr val="000000"/>
                </a:solidFill>
                <a:latin typeface="Times New Roman" panose="02020603050405020304" pitchFamily="18" charset="0"/>
                <a:ea typeface="Times New Roman" panose="02020603050405020304" pitchFamily="18" charset="0"/>
              </a:rPr>
              <a:t>jesinden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birneme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smtClean="0">
                <a:solidFill>
                  <a:srgbClr val="000000"/>
                </a:solidFill>
                <a:latin typeface="Times New Roman" panose="02020603050405020304" pitchFamily="18" charset="0"/>
                <a:ea typeface="Times New Roman" panose="02020603050405020304" pitchFamily="18" charset="0"/>
              </a:rPr>
              <a:t>art</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ýandygyny</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bellemek</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gerek</a:t>
            </a:r>
            <a:r>
              <a:rPr lang="en-US" sz="2200" spc="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5" dirty="0">
                <a:solidFill>
                  <a:srgbClr val="000000"/>
                </a:solidFill>
                <a:latin typeface="Times New Roman" panose="02020603050405020304" pitchFamily="18" charset="0"/>
                <a:ea typeface="Times New Roman" panose="02020603050405020304" pitchFamily="18" charset="0"/>
              </a:rPr>
              <a:t>4. </a:t>
            </a:r>
            <a:r>
              <a:rPr lang="en-US" sz="2200" spc="5" dirty="0" err="1">
                <a:solidFill>
                  <a:srgbClr val="000000"/>
                </a:solidFill>
                <a:latin typeface="Times New Roman" panose="02020603050405020304" pitchFamily="18" charset="0"/>
                <a:ea typeface="Times New Roman" panose="02020603050405020304" pitchFamily="18" charset="0"/>
              </a:rPr>
              <a:t>Eksportyň</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importyň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möçberiniň</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düzüminiň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gyradeňligi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Düýpli</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özgertmeler</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ýoluna</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düşüleni</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bäri</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daşarky</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söwdanyň</a:t>
            </a:r>
            <a:r>
              <a:rPr lang="en-US" sz="2200" spc="40" dirty="0">
                <a:solidFill>
                  <a:srgbClr val="000000"/>
                </a:solidFill>
                <a:latin typeface="Times New Roman" panose="02020603050405020304" pitchFamily="18" charset="0"/>
                <a:ea typeface="Times New Roman" panose="02020603050405020304" pitchFamily="18" charset="0"/>
              </a:rPr>
              <a:t> </a:t>
            </a:r>
            <a:r>
              <a:rPr lang="en-US" sz="2200" spc="40" dirty="0" err="1">
                <a:solidFill>
                  <a:srgbClr val="000000"/>
                </a:solidFill>
                <a:latin typeface="Times New Roman" panose="02020603050405020304" pitchFamily="18" charset="0"/>
                <a:ea typeface="Times New Roman" panose="02020603050405020304" pitchFamily="18" charset="0"/>
              </a:rPr>
              <a:t>gaba</a:t>
            </a:r>
            <a:r>
              <a:rPr lang="en-US" sz="2200" spc="-5" dirty="0" err="1">
                <a:solidFill>
                  <a:srgbClr val="000000"/>
                </a:solidFill>
                <a:latin typeface="Times New Roman" panose="02020603050405020304" pitchFamily="18" charset="0"/>
                <a:ea typeface="Times New Roman" panose="02020603050405020304" pitchFamily="18" charset="0"/>
              </a:rPr>
              <a:t>rasynyň</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düzüminiň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artmagynyň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şeýle</a:t>
            </a:r>
            <a:r>
              <a:rPr lang="en-US" sz="2200" spc="-5" dirty="0">
                <a:solidFill>
                  <a:srgbClr val="000000"/>
                </a:solidFill>
                <a:latin typeface="Times New Roman" panose="02020603050405020304" pitchFamily="18" charset="0"/>
                <a:ea typeface="Times New Roman" panose="02020603050405020304" pitchFamily="18" charset="0"/>
              </a:rPr>
              <a:t> hem </a:t>
            </a:r>
            <a:r>
              <a:rPr lang="en-US" sz="2200" spc="-5" dirty="0" err="1">
                <a:solidFill>
                  <a:srgbClr val="000000"/>
                </a:solidFill>
                <a:latin typeface="Times New Roman" panose="02020603050405020304" pitchFamily="18" charset="0"/>
                <a:ea typeface="Times New Roman" panose="02020603050405020304" pitchFamily="18" charset="0"/>
              </a:rPr>
              <a:t>töleg</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ba</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lansynyň</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yzygi</a:t>
            </a:r>
            <a:r>
              <a:rPr lang="en-US" sz="2200" spc="25" dirty="0" err="1">
                <a:solidFill>
                  <a:srgbClr val="000000"/>
                </a:solidFill>
                <a:latin typeface="Times New Roman" panose="02020603050405020304" pitchFamily="18" charset="0"/>
                <a:ea typeface="Times New Roman" panose="02020603050405020304" pitchFamily="18" charset="0"/>
              </a:rPr>
              <a:t>derli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smtClean="0">
                <a:solidFill>
                  <a:srgbClr val="000000"/>
                </a:solidFill>
                <a:latin typeface="Times New Roman" panose="02020603050405020304" pitchFamily="18" charset="0"/>
                <a:ea typeface="Times New Roman" panose="02020603050405020304" pitchFamily="18" charset="0"/>
              </a:rPr>
              <a:t>ýokarlanmagynyň</a:t>
            </a:r>
            <a:r>
              <a:rPr lang="en-US" sz="2200" spc="25" dirty="0" smtClean="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ýurduň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ykdysadyýetine</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ýetirýän</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täsiri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barha</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güýç</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lenýär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Daşary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ýurtlardan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dürli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harytlary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getirmek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işiniň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derejesi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üýtgemedi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diýen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ýalydyr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smtClean="0">
                <a:solidFill>
                  <a:srgbClr val="000000"/>
                </a:solidFill>
                <a:latin typeface="Times New Roman" panose="02020603050405020304" pitchFamily="18" charset="0"/>
                <a:ea typeface="Times New Roman" panose="02020603050405020304" pitchFamily="18" charset="0"/>
              </a:rPr>
              <a:t>Da</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şary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çekilmegi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welin</a:t>
            </a:r>
            <a:r>
              <a:rPr lang="en-US" sz="220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ýyl-ýyldan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artýar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munuň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özi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ykdysady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ösüşlerine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tizlik</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berýär</a:t>
            </a:r>
            <a:r>
              <a:rPr lang="en-US" sz="2200" spc="10" dirty="0">
                <a:solidFill>
                  <a:srgbClr val="000000"/>
                </a:solidFill>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846527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6657" y="561966"/>
            <a:ext cx="9844488" cy="6233890"/>
          </a:xfrm>
        </p:spPr>
        <p:txBody>
          <a:bodyPr>
            <a:normAutofit/>
          </a:bodyPr>
          <a:lstStyle/>
          <a:p>
            <a:pPr marL="6350" marR="6350">
              <a:spcBef>
                <a:spcPts val="1200"/>
              </a:spcBef>
              <a:spcAft>
                <a:spcPts val="0"/>
              </a:spcAft>
              <a:tabLst>
                <a:tab pos="457200" algn="l"/>
              </a:tabLst>
            </a:pPr>
            <a:r>
              <a:rPr lang="ru-RU"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Düzgünleşdiriş</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işiniň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serişdeleri</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usullary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Häzirki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wagtda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ykdysadyýetiň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döwlet</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tarapyndan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düzgünleşdirilmeginde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esasy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serişde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hökmünde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gytaklaýyn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düzgünleş</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dirmek</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usullary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ulanylýar</a:t>
            </a:r>
            <a:r>
              <a:rPr lang="en-US" sz="2200" spc="-10" dirty="0">
                <a:solidFill>
                  <a:srgbClr val="000000"/>
                </a:solidFill>
                <a:latin typeface="Times New Roman" panose="02020603050405020304" pitchFamily="18" charset="0"/>
                <a:ea typeface="Times New Roman" panose="02020603050405020304" pitchFamily="18" charset="0"/>
              </a:rPr>
              <a:t>. Bu </a:t>
            </a:r>
            <a:r>
              <a:rPr lang="en-US" sz="2200" spc="-10" dirty="0" err="1">
                <a:solidFill>
                  <a:srgbClr val="000000"/>
                </a:solidFill>
                <a:latin typeface="Times New Roman" panose="02020603050405020304" pitchFamily="18" charset="0"/>
                <a:ea typeface="Times New Roman" panose="02020603050405020304" pitchFamily="18" charset="0"/>
              </a:rPr>
              <a:t>usulyň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esasy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manysy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Hökümetiň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ýurtda</a:t>
            </a:r>
            <a:r>
              <a:rPr lang="en-US" sz="2200" spc="5" dirty="0">
                <a:solidFill>
                  <a:srgbClr val="000000"/>
                </a:solidFill>
                <a:latin typeface="Times New Roman" panose="02020603050405020304" pitchFamily="18" charset="0"/>
                <a:ea typeface="Times New Roman" panose="02020603050405020304" pitchFamily="18" charset="0"/>
              </a:rPr>
              <a:t> bar </a:t>
            </a:r>
            <a:r>
              <a:rPr lang="en-US" sz="2200" spc="5" dirty="0" err="1">
                <a:solidFill>
                  <a:srgbClr val="000000"/>
                </a:solidFill>
                <a:latin typeface="Times New Roman" panose="02020603050405020304" pitchFamily="18" charset="0"/>
                <a:ea typeface="Times New Roman" panose="02020603050405020304" pitchFamily="18" charset="0"/>
              </a:rPr>
              <a:t>bolan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mak</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roykdysady</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görkeziji</a:t>
            </a:r>
            <a:r>
              <a:rPr lang="en-US" sz="2200" spc="-10" dirty="0" err="1">
                <a:solidFill>
                  <a:srgbClr val="000000"/>
                </a:solidFill>
                <a:latin typeface="Times New Roman" panose="02020603050405020304" pitchFamily="18" charset="0"/>
                <a:ea typeface="Times New Roman" panose="02020603050405020304" pitchFamily="18" charset="0"/>
              </a:rPr>
              <a:t>leri</a:t>
            </a:r>
            <a:r>
              <a:rPr lang="en-US" sz="2200" spc="-10" dirty="0">
                <a:solidFill>
                  <a:srgbClr val="000000"/>
                </a:solidFill>
                <a:latin typeface="Times New Roman" panose="02020603050405020304" pitchFamily="18" charset="0"/>
                <a:ea typeface="Times New Roman" panose="02020603050405020304" pitchFamily="18" charset="0"/>
              </a:rPr>
              <a:t> we </a:t>
            </a:r>
            <a:r>
              <a:rPr lang="en-US" sz="2200" spc="-10" dirty="0" err="1">
                <a:solidFill>
                  <a:srgbClr val="000000"/>
                </a:solidFill>
                <a:latin typeface="Times New Roman" panose="02020603050405020304" pitchFamily="18" charset="0"/>
                <a:ea typeface="Times New Roman" panose="02020603050405020304" pitchFamily="18" charset="0"/>
              </a:rPr>
              <a:t>olaryň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ösüşlerini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ykdysadyýeti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dolandyrmagyň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usulla</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ryny</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a:solidFill>
                  <a:srgbClr val="000000"/>
                </a:solidFill>
                <a:latin typeface="Times New Roman" panose="02020603050405020304" pitchFamily="18" charset="0"/>
                <a:ea typeface="Times New Roman" panose="02020603050405020304" pitchFamily="18" charset="0"/>
              </a:rPr>
              <a:t>hem </a:t>
            </a:r>
            <a:r>
              <a:rPr lang="en-US" sz="2200" spc="-15" dirty="0" err="1">
                <a:solidFill>
                  <a:srgbClr val="000000"/>
                </a:solidFill>
                <a:latin typeface="Times New Roman" panose="02020603050405020304" pitchFamily="18" charset="0"/>
                <a:ea typeface="Times New Roman" panose="02020603050405020304" pitchFamily="18" charset="0"/>
              </a:rPr>
              <a:t>serişdelerini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hukuk</a:t>
            </a:r>
            <a:r>
              <a:rPr lang="en-US" sz="2200" spc="-15" dirty="0">
                <a:solidFill>
                  <a:srgbClr val="000000"/>
                </a:solidFill>
                <a:latin typeface="Times New Roman" panose="02020603050405020304" pitchFamily="18" charset="0"/>
                <a:ea typeface="Times New Roman" panose="02020603050405020304" pitchFamily="18" charset="0"/>
              </a:rPr>
              <a:t> we </a:t>
            </a:r>
            <a:r>
              <a:rPr lang="en-US" sz="2200" spc="-15" dirty="0" err="1">
                <a:solidFill>
                  <a:srgbClr val="000000"/>
                </a:solidFill>
                <a:latin typeface="Times New Roman" panose="02020603050405020304" pitchFamily="18" charset="0"/>
                <a:ea typeface="Times New Roman" panose="02020603050405020304" pitchFamily="18" charset="0"/>
              </a:rPr>
              <a:t>administratiw</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smtClean="0">
                <a:solidFill>
                  <a:srgbClr val="000000"/>
                </a:solidFill>
                <a:latin typeface="Times New Roman" panose="02020603050405020304" pitchFamily="18" charset="0"/>
                <a:ea typeface="Times New Roman" panose="02020603050405020304" pitchFamily="18" charset="0"/>
              </a:rPr>
              <a:t>mehanizmleriň</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smtClean="0">
                <a:solidFill>
                  <a:srgbClr val="000000"/>
                </a:solidFill>
                <a:latin typeface="Times New Roman" panose="02020603050405020304" pitchFamily="18" charset="0"/>
                <a:ea typeface="Times New Roman" panose="02020603050405020304" pitchFamily="18" charset="0"/>
              </a:rPr>
              <a:t>sagdyn</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bäsdeşligiň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smtClean="0">
                <a:solidFill>
                  <a:srgbClr val="000000"/>
                </a:solidFill>
                <a:latin typeface="Times New Roman" panose="02020603050405020304" pitchFamily="18" charset="0"/>
                <a:ea typeface="Times New Roman" panose="02020603050405020304" pitchFamily="18" charset="0"/>
              </a:rPr>
              <a:t>sak</a:t>
            </a:r>
            <a:r>
              <a:rPr lang="tk-TM" sz="2200" spc="-15" dirty="0" smtClean="0">
                <a:solidFill>
                  <a:srgbClr val="000000"/>
                </a:solidFill>
                <a:latin typeface="Times New Roman" panose="02020603050405020304" pitchFamily="18" charset="0"/>
                <a:ea typeface="Times New Roman" panose="02020603050405020304" pitchFamily="18" charset="0"/>
              </a:rPr>
              <a:t>-</a:t>
            </a:r>
            <a:r>
              <a:rPr lang="en-US" sz="2200" spc="-15" dirty="0" err="1" smtClean="0">
                <a:solidFill>
                  <a:srgbClr val="000000"/>
                </a:solidFill>
                <a:latin typeface="Times New Roman" panose="02020603050405020304" pitchFamily="18" charset="0"/>
                <a:ea typeface="Times New Roman" panose="02020603050405020304" pitchFamily="18" charset="0"/>
              </a:rPr>
              <a:t>lanylmagyny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ykdysady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ösüşiň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bellenilen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strategik</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bolma</a:t>
            </a:r>
            <a:r>
              <a:rPr lang="en-US" sz="2200" spc="-10" dirty="0" err="1">
                <a:solidFill>
                  <a:srgbClr val="000000"/>
                </a:solidFill>
                <a:latin typeface="Times New Roman" panose="02020603050405020304" pitchFamily="18" charset="0"/>
                <a:ea typeface="Times New Roman" panose="02020603050405020304" pitchFamily="18" charset="0"/>
              </a:rPr>
              <a:t>gyny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pugta</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gözegçilikde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sak</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lamakdan</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ybaratdyr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Düzgünleşdiriş</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işiniň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gytaklaýyn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usullary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şu</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aşakdaky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özgert</a:t>
            </a:r>
            <a:r>
              <a:rPr lang="tk-TM"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meleri</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göz</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öňünde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tutýar</a:t>
            </a:r>
            <a:r>
              <a:rPr lang="en-US" sz="2200" spc="-1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kärhanalaryň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ministrlikleriň</a:t>
            </a:r>
            <a:r>
              <a:rPr lang="en-US" sz="2200" spc="25" dirty="0">
                <a:solidFill>
                  <a:srgbClr val="000000"/>
                </a:solidFill>
                <a:latin typeface="Times New Roman" panose="02020603050405020304" pitchFamily="18" charset="0"/>
                <a:ea typeface="Times New Roman" panose="02020603050405020304" pitchFamily="18" charset="0"/>
              </a:rPr>
              <a:t> we </a:t>
            </a:r>
            <a:r>
              <a:rPr lang="en-US" sz="2200" spc="25" dirty="0" err="1">
                <a:solidFill>
                  <a:srgbClr val="000000"/>
                </a:solidFill>
                <a:latin typeface="Times New Roman" panose="02020603050405020304" pitchFamily="18" charset="0"/>
                <a:ea typeface="Times New Roman" panose="02020603050405020304" pitchFamily="18" charset="0"/>
              </a:rPr>
              <a:t>pudak</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edaralarynyň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işini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do</a:t>
            </a:r>
            <a:r>
              <a:rPr lang="en-US" sz="2200" spc="5" dirty="0" err="1">
                <a:solidFill>
                  <a:srgbClr val="000000"/>
                </a:solidFill>
                <a:latin typeface="Times New Roman" panose="02020603050405020304" pitchFamily="18" charset="0"/>
                <a:ea typeface="Times New Roman" panose="02020603050405020304" pitchFamily="18" charset="0"/>
              </a:rPr>
              <a:t>landyrmakda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göni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usullardan</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gytaklaýyn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usullara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geçmeklik</a:t>
            </a:r>
            <a:r>
              <a:rPr lang="en-US" sz="2200" spc="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dolandyrmak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işiniň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mikroderejesinden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makrodüzgünleşdirişe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geçmeklik</a:t>
            </a:r>
            <a:r>
              <a:rPr lang="en-US" sz="2200" spc="-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smtClean="0">
                <a:solidFill>
                  <a:srgbClr val="000000"/>
                </a:solidFill>
                <a:latin typeface="Times New Roman" panose="02020603050405020304" pitchFamily="18" charset="0"/>
                <a:ea typeface="Times New Roman" panose="02020603050405020304" pitchFamily="18" charset="0"/>
              </a:rPr>
              <a:t>-</a:t>
            </a:r>
            <a:r>
              <a:rPr lang="en-US" sz="2200" spc="-15" dirty="0" err="1" smtClean="0">
                <a:solidFill>
                  <a:srgbClr val="000000"/>
                </a:solidFill>
                <a:latin typeface="Times New Roman" panose="02020603050405020304" pitchFamily="18" charset="0"/>
                <a:ea typeface="Times New Roman" panose="02020603050405020304" pitchFamily="18" charset="0"/>
              </a:rPr>
              <a:t>gurluşyk</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desgalaryny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tassyklamakdan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pul</a:t>
            </a:r>
            <a:r>
              <a:rPr lang="en-US" sz="2200" spc="-15" dirty="0">
                <a:solidFill>
                  <a:srgbClr val="000000"/>
                </a:solidFill>
                <a:latin typeface="Times New Roman" panose="02020603050405020304" pitchFamily="18" charset="0"/>
                <a:ea typeface="Times New Roman" panose="02020603050405020304" pitchFamily="18" charset="0"/>
              </a:rPr>
              <a:t> we </a:t>
            </a:r>
            <a:r>
              <a:rPr lang="en-US" sz="2200" spc="-15" dirty="0" err="1">
                <a:solidFill>
                  <a:srgbClr val="000000"/>
                </a:solidFill>
                <a:latin typeface="Times New Roman" panose="02020603050405020304" pitchFamily="18" charset="0"/>
                <a:ea typeface="Times New Roman" panose="02020603050405020304" pitchFamily="18" charset="0"/>
              </a:rPr>
              <a:t>maddy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serişdelerini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bölüp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bermekden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ösüşiň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ugurlaryny</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meýilnamalaryny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işläp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taýyar</a:t>
            </a:r>
            <a:r>
              <a:rPr lang="en-US" sz="2200" spc="-5" dirty="0" err="1">
                <a:solidFill>
                  <a:srgbClr val="000000"/>
                </a:solidFill>
                <a:latin typeface="Times New Roman" panose="02020603050405020304" pitchFamily="18" charset="0"/>
                <a:ea typeface="Times New Roman" panose="02020603050405020304" pitchFamily="18" charset="0"/>
              </a:rPr>
              <a:t>lamaga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şeýle</a:t>
            </a:r>
            <a:r>
              <a:rPr lang="en-US" sz="2200" spc="-5" dirty="0">
                <a:solidFill>
                  <a:srgbClr val="000000"/>
                </a:solidFill>
                <a:latin typeface="Times New Roman" panose="02020603050405020304" pitchFamily="18" charset="0"/>
                <a:ea typeface="Times New Roman" panose="02020603050405020304" pitchFamily="18" charset="0"/>
              </a:rPr>
              <a:t>-de </a:t>
            </a:r>
            <a:r>
              <a:rPr lang="en-US" sz="2200" spc="-5" dirty="0" err="1">
                <a:solidFill>
                  <a:srgbClr val="000000"/>
                </a:solidFill>
                <a:latin typeface="Times New Roman" panose="02020603050405020304" pitchFamily="18" charset="0"/>
                <a:ea typeface="Times New Roman" panose="02020603050405020304" pitchFamily="18" charset="0"/>
              </a:rPr>
              <a:t>olaryň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berjaý</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edilişini</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sazlaşdyrmaga</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oňa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gözegçi</a:t>
            </a:r>
            <a:r>
              <a:rPr lang="en-US" sz="2200" dirty="0" err="1">
                <a:solidFill>
                  <a:srgbClr val="000000"/>
                </a:solidFill>
                <a:latin typeface="Times New Roman" panose="02020603050405020304" pitchFamily="18" charset="0"/>
                <a:ea typeface="Times New Roman" panose="02020603050405020304" pitchFamily="18" charset="0"/>
              </a:rPr>
              <a:t>lik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etmäge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geçmeklik</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10" dirty="0">
                <a:solidFill>
                  <a:srgbClr val="000000"/>
                </a:solidFill>
                <a:latin typeface="Times New Roman" panose="02020603050405020304" pitchFamily="18" charset="0"/>
                <a:ea typeface="Times New Roman" panose="02020603050405020304" pitchFamily="18" charset="0"/>
              </a:rPr>
              <a:t>    </a:t>
            </a:r>
            <a:r>
              <a:rPr lang="en-US" sz="2200" spc="10" dirty="0">
                <a:solidFill>
                  <a:srgbClr val="000000"/>
                </a:solidFill>
                <a:latin typeface="Times New Roman" panose="02020603050405020304" pitchFamily="18" charset="0"/>
                <a:ea typeface="Times New Roman" panose="02020603050405020304" pitchFamily="18" charset="0"/>
              </a:rPr>
              <a:t>Bu </a:t>
            </a:r>
            <a:r>
              <a:rPr lang="en-US" sz="2200" spc="10" dirty="0" err="1">
                <a:solidFill>
                  <a:srgbClr val="000000"/>
                </a:solidFill>
                <a:latin typeface="Times New Roman" panose="02020603050405020304" pitchFamily="18" charset="0"/>
                <a:ea typeface="Times New Roman" panose="02020603050405020304" pitchFamily="18" charset="0"/>
              </a:rPr>
              <a:t>iş</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maliýe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syýasatynyň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baş</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gurallary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bolan</a:t>
            </a:r>
            <a:r>
              <a:rPr lang="en-US" sz="2200" spc="10" dirty="0">
                <a:solidFill>
                  <a:srgbClr val="000000"/>
                </a:solidFill>
                <a:latin typeface="Times New Roman" panose="02020603050405020304" pitchFamily="18" charset="0"/>
                <a:ea typeface="Times New Roman" panose="02020603050405020304" pitchFamily="18" charset="0"/>
              </a:rPr>
              <a:t> - </a:t>
            </a:r>
            <a:r>
              <a:rPr lang="en-US" sz="2200" spc="10" dirty="0" err="1">
                <a:solidFill>
                  <a:srgbClr val="000000"/>
                </a:solidFill>
                <a:latin typeface="Times New Roman" panose="02020603050405020304" pitchFamily="18" charset="0"/>
                <a:ea typeface="Times New Roman" panose="02020603050405020304" pitchFamily="18" charset="0"/>
              </a:rPr>
              <a:t>salgyt</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salmaklyk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karzlary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bermek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girdejiler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bahalar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aýlyk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iş</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haklary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pul</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baýraklary</a:t>
            </a:r>
            <a:r>
              <a:rPr lang="en-US" sz="2200" spc="15" dirty="0">
                <a:solidFill>
                  <a:srgbClr val="000000"/>
                </a:solidFill>
                <a:latin typeface="Times New Roman" panose="02020603050405020304" pitchFamily="18" charset="0"/>
                <a:ea typeface="Times New Roman" panose="02020603050405020304" pitchFamily="18" charset="0"/>
              </a:rPr>
              <a:t> we </a:t>
            </a:r>
            <a:r>
              <a:rPr lang="en-US" sz="2200" spc="15" dirty="0" err="1">
                <a:solidFill>
                  <a:srgbClr val="000000"/>
                </a:solidFill>
                <a:latin typeface="Times New Roman" panose="02020603050405020304" pitchFamily="18" charset="0"/>
                <a:ea typeface="Times New Roman" panose="02020603050405020304" pitchFamily="18" charset="0"/>
              </a:rPr>
              <a:t>beýleki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usul</a:t>
            </a:r>
            <a:r>
              <a:rPr lang="ru-RU" sz="2200" spc="15" dirty="0">
                <a:solidFill>
                  <a:srgbClr val="000000"/>
                </a:solidFill>
                <a:latin typeface="Times New Roman" panose="02020603050405020304" pitchFamily="18" charset="0"/>
                <a:ea typeface="Times New Roman" panose="02020603050405020304" pitchFamily="18" charset="0"/>
              </a:rPr>
              <a:t>-</a:t>
            </a:r>
            <a:r>
              <a:rPr lang="en-US" sz="2200" spc="15" dirty="0" err="1">
                <a:solidFill>
                  <a:srgbClr val="000000"/>
                </a:solidFill>
                <a:latin typeface="Times New Roman" panose="02020603050405020304" pitchFamily="18" charset="0"/>
                <a:ea typeface="Times New Roman" panose="02020603050405020304" pitchFamily="18" charset="0"/>
              </a:rPr>
              <a:t>laryna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daýanýar</a:t>
            </a:r>
            <a:r>
              <a:rPr lang="en-US" sz="2200" spc="15"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4075455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3795" y="348902"/>
            <a:ext cx="10599090" cy="6233890"/>
          </a:xfrm>
        </p:spPr>
        <p:txBody>
          <a:bodyPr>
            <a:normAutofit fontScale="90000"/>
          </a:bodyPr>
          <a:lstStyle/>
          <a:p>
            <a:pPr>
              <a:spcBef>
                <a:spcPts val="1200"/>
              </a:spcBef>
              <a:spcAft>
                <a:spcPts val="300"/>
              </a:spcAft>
            </a:pPr>
            <a:r>
              <a:rPr lang="ru-RU" sz="2000" b="1" kern="1600" spc="-10" dirty="0" smtClean="0">
                <a:latin typeface="Times New Roman" panose="02020603050405020304" pitchFamily="18" charset="0"/>
                <a:cs typeface="Arial" panose="020B0604020202020204" pitchFamily="34" charset="0"/>
              </a:rPr>
              <a:t>         </a:t>
            </a:r>
            <a:r>
              <a:rPr lang="en-US" sz="2000" b="1" kern="1600" spc="-10" dirty="0" smtClean="0">
                <a:latin typeface="Times New Roman" panose="02020603050405020304" pitchFamily="18" charset="0"/>
                <a:cs typeface="Arial" panose="020B0604020202020204" pitchFamily="34" charset="0"/>
              </a:rPr>
              <a:t>3.4</a:t>
            </a:r>
            <a:r>
              <a:rPr lang="en-US" sz="2000" b="1" kern="1600" spc="-10" dirty="0">
                <a:latin typeface="Times New Roman" panose="02020603050405020304" pitchFamily="18" charset="0"/>
                <a:cs typeface="Arial" panose="020B0604020202020204" pitchFamily="34" charset="0"/>
              </a:rPr>
              <a:t>. </a:t>
            </a:r>
            <a:r>
              <a:rPr lang="en-US" sz="2000" b="1" kern="1600" spc="-10" dirty="0" err="1">
                <a:latin typeface="Times New Roman" panose="02020603050405020304" pitchFamily="18" charset="0"/>
                <a:cs typeface="Arial" panose="020B0604020202020204" pitchFamily="34" charset="0"/>
              </a:rPr>
              <a:t>Döwletiň</a:t>
            </a:r>
            <a:r>
              <a:rPr lang="en-US" sz="2000" b="1" kern="1600" spc="-10" dirty="0">
                <a:latin typeface="Times New Roman" panose="02020603050405020304" pitchFamily="18" charset="0"/>
                <a:cs typeface="Arial" panose="020B0604020202020204" pitchFamily="34" charset="0"/>
              </a:rPr>
              <a:t> </a:t>
            </a:r>
            <a:r>
              <a:rPr lang="en-US" sz="2000" b="1" kern="1600" spc="-10" dirty="0" err="1">
                <a:latin typeface="Times New Roman" panose="02020603050405020304" pitchFamily="18" charset="0"/>
                <a:cs typeface="Arial" panose="020B0604020202020204" pitchFamily="34" charset="0"/>
              </a:rPr>
              <a:t>uzakmöhletleýin</a:t>
            </a:r>
            <a:r>
              <a:rPr lang="en-US" sz="2000" b="1" kern="1600" spc="-10" dirty="0">
                <a:latin typeface="Times New Roman" panose="02020603050405020304" pitchFamily="18" charset="0"/>
                <a:cs typeface="Arial" panose="020B0604020202020204" pitchFamily="34" charset="0"/>
              </a:rPr>
              <a:t> </a:t>
            </a:r>
            <a:r>
              <a:rPr lang="en-US" sz="2000" b="1" kern="1600" spc="-10" dirty="0" err="1">
                <a:latin typeface="Times New Roman" panose="02020603050405020304" pitchFamily="18" charset="0"/>
                <a:cs typeface="Arial" panose="020B0604020202020204" pitchFamily="34" charset="0"/>
              </a:rPr>
              <a:t>maksatlaryny</a:t>
            </a:r>
            <a:r>
              <a:rPr lang="en-US" sz="2000" b="1" kern="1600" spc="-10" dirty="0">
                <a:latin typeface="Times New Roman" panose="02020603050405020304" pitchFamily="18" charset="0"/>
                <a:cs typeface="Arial" panose="020B0604020202020204" pitchFamily="34" charset="0"/>
              </a:rPr>
              <a:t> </a:t>
            </a:r>
            <a:r>
              <a:rPr lang="en-US" sz="2000" b="1" kern="1600" spc="-10" dirty="0" err="1">
                <a:latin typeface="Times New Roman" panose="02020603050405020304" pitchFamily="18" charset="0"/>
                <a:cs typeface="Arial" panose="020B0604020202020204" pitchFamily="34" charset="0"/>
              </a:rPr>
              <a:t>makroykdysady</a:t>
            </a:r>
            <a:r>
              <a:rPr lang="en-US" sz="2000" b="1" kern="1600" spc="-10" dirty="0">
                <a:latin typeface="Times New Roman" panose="02020603050405020304" pitchFamily="18" charset="0"/>
                <a:cs typeface="Arial" panose="020B0604020202020204" pitchFamily="34" charset="0"/>
              </a:rPr>
              <a:t> </a:t>
            </a:r>
            <a:r>
              <a:rPr lang="en-US" sz="2000" b="1" kern="1600" spc="-10" dirty="0" err="1">
                <a:latin typeface="Times New Roman" panose="02020603050405020304" pitchFamily="18" charset="0"/>
                <a:cs typeface="Arial" panose="020B0604020202020204" pitchFamily="34" charset="0"/>
              </a:rPr>
              <a:t>taýdan</a:t>
            </a:r>
            <a:r>
              <a:rPr lang="en-US" sz="2000" b="1" kern="1600" spc="-10" dirty="0">
                <a:latin typeface="Times New Roman" panose="02020603050405020304" pitchFamily="18" charset="0"/>
                <a:cs typeface="Arial" panose="020B0604020202020204" pitchFamily="34" charset="0"/>
              </a:rPr>
              <a:t> </a:t>
            </a:r>
            <a:r>
              <a:rPr lang="en-US" sz="2000" b="1" kern="1600" spc="-10" dirty="0" err="1">
                <a:latin typeface="Times New Roman" panose="02020603050405020304" pitchFamily="18" charset="0"/>
                <a:cs typeface="Arial" panose="020B0604020202020204" pitchFamily="34" charset="0"/>
              </a:rPr>
              <a:t>düzgünleşdirmek</a:t>
            </a:r>
            <a:r>
              <a:rPr lang="en-US" sz="2000" b="1" kern="1600" spc="-10" dirty="0">
                <a:latin typeface="Times New Roman" panose="02020603050405020304" pitchFamily="18" charset="0"/>
                <a:cs typeface="Arial" panose="020B0604020202020204" pitchFamily="34" charset="0"/>
              </a:rPr>
              <a:t> </a:t>
            </a:r>
            <a:r>
              <a:rPr lang="en-US" sz="2000" b="1" kern="1600" spc="-10" dirty="0" err="1" smtClean="0">
                <a:latin typeface="Times New Roman" panose="02020603050405020304" pitchFamily="18" charset="0"/>
                <a:cs typeface="Arial" panose="020B0604020202020204" pitchFamily="34" charset="0"/>
              </a:rPr>
              <a:t>işi</a:t>
            </a:r>
            <a:r>
              <a:rPr lang="tk-TM" sz="2000" b="1" kern="1600" spc="-10" dirty="0">
                <a:latin typeface="Times New Roman" panose="02020603050405020304" pitchFamily="18" charset="0"/>
                <a:cs typeface="Arial" panose="020B0604020202020204" pitchFamily="34" charset="0"/>
              </a:rPr>
              <a:t>.</a:t>
            </a:r>
            <a:r>
              <a:rPr lang="ru-RU" sz="2000" b="1" kern="1600" dirty="0">
                <a:latin typeface="Arial" panose="020B0604020202020204" pitchFamily="34" charset="0"/>
              </a:rPr>
              <a:t/>
            </a:r>
            <a:br>
              <a:rPr lang="ru-RU" sz="2000" b="1" kern="1600" dirty="0">
                <a:latin typeface="Arial" panose="020B0604020202020204" pitchFamily="34" charset="0"/>
              </a:rPr>
            </a:br>
            <a:r>
              <a:rPr lang="ru-RU"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Häzirki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şertlerde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Türkmenistanda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amala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aşyrylýan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makroykdysady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syýasat</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umumy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ykdysady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görkezijileriň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gy</a:t>
            </a:r>
            <a:r>
              <a:rPr lang="tk-TM" sz="2000" dirty="0" smtClean="0">
                <a:solidFill>
                  <a:srgbClr val="000000"/>
                </a:solidFill>
                <a:latin typeface="Times New Roman" panose="02020603050405020304" pitchFamily="18" charset="0"/>
                <a:ea typeface="Times New Roman" panose="02020603050405020304" pitchFamily="18" charset="0"/>
              </a:rPr>
              <a:t>-</a:t>
            </a:r>
            <a:r>
              <a:rPr lang="en-US" sz="2000" dirty="0" err="1" smtClean="0">
                <a:solidFill>
                  <a:srgbClr val="000000"/>
                </a:solidFill>
                <a:latin typeface="Times New Roman" panose="02020603050405020304" pitchFamily="18" charset="0"/>
                <a:ea typeface="Times New Roman" panose="02020603050405020304" pitchFamily="18" charset="0"/>
              </a:rPr>
              <a:t>radeňlik</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häsiýetini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üpjün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et</a:t>
            </a:r>
            <a:r>
              <a:rPr lang="en-US" sz="2000" spc="5" dirty="0" err="1">
                <a:solidFill>
                  <a:srgbClr val="000000"/>
                </a:solidFill>
                <a:latin typeface="Times New Roman" panose="02020603050405020304" pitchFamily="18" charset="0"/>
                <a:ea typeface="Times New Roman" panose="02020603050405020304" pitchFamily="18" charset="0"/>
              </a:rPr>
              <a:t>mäge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gönükdirilen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düzgünleşdiriş</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çäreleriniň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tutuş</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toplu</a:t>
            </a:r>
            <a:r>
              <a:rPr lang="en-US" sz="2000" spc="-5" dirty="0" err="1">
                <a:solidFill>
                  <a:srgbClr val="000000"/>
                </a:solidFill>
                <a:latin typeface="Times New Roman" panose="02020603050405020304" pitchFamily="18" charset="0"/>
                <a:ea typeface="Times New Roman" panose="02020603050405020304" pitchFamily="18" charset="0"/>
              </a:rPr>
              <a:t>myndan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ybaratdyr</a:t>
            </a:r>
            <a:r>
              <a:rPr lang="en-US" sz="2000" spc="-5"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Makroykdysady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düzgünleşdiriş</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işi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durnukly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ykdysady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ösüşi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gazanmaga</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smtClean="0">
                <a:solidFill>
                  <a:srgbClr val="000000"/>
                </a:solidFill>
                <a:latin typeface="Times New Roman" panose="02020603050405020304" pitchFamily="18" charset="0"/>
                <a:ea typeface="Times New Roman" panose="02020603050405020304" pitchFamily="18" charset="0"/>
              </a:rPr>
              <a:t>bahalaryň</a:t>
            </a:r>
            <a:r>
              <a:rPr lang="en-US" sz="2000" spc="-10" dirty="0" smtClean="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durnuklylygyny</a:t>
            </a:r>
            <a:r>
              <a:rPr lang="en-US" sz="2000" spc="-10" dirty="0">
                <a:solidFill>
                  <a:srgbClr val="000000"/>
                </a:solidFill>
                <a:latin typeface="Times New Roman" panose="02020603050405020304" pitchFamily="18" charset="0"/>
                <a:ea typeface="Times New Roman" panose="02020603050405020304" pitchFamily="18" charset="0"/>
              </a:rPr>
              <a:t> hem-de </a:t>
            </a:r>
            <a:r>
              <a:rPr lang="en-US" sz="2000" spc="-10" dirty="0" err="1" smtClean="0">
                <a:solidFill>
                  <a:srgbClr val="000000"/>
                </a:solidFill>
                <a:latin typeface="Times New Roman" panose="02020603050405020304" pitchFamily="18" charset="0"/>
                <a:ea typeface="Times New Roman" panose="02020603050405020304" pitchFamily="18" charset="0"/>
              </a:rPr>
              <a:t>ýur</a:t>
            </a:r>
            <a:r>
              <a:rPr lang="tk-TM" sz="2000" spc="-10" dirty="0" smtClean="0">
                <a:solidFill>
                  <a:srgbClr val="000000"/>
                </a:solidFill>
                <a:latin typeface="Times New Roman" panose="02020603050405020304" pitchFamily="18" charset="0"/>
                <a:ea typeface="Times New Roman" panose="02020603050405020304" pitchFamily="18" charset="0"/>
              </a:rPr>
              <a:t>-</a:t>
            </a:r>
            <a:r>
              <a:rPr lang="en-US" sz="2000" spc="-10" dirty="0" err="1" smtClean="0">
                <a:solidFill>
                  <a:srgbClr val="000000"/>
                </a:solidFill>
                <a:latin typeface="Times New Roman" panose="02020603050405020304" pitchFamily="18" charset="0"/>
                <a:ea typeface="Times New Roman" panose="02020603050405020304" pitchFamily="18" charset="0"/>
              </a:rPr>
              <a:t>duň</a:t>
            </a:r>
            <a:r>
              <a:rPr lang="en-US" sz="2000" spc="-10" dirty="0" smtClean="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maliýe</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pudagynyň</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ne</a:t>
            </a:r>
            <a:r>
              <a:rPr lang="en-US" sz="2000" spc="-5" dirty="0" err="1">
                <a:solidFill>
                  <a:srgbClr val="000000"/>
                </a:solidFill>
                <a:latin typeface="Times New Roman" panose="02020603050405020304" pitchFamily="18" charset="0"/>
                <a:ea typeface="Times New Roman" panose="02020603050405020304" pitchFamily="18" charset="0"/>
              </a:rPr>
              <a:t>tijeli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işlemegini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ahyrky</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maksadynda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bolsa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halkyň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mynasyp</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ýaşaýşyny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üpjün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etmäge</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gönükdirilendir</a:t>
            </a:r>
            <a:r>
              <a:rPr lang="en-US"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spc="-5" dirty="0">
                <a:solidFill>
                  <a:srgbClr val="000000"/>
                </a:solidFill>
                <a:latin typeface="Times New Roman" panose="02020603050405020304" pitchFamily="18" charset="0"/>
                <a:ea typeface="Times New Roman" panose="02020603050405020304" pitchFamily="18" charset="0"/>
              </a:rPr>
              <a:t>    </a:t>
            </a:r>
            <a:r>
              <a:rPr lang="en-US" sz="2000" spc="-5" dirty="0">
                <a:solidFill>
                  <a:srgbClr val="000000"/>
                </a:solidFill>
                <a:latin typeface="Times New Roman" panose="02020603050405020304" pitchFamily="18" charset="0"/>
                <a:ea typeface="Times New Roman" panose="02020603050405020304" pitchFamily="18" charset="0"/>
              </a:rPr>
              <a:t>Bu </a:t>
            </a:r>
            <a:r>
              <a:rPr lang="en-US" sz="2000" spc="-5" dirty="0" err="1">
                <a:solidFill>
                  <a:srgbClr val="000000"/>
                </a:solidFill>
                <a:latin typeface="Times New Roman" panose="02020603050405020304" pitchFamily="18" charset="0"/>
                <a:ea typeface="Times New Roman" panose="02020603050405020304" pitchFamily="18" charset="0"/>
              </a:rPr>
              <a:t>işde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makrodüzgünleşdiriş</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çäreleriniň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ýurduň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hemme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taraplaýyn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potensialyny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durmuşa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geçirmäge</a:t>
            </a:r>
            <a:r>
              <a:rPr lang="en-US" sz="2000" spc="-5" dirty="0">
                <a:solidFill>
                  <a:srgbClr val="000000"/>
                </a:solidFill>
                <a:latin typeface="Times New Roman" panose="02020603050405020304" pitchFamily="18" charset="0"/>
                <a:ea typeface="Times New Roman" panose="02020603050405020304" pitchFamily="18" charset="0"/>
              </a:rPr>
              <a:t> we </a:t>
            </a:r>
            <a:r>
              <a:rPr lang="en-US" sz="2000" spc="-5" dirty="0" err="1">
                <a:solidFill>
                  <a:srgbClr val="000000"/>
                </a:solidFill>
                <a:latin typeface="Times New Roman" panose="02020603050405020304" pitchFamily="18" charset="0"/>
                <a:ea typeface="Times New Roman" panose="02020603050405020304" pitchFamily="18" charset="0"/>
              </a:rPr>
              <a:t>milli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ykdysadyýeti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düýp</a:t>
            </a:r>
            <a:r>
              <a:rPr lang="en-US" sz="2000" spc="5" dirty="0" err="1">
                <a:solidFill>
                  <a:srgbClr val="000000"/>
                </a:solidFill>
                <a:latin typeface="Times New Roman" panose="02020603050405020304" pitchFamily="18" charset="0"/>
                <a:ea typeface="Times New Roman" panose="02020603050405020304" pitchFamily="18" charset="0"/>
              </a:rPr>
              <a:t>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döwrebaplaşdyrmaga</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esaslanýan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ugurlaryna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aýratyn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orun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berilýär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Ýurdumyzda</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smtClean="0">
                <a:solidFill>
                  <a:srgbClr val="000000"/>
                </a:solidFill>
                <a:latin typeface="Times New Roman" panose="02020603050405020304" pitchFamily="18" charset="0"/>
                <a:ea typeface="Times New Roman" panose="02020603050405020304" pitchFamily="18" charset="0"/>
              </a:rPr>
              <a:t>mu</a:t>
            </a:r>
            <a:r>
              <a:rPr lang="tk-TM" sz="2000" spc="-10" dirty="0" smtClean="0">
                <a:solidFill>
                  <a:srgbClr val="000000"/>
                </a:solidFill>
                <a:latin typeface="Times New Roman" panose="02020603050405020304" pitchFamily="18" charset="0"/>
                <a:ea typeface="Times New Roman" panose="02020603050405020304" pitchFamily="18" charset="0"/>
              </a:rPr>
              <a:t>-</a:t>
            </a:r>
            <a:r>
              <a:rPr lang="en-US" sz="2000" spc="-10" dirty="0" err="1" smtClean="0">
                <a:solidFill>
                  <a:srgbClr val="000000"/>
                </a:solidFill>
                <a:latin typeface="Times New Roman" panose="02020603050405020304" pitchFamily="18" charset="0"/>
                <a:ea typeface="Times New Roman" panose="02020603050405020304" pitchFamily="18" charset="0"/>
              </a:rPr>
              <a:t>nuň</a:t>
            </a:r>
            <a:r>
              <a:rPr lang="en-US" sz="2000" spc="-10" dirty="0" smtClean="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üçin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zerur</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bolan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düýpli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şertleriň</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hemmesi</a:t>
            </a:r>
            <a:r>
              <a:rPr lang="en-US" sz="2000" spc="-10" dirty="0">
                <a:solidFill>
                  <a:srgbClr val="000000"/>
                </a:solidFill>
                <a:latin typeface="Times New Roman" panose="02020603050405020304" pitchFamily="18" charset="0"/>
                <a:ea typeface="Times New Roman" panose="02020603050405020304" pitchFamily="18" charset="0"/>
              </a:rPr>
              <a:t> - </a:t>
            </a:r>
            <a:r>
              <a:rPr lang="en-US" sz="2000" spc="-10" dirty="0" err="1">
                <a:solidFill>
                  <a:srgbClr val="000000"/>
                </a:solidFill>
                <a:latin typeface="Times New Roman" panose="02020603050405020304" pitchFamily="18" charset="0"/>
                <a:ea typeface="Times New Roman" panose="02020603050405020304" pitchFamily="18" charset="0"/>
              </a:rPr>
              <a:t>syýasy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dirty="0">
                <a:solidFill>
                  <a:srgbClr val="000000"/>
                </a:solidFill>
                <a:latin typeface="Times New Roman" panose="02020603050405020304" pitchFamily="18" charset="0"/>
                <a:ea typeface="Times New Roman" panose="02020603050405020304" pitchFamily="18" charset="0"/>
              </a:rPr>
              <a:t>we </a:t>
            </a:r>
            <a:r>
              <a:rPr lang="en-US" sz="2000" dirty="0" err="1">
                <a:solidFill>
                  <a:srgbClr val="000000"/>
                </a:solidFill>
                <a:latin typeface="Times New Roman" panose="02020603050405020304" pitchFamily="18" charset="0"/>
                <a:ea typeface="Times New Roman" panose="02020603050405020304" pitchFamily="18" charset="0"/>
              </a:rPr>
              <a:t>jemgyýetçilik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abadançylygy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ummasyz</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tebigy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baý</a:t>
            </a:r>
            <a:r>
              <a:rPr lang="tk-TM" sz="2000" dirty="0" smtClean="0">
                <a:solidFill>
                  <a:srgbClr val="000000"/>
                </a:solidFill>
                <a:latin typeface="Times New Roman" panose="02020603050405020304" pitchFamily="18" charset="0"/>
                <a:ea typeface="Times New Roman" panose="02020603050405020304" pitchFamily="18" charset="0"/>
              </a:rPr>
              <a:t>-</a:t>
            </a:r>
            <a:r>
              <a:rPr lang="en-US" sz="2000" dirty="0" err="1" smtClean="0">
                <a:solidFill>
                  <a:srgbClr val="000000"/>
                </a:solidFill>
                <a:latin typeface="Times New Roman" panose="02020603050405020304" pitchFamily="18" charset="0"/>
                <a:ea typeface="Times New Roman" panose="02020603050405020304" pitchFamily="18" charset="0"/>
              </a:rPr>
              <a:t>lyklar</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önümçilik</a:t>
            </a:r>
            <a:r>
              <a:rPr lang="en-US" sz="2000" dirty="0">
                <a:solidFill>
                  <a:srgbClr val="000000"/>
                </a:solidFill>
                <a:latin typeface="Times New Roman" panose="02020603050405020304" pitchFamily="18" charset="0"/>
                <a:ea typeface="Times New Roman" panose="02020603050405020304" pitchFamily="18" charset="0"/>
              </a:rPr>
              <a:t> we </a:t>
            </a:r>
            <a:r>
              <a:rPr lang="en-US" sz="2000" dirty="0" err="1">
                <a:solidFill>
                  <a:srgbClr val="000000"/>
                </a:solidFill>
                <a:latin typeface="Times New Roman" panose="02020603050405020304" pitchFamily="18" charset="0"/>
                <a:ea typeface="Times New Roman" panose="02020603050405020304" pitchFamily="18" charset="0"/>
              </a:rPr>
              <a:t>aragatnaşyk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infrastrukturasynyň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döwrebap</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ulgamy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toplanylan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a:t>
            </a:r>
            <a:r>
              <a:rPr lang="en-US" sz="2000" spc="10" dirty="0" err="1">
                <a:solidFill>
                  <a:srgbClr val="000000"/>
                </a:solidFill>
                <a:latin typeface="Times New Roman" panose="02020603050405020304" pitchFamily="18" charset="0"/>
                <a:ea typeface="Times New Roman" panose="02020603050405020304" pitchFamily="18" charset="0"/>
              </a:rPr>
              <a:t>liýe</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serişdeleri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döwletiň</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ýokary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halkara</a:t>
            </a:r>
            <a:r>
              <a:rPr lang="en-US" sz="2000" spc="10" dirty="0">
                <a:solidFill>
                  <a:srgbClr val="000000"/>
                </a:solidFill>
                <a:latin typeface="Times New Roman" panose="02020603050405020304" pitchFamily="18" charset="0"/>
                <a:ea typeface="Times New Roman" panose="02020603050405020304" pitchFamily="18" charset="0"/>
              </a:rPr>
              <a:t> at-</a:t>
            </a:r>
            <a:r>
              <a:rPr lang="en-US" sz="2000" spc="10" dirty="0" err="1">
                <a:solidFill>
                  <a:srgbClr val="000000"/>
                </a:solidFill>
                <a:latin typeface="Times New Roman" panose="02020603050405020304" pitchFamily="18" charset="0"/>
                <a:ea typeface="Times New Roman" panose="02020603050405020304" pitchFamily="18" charset="0"/>
              </a:rPr>
              <a:t>abraýy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daşary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bazarlarda</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emele</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gelen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amatly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ýagdaýlar</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zähmet</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resurslarynyň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ýeterlik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dere</a:t>
            </a:r>
            <a:r>
              <a:rPr lang="tk-TM" sz="2000" dirty="0" smtClean="0">
                <a:solidFill>
                  <a:srgbClr val="000000"/>
                </a:solidFill>
                <a:latin typeface="Times New Roman" panose="02020603050405020304" pitchFamily="18" charset="0"/>
                <a:ea typeface="Times New Roman" panose="02020603050405020304" pitchFamily="18" charset="0"/>
              </a:rPr>
              <a:t>-</a:t>
            </a:r>
            <a:r>
              <a:rPr lang="en-US" sz="2000" dirty="0" err="1" smtClean="0">
                <a:solidFill>
                  <a:srgbClr val="000000"/>
                </a:solidFill>
                <a:latin typeface="Times New Roman" panose="02020603050405020304" pitchFamily="18" charset="0"/>
                <a:ea typeface="Times New Roman" panose="02020603050405020304" pitchFamily="18" charset="0"/>
              </a:rPr>
              <a:t>jede</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bolmagy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ýüze</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çykandyr</a:t>
            </a:r>
            <a:r>
              <a:rPr lang="en-US"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Şu</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günki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günde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Türkmenistanyň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ýokary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tizlikli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ösüşleri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ýurduň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günsaýyn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artýan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ösüş</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mümkinçilikleri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gazanylýar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Milli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ykdysady</a:t>
            </a:r>
            <a:r>
              <a:rPr lang="en-US" sz="200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gurluşyň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köp</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ugurlarynda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a:t>
            </a:r>
            <a:r>
              <a:rPr lang="en-US" sz="2000" spc="-5" dirty="0">
                <a:solidFill>
                  <a:srgbClr val="000000"/>
                </a:solidFill>
                <a:latin typeface="Times New Roman" panose="02020603050405020304" pitchFamily="18" charset="0"/>
                <a:ea typeface="Times New Roman" panose="02020603050405020304" pitchFamily="18" charset="0"/>
              </a:rPr>
              <a:t> monopolist </a:t>
            </a:r>
            <a:r>
              <a:rPr lang="en-US" sz="2000" spc="-5" dirty="0" err="1">
                <a:solidFill>
                  <a:srgbClr val="000000"/>
                </a:solidFill>
                <a:latin typeface="Times New Roman" panose="02020603050405020304" pitchFamily="18" charset="0"/>
                <a:ea typeface="Times New Roman" panose="02020603050405020304" pitchFamily="18" charset="0"/>
              </a:rPr>
              <a:t>bolmagynda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ýagny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esasy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orun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smtClean="0">
                <a:solidFill>
                  <a:srgbClr val="000000"/>
                </a:solidFill>
                <a:latin typeface="Times New Roman" panose="02020603050405020304" pitchFamily="18" charset="0"/>
                <a:ea typeface="Times New Roman" panose="02020603050405020304" pitchFamily="18" charset="0"/>
              </a:rPr>
              <a:t>tutma</a:t>
            </a:r>
            <a:r>
              <a:rPr lang="tk-TM" sz="2000" spc="-10" dirty="0" smtClean="0">
                <a:solidFill>
                  <a:srgbClr val="000000"/>
                </a:solidFill>
                <a:latin typeface="Times New Roman" panose="02020603050405020304" pitchFamily="18" charset="0"/>
                <a:ea typeface="Times New Roman" panose="02020603050405020304" pitchFamily="18" charset="0"/>
              </a:rPr>
              <a:t>-</a:t>
            </a:r>
            <a:r>
              <a:rPr lang="en-US" sz="2000" spc="-10" dirty="0" err="1" smtClean="0">
                <a:solidFill>
                  <a:srgbClr val="000000"/>
                </a:solidFill>
                <a:latin typeface="Times New Roman" panose="02020603050405020304" pitchFamily="18" charset="0"/>
                <a:ea typeface="Times New Roman" panose="02020603050405020304" pitchFamily="18" charset="0"/>
              </a:rPr>
              <a:t>gynda</a:t>
            </a:r>
            <a:r>
              <a:rPr lang="en-US" sz="2000" spc="-10" dirty="0" smtClean="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saklanyp</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galýar</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şol</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bir</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wagtyň</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özünde</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dürli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ulgamlar</a:t>
            </a:r>
            <a:r>
              <a:rPr lang="en-US" sz="2000" spc="5" dirty="0" err="1">
                <a:solidFill>
                  <a:srgbClr val="000000"/>
                </a:solidFill>
                <a:latin typeface="Times New Roman" panose="02020603050405020304" pitchFamily="18" charset="0"/>
                <a:ea typeface="Times New Roman" panose="02020603050405020304" pitchFamily="18" charset="0"/>
              </a:rPr>
              <a:t>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hususy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eýeçiligiň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özara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sazlaşykda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utgaşykly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hereket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etmeginiň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amatly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modellerini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gözläp</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tapmak</a:t>
            </a:r>
            <a:r>
              <a:rPr lang="en-US" sz="2000" dirty="0">
                <a:solidFill>
                  <a:srgbClr val="000000"/>
                </a:solidFill>
                <a:latin typeface="Times New Roman" panose="02020603050405020304" pitchFamily="18" charset="0"/>
                <a:ea typeface="Times New Roman" panose="02020603050405020304" pitchFamily="18" charset="0"/>
              </a:rPr>
              <a:t> we </a:t>
            </a:r>
            <a:r>
              <a:rPr lang="en-US" sz="2000" dirty="0" err="1">
                <a:solidFill>
                  <a:srgbClr val="000000"/>
                </a:solidFill>
                <a:latin typeface="Times New Roman" panose="02020603050405020304" pitchFamily="18" charset="0"/>
                <a:ea typeface="Times New Roman" panose="02020603050405020304" pitchFamily="18" charset="0"/>
              </a:rPr>
              <a:t>işläp</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taýýarlamak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me</a:t>
            </a:r>
            <a:r>
              <a:rPr lang="en-US" sz="2000" spc="5" dirty="0" err="1">
                <a:solidFill>
                  <a:srgbClr val="000000"/>
                </a:solidFill>
                <a:latin typeface="Times New Roman" panose="02020603050405020304" pitchFamily="18" charset="0"/>
                <a:ea typeface="Times New Roman" panose="02020603050405020304" pitchFamily="18" charset="0"/>
              </a:rPr>
              <a:t>selesi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birjikde</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ünsden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düşürilenok</a:t>
            </a:r>
            <a:r>
              <a:rPr lang="en-US"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Türkmenistanda</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bar</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bolan</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ykdysady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mümkinçilikler</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önümçiligini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durnukly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artdyrylmagy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olaryň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hiliniň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ýokarlandyrylmagy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we</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bu</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serişdeleri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smtClean="0">
                <a:solidFill>
                  <a:srgbClr val="000000"/>
                </a:solidFill>
                <a:latin typeface="Times New Roman" panose="02020603050405020304" pitchFamily="18" charset="0"/>
                <a:ea typeface="Times New Roman" panose="02020603050405020304" pitchFamily="18" charset="0"/>
              </a:rPr>
              <a:t>peýdalanmakda</a:t>
            </a:r>
            <a:r>
              <a:rPr lang="ru-RU" sz="2000" spc="5" dirty="0" smtClean="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kämil</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mehanizmleriň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hem</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usullaryň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işe</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girizilmegi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arkaly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ösdürilýär</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Şunuň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bilen</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birlikde</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ykdysady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ösüşi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gazanmagyň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baş</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şerti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daşarky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hem</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içerki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bazarlarda</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bar</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smtClean="0">
                <a:solidFill>
                  <a:srgbClr val="000000"/>
                </a:solidFill>
                <a:latin typeface="Times New Roman" panose="02020603050405020304" pitchFamily="18" charset="0"/>
                <a:ea typeface="Times New Roman" panose="02020603050405020304" pitchFamily="18" charset="0"/>
              </a:rPr>
              <a:t>bolan</a:t>
            </a:r>
            <a:r>
              <a:rPr lang="ru-RU" sz="2000" spc="-5" dirty="0" smtClean="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islegleri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kanagatlandyrmak</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wezipesiniň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hötdesinden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gelýän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bäsdeşlige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ukyply</a:t>
            </a:r>
            <a:r>
              <a:rPr lang="ru-RU" sz="2000"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ykdysadyýeti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emele</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smtClean="0">
                <a:solidFill>
                  <a:srgbClr val="000000"/>
                </a:solidFill>
                <a:latin typeface="Times New Roman" panose="02020603050405020304" pitchFamily="18" charset="0"/>
                <a:ea typeface="Times New Roman" panose="02020603050405020304" pitchFamily="18" charset="0"/>
              </a:rPr>
              <a:t>getir-mäge</a:t>
            </a:r>
            <a:r>
              <a:rPr lang="ru-RU" sz="2000" spc="5" dirty="0" smtClean="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ýagdaý</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döredýän</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iri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maýa</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goýumlaryň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gönükdirilmegi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bilen</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baglydyr</a:t>
            </a:r>
            <a:r>
              <a:rPr lang="ru-RU" sz="2000" spc="5"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9878590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2304" y="329213"/>
            <a:ext cx="10998585" cy="6233890"/>
          </a:xfrm>
        </p:spPr>
        <p:txBody>
          <a:bodyPr>
            <a:normAutofit fontScale="90000"/>
          </a:bodyPr>
          <a:lstStyle/>
          <a:p>
            <a:pPr marL="8890">
              <a:spcAft>
                <a:spcPts val="0"/>
              </a:spcAft>
              <a:tabLst>
                <a:tab pos="457200" algn="l"/>
              </a:tabLst>
            </a:pPr>
            <a:r>
              <a:rPr lang="ru-RU"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Häzirki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döwürde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döwletimiz</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tarapyndan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ykdysadyýetiň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aýry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ugur</a:t>
            </a:r>
            <a:r>
              <a:rPr lang="en-US" sz="2000" spc="5" dirty="0" err="1">
                <a:solidFill>
                  <a:srgbClr val="000000"/>
                </a:solidFill>
                <a:latin typeface="Times New Roman" panose="02020603050405020304" pitchFamily="18" charset="0"/>
                <a:ea typeface="Times New Roman" panose="02020603050405020304" pitchFamily="18" charset="0"/>
              </a:rPr>
              <a:t>laryny</a:t>
            </a:r>
            <a:r>
              <a:rPr lang="en-US" sz="2000" spc="5" dirty="0">
                <a:solidFill>
                  <a:srgbClr val="000000"/>
                </a:solidFill>
                <a:latin typeface="Times New Roman" panose="02020603050405020304" pitchFamily="18" charset="0"/>
                <a:ea typeface="Times New Roman" panose="02020603050405020304" pitchFamily="18" charset="0"/>
              </a:rPr>
              <a:t> we </a:t>
            </a:r>
            <a:r>
              <a:rPr lang="en-US" sz="2000" spc="5" dirty="0" err="1">
                <a:solidFill>
                  <a:srgbClr val="000000"/>
                </a:solidFill>
                <a:latin typeface="Times New Roman" panose="02020603050405020304" pitchFamily="18" charset="0"/>
                <a:ea typeface="Times New Roman" panose="02020603050405020304" pitchFamily="18" charset="0"/>
              </a:rPr>
              <a:t>pudaklaryny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netijeli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ösdürmegiň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düýpli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maksatnamalary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işlenilip</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smtClean="0">
                <a:solidFill>
                  <a:srgbClr val="000000"/>
                </a:solidFill>
                <a:latin typeface="Times New Roman" panose="02020603050405020304" pitchFamily="18" charset="0"/>
                <a:ea typeface="Times New Roman" panose="02020603050405020304" pitchFamily="18" charset="0"/>
              </a:rPr>
              <a:t>taýýarlanylýar</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Ykdysady</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pudaklary</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döwrebaplaşdyrmak</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olaryň</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işini</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ilerletmek</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arkaly</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öňde</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goýlan</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maksatlaryň</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20" dirty="0" err="1">
                <a:solidFill>
                  <a:srgbClr val="000000"/>
                </a:solidFill>
                <a:latin typeface="Times New Roman" panose="02020603050405020304" pitchFamily="18" charset="0"/>
                <a:ea typeface="Times New Roman" panose="02020603050405020304" pitchFamily="18" charset="0"/>
              </a:rPr>
              <a:t>tizden-tiz</a:t>
            </a:r>
            <a:r>
              <a:rPr lang="en-US" sz="2000" spc="2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durmuşa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geçirilmegine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niýetlenen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milli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maýa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goýum</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syýasatynyň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tiz</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depginler</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bilen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rowaçlanýandygyny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nazara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alsaň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bu</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maksatnamalara</a:t>
            </a:r>
            <a:r>
              <a:rPr lang="en-US" sz="2000" dirty="0">
                <a:solidFill>
                  <a:srgbClr val="000000"/>
                </a:solidFill>
                <a:latin typeface="Times New Roman" panose="02020603050405020304" pitchFamily="18" charset="0"/>
                <a:ea typeface="Times New Roman" panose="02020603050405020304" pitchFamily="18" charset="0"/>
              </a:rPr>
              <a:t> </a:t>
            </a:r>
            <a:r>
              <a:rPr lang="en-US" sz="2000" spc="-5" dirty="0">
                <a:solidFill>
                  <a:srgbClr val="000000"/>
                </a:solidFill>
                <a:latin typeface="Times New Roman" panose="02020603050405020304" pitchFamily="18" charset="0"/>
                <a:ea typeface="Times New Roman" panose="02020603050405020304" pitchFamily="18" charset="0"/>
              </a:rPr>
              <a:t>hem </a:t>
            </a:r>
            <a:r>
              <a:rPr lang="en-US" sz="2000" spc="-5" dirty="0" err="1">
                <a:solidFill>
                  <a:srgbClr val="000000"/>
                </a:solidFill>
                <a:latin typeface="Times New Roman" panose="02020603050405020304" pitchFamily="18" charset="0"/>
                <a:ea typeface="Times New Roman" panose="02020603050405020304" pitchFamily="18" charset="0"/>
              </a:rPr>
              <a:t>meýilnamalara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wagtyň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geçmegi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degişli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düze</a:t>
            </a:r>
            <a:r>
              <a:rPr lang="tk-TM"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dişleri</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girizmek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olaryň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üstüni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ýetirmek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maksadalaýyk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bolar</a:t>
            </a:r>
            <a:r>
              <a:rPr lang="en-US"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Bilim</a:t>
            </a:r>
            <a:r>
              <a:rPr lang="en-US" sz="2000" spc="-10" dirty="0">
                <a:solidFill>
                  <a:srgbClr val="000000"/>
                </a:solidFill>
                <a:latin typeface="Times New Roman" panose="02020603050405020304" pitchFamily="18" charset="0"/>
                <a:ea typeface="Times New Roman" panose="02020603050405020304" pitchFamily="18" charset="0"/>
              </a:rPr>
              <a:t> we </a:t>
            </a:r>
            <a:r>
              <a:rPr lang="en-US" sz="2000" spc="-10" dirty="0" err="1">
                <a:solidFill>
                  <a:srgbClr val="000000"/>
                </a:solidFill>
                <a:latin typeface="Times New Roman" panose="02020603050405020304" pitchFamily="18" charset="0"/>
                <a:ea typeface="Times New Roman" panose="02020603050405020304" pitchFamily="18" charset="0"/>
              </a:rPr>
              <a:t>ylym</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önümçiligi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ilerledýän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öňdebaryjy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innowasion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ösüşiň</a:t>
            </a:r>
            <a:r>
              <a:rPr lang="en-US" sz="2000" spc="5" dirty="0">
                <a:solidFill>
                  <a:srgbClr val="000000"/>
                </a:solidFill>
                <a:latin typeface="Times New Roman" panose="02020603050405020304" pitchFamily="18" charset="0"/>
                <a:ea typeface="Times New Roman" panose="02020603050405020304" pitchFamily="18" charset="0"/>
              </a:rPr>
              <a:t> we </a:t>
            </a:r>
            <a:r>
              <a:rPr lang="en-US" sz="2000" spc="5" dirty="0" err="1" smtClean="0">
                <a:solidFill>
                  <a:srgbClr val="000000"/>
                </a:solidFill>
                <a:latin typeface="Times New Roman" panose="02020603050405020304" pitchFamily="18" charset="0"/>
                <a:ea typeface="Times New Roman" panose="02020603050405020304" pitchFamily="18" charset="0"/>
              </a:rPr>
              <a:t>öňdebaryjy</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dünýä</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tejribesiniň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düýbüni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tutýan</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taslamalar</a:t>
            </a:r>
            <a:r>
              <a:rPr lang="en-US" sz="2000" dirty="0">
                <a:solidFill>
                  <a:srgbClr val="000000"/>
                </a:solidFill>
                <a:latin typeface="Times New Roman" panose="02020603050405020304" pitchFamily="18" charset="0"/>
                <a:ea typeface="Times New Roman" panose="02020603050405020304" pitchFamily="18" charset="0"/>
              </a:rPr>
              <a:t> we </a:t>
            </a:r>
            <a:r>
              <a:rPr lang="en-US" sz="2000" dirty="0" err="1">
                <a:solidFill>
                  <a:srgbClr val="000000"/>
                </a:solidFill>
                <a:latin typeface="Times New Roman" panose="02020603050405020304" pitchFamily="18" charset="0"/>
                <a:ea typeface="Times New Roman" panose="02020603050405020304" pitchFamily="18" charset="0"/>
              </a:rPr>
              <a:t>düýpli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barlaggözleg</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işleri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maýa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gönükdirmegiň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ileri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tutulýan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ugurlarynyň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esasylary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bolmagynda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galýar</a:t>
            </a:r>
            <a:r>
              <a:rPr lang="en-US" sz="200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Ýokary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okuw</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mekdepleriniň</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sany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barha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artýar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Şu</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maksat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häzirki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zaman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talaplaryna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laýyklykda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ylmyň</a:t>
            </a:r>
            <a:r>
              <a:rPr lang="en-US" sz="2000" spc="-5" dirty="0">
                <a:solidFill>
                  <a:srgbClr val="000000"/>
                </a:solidFill>
                <a:latin typeface="Times New Roman" panose="02020603050405020304" pitchFamily="18" charset="0"/>
                <a:ea typeface="Times New Roman" panose="02020603050405020304" pitchFamily="18" charset="0"/>
              </a:rPr>
              <a:t> we </a:t>
            </a:r>
            <a:r>
              <a:rPr lang="en-US" sz="2000" spc="-5" dirty="0" err="1">
                <a:solidFill>
                  <a:srgbClr val="000000"/>
                </a:solidFill>
                <a:latin typeface="Times New Roman" panose="02020603050405020304" pitchFamily="18" charset="0"/>
                <a:ea typeface="Times New Roman" panose="02020603050405020304" pitchFamily="18" charset="0"/>
              </a:rPr>
              <a:t>tehnologiýalaryň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soňky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gazananlaryna</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daýanýan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enjamlar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doly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üpjün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edilen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täze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döwrebap</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binalar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gur</a:t>
            </a:r>
            <a:r>
              <a:rPr lang="tk-TM"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ulýar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bu</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çäreleriň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ählisi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okuw-terbiýe</a:t>
            </a:r>
            <a:r>
              <a:rPr lang="tk-TM" sz="2000" spc="5" dirty="0" smtClean="0">
                <a:solidFill>
                  <a:srgbClr val="000000"/>
                </a:solidFill>
                <a:latin typeface="Times New Roman" panose="02020603050405020304" pitchFamily="18" charset="0"/>
                <a:ea typeface="Times New Roman" panose="02020603050405020304" pitchFamily="18" charset="0"/>
              </a:rPr>
              <a:t>ç</a:t>
            </a:r>
            <a:r>
              <a:rPr lang="en-US" sz="2000" spc="5" dirty="0" err="1" smtClean="0">
                <a:solidFill>
                  <a:srgbClr val="000000"/>
                </a:solidFill>
                <a:latin typeface="Times New Roman" panose="02020603050405020304" pitchFamily="18" charset="0"/>
                <a:ea typeface="Times New Roman" panose="02020603050405020304" pitchFamily="18" charset="0"/>
              </a:rPr>
              <a:t>ilik</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işiniň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kämilleşdirilmeginiň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derejesiniň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ýokary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bolmagyna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oňyn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täsir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ed</a:t>
            </a:r>
            <a:r>
              <a:rPr lang="tk-TM"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ýär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Maglumatlaryň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hökmürowanlyk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edýän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häzirki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döwründe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bilime</a:t>
            </a:r>
            <a:r>
              <a:rPr lang="en-US" sz="2000" spc="5" dirty="0">
                <a:solidFill>
                  <a:srgbClr val="000000"/>
                </a:solidFill>
                <a:latin typeface="Times New Roman" panose="02020603050405020304" pitchFamily="18" charset="0"/>
                <a:ea typeface="Times New Roman" panose="02020603050405020304" pitchFamily="18" charset="0"/>
              </a:rPr>
              <a:t> we </a:t>
            </a:r>
            <a:r>
              <a:rPr lang="en-US" sz="2000" spc="5" dirty="0" err="1">
                <a:solidFill>
                  <a:srgbClr val="000000"/>
                </a:solidFill>
                <a:latin typeface="Times New Roman" panose="02020603050405020304" pitchFamily="18" charset="0"/>
                <a:ea typeface="Times New Roman" panose="02020603050405020304" pitchFamily="18" charset="0"/>
              </a:rPr>
              <a:t>ylma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gönükdirilen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maýalar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ygtybarly</a:t>
            </a:r>
            <a:r>
              <a:rPr lang="en-US" sz="2000" spc="5" dirty="0">
                <a:solidFill>
                  <a:srgbClr val="000000"/>
                </a:solidFill>
                <a:latin typeface="Times New Roman" panose="02020603050405020304" pitchFamily="18" charset="0"/>
                <a:ea typeface="Times New Roman" panose="02020603050405020304" pitchFamily="18" charset="0"/>
              </a:rPr>
              <a:t> hem </a:t>
            </a:r>
            <a:r>
              <a:rPr lang="en-US" sz="2000" spc="5" dirty="0" err="1">
                <a:solidFill>
                  <a:srgbClr val="000000"/>
                </a:solidFill>
                <a:latin typeface="Times New Roman" panose="02020603050405020304" pitchFamily="18" charset="0"/>
                <a:ea typeface="Times New Roman" panose="02020603050405020304" pitchFamily="18" charset="0"/>
              </a:rPr>
              <a:t>ýo</a:t>
            </a:r>
            <a:r>
              <a:rPr lang="en-US" sz="2000" dirty="0" err="1">
                <a:solidFill>
                  <a:srgbClr val="000000"/>
                </a:solidFill>
                <a:latin typeface="Times New Roman" panose="02020603050405020304" pitchFamily="18" charset="0"/>
                <a:ea typeface="Times New Roman" panose="02020603050405020304" pitchFamily="18" charset="0"/>
              </a:rPr>
              <a:t>kary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girdeji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getirýän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goýumlardyr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solidFill>
                  <a:srgbClr val="000000"/>
                </a:solidFill>
                <a:latin typeface="Times New Roman" panose="02020603050405020304" pitchFamily="18" charset="0"/>
                <a:ea typeface="Times New Roman" panose="02020603050405020304" pitchFamily="18" charset="0"/>
              </a:rPr>
              <a:t/>
            </a:r>
            <a:br>
              <a:rPr lang="en-US" sz="2000" dirty="0">
                <a:solidFill>
                  <a:srgbClr val="000000"/>
                </a:solidFill>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Uzagyndan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maýa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goýum</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syýasatyny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makroykdysady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taýdan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düzgünleşdirmekde</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esasy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orun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ýurtda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maýadarlar</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üçin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mümkin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bol</a:t>
            </a:r>
            <a:r>
              <a:rPr lang="en-US" sz="2000" spc="-5" dirty="0" err="1">
                <a:solidFill>
                  <a:srgbClr val="000000"/>
                </a:solidFill>
                <a:latin typeface="Times New Roman" panose="02020603050405020304" pitchFamily="18" charset="0"/>
                <a:ea typeface="Times New Roman" panose="02020603050405020304" pitchFamily="18" charset="0"/>
              </a:rPr>
              <a:t>dugyça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amatly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şertleri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döretmek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ykdysadyýetiň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köpugurly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bolmagyny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gazanmak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önümçiligiň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gerimini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giňeltmek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goýberilen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düýpli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serişdeleriň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netijeli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işlemegini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üpjün</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etmek</a:t>
            </a:r>
            <a:r>
              <a:rPr lang="en-US" sz="200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ýaly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ugurlara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berler</a:t>
            </a:r>
            <a:r>
              <a:rPr lang="en-US" sz="2000" spc="-5" dirty="0">
                <a:solidFill>
                  <a:srgbClr val="000000"/>
                </a:solidFill>
                <a:latin typeface="Times New Roman" panose="02020603050405020304" pitchFamily="18" charset="0"/>
                <a:ea typeface="Times New Roman" panose="02020603050405020304" pitchFamily="18" charset="0"/>
              </a:rPr>
              <a:t>.</a:t>
            </a:r>
            <a:r>
              <a:rPr lang="en-US"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Ýurt</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dere-jesinde</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amala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aşyrylýan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daşary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ykdysady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syýasat</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işjeň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makroykdysady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mehanizmleriň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biri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bolup</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orta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çykýar</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Bu</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sy-ýasatyň</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rowaçlanmagy</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döwletiň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töleg</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ukybynyň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ýokarlanmagyna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getirýär</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Ol</a:t>
            </a:r>
            <a:r>
              <a:rPr lang="ru-RU" sz="200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bolsa</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öz</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gezeginde</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ykdysadyýeti</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smtClean="0">
                <a:solidFill>
                  <a:srgbClr val="000000"/>
                </a:solidFill>
                <a:latin typeface="Times New Roman" panose="02020603050405020304" pitchFamily="18" charset="0"/>
                <a:ea typeface="Times New Roman" panose="02020603050405020304" pitchFamily="18" charset="0"/>
              </a:rPr>
              <a:t>döw-rebaplaşdyrmaga</a:t>
            </a:r>
            <a:r>
              <a:rPr lang="ru-RU" sz="2000" spc="-10" dirty="0" smtClean="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gönükdirilýän</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maýa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goýum</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çäreleriniň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maliýe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üpjünçiligini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berjaý</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etmekdäki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müm</a:t>
            </a:r>
            <a:r>
              <a:rPr lang="ru-RU" sz="2000" spc="-10" dirty="0" err="1">
                <a:solidFill>
                  <a:srgbClr val="000000"/>
                </a:solidFill>
                <a:latin typeface="Times New Roman" panose="02020603050405020304" pitchFamily="18" charset="0"/>
                <a:ea typeface="Times New Roman" panose="02020603050405020304" pitchFamily="18" charset="0"/>
              </a:rPr>
              <a:t>kinçilikleri</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smtClean="0">
                <a:solidFill>
                  <a:srgbClr val="000000"/>
                </a:solidFill>
                <a:latin typeface="Times New Roman" panose="02020603050405020304" pitchFamily="18" charset="0"/>
                <a:ea typeface="Times New Roman" panose="02020603050405020304" pitchFamily="18" charset="0"/>
              </a:rPr>
              <a:t>art-dyrýar</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Daşary</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ykdysady</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iş</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öz</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içine</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eksporty</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we</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importy</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gümrük</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paçlaryny</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tarifleri</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çäklendirmeleri</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daşary</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ýurt</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smtClean="0">
                <a:solidFill>
                  <a:srgbClr val="000000"/>
                </a:solidFill>
                <a:latin typeface="Times New Roman" panose="02020603050405020304" pitchFamily="18" charset="0"/>
                <a:ea typeface="Times New Roman" panose="02020603050405020304" pitchFamily="18" charset="0"/>
              </a:rPr>
              <a:t>düýpli</a:t>
            </a:r>
            <a:r>
              <a:rPr lang="ru-RU" sz="2000" spc="-10" dirty="0" smtClean="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goýum</a:t>
            </a:r>
            <a:r>
              <a:rPr lang="ru-RU" sz="2000" dirty="0" err="1">
                <a:solidFill>
                  <a:srgbClr val="000000"/>
                </a:solidFill>
                <a:latin typeface="Times New Roman" panose="02020603050405020304" pitchFamily="18" charset="0"/>
                <a:ea typeface="Times New Roman" panose="02020603050405020304" pitchFamily="18" charset="0"/>
              </a:rPr>
              <a:t>lary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çekmegi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we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düýpli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goýumlaryň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daşary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ýurtlara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çykarylmagyny</a:t>
            </a:r>
            <a:r>
              <a:rPr lang="ru-RU" sz="2000"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daşarky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bergileri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beýleki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smtClean="0">
                <a:solidFill>
                  <a:srgbClr val="000000"/>
                </a:solidFill>
                <a:latin typeface="Times New Roman" panose="02020603050405020304" pitchFamily="18" charset="0"/>
                <a:ea typeface="Times New Roman" panose="02020603050405020304" pitchFamily="18" charset="0"/>
              </a:rPr>
              <a:t>döwlet-lere</a:t>
            </a:r>
            <a:r>
              <a:rPr lang="ru-RU" sz="2000" spc="-5" dirty="0" smtClean="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ykdysady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goldawyň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berilmegini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bilelikdäki</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ykdysady</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taslamalaryň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we</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maksatnamalaryň</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ýerine</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ýetiril</a:t>
            </a:r>
            <a:r>
              <a:rPr lang="ru-RU" sz="2000" spc="-10" dirty="0" err="1">
                <a:solidFill>
                  <a:srgbClr val="000000"/>
                </a:solidFill>
                <a:latin typeface="Times New Roman" panose="02020603050405020304" pitchFamily="18" charset="0"/>
                <a:ea typeface="Times New Roman" panose="02020603050405020304" pitchFamily="18" charset="0"/>
              </a:rPr>
              <a:t>megini</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girizýär</a:t>
            </a:r>
            <a:r>
              <a:rPr lang="ru-RU" sz="2000" spc="-10"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0459079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82571" y="251248"/>
            <a:ext cx="10448170" cy="6606752"/>
          </a:xfrm>
        </p:spPr>
        <p:txBody>
          <a:bodyPr>
            <a:noAutofit/>
          </a:bodyPr>
          <a:lstStyle/>
          <a:p>
            <a:pPr>
              <a:spcAft>
                <a:spcPts val="0"/>
              </a:spcAft>
              <a:tabLst>
                <a:tab pos="457200" algn="l"/>
              </a:tabLst>
            </a:pPr>
            <a:r>
              <a:rPr lang="ru-RU" sz="1800" spc="-10" dirty="0" err="1">
                <a:solidFill>
                  <a:srgbClr val="000000"/>
                </a:solidFill>
                <a:latin typeface="Times New Roman" panose="02020603050405020304" pitchFamily="18" charset="0"/>
                <a:ea typeface="Times New Roman" panose="02020603050405020304" pitchFamily="18" charset="0"/>
              </a:rPr>
              <a:t>Türkmenistan</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10" dirty="0" err="1">
                <a:solidFill>
                  <a:srgbClr val="000000"/>
                </a:solidFill>
                <a:latin typeface="Times New Roman" panose="02020603050405020304" pitchFamily="18" charset="0"/>
                <a:ea typeface="Times New Roman" panose="02020603050405020304" pitchFamily="18" charset="0"/>
              </a:rPr>
              <a:t>döwletiniň</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10" dirty="0" err="1">
                <a:solidFill>
                  <a:srgbClr val="000000"/>
                </a:solidFill>
                <a:latin typeface="Times New Roman" panose="02020603050405020304" pitchFamily="18" charset="0"/>
                <a:ea typeface="Times New Roman" panose="02020603050405020304" pitchFamily="18" charset="0"/>
              </a:rPr>
              <a:t>durmuşa</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10" dirty="0" err="1">
                <a:solidFill>
                  <a:srgbClr val="000000"/>
                </a:solidFill>
                <a:latin typeface="Times New Roman" panose="02020603050405020304" pitchFamily="18" charset="0"/>
                <a:ea typeface="Times New Roman" panose="02020603050405020304" pitchFamily="18" charset="0"/>
              </a:rPr>
              <a:t>geçirýän</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10" dirty="0" err="1">
                <a:solidFill>
                  <a:srgbClr val="000000"/>
                </a:solidFill>
                <a:latin typeface="Times New Roman" panose="02020603050405020304" pitchFamily="18" charset="0"/>
                <a:ea typeface="Times New Roman" panose="02020603050405020304" pitchFamily="18" charset="0"/>
              </a:rPr>
              <a:t>daşary</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10" dirty="0" err="1">
                <a:solidFill>
                  <a:srgbClr val="000000"/>
                </a:solidFill>
                <a:latin typeface="Times New Roman" panose="02020603050405020304" pitchFamily="18" charset="0"/>
                <a:ea typeface="Times New Roman" panose="02020603050405020304" pitchFamily="18" charset="0"/>
              </a:rPr>
              <a:t>ykdysady</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10" dirty="0" err="1">
                <a:solidFill>
                  <a:srgbClr val="000000"/>
                </a:solidFill>
                <a:latin typeface="Times New Roman" panose="02020603050405020304" pitchFamily="18" charset="0"/>
                <a:ea typeface="Times New Roman" panose="02020603050405020304" pitchFamily="18" charset="0"/>
              </a:rPr>
              <a:t>ugry</a:t>
            </a:r>
            <a:r>
              <a:rPr lang="ru-RU" sz="1800" spc="-10" dirty="0">
                <a:solidFill>
                  <a:srgbClr val="000000"/>
                </a:solidFill>
                <a:latin typeface="Times New Roman" panose="02020603050405020304" pitchFamily="18" charset="0"/>
                <a:ea typeface="Times New Roman" panose="02020603050405020304" pitchFamily="18" charset="0"/>
              </a:rPr>
              <a:t> </a:t>
            </a:r>
            <a:r>
              <a:rPr lang="ru-RU" sz="1800" spc="35" dirty="0" err="1">
                <a:solidFill>
                  <a:srgbClr val="000000"/>
                </a:solidFill>
                <a:latin typeface="Times New Roman" panose="02020603050405020304" pitchFamily="18" charset="0"/>
                <a:ea typeface="Times New Roman" panose="02020603050405020304" pitchFamily="18" charset="0"/>
              </a:rPr>
              <a:t>ýurdumyzyň</a:t>
            </a:r>
            <a:r>
              <a:rPr lang="ru-RU" sz="1800" spc="35" dirty="0">
                <a:solidFill>
                  <a:srgbClr val="000000"/>
                </a:solidFill>
                <a:latin typeface="Times New Roman" panose="02020603050405020304" pitchFamily="18" charset="0"/>
                <a:ea typeface="Times New Roman" panose="02020603050405020304" pitchFamily="18" charset="0"/>
              </a:rPr>
              <a:t> </a:t>
            </a:r>
            <a:r>
              <a:rPr lang="ru-RU" sz="1800" spc="35" dirty="0" err="1">
                <a:solidFill>
                  <a:srgbClr val="000000"/>
                </a:solidFill>
                <a:latin typeface="Times New Roman" panose="02020603050405020304" pitchFamily="18" charset="0"/>
                <a:ea typeface="Times New Roman" panose="02020603050405020304" pitchFamily="18" charset="0"/>
              </a:rPr>
              <a:t>halkara</a:t>
            </a:r>
            <a:r>
              <a:rPr lang="ru-RU" sz="1800" spc="35" dirty="0">
                <a:solidFill>
                  <a:srgbClr val="000000"/>
                </a:solidFill>
                <a:latin typeface="Times New Roman" panose="02020603050405020304" pitchFamily="18" charset="0"/>
                <a:ea typeface="Times New Roman" panose="02020603050405020304" pitchFamily="18" charset="0"/>
              </a:rPr>
              <a:t> </a:t>
            </a:r>
            <a:r>
              <a:rPr lang="ru-RU" sz="1800" spc="35" dirty="0" err="1">
                <a:solidFill>
                  <a:srgbClr val="000000"/>
                </a:solidFill>
                <a:latin typeface="Times New Roman" panose="02020603050405020304" pitchFamily="18" charset="0"/>
                <a:ea typeface="Times New Roman" panose="02020603050405020304" pitchFamily="18" charset="0"/>
              </a:rPr>
              <a:t>söwda</a:t>
            </a:r>
            <a:r>
              <a:rPr lang="ru-RU" sz="1800" spc="35" dirty="0">
                <a:solidFill>
                  <a:srgbClr val="000000"/>
                </a:solidFill>
                <a:latin typeface="Times New Roman" panose="02020603050405020304" pitchFamily="18" charset="0"/>
                <a:ea typeface="Times New Roman" panose="02020603050405020304" pitchFamily="18" charset="0"/>
              </a:rPr>
              <a:t> </a:t>
            </a:r>
            <a:r>
              <a:rPr lang="ru-RU" sz="1800" spc="35" dirty="0" err="1" smtClean="0">
                <a:solidFill>
                  <a:srgbClr val="000000"/>
                </a:solidFill>
                <a:latin typeface="Times New Roman" panose="02020603050405020304" pitchFamily="18" charset="0"/>
                <a:ea typeface="Times New Roman" panose="02020603050405020304" pitchFamily="18" charset="0"/>
              </a:rPr>
              <a:t>gatnaşyklary-nyň</a:t>
            </a:r>
            <a:r>
              <a:rPr lang="ru-RU" sz="1800" spc="35" dirty="0" smtClean="0">
                <a:solidFill>
                  <a:srgbClr val="000000"/>
                </a:solidFill>
                <a:latin typeface="Times New Roman" panose="02020603050405020304" pitchFamily="18" charset="0"/>
                <a:ea typeface="Times New Roman" panose="02020603050405020304" pitchFamily="18" charset="0"/>
              </a:rPr>
              <a:t> </a:t>
            </a:r>
            <a:r>
              <a:rPr lang="ru-RU" sz="1800" spc="35" dirty="0" err="1">
                <a:solidFill>
                  <a:srgbClr val="000000"/>
                </a:solidFill>
                <a:latin typeface="Times New Roman" panose="02020603050405020304" pitchFamily="18" charset="0"/>
                <a:ea typeface="Times New Roman" panose="02020603050405020304" pitchFamily="18" charset="0"/>
              </a:rPr>
              <a:t>giňemegine</a:t>
            </a:r>
            <a:r>
              <a:rPr lang="ru-RU" sz="1800" spc="35" dirty="0">
                <a:solidFill>
                  <a:srgbClr val="000000"/>
                </a:solidFill>
                <a:latin typeface="Times New Roman" panose="02020603050405020304" pitchFamily="18" charset="0"/>
                <a:ea typeface="Times New Roman" panose="02020603050405020304" pitchFamily="18" charset="0"/>
              </a:rPr>
              <a:t> </a:t>
            </a:r>
            <a:r>
              <a:rPr lang="ru-RU" sz="1800" spc="35" dirty="0" err="1">
                <a:solidFill>
                  <a:srgbClr val="000000"/>
                </a:solidFill>
                <a:latin typeface="Times New Roman" panose="02020603050405020304" pitchFamily="18" charset="0"/>
                <a:ea typeface="Times New Roman" panose="02020603050405020304" pitchFamily="18" charset="0"/>
              </a:rPr>
              <a:t>oňyn</a:t>
            </a:r>
            <a:r>
              <a:rPr lang="ru-RU" sz="1800" spc="35" dirty="0">
                <a:solidFill>
                  <a:srgbClr val="000000"/>
                </a:solidFill>
                <a:latin typeface="Times New Roman" panose="02020603050405020304" pitchFamily="18" charset="0"/>
                <a:ea typeface="Times New Roman" panose="02020603050405020304" pitchFamily="18" charset="0"/>
              </a:rPr>
              <a:t> </a:t>
            </a:r>
            <a:r>
              <a:rPr lang="ru-RU" sz="1800" spc="35" dirty="0" err="1">
                <a:solidFill>
                  <a:srgbClr val="000000"/>
                </a:solidFill>
                <a:latin typeface="Times New Roman" panose="02020603050405020304" pitchFamily="18" charset="0"/>
                <a:ea typeface="Times New Roman" panose="02020603050405020304" pitchFamily="18" charset="0"/>
              </a:rPr>
              <a:t>tä</a:t>
            </a:r>
            <a:r>
              <a:rPr lang="ru-RU" sz="1800" dirty="0" err="1">
                <a:solidFill>
                  <a:srgbClr val="000000"/>
                </a:solidFill>
                <a:latin typeface="Times New Roman" panose="02020603050405020304" pitchFamily="18" charset="0"/>
                <a:ea typeface="Times New Roman" panose="02020603050405020304" pitchFamily="18" charset="0"/>
              </a:rPr>
              <a:t>sir</a:t>
            </a:r>
            <a:r>
              <a:rPr lang="ru-RU" sz="1800" dirty="0">
                <a:solidFill>
                  <a:srgbClr val="000000"/>
                </a:solidFill>
                <a:latin typeface="Times New Roman" panose="02020603050405020304" pitchFamily="18" charset="0"/>
                <a:ea typeface="Times New Roman" panose="02020603050405020304" pitchFamily="18" charset="0"/>
              </a:rPr>
              <a:t> </a:t>
            </a:r>
            <a:r>
              <a:rPr lang="ru-RU" sz="1800" dirty="0" err="1">
                <a:solidFill>
                  <a:srgbClr val="000000"/>
                </a:solidFill>
                <a:latin typeface="Times New Roman" panose="02020603050405020304" pitchFamily="18" charset="0"/>
                <a:ea typeface="Times New Roman" panose="02020603050405020304" pitchFamily="18" charset="0"/>
              </a:rPr>
              <a:t>edýär</a:t>
            </a:r>
            <a:r>
              <a:rPr lang="ru-RU"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Sonky</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ýyllaryň</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içinde</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daşary</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ýurtlar</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bilen</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smtClean="0">
                <a:solidFill>
                  <a:srgbClr val="000000"/>
                </a:solidFill>
                <a:latin typeface="Times New Roman" panose="02020603050405020304" pitchFamily="18" charset="0"/>
                <a:ea typeface="Times New Roman" panose="02020603050405020304" pitchFamily="18" charset="0"/>
              </a:rPr>
              <a:t>söwdaykdysady</a:t>
            </a:r>
            <a:r>
              <a:rPr lang="en-US" sz="1800" dirty="0" smtClean="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gatnaşyklary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smtClean="0">
                <a:solidFill>
                  <a:srgbClr val="000000"/>
                </a:solidFill>
                <a:latin typeface="Times New Roman" panose="02020603050405020304" pitchFamily="18" charset="0"/>
                <a:ea typeface="Times New Roman" panose="02020603050405020304" pitchFamily="18" charset="0"/>
              </a:rPr>
              <a:t>neti</a:t>
            </a:r>
            <a:r>
              <a:rPr lang="tk-TM" sz="1800" spc="-5" dirty="0" smtClean="0">
                <a:solidFill>
                  <a:srgbClr val="000000"/>
                </a:solidFill>
                <a:latin typeface="Times New Roman" panose="02020603050405020304" pitchFamily="18" charset="0"/>
                <a:ea typeface="Times New Roman" panose="02020603050405020304" pitchFamily="18" charset="0"/>
              </a:rPr>
              <a:t>-</a:t>
            </a:r>
            <a:r>
              <a:rPr lang="en-US" sz="1800" spc="-5" dirty="0" err="1" smtClean="0">
                <a:solidFill>
                  <a:srgbClr val="000000"/>
                </a:solidFill>
                <a:latin typeface="Times New Roman" panose="02020603050405020304" pitchFamily="18" charset="0"/>
                <a:ea typeface="Times New Roman" panose="02020603050405020304" pitchFamily="18" charset="0"/>
              </a:rPr>
              <a:t>jeli</a:t>
            </a:r>
            <a:r>
              <a:rPr lang="en-US" sz="1800" spc="-5" dirty="0" smtClean="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ýola</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goýmakda</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täze</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mümkinçilikler</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peýda</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boldy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Olaryň</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işjeň</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ýagdaýda</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işe</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girizilmegi</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daşary</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err="1">
                <a:solidFill>
                  <a:srgbClr val="000000"/>
                </a:solidFill>
                <a:latin typeface="Times New Roman" panose="02020603050405020304" pitchFamily="18" charset="0"/>
                <a:ea typeface="Times New Roman" panose="02020603050405020304" pitchFamily="18" charset="0"/>
              </a:rPr>
              <a:t>söwda</a:t>
            </a:r>
            <a:r>
              <a:rPr lang="en-US" sz="1800" spc="15" dirty="0">
                <a:solidFill>
                  <a:srgbClr val="000000"/>
                </a:solidFill>
                <a:latin typeface="Times New Roman" panose="02020603050405020304" pitchFamily="18" charset="0"/>
                <a:ea typeface="Times New Roman" panose="02020603050405020304" pitchFamily="18" charset="0"/>
              </a:rPr>
              <a:t> </a:t>
            </a:r>
            <a:r>
              <a:rPr lang="en-US" sz="1800" spc="15" dirty="0" smtClean="0">
                <a:solidFill>
                  <a:srgbClr val="000000"/>
                </a:solidFill>
                <a:latin typeface="Times New Roman" panose="02020603050405020304" pitchFamily="18" charset="0"/>
                <a:ea typeface="Times New Roman" panose="02020603050405020304" pitchFamily="18" charset="0"/>
              </a:rPr>
              <a:t>do</a:t>
            </a:r>
            <a:r>
              <a:rPr lang="tk-TM" sz="1800" spc="15" dirty="0" smtClean="0">
                <a:solidFill>
                  <a:srgbClr val="000000"/>
                </a:solidFill>
                <a:latin typeface="Times New Roman" panose="02020603050405020304" pitchFamily="18" charset="0"/>
                <a:ea typeface="Times New Roman" panose="02020603050405020304" pitchFamily="18" charset="0"/>
              </a:rPr>
              <a:t>-</a:t>
            </a:r>
            <a:r>
              <a:rPr lang="en-US" sz="1800" spc="15" dirty="0" err="1" smtClean="0">
                <a:solidFill>
                  <a:srgbClr val="000000"/>
                </a:solidFill>
                <a:latin typeface="Times New Roman" panose="02020603050405020304" pitchFamily="18" charset="0"/>
                <a:ea typeface="Times New Roman" panose="02020603050405020304" pitchFamily="18" charset="0"/>
              </a:rPr>
              <a:t>lanyşygynyň</a:t>
            </a:r>
            <a:r>
              <a:rPr lang="en-US" sz="1800" spc="15" dirty="0" smtClean="0">
                <a:solidFill>
                  <a:srgbClr val="000000"/>
                </a:solidFill>
                <a:latin typeface="Times New Roman" panose="02020603050405020304" pitchFamily="18" charset="0"/>
                <a:ea typeface="Times New Roman" panose="02020603050405020304" pitchFamily="18" charset="0"/>
              </a:rPr>
              <a:t> </a:t>
            </a:r>
            <a:r>
              <a:rPr lang="en-US" sz="1800" dirty="0">
                <a:solidFill>
                  <a:srgbClr val="000000"/>
                </a:solidFill>
                <a:latin typeface="Times New Roman" panose="02020603050405020304" pitchFamily="18" charset="0"/>
                <a:ea typeface="Times New Roman" panose="02020603050405020304" pitchFamily="18" charset="0"/>
              </a:rPr>
              <a:t>hem </a:t>
            </a:r>
            <a:r>
              <a:rPr lang="en-US" sz="1800" dirty="0" err="1">
                <a:solidFill>
                  <a:srgbClr val="000000"/>
                </a:solidFill>
                <a:latin typeface="Times New Roman" panose="02020603050405020304" pitchFamily="18" charset="0"/>
                <a:ea typeface="Times New Roman" panose="02020603050405020304" pitchFamily="18" charset="0"/>
              </a:rPr>
              <a:t>arassa</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eksportyň</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esasy</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görkezijileriniň</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smtClean="0">
                <a:solidFill>
                  <a:srgbClr val="000000"/>
                </a:solidFill>
                <a:latin typeface="Times New Roman" panose="02020603050405020304" pitchFamily="18" charset="0"/>
                <a:ea typeface="Times New Roman" panose="02020603050405020304" pitchFamily="18" charset="0"/>
              </a:rPr>
              <a:t>ýokarlanmagynda</a:t>
            </a:r>
            <a:r>
              <a:rPr lang="en-US" sz="1800" dirty="0" smtClean="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aýdyň</a:t>
            </a:r>
            <a:r>
              <a:rPr lang="en-US" sz="180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beýanyny</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tapýar</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Türkmenistanyň</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daşary-ykdysady</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strategiýasy</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ilkinji</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nobatda</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eksporty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artdyrmaga</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taýýar</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önümleri</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daşary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ýurt</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bazarlary</a:t>
            </a:r>
            <a:r>
              <a:rPr lang="en-US" sz="1800" spc="-10" dirty="0" err="1">
                <a:solidFill>
                  <a:srgbClr val="000000"/>
                </a:solidFill>
                <a:latin typeface="Times New Roman" panose="02020603050405020304" pitchFamily="18" charset="0"/>
                <a:ea typeface="Times New Roman" panose="02020603050405020304" pitchFamily="18" charset="0"/>
              </a:rPr>
              <a:t>na</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çykarmak</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mümkinçiligini</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giňeltmäge</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önümçilik</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spc="-10" dirty="0" err="1">
                <a:solidFill>
                  <a:srgbClr val="000000"/>
                </a:solidFill>
                <a:latin typeface="Times New Roman" panose="02020603050405020304" pitchFamily="18" charset="0"/>
                <a:ea typeface="Times New Roman" panose="02020603050405020304" pitchFamily="18" charset="0"/>
              </a:rPr>
              <a:t>kuwwatlyklaryny</a:t>
            </a:r>
            <a:r>
              <a:rPr lang="en-US" sz="1800" spc="-1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tehniki</a:t>
            </a:r>
            <a:r>
              <a:rPr lang="en-US" sz="1800" dirty="0">
                <a:solidFill>
                  <a:srgbClr val="000000"/>
                </a:solidFill>
                <a:latin typeface="Times New Roman" panose="02020603050405020304" pitchFamily="18" charset="0"/>
                <a:ea typeface="Times New Roman" panose="02020603050405020304" pitchFamily="18" charset="0"/>
              </a:rPr>
              <a:t> we </a:t>
            </a:r>
            <a:r>
              <a:rPr lang="en-US" sz="1800" dirty="0" err="1">
                <a:solidFill>
                  <a:srgbClr val="000000"/>
                </a:solidFill>
                <a:latin typeface="Times New Roman" panose="02020603050405020304" pitchFamily="18" charset="0"/>
                <a:ea typeface="Times New Roman" panose="02020603050405020304" pitchFamily="18" charset="0"/>
              </a:rPr>
              <a:t>tehnologiýa</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smtClean="0">
                <a:solidFill>
                  <a:srgbClr val="000000"/>
                </a:solidFill>
                <a:latin typeface="Times New Roman" panose="02020603050405020304" pitchFamily="18" charset="0"/>
                <a:ea typeface="Times New Roman" panose="02020603050405020304" pitchFamily="18" charset="0"/>
              </a:rPr>
              <a:t>taý</a:t>
            </a:r>
            <a:r>
              <a:rPr lang="tk-TM" sz="1800" dirty="0" smtClean="0">
                <a:solidFill>
                  <a:srgbClr val="000000"/>
                </a:solidFill>
                <a:latin typeface="Times New Roman" panose="02020603050405020304" pitchFamily="18" charset="0"/>
                <a:ea typeface="Times New Roman" panose="02020603050405020304" pitchFamily="18" charset="0"/>
              </a:rPr>
              <a:t>-</a:t>
            </a:r>
            <a:r>
              <a:rPr lang="en-US" sz="1800" dirty="0" err="1" smtClean="0">
                <a:solidFill>
                  <a:srgbClr val="000000"/>
                </a:solidFill>
                <a:latin typeface="Times New Roman" panose="02020603050405020304" pitchFamily="18" charset="0"/>
                <a:ea typeface="Times New Roman" panose="02020603050405020304" pitchFamily="18" charset="0"/>
              </a:rPr>
              <a:t>dan</a:t>
            </a:r>
            <a:r>
              <a:rPr lang="en-US" sz="1800" dirty="0" smtClean="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kämilleşdirmäge</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ýurtda</a:t>
            </a:r>
            <a:r>
              <a:rPr lang="en-US" sz="1800" dirty="0">
                <a:solidFill>
                  <a:srgbClr val="000000"/>
                </a:solidFill>
                <a:latin typeface="Times New Roman" panose="02020603050405020304" pitchFamily="18" charset="0"/>
                <a:ea typeface="Times New Roman" panose="02020603050405020304" pitchFamily="18" charset="0"/>
              </a:rPr>
              <a:t> </a:t>
            </a:r>
            <a:r>
              <a:rPr lang="en-US" sz="1800" dirty="0" err="1">
                <a:solidFill>
                  <a:srgbClr val="000000"/>
                </a:solidFill>
                <a:latin typeface="Times New Roman" panose="02020603050405020304" pitchFamily="18" charset="0"/>
                <a:ea typeface="Times New Roman" panose="02020603050405020304" pitchFamily="18" charset="0"/>
              </a:rPr>
              <a:t>öndürilýän</a:t>
            </a:r>
            <a:r>
              <a:rPr lang="en-US" sz="1800"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harytlaryň</a:t>
            </a:r>
            <a:r>
              <a:rPr lang="en-US" sz="1800" spc="-5" dirty="0">
                <a:solidFill>
                  <a:srgbClr val="000000"/>
                </a:solidFill>
                <a:latin typeface="Times New Roman" panose="02020603050405020304" pitchFamily="18" charset="0"/>
                <a:ea typeface="Times New Roman" panose="02020603050405020304" pitchFamily="18" charset="0"/>
              </a:rPr>
              <a:t> we </a:t>
            </a:r>
            <a:r>
              <a:rPr lang="en-US" sz="1800" spc="-5" dirty="0" err="1">
                <a:solidFill>
                  <a:srgbClr val="000000"/>
                </a:solidFill>
                <a:latin typeface="Times New Roman" panose="02020603050405020304" pitchFamily="18" charset="0"/>
                <a:ea typeface="Times New Roman" panose="02020603050405020304" pitchFamily="18" charset="0"/>
              </a:rPr>
              <a:t>hyzmatlaryň</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dünýä</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derejesinde</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bäsdeşlige</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ukyplylygyny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üpjün</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etmäge</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ýol</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açýan</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daşary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ykdysady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dolanyşygy</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kämilleşdirmek</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işinden</a:t>
            </a:r>
            <a:r>
              <a:rPr lang="en-US" sz="1800" spc="-5" dirty="0">
                <a:solidFill>
                  <a:srgbClr val="000000"/>
                </a:solidFill>
                <a:latin typeface="Times New Roman" panose="02020603050405020304" pitchFamily="18" charset="0"/>
                <a:ea typeface="Times New Roman" panose="02020603050405020304" pitchFamily="18" charset="0"/>
              </a:rPr>
              <a:t> </a:t>
            </a:r>
            <a:r>
              <a:rPr lang="en-US" sz="1800" spc="-5" dirty="0" err="1">
                <a:solidFill>
                  <a:srgbClr val="000000"/>
                </a:solidFill>
                <a:latin typeface="Times New Roman" panose="02020603050405020304" pitchFamily="18" charset="0"/>
                <a:ea typeface="Times New Roman" panose="02020603050405020304" pitchFamily="18" charset="0"/>
              </a:rPr>
              <a:t>ybaratdyr</a:t>
            </a:r>
            <a:r>
              <a:rPr lang="en-US"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Daşary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ýurtlar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ýola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goýlan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netijeli</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söwda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gatnaşyklarynyň</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öňünde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bellenilýän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ýene-de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bir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maksat</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ýurdumyzda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bar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bolan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çig</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mal</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we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önümçilik</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mümkinçiliklerinden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ugur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almak</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daşary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ýurtlardan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getirilýän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harytlaryň</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ornuny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smtClean="0">
                <a:solidFill>
                  <a:srgbClr val="000000"/>
                </a:solidFill>
                <a:latin typeface="Times New Roman" panose="02020603050405020304" pitchFamily="18" charset="0"/>
                <a:ea typeface="Times New Roman" panose="02020603050405020304" pitchFamily="18" charset="0"/>
              </a:rPr>
              <a:t>Türkmenistanda</a:t>
            </a:r>
            <a:r>
              <a:rPr lang="ru-RU" sz="1800" spc="-5" dirty="0" smtClean="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öndürilen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ýokary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hilli</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önümler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çalşyrmakdan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ybaratdyr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Ýakyn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geljekde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dünýä</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smtClean="0">
                <a:solidFill>
                  <a:srgbClr val="000000"/>
                </a:solidFill>
                <a:latin typeface="Times New Roman" panose="02020603050405020304" pitchFamily="18" charset="0"/>
                <a:ea typeface="Times New Roman" panose="02020603050405020304" pitchFamily="18" charset="0"/>
              </a:rPr>
              <a:t>bazarlary-nyň</a:t>
            </a:r>
            <a:r>
              <a:rPr lang="ru-RU" sz="1800" spc="-5" dirty="0" smtClean="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iň</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özüne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çekiji</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ugurlarynda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ýurdumyzda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öndürilen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harytlary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we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hyzmatlary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smtClean="0">
                <a:solidFill>
                  <a:srgbClr val="000000"/>
                </a:solidFill>
                <a:latin typeface="Times New Roman" panose="02020603050405020304" pitchFamily="18" charset="0"/>
                <a:ea typeface="Times New Roman" panose="02020603050405020304" pitchFamily="18" charset="0"/>
              </a:rPr>
              <a:t>döwletimiz</a:t>
            </a:r>
            <a:r>
              <a:rPr lang="ru-RU" sz="1800" spc="-5" dirty="0" smtClean="0">
                <a:solidFill>
                  <a:srgbClr val="000000"/>
                </a:solidFill>
                <a:latin typeface="Times New Roman" panose="02020603050405020304" pitchFamily="18" charset="0"/>
                <a:ea typeface="Times New Roman" panose="02020603050405020304" pitchFamily="18" charset="0"/>
              </a:rPr>
              <a:t> </a:t>
            </a:r>
            <a:r>
              <a:rPr lang="ru-RU" sz="1800" spc="-5" dirty="0" err="1" smtClean="0">
                <a:solidFill>
                  <a:srgbClr val="000000"/>
                </a:solidFill>
                <a:latin typeface="Times New Roman" panose="02020603050405020304" pitchFamily="18" charset="0"/>
                <a:ea typeface="Times New Roman" panose="02020603050405020304" pitchFamily="18" charset="0"/>
              </a:rPr>
              <a:t>üçin</a:t>
            </a:r>
            <a:r>
              <a:rPr lang="ru-RU" sz="1800" spc="-5" dirty="0" smtClean="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bähbitli</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smtClean="0">
                <a:solidFill>
                  <a:srgbClr val="000000"/>
                </a:solidFill>
                <a:latin typeface="Times New Roman" panose="02020603050405020304" pitchFamily="18" charset="0"/>
                <a:ea typeface="Times New Roman" panose="02020603050405020304" pitchFamily="18" charset="0"/>
              </a:rPr>
              <a:t>şertler-de</a:t>
            </a:r>
            <a:r>
              <a:rPr lang="ru-RU" sz="1800" spc="-5" dirty="0" smtClean="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ýerlemek</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maksady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Türkmenistanyň</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söwda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wekilhanalaryny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açmaklyk</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göz</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öňünde</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tutulýar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Dünýäniň</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öňdebaryjy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smtClean="0">
                <a:solidFill>
                  <a:srgbClr val="000000"/>
                </a:solidFill>
                <a:latin typeface="Times New Roman" panose="02020603050405020304" pitchFamily="18" charset="0"/>
                <a:ea typeface="Times New Roman" panose="02020603050405020304" pitchFamily="18" charset="0"/>
              </a:rPr>
              <a:t>kompaniýalary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meşhur</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firmalary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bilen</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deňhukukly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gatnaşyklary</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ýola</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solidFill>
                  <a:srgbClr val="000000"/>
                </a:solidFill>
                <a:latin typeface="Times New Roman" panose="02020603050405020304" pitchFamily="18" charset="0"/>
                <a:ea typeface="Times New Roman" panose="02020603050405020304" pitchFamily="18" charset="0"/>
              </a:rPr>
              <a:t>goýmak</a:t>
            </a:r>
            <a:r>
              <a:rPr lang="ru-RU" sz="1800" spc="-5" dirty="0">
                <a:solidFill>
                  <a:srgbClr val="000000"/>
                </a:solidFill>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Bu</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işiň</a:t>
            </a:r>
            <a:r>
              <a:rPr lang="ru-RU" sz="1800" spc="-5" dirty="0">
                <a:latin typeface="Times New Roman" panose="02020603050405020304" pitchFamily="18" charset="0"/>
                <a:ea typeface="Times New Roman" panose="02020603050405020304" pitchFamily="18" charset="0"/>
              </a:rPr>
              <a:t> </a:t>
            </a:r>
            <a:r>
              <a:rPr lang="ru-RU" sz="1800" spc="-5" dirty="0" err="1" smtClean="0">
                <a:latin typeface="Times New Roman" panose="02020603050405020304" pitchFamily="18" charset="0"/>
                <a:ea typeface="Times New Roman" panose="02020603050405020304" pitchFamily="18" charset="0"/>
              </a:rPr>
              <a:t>rowaçlanma-gynyň</a:t>
            </a:r>
            <a:r>
              <a:rPr lang="ru-RU" sz="1800" spc="-5" dirty="0" smtClean="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esasy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şertleriniň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biri-de</a:t>
            </a:r>
            <a:r>
              <a:rPr lang="ru-RU" sz="1800" spc="-5" dirty="0">
                <a:latin typeface="Times New Roman" panose="02020603050405020304" pitchFamily="18" charset="0"/>
                <a:ea typeface="Times New Roman" panose="02020603050405020304" pitchFamily="18" charset="0"/>
              </a:rPr>
              <a:t> – </a:t>
            </a:r>
            <a:r>
              <a:rPr lang="ru-RU" sz="1800" spc="-5" dirty="0" err="1">
                <a:latin typeface="Times New Roman" panose="02020603050405020304" pitchFamily="18" charset="0"/>
                <a:ea typeface="Times New Roman" panose="02020603050405020304" pitchFamily="18" charset="0"/>
              </a:rPr>
              <a:t>maliýe</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ulgamynyň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netijeli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işlemegidir</a:t>
            </a:r>
            <a:r>
              <a:rPr lang="ru-RU" sz="1800" spc="-5" dirty="0">
                <a:latin typeface="Times New Roman" panose="02020603050405020304" pitchFamily="18" charset="0"/>
                <a:ea typeface="Times New Roman" panose="02020603050405020304" pitchFamily="18" charset="0"/>
              </a:rPr>
              <a:t>. </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Häzirki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wagtda</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bu</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ugurda</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anyk</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öňegidişlikler</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gazanyldy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milli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puluň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hümmetiniň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pugtalandyrylmagy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içerki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bazardaky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islegleriň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artmagyna</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getirdi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milli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manadyň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daşary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ýurt</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gyzyl</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pullaryndaky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bahasynyň</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durnukly</a:t>
            </a:r>
            <a:r>
              <a:rPr lang="ru-RU" sz="1800" spc="-5" dirty="0">
                <a:latin typeface="Times New Roman" panose="02020603050405020304" pitchFamily="18" charset="0"/>
                <a:ea typeface="Times New Roman" panose="02020603050405020304" pitchFamily="18" charset="0"/>
              </a:rPr>
              <a:t> </a:t>
            </a:r>
            <a:r>
              <a:rPr lang="ru-RU" sz="1800" spc="-5" dirty="0" err="1" smtClean="0">
                <a:latin typeface="Times New Roman" panose="02020603050405020304" pitchFamily="18" charset="0"/>
                <a:ea typeface="Times New Roman" panose="02020603050405020304" pitchFamily="18" charset="0"/>
              </a:rPr>
              <a:t>bol-magy</a:t>
            </a:r>
            <a:r>
              <a:rPr lang="ru-RU" sz="1800" spc="-5" dirty="0" smtClean="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gazanyldy</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täze</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türkmen</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pul</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birlikleri</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dolanyşyga</a:t>
            </a:r>
            <a:r>
              <a:rPr lang="ru-RU" sz="1800" spc="-5" dirty="0">
                <a:latin typeface="Times New Roman" panose="02020603050405020304" pitchFamily="18" charset="0"/>
                <a:ea typeface="Times New Roman" panose="02020603050405020304" pitchFamily="18" charset="0"/>
              </a:rPr>
              <a:t> </a:t>
            </a:r>
            <a:r>
              <a:rPr lang="ru-RU" sz="1800" spc="-5" dirty="0" err="1">
                <a:latin typeface="Times New Roman" panose="02020603050405020304" pitchFamily="18" charset="0"/>
                <a:ea typeface="Times New Roman" panose="02020603050405020304" pitchFamily="18" charset="0"/>
              </a:rPr>
              <a:t>girizildi</a:t>
            </a:r>
            <a:r>
              <a:rPr lang="ru-RU"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Türkmenistanda</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iş</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ýüzünde</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gyzyl</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puluň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resmi</a:t>
            </a:r>
            <a:r>
              <a:rPr lang="en-US" sz="1800" spc="-5" dirty="0">
                <a:latin typeface="Times New Roman" panose="02020603050405020304" pitchFamily="18" charset="0"/>
                <a:ea typeface="Times New Roman" panose="02020603050405020304" pitchFamily="18" charset="0"/>
              </a:rPr>
              <a:t> hem bazar </a:t>
            </a:r>
            <a:r>
              <a:rPr lang="en-US" sz="1800" spc="-5" dirty="0" err="1">
                <a:latin typeface="Times New Roman" panose="02020603050405020304" pitchFamily="18" charset="0"/>
                <a:ea typeface="Times New Roman" panose="02020603050405020304" pitchFamily="18" charset="0"/>
              </a:rPr>
              <a:t>bahasy</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üýtgedilip</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olar</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bir</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görkezijä</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getirildi</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özära</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deňleşdirildi</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Munuň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özi</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bazaryň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sazlaşykly</a:t>
            </a:r>
            <a:r>
              <a:rPr lang="en-US" sz="1800" spc="-5" dirty="0">
                <a:latin typeface="Times New Roman" panose="02020603050405020304" pitchFamily="18" charset="0"/>
                <a:ea typeface="Times New Roman" panose="02020603050405020304" pitchFamily="18" charset="0"/>
              </a:rPr>
              <a:t> </a:t>
            </a:r>
            <a:r>
              <a:rPr lang="en-US" sz="1800" spc="-5" dirty="0" err="1" smtClean="0">
                <a:latin typeface="Times New Roman" panose="02020603050405020304" pitchFamily="18" charset="0"/>
                <a:ea typeface="Times New Roman" panose="02020603050405020304" pitchFamily="18" charset="0"/>
              </a:rPr>
              <a:t>ös</a:t>
            </a:r>
            <a:r>
              <a:rPr lang="tk-TM" sz="1800" spc="-5" dirty="0" smtClean="0">
                <a:latin typeface="Times New Roman" panose="02020603050405020304" pitchFamily="18" charset="0"/>
                <a:ea typeface="Times New Roman" panose="02020603050405020304" pitchFamily="18" charset="0"/>
              </a:rPr>
              <a:t>-</a:t>
            </a:r>
            <a:r>
              <a:rPr lang="en-US" sz="1800" spc="-5" dirty="0" err="1" smtClean="0">
                <a:latin typeface="Times New Roman" panose="02020603050405020304" pitchFamily="18" charset="0"/>
                <a:ea typeface="Times New Roman" panose="02020603050405020304" pitchFamily="18" charset="0"/>
              </a:rPr>
              <a:t>megine</a:t>
            </a:r>
            <a:r>
              <a:rPr lang="en-US" sz="1800" spc="-5" dirty="0" smtClean="0">
                <a:latin typeface="Times New Roman" panose="02020603050405020304" pitchFamily="18" charset="0"/>
                <a:ea typeface="Times New Roman" panose="02020603050405020304" pitchFamily="18" charset="0"/>
              </a:rPr>
              <a:t>-de</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sagdyn</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bäsdeşligiň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kemala</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gelmegine</a:t>
            </a:r>
            <a:r>
              <a:rPr lang="en-US" sz="1800" spc="-5" dirty="0">
                <a:latin typeface="Times New Roman" panose="02020603050405020304" pitchFamily="18" charset="0"/>
                <a:ea typeface="Times New Roman" panose="02020603050405020304" pitchFamily="18" charset="0"/>
              </a:rPr>
              <a:t>-de, </a:t>
            </a:r>
            <a:r>
              <a:rPr lang="en-US" sz="1800" spc="-5" dirty="0" err="1">
                <a:latin typeface="Times New Roman" panose="02020603050405020304" pitchFamily="18" charset="0"/>
                <a:ea typeface="Times New Roman" panose="02020603050405020304" pitchFamily="18" charset="0"/>
              </a:rPr>
              <a:t>ýurduň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eksport</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mümkinçilikleriniň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artmagyna</a:t>
            </a:r>
            <a:r>
              <a:rPr lang="en-US" sz="1800" spc="-5" dirty="0">
                <a:latin typeface="Times New Roman" panose="02020603050405020304" pitchFamily="18" charset="0"/>
                <a:ea typeface="Times New Roman" panose="02020603050405020304" pitchFamily="18" charset="0"/>
              </a:rPr>
              <a:t>-da, </a:t>
            </a:r>
            <a:r>
              <a:rPr lang="en-US" sz="1800" spc="-5" dirty="0" err="1">
                <a:latin typeface="Times New Roman" panose="02020603050405020304" pitchFamily="18" charset="0"/>
                <a:ea typeface="Times New Roman" panose="02020603050405020304" pitchFamily="18" charset="0"/>
              </a:rPr>
              <a:t>netijede</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bolsa</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ýurdumyzyň</a:t>
            </a:r>
            <a:r>
              <a:rPr lang="en-US" sz="1800" spc="-5" dirty="0">
                <a:latin typeface="Times New Roman" panose="02020603050405020304" pitchFamily="18" charset="0"/>
                <a:ea typeface="Times New Roman" panose="02020603050405020304" pitchFamily="18" charset="0"/>
              </a:rPr>
              <a:t> her </a:t>
            </a:r>
            <a:r>
              <a:rPr lang="en-US" sz="1800" spc="-5" dirty="0" err="1">
                <a:latin typeface="Times New Roman" panose="02020603050405020304" pitchFamily="18" charset="0"/>
                <a:ea typeface="Times New Roman" panose="02020603050405020304" pitchFamily="18" charset="0"/>
              </a:rPr>
              <a:t>bir</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raýatynyň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sarp</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edijilik</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ukybynyň</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ýokarlanmagyna</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kuwwatly</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itergi</a:t>
            </a:r>
            <a:r>
              <a:rPr lang="en-US" sz="1800" spc="-5" dirty="0">
                <a:latin typeface="Times New Roman" panose="02020603050405020304" pitchFamily="18" charset="0"/>
                <a:ea typeface="Times New Roman" panose="02020603050405020304" pitchFamily="18" charset="0"/>
              </a:rPr>
              <a:t> </a:t>
            </a:r>
            <a:r>
              <a:rPr lang="en-US" sz="1800" spc="-5" dirty="0" err="1">
                <a:latin typeface="Times New Roman" panose="02020603050405020304" pitchFamily="18" charset="0"/>
                <a:ea typeface="Times New Roman" panose="02020603050405020304" pitchFamily="18" charset="0"/>
              </a:rPr>
              <a:t>berdi</a:t>
            </a:r>
            <a:r>
              <a:rPr lang="en-US" sz="1800" spc="-5" dirty="0">
                <a:latin typeface="Times New Roman" panose="02020603050405020304" pitchFamily="18" charset="0"/>
                <a:ea typeface="Times New Roman" panose="02020603050405020304" pitchFamily="18" charset="0"/>
              </a:rPr>
              <a:t>.</a:t>
            </a:r>
            <a:r>
              <a:rPr lang="ru-RU" sz="1800" dirty="0">
                <a:latin typeface="Times New Roman" panose="02020603050405020304" pitchFamily="18" charset="0"/>
                <a:ea typeface="Times New Roman" panose="02020603050405020304" pitchFamily="18" charset="0"/>
              </a:rPr>
              <a:t/>
            </a:r>
            <a:br>
              <a:rPr lang="ru-RU" sz="18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618676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6757" y="683582"/>
            <a:ext cx="10110818" cy="5291706"/>
          </a:xfrm>
        </p:spPr>
        <p:txBody>
          <a:bodyPr>
            <a:normAutofit/>
          </a:bodyPr>
          <a:lstStyle/>
          <a:p>
            <a:pPr>
              <a:spcAft>
                <a:spcPts val="0"/>
              </a:spcAft>
              <a:tabLst>
                <a:tab pos="457200" algn="l"/>
              </a:tabLst>
            </a:pPr>
            <a:r>
              <a:rPr lang="ru-RU" sz="2400" spc="-5" dirty="0" err="1">
                <a:latin typeface="Times New Roman" panose="02020603050405020304" pitchFamily="18" charset="0"/>
                <a:ea typeface="Times New Roman" panose="02020603050405020304" pitchFamily="18" charset="0"/>
              </a:rPr>
              <a:t>Banklar</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maliýe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serişdelerini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çekmek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boýunça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öz</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işjeňligini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artdyryp</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munuň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üçin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amatly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şertleri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döreder</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meselem</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maliýe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bazaryna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ilaty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has</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giňden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çekmek</a:t>
            </a:r>
            <a:r>
              <a:rPr lang="ru-RU" sz="2400" spc="-5" dirty="0">
                <a:latin typeface="Times New Roman" panose="02020603050405020304" pitchFamily="18" charset="0"/>
                <a:ea typeface="Times New Roman" panose="02020603050405020304" pitchFamily="18" charset="0"/>
              </a:rPr>
              <a:t> </a:t>
            </a:r>
            <a:r>
              <a:rPr lang="ru-RU" sz="2400" spc="-5" dirty="0" err="1" smtClean="0">
                <a:latin typeface="Times New Roman" panose="02020603050405020304" pitchFamily="18" charset="0"/>
                <a:ea typeface="Times New Roman" panose="02020603050405020304" pitchFamily="18" charset="0"/>
              </a:rPr>
              <a:t>mak-sady</a:t>
            </a:r>
            <a:r>
              <a:rPr lang="ru-RU" sz="2400" spc="-5" dirty="0" smtClean="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bilen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hödürlenýän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iş</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mümkinçilikleriniň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giňeldiler</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Pul</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dolanyşygynda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töleg</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terminallarynyň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bankomatlaryň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we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dürli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plastik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töleg</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kartlarynyň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peýda</a:t>
            </a:r>
            <a:r>
              <a:rPr lang="ru-RU" sz="2400" spc="-5" dirty="0">
                <a:latin typeface="Times New Roman" panose="02020603050405020304" pitchFamily="18" charset="0"/>
                <a:ea typeface="Times New Roman" panose="02020603050405020304" pitchFamily="18" charset="0"/>
              </a:rPr>
              <a:t> </a:t>
            </a:r>
            <a:r>
              <a:rPr lang="ru-RU" sz="2400" spc="-5" dirty="0" err="1" smtClean="0">
                <a:latin typeface="Times New Roman" panose="02020603050405020304" pitchFamily="18" charset="0"/>
                <a:ea typeface="Times New Roman" panose="02020603050405020304" pitchFamily="18" charset="0"/>
              </a:rPr>
              <a:t>bolma-gy</a:t>
            </a:r>
            <a:r>
              <a:rPr lang="ru-RU" sz="2400" spc="-5" dirty="0" smtClean="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döwrüň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talabydyr</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we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ýurdumyzyň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bütindünýä</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ykdysady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gatnaşyklaryna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barha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ynamly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aralaşýandygynyň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ölçegidir</a:t>
            </a:r>
            <a:r>
              <a:rPr lang="ru-RU" sz="2400" spc="-5" dirty="0">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Karzlaryň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we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pul</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dolanyşygynyň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işini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sazlaşdyrmak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arkaly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bazaryň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düzümini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hem</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şertlerini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düzgünleşdirmek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harytlaryň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we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hyzmatlaryň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öndürilişiniň</a:t>
            </a:r>
            <a:r>
              <a:rPr lang="ru-RU" sz="2400" spc="-5" dirty="0">
                <a:latin typeface="Times New Roman" panose="02020603050405020304" pitchFamily="18" charset="0"/>
                <a:ea typeface="Times New Roman" panose="02020603050405020304" pitchFamily="18" charset="0"/>
              </a:rPr>
              <a:t> </a:t>
            </a:r>
            <a:r>
              <a:rPr lang="ru-RU" sz="2400" spc="-5" dirty="0" err="1" smtClean="0">
                <a:latin typeface="Times New Roman" panose="02020603050405020304" pitchFamily="18" charset="0"/>
                <a:ea typeface="Times New Roman" panose="02020603050405020304" pitchFamily="18" charset="0"/>
              </a:rPr>
              <a:t>durnuk-ly</a:t>
            </a:r>
            <a:r>
              <a:rPr lang="ru-RU" sz="2400" spc="-5" dirty="0" smtClean="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artmagy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üçin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hemmetaraplaýyn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amatlyklary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döretmek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bahalary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bellemekde</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kesgitli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ýörelgelerden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ugur</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almak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ilatyň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iş</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orunlary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bilen</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üpjünçiligini</a:t>
            </a:r>
            <a:r>
              <a:rPr lang="ru-RU" sz="2400" spc="-5" dirty="0">
                <a:latin typeface="Times New Roman" panose="02020603050405020304" pitchFamily="18" charset="0"/>
                <a:ea typeface="Times New Roman" panose="02020603050405020304" pitchFamily="18" charset="0"/>
              </a:rPr>
              <a:t> </a:t>
            </a:r>
            <a:r>
              <a:rPr lang="ru-RU" sz="2400" spc="-5" dirty="0" err="1" smtClean="0">
                <a:latin typeface="Times New Roman" panose="02020603050405020304" pitchFamily="18" charset="0"/>
                <a:ea typeface="Times New Roman" panose="02020603050405020304" pitchFamily="18" charset="0"/>
              </a:rPr>
              <a:t>artdyr-mak</a:t>
            </a:r>
            <a:r>
              <a:rPr lang="ru-RU" sz="2400" spc="-5" dirty="0">
                <a:latin typeface="Times New Roman" panose="02020603050405020304" pitchFamily="18" charset="0"/>
                <a:ea typeface="Times New Roman" panose="02020603050405020304" pitchFamily="18" charset="0"/>
              </a:rPr>
              <a:t>, </a:t>
            </a:r>
            <a:r>
              <a:rPr lang="ru-RU" sz="2400" spc="-5" dirty="0" err="1" smtClean="0">
                <a:latin typeface="Times New Roman" panose="02020603050405020304" pitchFamily="18" charset="0"/>
                <a:ea typeface="Times New Roman" panose="02020603050405020304" pitchFamily="18" charset="0"/>
              </a:rPr>
              <a:t>daşaryykdysady</a:t>
            </a:r>
            <a:r>
              <a:rPr lang="ru-RU" sz="2400" spc="-5" dirty="0" smtClean="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gatnaşyklarynyň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gerimini</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artdyrmak</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ýaly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çäreler</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bu</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syýasy</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strategiýanyň</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barha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rowaçlanmagyna</a:t>
            </a:r>
            <a:r>
              <a:rPr lang="ru-RU" sz="2400" spc="-5" dirty="0">
                <a:latin typeface="Times New Roman" panose="02020603050405020304" pitchFamily="18" charset="0"/>
                <a:ea typeface="Times New Roman" panose="02020603050405020304" pitchFamily="18" charset="0"/>
              </a:rPr>
              <a:t> </a:t>
            </a:r>
            <a:r>
              <a:rPr lang="ru-RU" sz="2400" spc="-5" dirty="0" err="1">
                <a:latin typeface="Times New Roman" panose="02020603050405020304" pitchFamily="18" charset="0"/>
                <a:ea typeface="Times New Roman" panose="02020603050405020304" pitchFamily="18" charset="0"/>
              </a:rPr>
              <a:t>getirer</a:t>
            </a:r>
            <a:r>
              <a:rPr lang="ru-RU" sz="2400" spc="-5" dirty="0">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200" spc="-5"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1617617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735" y="539772"/>
            <a:ext cx="10252861" cy="6318228"/>
          </a:xfrm>
        </p:spPr>
        <p:txBody>
          <a:bodyPr>
            <a:normAutofit fontScale="90000"/>
          </a:bodyPr>
          <a:lstStyle/>
          <a:p>
            <a:pPr>
              <a:spcAft>
                <a:spcPts val="0"/>
              </a:spcAft>
              <a:tabLst>
                <a:tab pos="457200" algn="l"/>
              </a:tabLst>
            </a:pPr>
            <a:r>
              <a:rPr lang="ru-RU" sz="2700" spc="-5" dirty="0" err="1">
                <a:latin typeface="Times New Roman" panose="02020603050405020304" pitchFamily="18" charset="0"/>
                <a:ea typeface="Times New Roman" panose="02020603050405020304" pitchFamily="18" charset="0"/>
              </a:rPr>
              <a:t>Salgyt</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salmak</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ulgamy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ykdysadyýetiň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ileri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tutulýan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ugurlary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üçin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uly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ýeňillikleri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göz</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öňünde</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tutýar</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önüm</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öndürijileri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has</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köp</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haryt</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öndürmäge</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höweslendirýar</a:t>
            </a:r>
            <a:r>
              <a:rPr lang="ru-RU" sz="2700" spc="-5" dirty="0">
                <a:latin typeface="Times New Roman" panose="02020603050405020304" pitchFamily="18" charset="0"/>
                <a:ea typeface="Times New Roman" panose="02020603050405020304" pitchFamily="18" charset="0"/>
              </a:rPr>
              <a:t>, </a:t>
            </a:r>
            <a:r>
              <a:rPr lang="ru-RU" sz="2700" spc="-5" dirty="0" err="1" smtClean="0">
                <a:latin typeface="Times New Roman" panose="02020603050405020304" pitchFamily="18" charset="0"/>
                <a:ea typeface="Times New Roman" panose="02020603050405020304" pitchFamily="18" charset="0"/>
              </a:rPr>
              <a:t>hyzmatlaryň</a:t>
            </a:r>
            <a:r>
              <a:rPr lang="ru-RU" sz="2700" spc="-5" dirty="0" smtClean="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aýry-aýry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ugurlarynyň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hiliniň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ýokarlanmagyna</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hem</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innowasion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başlangyçlarynyň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giň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ýol</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açýar</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Geljekde</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ýurtda</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bolup</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geçýän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ykdysady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hadysa-laryň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hil</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taýdan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özgermeginden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we</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olary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sazlaşdyrmak</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zerurlygyndan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ugur</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almak</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bilen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salgytlaşdyrmak</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usullary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hem</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kämilleşdiriler</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döwlet</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girdejileriniň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we</a:t>
            </a:r>
            <a:r>
              <a:rPr lang="ru-RU" sz="2700" spc="-5" dirty="0">
                <a:latin typeface="Times New Roman" panose="02020603050405020304" pitchFamily="18" charset="0"/>
                <a:ea typeface="Times New Roman" panose="02020603050405020304" pitchFamily="18" charset="0"/>
              </a:rPr>
              <a:t> </a:t>
            </a:r>
            <a:r>
              <a:rPr lang="ru-RU" sz="2700" spc="-5" dirty="0" err="1" smtClean="0">
                <a:latin typeface="Times New Roman" panose="02020603050405020304" pitchFamily="18" charset="0"/>
                <a:ea typeface="Times New Roman" panose="02020603050405020304" pitchFamily="18" charset="0"/>
              </a:rPr>
              <a:t>çyk-dajylarynyň</a:t>
            </a:r>
            <a:r>
              <a:rPr lang="ru-RU" sz="2700" spc="-5" dirty="0" smtClean="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sazlaşykly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toplumynyň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özi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bolsa</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ykdysady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ösüşleri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halkyň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durmuş</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hal-ýagdaýynyň</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yzygiderli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gowulanmagyny</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ösdürilmegini</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şertlendirýän</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möhüm</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faktora</a:t>
            </a:r>
            <a:r>
              <a:rPr lang="ru-RU" sz="2700" spc="-5" dirty="0">
                <a:latin typeface="Times New Roman" panose="02020603050405020304" pitchFamily="18" charset="0"/>
                <a:ea typeface="Times New Roman" panose="02020603050405020304" pitchFamily="18" charset="0"/>
              </a:rPr>
              <a:t> </a:t>
            </a:r>
            <a:r>
              <a:rPr lang="ru-RU" sz="2700" spc="-5" dirty="0" err="1">
                <a:latin typeface="Times New Roman" panose="02020603050405020304" pitchFamily="18" charset="0"/>
                <a:ea typeface="Times New Roman" panose="02020603050405020304" pitchFamily="18" charset="0"/>
              </a:rPr>
              <a:t>öwrüler</a:t>
            </a:r>
            <a:r>
              <a:rPr lang="ru-RU" sz="2700" spc="-5"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Häzirki</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wagtda</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Türkmenistanyň</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her</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bir</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raýatyna</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ýaşaýyş</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üçin</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zerur</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bolan</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zatlaryň</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we</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hyzmatlaryň</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berilmegi</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döwlet</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tarapyndan</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kepillendirilendir</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Ýurtda</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iňňän</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amatly</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ipoteka</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karzlar</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ulgamy</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netijeli</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işleýär</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dünýä</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tejribesine</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daýanmak</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bilen</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onuň</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smtClean="0">
                <a:solidFill>
                  <a:srgbClr val="000000"/>
                </a:solidFill>
                <a:latin typeface="Times New Roman" panose="02020603050405020304" pitchFamily="18" charset="0"/>
                <a:ea typeface="Times New Roman" panose="02020603050405020304" pitchFamily="18" charset="0"/>
              </a:rPr>
              <a:t>deňsiztaýsyzdygyny</a:t>
            </a:r>
            <a:r>
              <a:rPr lang="ru-RU" sz="2700" spc="-5" dirty="0" smtClean="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arkaýyn</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aýtmak</a:t>
            </a:r>
            <a:r>
              <a:rPr lang="ru-RU" sz="2700" spc="-5" dirty="0">
                <a:solidFill>
                  <a:srgbClr val="000000"/>
                </a:solidFill>
                <a:latin typeface="Times New Roman" panose="02020603050405020304" pitchFamily="18" charset="0"/>
                <a:ea typeface="Times New Roman" panose="02020603050405020304" pitchFamily="18" charset="0"/>
              </a:rPr>
              <a:t> </a:t>
            </a:r>
            <a:r>
              <a:rPr lang="ru-RU" sz="2700" spc="-5" dirty="0" err="1">
                <a:solidFill>
                  <a:srgbClr val="000000"/>
                </a:solidFill>
                <a:latin typeface="Times New Roman" panose="02020603050405020304" pitchFamily="18" charset="0"/>
                <a:ea typeface="Times New Roman" panose="02020603050405020304" pitchFamily="18" charset="0"/>
              </a:rPr>
              <a:t>bolar</a:t>
            </a:r>
            <a:r>
              <a:rPr lang="ru-RU" sz="2700" spc="-5"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spc="-5" dirty="0">
                <a:solidFill>
                  <a:srgbClr val="000000"/>
                </a:solidFill>
                <a:latin typeface="Times New Roman" panose="02020603050405020304" pitchFamily="18" charset="0"/>
                <a:ea typeface="Times New Roman" panose="02020603050405020304" pitchFamily="18" charset="0"/>
              </a:rPr>
              <a:t/>
            </a:r>
            <a:br>
              <a:rPr lang="en-US" sz="2700" spc="-5" dirty="0">
                <a:solidFill>
                  <a:srgbClr val="000000"/>
                </a:solidFill>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717970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36192" y="560447"/>
            <a:ext cx="9557378" cy="6165790"/>
          </a:xfrm>
          <a:prstGeom prst="rect">
            <a:avLst/>
          </a:prstGeom>
        </p:spPr>
        <p:txBody>
          <a:bodyPr wrap="square">
            <a:spAutoFit/>
          </a:bodyPr>
          <a:lstStyle/>
          <a:p>
            <a:pPr algn="ctr">
              <a:spcBef>
                <a:spcPts val="1200"/>
              </a:spcBef>
              <a:spcAft>
                <a:spcPts val="300"/>
              </a:spcAft>
            </a:pPr>
            <a:r>
              <a:rPr lang="ru-RU" b="1" kern="1600" spc="-10" dirty="0">
                <a:latin typeface="Times New Roman" panose="02020603050405020304" pitchFamily="18" charset="0"/>
                <a:cs typeface="Arial" panose="020B0604020202020204" pitchFamily="34" charset="0"/>
              </a:rPr>
              <a:t>3.1. </a:t>
            </a:r>
            <a:r>
              <a:rPr lang="ru-RU" b="1" kern="1600" spc="-10" dirty="0" err="1">
                <a:latin typeface="Times New Roman" panose="02020603050405020304" pitchFamily="18" charset="0"/>
                <a:cs typeface="Arial" panose="020B0604020202020204" pitchFamily="34" charset="0"/>
              </a:rPr>
              <a:t>Türkmenistanyň</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ykdysadyýetiniň</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häzirki</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ýagdaýy</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we</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geljekki</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ösüşiniň</a:t>
            </a:r>
            <a:r>
              <a:rPr lang="ru-RU" b="1" kern="1600" spc="-10" dirty="0">
                <a:latin typeface="Times New Roman" panose="02020603050405020304" pitchFamily="18" charset="0"/>
                <a:cs typeface="Arial" panose="020B0604020202020204" pitchFamily="34" charset="0"/>
              </a:rPr>
              <a:t> </a:t>
            </a:r>
            <a:r>
              <a:rPr lang="ru-RU" b="1" kern="1600" spc="-10" dirty="0" err="1">
                <a:latin typeface="Times New Roman" panose="02020603050405020304" pitchFamily="18" charset="0"/>
                <a:cs typeface="Arial" panose="020B0604020202020204" pitchFamily="34" charset="0"/>
              </a:rPr>
              <a:t>esasy</a:t>
            </a:r>
            <a:r>
              <a:rPr lang="ru-RU" b="1" kern="1600" spc="-10" dirty="0">
                <a:latin typeface="Times New Roman" panose="02020603050405020304" pitchFamily="18" charset="0"/>
                <a:cs typeface="Arial" panose="020B0604020202020204" pitchFamily="34" charset="0"/>
              </a:rPr>
              <a:t> </a:t>
            </a:r>
            <a:r>
              <a:rPr lang="ru-RU" b="1" kern="1600" spc="-10" dirty="0" err="1" smtClean="0">
                <a:latin typeface="Times New Roman" panose="02020603050405020304" pitchFamily="18" charset="0"/>
                <a:cs typeface="Arial" panose="020B0604020202020204" pitchFamily="34" charset="0"/>
              </a:rPr>
              <a:t>ugurlary</a:t>
            </a:r>
            <a:r>
              <a:rPr lang="ru-RU" b="1" kern="1600" spc="-10" dirty="0" smtClean="0">
                <a:latin typeface="Times New Roman" panose="02020603050405020304" pitchFamily="18" charset="0"/>
                <a:cs typeface="Arial" panose="020B0604020202020204" pitchFamily="34" charset="0"/>
              </a:rPr>
              <a:t>.</a:t>
            </a:r>
            <a:endParaRPr lang="ru-RU" sz="2000" b="1" kern="1600" dirty="0">
              <a:latin typeface="Arial" panose="020B0604020202020204" pitchFamily="34" charset="0"/>
            </a:endParaRPr>
          </a:p>
          <a:p>
            <a:pPr algn="just">
              <a:spcBef>
                <a:spcPts val="1655"/>
              </a:spcBef>
              <a:spcAft>
                <a:spcPts val="0"/>
              </a:spcAft>
              <a:tabLst>
                <a:tab pos="457200" algn="l"/>
              </a:tabLst>
            </a:pPr>
            <a:r>
              <a:rPr lang="ru-RU" spc="30" dirty="0">
                <a:solidFill>
                  <a:srgbClr val="000000"/>
                </a:solidFill>
                <a:latin typeface="Times New Roman" panose="02020603050405020304" pitchFamily="18" charset="0"/>
                <a:ea typeface="Times New Roman" panose="02020603050405020304" pitchFamily="18" charset="0"/>
              </a:rPr>
              <a:t>    </a:t>
            </a:r>
            <a:r>
              <a:rPr lang="ru-RU" spc="30" dirty="0" err="1">
                <a:solidFill>
                  <a:srgbClr val="000000"/>
                </a:solidFill>
                <a:latin typeface="Times New Roman" panose="02020603050405020304" pitchFamily="18" charset="0"/>
                <a:ea typeface="Times New Roman" panose="02020603050405020304" pitchFamily="18" charset="0"/>
              </a:rPr>
              <a:t>Garaşsyzlyk</a:t>
            </a:r>
            <a:r>
              <a:rPr lang="ru-RU" spc="30" dirty="0">
                <a:solidFill>
                  <a:srgbClr val="000000"/>
                </a:solidFill>
                <a:latin typeface="Times New Roman" panose="02020603050405020304" pitchFamily="18" charset="0"/>
                <a:ea typeface="Times New Roman" panose="02020603050405020304" pitchFamily="18" charset="0"/>
              </a:rPr>
              <a:t> </a:t>
            </a:r>
            <a:r>
              <a:rPr lang="ru-RU" spc="30" dirty="0" err="1">
                <a:solidFill>
                  <a:srgbClr val="000000"/>
                </a:solidFill>
                <a:latin typeface="Times New Roman" panose="02020603050405020304" pitchFamily="18" charset="0"/>
                <a:ea typeface="Times New Roman" panose="02020603050405020304" pitchFamily="18" charset="0"/>
              </a:rPr>
              <a:t>ýyllary</a:t>
            </a:r>
            <a:r>
              <a:rPr lang="ru-RU" spc="30" dirty="0">
                <a:solidFill>
                  <a:srgbClr val="000000"/>
                </a:solidFill>
                <a:latin typeface="Times New Roman" panose="02020603050405020304" pitchFamily="18" charset="0"/>
                <a:ea typeface="Times New Roman" panose="02020603050405020304" pitchFamily="18" charset="0"/>
              </a:rPr>
              <a:t> </a:t>
            </a:r>
            <a:r>
              <a:rPr lang="ru-RU" spc="30" dirty="0" err="1">
                <a:solidFill>
                  <a:srgbClr val="000000"/>
                </a:solidFill>
                <a:latin typeface="Times New Roman" panose="02020603050405020304" pitchFamily="18" charset="0"/>
                <a:ea typeface="Times New Roman" panose="02020603050405020304" pitchFamily="18" charset="0"/>
              </a:rPr>
              <a:t>içinde</a:t>
            </a:r>
            <a:r>
              <a:rPr lang="ru-RU" spc="30" dirty="0">
                <a:solidFill>
                  <a:srgbClr val="000000"/>
                </a:solidFill>
                <a:latin typeface="Times New Roman" panose="02020603050405020304" pitchFamily="18" charset="0"/>
                <a:ea typeface="Times New Roman" panose="02020603050405020304" pitchFamily="18" charset="0"/>
              </a:rPr>
              <a:t> </a:t>
            </a:r>
            <a:r>
              <a:rPr lang="ru-RU" spc="30" dirty="0" err="1">
                <a:solidFill>
                  <a:srgbClr val="000000"/>
                </a:solidFill>
                <a:latin typeface="Times New Roman" panose="02020603050405020304" pitchFamily="18" charset="0"/>
                <a:ea typeface="Times New Roman" panose="02020603050405020304" pitchFamily="18" charset="0"/>
              </a:rPr>
              <a:t>Türkmenistany</a:t>
            </a:r>
            <a:r>
              <a:rPr lang="ru-RU" spc="30" dirty="0">
                <a:solidFill>
                  <a:srgbClr val="000000"/>
                </a:solidFill>
                <a:latin typeface="Times New Roman" panose="02020603050405020304" pitchFamily="18" charset="0"/>
                <a:ea typeface="Times New Roman" panose="02020603050405020304" pitchFamily="18" charset="0"/>
              </a:rPr>
              <a:t> </a:t>
            </a:r>
            <a:r>
              <a:rPr lang="ru-RU" spc="30" dirty="0" err="1">
                <a:solidFill>
                  <a:srgbClr val="000000"/>
                </a:solidFill>
                <a:latin typeface="Times New Roman" panose="02020603050405020304" pitchFamily="18" charset="0"/>
                <a:ea typeface="Times New Roman" panose="02020603050405020304" pitchFamily="18" charset="0"/>
              </a:rPr>
              <a:t>durmuş-ykdysady</a:t>
            </a:r>
            <a:r>
              <a:rPr lang="ru-RU" spc="30"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taýdan</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ösdürmekde</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düýpli</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smtClean="0">
                <a:solidFill>
                  <a:srgbClr val="000000"/>
                </a:solidFill>
                <a:latin typeface="Times New Roman" panose="02020603050405020304" pitchFamily="18" charset="0"/>
                <a:ea typeface="Times New Roman" panose="02020603050405020304" pitchFamily="18" charset="0"/>
              </a:rPr>
              <a:t>öňegi-dişlikler</a:t>
            </a:r>
            <a:r>
              <a:rPr lang="ru-RU" spc="5" dirty="0" smtClean="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gazanyldy</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bu</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buýsançly</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sepgitleriň</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ep-esli</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bölegi</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soňky</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ýyllaryň</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paýyna</a:t>
            </a:r>
            <a:r>
              <a:rPr lang="ru-RU" spc="5" dirty="0">
                <a:solidFill>
                  <a:srgbClr val="000000"/>
                </a:solidFill>
                <a:latin typeface="Times New Roman" panose="02020603050405020304" pitchFamily="18" charset="0"/>
                <a:ea typeface="Times New Roman" panose="02020603050405020304" pitchFamily="18" charset="0"/>
              </a:rPr>
              <a:t> </a:t>
            </a:r>
            <a:r>
              <a:rPr lang="ru-RU" spc="5" dirty="0" err="1">
                <a:solidFill>
                  <a:srgbClr val="000000"/>
                </a:solidFill>
                <a:latin typeface="Times New Roman" panose="02020603050405020304" pitchFamily="18" charset="0"/>
                <a:ea typeface="Times New Roman" panose="02020603050405020304" pitchFamily="18" charset="0"/>
              </a:rPr>
              <a:t>düşdi</a:t>
            </a:r>
            <a:r>
              <a:rPr lang="ru-RU" spc="5" dirty="0">
                <a:solidFill>
                  <a:srgbClr val="000000"/>
                </a:solidFill>
                <a:latin typeface="Times New Roman" panose="02020603050405020304" pitchFamily="18" charset="0"/>
                <a:ea typeface="Times New Roman" panose="02020603050405020304" pitchFamily="18" charset="0"/>
              </a:rPr>
              <a:t>.</a:t>
            </a:r>
            <a:endParaRPr lang="ru-RU" sz="1100" dirty="0">
              <a:latin typeface="Times New Roman" panose="02020603050405020304" pitchFamily="18" charset="0"/>
              <a:ea typeface="Times New Roman" panose="02020603050405020304" pitchFamily="18" charset="0"/>
            </a:endParaRPr>
          </a:p>
          <a:p>
            <a:pPr marR="6350" algn="just">
              <a:spcAft>
                <a:spcPts val="0"/>
              </a:spcAft>
              <a:tabLst>
                <a:tab pos="457200" algn="l"/>
              </a:tabLst>
            </a:pPr>
            <a:r>
              <a:rPr lang="ru-RU"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Döwletde</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bolup</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geçýän</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esasy</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prosessleriň</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makroykdysady</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nukdaý</a:t>
            </a:r>
            <a:r>
              <a:rPr lang="en-US" spc="-5" dirty="0" err="1">
                <a:solidFill>
                  <a:srgbClr val="000000"/>
                </a:solidFill>
                <a:latin typeface="Times New Roman" panose="02020603050405020304" pitchFamily="18" charset="0"/>
                <a:ea typeface="Times New Roman" panose="02020603050405020304" pitchFamily="18" charset="0"/>
              </a:rPr>
              <a:t>nazardan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özara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sazlaşykly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häsiýeti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munuň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şeýledigini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aýdyň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görkezýär</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Jemi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içerki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önümiň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möçberiniň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artmagy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öndürilýän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önümiň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düzüminiň</a:t>
            </a:r>
            <a:r>
              <a:rPr lang="en-US" spc="5" dirty="0">
                <a:solidFill>
                  <a:srgbClr val="000000"/>
                </a:solidFill>
                <a:latin typeface="Times New Roman" panose="02020603050405020304" pitchFamily="18" charset="0"/>
                <a:ea typeface="Times New Roman" panose="02020603050405020304" pitchFamily="18" charset="0"/>
              </a:rPr>
              <a:t> hem </a:t>
            </a:r>
            <a:r>
              <a:rPr lang="en-US" spc="5" dirty="0" err="1">
                <a:solidFill>
                  <a:srgbClr val="000000"/>
                </a:solidFill>
                <a:latin typeface="Times New Roman" panose="02020603050405020304" pitchFamily="18" charset="0"/>
                <a:ea typeface="Times New Roman" panose="02020603050405020304" pitchFamily="18" charset="0"/>
              </a:rPr>
              <a:t>hiliniň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yzygiderli</a:t>
            </a:r>
            <a:r>
              <a:rPr lang="en-US" spc="5" dirty="0" smtClean="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kämilleşdirilmegi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ykdysadyýetiň</a:t>
            </a:r>
            <a:r>
              <a:rPr lang="en-US" spc="5"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köpugurlylygyny</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gazanmak</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maksady</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bilen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amala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aşyrylýan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diwersifi</a:t>
            </a:r>
            <a:r>
              <a:rPr lang="en-US" spc="-10" dirty="0" err="1">
                <a:solidFill>
                  <a:srgbClr val="000000"/>
                </a:solidFill>
                <a:latin typeface="Times New Roman" panose="02020603050405020304" pitchFamily="18" charset="0"/>
                <a:ea typeface="Times New Roman" panose="02020603050405020304" pitchFamily="18" charset="0"/>
              </a:rPr>
              <a:t>kasiýa</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çäreleri</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ýurduň</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daşary-ykdysady</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syýa</a:t>
            </a:r>
            <a:r>
              <a:rPr lang="ru-RU" spc="-10" dirty="0">
                <a:solidFill>
                  <a:srgbClr val="000000"/>
                </a:solidFill>
                <a:latin typeface="Times New Roman" panose="02020603050405020304" pitchFamily="18" charset="0"/>
                <a:ea typeface="Times New Roman" panose="02020603050405020304" pitchFamily="18" charset="0"/>
              </a:rPr>
              <a:t>-</a:t>
            </a:r>
            <a:r>
              <a:rPr lang="en-US" spc="-10" dirty="0" err="1">
                <a:solidFill>
                  <a:srgbClr val="000000"/>
                </a:solidFill>
                <a:latin typeface="Times New Roman" panose="02020603050405020304" pitchFamily="18" charset="0"/>
                <a:ea typeface="Times New Roman" panose="02020603050405020304" pitchFamily="18" charset="0"/>
              </a:rPr>
              <a:t>satynyň</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çuňlaşdyrylmagy</a:t>
            </a:r>
            <a:r>
              <a:rPr lang="en-US" spc="-10"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maýa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goýum</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syýasatynda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düýpli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täzeçillikleriň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girizilmegi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pul-karz</a:t>
            </a:r>
            <a:r>
              <a:rPr lang="en-US" spc="5"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gatnaşyklarynda</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amala</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aşyrylýan</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düýpli</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özgertmeler</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Döwlet</a:t>
            </a:r>
            <a:r>
              <a:rPr lang="en-US" spc="-10"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býujetiniň</a:t>
            </a:r>
            <a:r>
              <a:rPr lang="en-US" spc="-10"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girdejileriniň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durnukly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ýokarlanmagy</a:t>
            </a:r>
            <a:r>
              <a:rPr lang="en-US" spc="5" dirty="0">
                <a:solidFill>
                  <a:srgbClr val="000000"/>
                </a:solidFill>
                <a:latin typeface="Times New Roman" panose="02020603050405020304" pitchFamily="18" charset="0"/>
                <a:ea typeface="Times New Roman" panose="02020603050405020304" pitchFamily="18" charset="0"/>
              </a:rPr>
              <a:t> we </a:t>
            </a:r>
            <a:r>
              <a:rPr lang="en-US" spc="5" dirty="0" err="1">
                <a:solidFill>
                  <a:srgbClr val="000000"/>
                </a:solidFill>
                <a:latin typeface="Times New Roman" panose="02020603050405020304" pitchFamily="18" charset="0"/>
                <a:ea typeface="Times New Roman" panose="02020603050405020304" pitchFamily="18" charset="0"/>
              </a:rPr>
              <a:t>jemgyýetde</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durnukly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ýagdaýy</a:t>
            </a:r>
            <a:r>
              <a:rPr lang="en-US" spc="5" dirty="0" smtClean="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saklamakda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düýpli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öňegidişlikleriň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gazanylýan</a:t>
            </a:r>
            <a:r>
              <a:rPr lang="ru-RU" spc="-5" dirty="0" smtClean="0">
                <a:solidFill>
                  <a:srgbClr val="000000"/>
                </a:solidFill>
                <a:latin typeface="Times New Roman" panose="02020603050405020304" pitchFamily="18" charset="0"/>
                <a:ea typeface="Times New Roman" panose="02020603050405020304" pitchFamily="18" charset="0"/>
              </a:rPr>
              <a:t>-</a:t>
            </a:r>
            <a:r>
              <a:rPr lang="en-US" spc="-5" dirty="0" err="1" smtClean="0">
                <a:solidFill>
                  <a:srgbClr val="000000"/>
                </a:solidFill>
                <a:latin typeface="Times New Roman" panose="02020603050405020304" pitchFamily="18" charset="0"/>
                <a:ea typeface="Times New Roman" panose="02020603050405020304" pitchFamily="18" charset="0"/>
              </a:rPr>
              <a:t>dygynyň</a:t>
            </a:r>
            <a:r>
              <a:rPr lang="en-US" spc="-5" dirty="0" smtClean="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aýdyň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görkezijileri</a:t>
            </a:r>
            <a:r>
              <a:rPr lang="en-US" spc="-5" dirty="0" smtClean="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bolup</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çykyş</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edýär</a:t>
            </a:r>
            <a:r>
              <a:rPr lang="en-US" spc="-5" dirty="0">
                <a:solidFill>
                  <a:srgbClr val="000000"/>
                </a:solidFill>
                <a:latin typeface="Times New Roman" panose="02020603050405020304" pitchFamily="18" charset="0"/>
                <a:ea typeface="Times New Roman" panose="02020603050405020304" pitchFamily="18" charset="0"/>
              </a:rPr>
              <a:t>. Bu </a:t>
            </a:r>
            <a:r>
              <a:rPr lang="en-US" spc="-5" dirty="0" err="1">
                <a:solidFill>
                  <a:srgbClr val="000000"/>
                </a:solidFill>
                <a:latin typeface="Times New Roman" panose="02020603050405020304" pitchFamily="18" charset="0"/>
                <a:ea typeface="Times New Roman" panose="02020603050405020304" pitchFamily="18" charset="0"/>
              </a:rPr>
              <a:t>şertleriň</a:t>
            </a:r>
            <a:r>
              <a:rPr lang="en-US" spc="-5"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ilkinji</a:t>
            </a:r>
            <a:r>
              <a:rPr lang="en-US" spc="10" dirty="0">
                <a:solidFill>
                  <a:srgbClr val="000000"/>
                </a:solidFill>
                <a:latin typeface="Times New Roman" panose="02020603050405020304" pitchFamily="18" charset="0"/>
                <a:ea typeface="Times New Roman" panose="02020603050405020304" pitchFamily="18" charset="0"/>
              </a:rPr>
              <a:t> we </a:t>
            </a:r>
            <a:r>
              <a:rPr lang="en-US" spc="10" dirty="0" err="1">
                <a:solidFill>
                  <a:srgbClr val="000000"/>
                </a:solidFill>
                <a:latin typeface="Times New Roman" panose="02020603050405020304" pitchFamily="18" charset="0"/>
                <a:ea typeface="Times New Roman" panose="02020603050405020304" pitchFamily="18" charset="0"/>
              </a:rPr>
              <a:t>esasy</a:t>
            </a:r>
            <a:r>
              <a:rPr lang="en-US" spc="10"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manysy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boýunça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hakyky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ynsanperwer</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maksadyna</a:t>
            </a:r>
            <a:r>
              <a:rPr lang="en-US" spc="-5" dirty="0">
                <a:solidFill>
                  <a:srgbClr val="000000"/>
                </a:solidFill>
                <a:latin typeface="Times New Roman" panose="02020603050405020304" pitchFamily="18" charset="0"/>
                <a:ea typeface="Times New Roman" panose="02020603050405020304" pitchFamily="18" charset="0"/>
              </a:rPr>
              <a:t> - </a:t>
            </a:r>
            <a:r>
              <a:rPr lang="en-US" spc="-5" dirty="0" err="1">
                <a:solidFill>
                  <a:srgbClr val="000000"/>
                </a:solidFill>
                <a:latin typeface="Times New Roman" panose="02020603050405020304" pitchFamily="18" charset="0"/>
                <a:ea typeface="Times New Roman" panose="02020603050405020304" pitchFamily="18" charset="0"/>
              </a:rPr>
              <a:t>türkmen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halkynyň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ýaşaýyş</a:t>
            </a:r>
            <a:r>
              <a:rPr lang="ru-RU" spc="5" dirty="0" smtClean="0">
                <a:solidFill>
                  <a:srgbClr val="000000"/>
                </a:solidFill>
                <a:latin typeface="Times New Roman" panose="02020603050405020304" pitchFamily="18" charset="0"/>
                <a:ea typeface="Times New Roman" panose="02020603050405020304" pitchFamily="18" charset="0"/>
              </a:rPr>
              <a:t>-</a:t>
            </a:r>
            <a:r>
              <a:rPr lang="en-US" spc="5" dirty="0" err="1" smtClean="0">
                <a:solidFill>
                  <a:srgbClr val="000000"/>
                </a:solidFill>
                <a:latin typeface="Times New Roman" panose="02020603050405020304" pitchFamily="18" charset="0"/>
                <a:ea typeface="Times New Roman" panose="02020603050405020304" pitchFamily="18" charset="0"/>
              </a:rPr>
              <a:t>durmuş</a:t>
            </a:r>
            <a:r>
              <a:rPr lang="en-US" spc="5" dirty="0" smtClean="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derejesini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smtClean="0">
                <a:solidFill>
                  <a:srgbClr val="000000"/>
                </a:solidFill>
                <a:latin typeface="Times New Roman" panose="02020603050405020304" pitchFamily="18" charset="0"/>
                <a:ea typeface="Times New Roman" panose="02020603050405020304" pitchFamily="18" charset="0"/>
              </a:rPr>
              <a:t>dünýäniň</a:t>
            </a:r>
            <a:r>
              <a:rPr lang="en-US" spc="5" dirty="0" smtClean="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ösen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ýurtlarynyňka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ýetirmäge</a:t>
            </a:r>
            <a:r>
              <a:rPr lang="en-US" spc="5" dirty="0">
                <a:solidFill>
                  <a:srgbClr val="000000"/>
                </a:solidFill>
                <a:latin typeface="Times New Roman" panose="02020603050405020304" pitchFamily="18" charset="0"/>
                <a:ea typeface="Times New Roman" panose="02020603050405020304" pitchFamily="18" charset="0"/>
              </a:rPr>
              <a:t> </a:t>
            </a:r>
            <a:r>
              <a:rPr lang="en-US" spc="-10" dirty="0" err="1">
                <a:solidFill>
                  <a:srgbClr val="000000"/>
                </a:solidFill>
                <a:latin typeface="Times New Roman" panose="02020603050405020304" pitchFamily="18" charset="0"/>
                <a:ea typeface="Times New Roman" panose="02020603050405020304" pitchFamily="18" charset="0"/>
              </a:rPr>
              <a:t>gönükdirilendir</a:t>
            </a:r>
            <a:r>
              <a:rPr lang="en-US" spc="-10" dirty="0">
                <a:solidFill>
                  <a:srgbClr val="000000"/>
                </a:solidFill>
                <a:latin typeface="Times New Roman" panose="02020603050405020304" pitchFamily="18" charset="0"/>
                <a:ea typeface="Times New Roman" panose="02020603050405020304" pitchFamily="18" charset="0"/>
              </a:rPr>
              <a:t>.</a:t>
            </a:r>
            <a:endParaRPr lang="ru-RU" sz="1100" dirty="0">
              <a:latin typeface="Times New Roman" panose="02020603050405020304" pitchFamily="18" charset="0"/>
              <a:ea typeface="Times New Roman" panose="02020603050405020304" pitchFamily="18" charset="0"/>
            </a:endParaRPr>
          </a:p>
          <a:p>
            <a:pPr marR="12065" algn="just">
              <a:spcAft>
                <a:spcPts val="0"/>
              </a:spcAft>
              <a:tabLst>
                <a:tab pos="457200" algn="l"/>
              </a:tabLst>
            </a:pP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Häzirki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wagtda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özüniň</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milli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ykdysadyýetiniň</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ähli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ugurlary</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boýunça</a:t>
            </a:r>
            <a:r>
              <a:rPr lang="en-US" dirty="0">
                <a:solidFill>
                  <a:srgbClr val="000000"/>
                </a:solidFill>
                <a:latin typeface="Times New Roman" panose="02020603050405020304" pitchFamily="18" charset="0"/>
                <a:ea typeface="Times New Roman" panose="02020603050405020304" pitchFamily="18" charset="0"/>
              </a:rPr>
              <a:t> </a:t>
            </a:r>
            <a:r>
              <a:rPr lang="en-US" dirty="0" err="1" smtClean="0">
                <a:solidFill>
                  <a:srgbClr val="000000"/>
                </a:solidFill>
                <a:latin typeface="Times New Roman" panose="02020603050405020304" pitchFamily="18" charset="0"/>
                <a:ea typeface="Times New Roman" panose="02020603050405020304" pitchFamily="18" charset="0"/>
              </a:rPr>
              <a:t>gazanylýan</a:t>
            </a:r>
            <a:r>
              <a:rPr lang="en-US" dirty="0" smtClean="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belent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ösüş</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depginleri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bilen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Türkmenistan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Watanymyz</a:t>
            </a:r>
            <a:r>
              <a:rPr lang="en-US"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dünýäniň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ösen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döwletleriniň</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arasynda</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mynasyp</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orny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eýeleýär</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Ummasyz</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tebigy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baýlyklyary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özleşdirýän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pudaklar</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ýerasty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gorlarymyzyň</a:t>
            </a:r>
            <a:r>
              <a:rPr lang="en-US" spc="5" dirty="0">
                <a:solidFill>
                  <a:srgbClr val="000000"/>
                </a:solidFill>
                <a:latin typeface="Times New Roman" panose="02020603050405020304" pitchFamily="18" charset="0"/>
                <a:ea typeface="Times New Roman" panose="02020603050405020304" pitchFamily="18" charset="0"/>
              </a:rPr>
              <a:t> </a:t>
            </a:r>
            <a:r>
              <a:rPr lang="en-US" spc="45" dirty="0" err="1">
                <a:solidFill>
                  <a:srgbClr val="000000"/>
                </a:solidFill>
                <a:latin typeface="Times New Roman" panose="02020603050405020304" pitchFamily="18" charset="0"/>
                <a:ea typeface="Times New Roman" panose="02020603050405020304" pitchFamily="18" charset="0"/>
              </a:rPr>
              <a:t>serişdelerini</a:t>
            </a:r>
            <a:r>
              <a:rPr lang="en-US" spc="45" dirty="0">
                <a:solidFill>
                  <a:srgbClr val="000000"/>
                </a:solidFill>
                <a:latin typeface="Times New Roman" panose="02020603050405020304" pitchFamily="18" charset="0"/>
                <a:ea typeface="Times New Roman" panose="02020603050405020304" pitchFamily="18" charset="0"/>
              </a:rPr>
              <a:t> </a:t>
            </a:r>
            <a:r>
              <a:rPr lang="en-US" spc="45" dirty="0" err="1">
                <a:solidFill>
                  <a:srgbClr val="000000"/>
                </a:solidFill>
                <a:latin typeface="Times New Roman" panose="02020603050405020304" pitchFamily="18" charset="0"/>
                <a:ea typeface="Times New Roman" panose="02020603050405020304" pitchFamily="18" charset="0"/>
              </a:rPr>
              <a:t>aýawly</a:t>
            </a:r>
            <a:r>
              <a:rPr lang="en-US" spc="45" dirty="0">
                <a:solidFill>
                  <a:srgbClr val="000000"/>
                </a:solidFill>
                <a:latin typeface="Times New Roman" panose="02020603050405020304" pitchFamily="18" charset="0"/>
                <a:ea typeface="Times New Roman" panose="02020603050405020304" pitchFamily="18" charset="0"/>
              </a:rPr>
              <a:t> hem </a:t>
            </a:r>
            <a:r>
              <a:rPr lang="en-US" spc="45" dirty="0" err="1">
                <a:solidFill>
                  <a:srgbClr val="000000"/>
                </a:solidFill>
                <a:latin typeface="Times New Roman" panose="02020603050405020304" pitchFamily="18" charset="0"/>
                <a:ea typeface="Times New Roman" panose="02020603050405020304" pitchFamily="18" charset="0"/>
              </a:rPr>
              <a:t>ýerlikli</a:t>
            </a:r>
            <a:r>
              <a:rPr lang="en-US" spc="45" dirty="0">
                <a:solidFill>
                  <a:srgbClr val="000000"/>
                </a:solidFill>
                <a:latin typeface="Times New Roman" panose="02020603050405020304" pitchFamily="18" charset="0"/>
                <a:ea typeface="Times New Roman" panose="02020603050405020304" pitchFamily="18" charset="0"/>
              </a:rPr>
              <a:t> </a:t>
            </a:r>
            <a:r>
              <a:rPr lang="en-US" spc="45" dirty="0" err="1">
                <a:solidFill>
                  <a:srgbClr val="000000"/>
                </a:solidFill>
                <a:latin typeface="Times New Roman" panose="02020603050405020304" pitchFamily="18" charset="0"/>
                <a:ea typeface="Times New Roman" panose="02020603050405020304" pitchFamily="18" charset="0"/>
              </a:rPr>
              <a:t>peýdalanmak</a:t>
            </a:r>
            <a:r>
              <a:rPr lang="en-US" spc="45" dirty="0">
                <a:solidFill>
                  <a:srgbClr val="000000"/>
                </a:solidFill>
                <a:latin typeface="Times New Roman" panose="02020603050405020304" pitchFamily="18" charset="0"/>
                <a:ea typeface="Times New Roman" panose="02020603050405020304" pitchFamily="18" charset="0"/>
              </a:rPr>
              <a:t> </a:t>
            </a:r>
            <a:r>
              <a:rPr lang="en-US" spc="45" dirty="0" err="1">
                <a:solidFill>
                  <a:srgbClr val="000000"/>
                </a:solidFill>
                <a:latin typeface="Times New Roman" panose="02020603050405020304" pitchFamily="18" charset="0"/>
                <a:ea typeface="Times New Roman" panose="02020603050405020304" pitchFamily="18" charset="0"/>
              </a:rPr>
              <a:t>bilen</a:t>
            </a:r>
            <a:r>
              <a:rPr lang="en-US" spc="45" dirty="0">
                <a:solidFill>
                  <a:srgbClr val="000000"/>
                </a:solidFill>
                <a:latin typeface="Times New Roman" panose="02020603050405020304" pitchFamily="18" charset="0"/>
                <a:ea typeface="Times New Roman" panose="02020603050405020304" pitchFamily="18" charset="0"/>
              </a:rPr>
              <a:t>, </a:t>
            </a:r>
            <a:r>
              <a:rPr lang="en-US" spc="45" dirty="0" err="1">
                <a:solidFill>
                  <a:srgbClr val="000000"/>
                </a:solidFill>
                <a:latin typeface="Times New Roman" panose="02020603050405020304" pitchFamily="18" charset="0"/>
                <a:ea typeface="Times New Roman" panose="02020603050405020304" pitchFamily="18" charset="0"/>
              </a:rPr>
              <a:t>döwlete</a:t>
            </a:r>
            <a:r>
              <a:rPr lang="en-US" spc="45" dirty="0">
                <a:solidFill>
                  <a:srgbClr val="000000"/>
                </a:solidFill>
                <a:latin typeface="Times New Roman" panose="02020603050405020304" pitchFamily="18" charset="0"/>
                <a:ea typeface="Times New Roman" panose="02020603050405020304" pitchFamily="18" charset="0"/>
              </a:rPr>
              <a:t> </a:t>
            </a:r>
            <a:r>
              <a:rPr lang="en-US" spc="45" dirty="0" err="1">
                <a:solidFill>
                  <a:srgbClr val="000000"/>
                </a:solidFill>
                <a:latin typeface="Times New Roman" panose="02020603050405020304" pitchFamily="18" charset="0"/>
                <a:ea typeface="Times New Roman" panose="02020603050405020304" pitchFamily="18" charset="0"/>
              </a:rPr>
              <a:t>uly</a:t>
            </a:r>
            <a:r>
              <a:rPr lang="en-US"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möçberde</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daşary</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ýurt</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gyzyl</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pullarynyň</a:t>
            </a:r>
            <a:r>
              <a:rPr lang="en-US" spc="5" dirty="0">
                <a:solidFill>
                  <a:srgbClr val="000000"/>
                </a:solidFill>
                <a:latin typeface="Times New Roman" panose="02020603050405020304" pitchFamily="18" charset="0"/>
                <a:ea typeface="Times New Roman" panose="02020603050405020304" pitchFamily="18" charset="0"/>
              </a:rPr>
              <a:t> gel</a:t>
            </a:r>
            <a:r>
              <a:rPr lang="ru-RU" spc="5" dirty="0">
                <a:solidFill>
                  <a:srgbClr val="000000"/>
                </a:solidFill>
                <a:latin typeface="Times New Roman" panose="02020603050405020304" pitchFamily="18" charset="0"/>
                <a:ea typeface="Times New Roman" panose="02020603050405020304" pitchFamily="18" charset="0"/>
              </a:rPr>
              <a:t>-</a:t>
            </a:r>
            <a:r>
              <a:rPr lang="en-US" spc="5" dirty="0" err="1">
                <a:solidFill>
                  <a:srgbClr val="000000"/>
                </a:solidFill>
                <a:latin typeface="Times New Roman" panose="02020603050405020304" pitchFamily="18" charset="0"/>
                <a:ea typeface="Times New Roman" panose="02020603050405020304" pitchFamily="18" charset="0"/>
              </a:rPr>
              <a:t>megini</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üpjün</a:t>
            </a:r>
            <a:r>
              <a:rPr lang="en-US" spc="5" dirty="0">
                <a:solidFill>
                  <a:srgbClr val="000000"/>
                </a:solidFill>
                <a:latin typeface="Times New Roman" panose="02020603050405020304" pitchFamily="18" charset="0"/>
                <a:ea typeface="Times New Roman" panose="02020603050405020304" pitchFamily="18" charset="0"/>
              </a:rPr>
              <a:t> </a:t>
            </a:r>
            <a:r>
              <a:rPr lang="en-US" spc="5" dirty="0" err="1">
                <a:solidFill>
                  <a:srgbClr val="000000"/>
                </a:solidFill>
                <a:latin typeface="Times New Roman" panose="02020603050405020304" pitchFamily="18" charset="0"/>
                <a:ea typeface="Times New Roman" panose="02020603050405020304" pitchFamily="18" charset="0"/>
              </a:rPr>
              <a:t>edýär</a:t>
            </a:r>
            <a:r>
              <a:rPr lang="en-US" spc="5" dirty="0">
                <a:solidFill>
                  <a:srgbClr val="000000"/>
                </a:solidFill>
                <a:latin typeface="Times New Roman" panose="02020603050405020304" pitchFamily="18" charset="0"/>
                <a:ea typeface="Times New Roman" panose="02020603050405020304" pitchFamily="18" charset="0"/>
              </a:rPr>
              <a:t>.</a:t>
            </a:r>
            <a:endParaRPr lang="ru-RU" sz="1100" dirty="0">
              <a:latin typeface="Times New Roman" panose="02020603050405020304" pitchFamily="18" charset="0"/>
              <a:ea typeface="Times New Roman" panose="02020603050405020304" pitchFamily="18" charset="0"/>
            </a:endParaRPr>
          </a:p>
          <a:p>
            <a:pPr marR="6350" algn="just">
              <a:spcAft>
                <a:spcPts val="0"/>
              </a:spcAft>
            </a:pPr>
            <a:r>
              <a:rPr lang="en-US" spc="-15" dirty="0">
                <a:solidFill>
                  <a:srgbClr val="000000"/>
                </a:solidFill>
                <a:latin typeface="Times New Roman" panose="02020603050405020304" pitchFamily="18" charset="0"/>
                <a:ea typeface="Times New Roman" panose="02020603050405020304" pitchFamily="18" charset="0"/>
              </a:rPr>
              <a:t> </a:t>
            </a:r>
            <a:endParaRPr lang="ru-RU" sz="1100" dirty="0">
              <a:latin typeface="Times New Roman" panose="02020603050405020304" pitchFamily="18" charset="0"/>
              <a:ea typeface="Times New Roman" panose="02020603050405020304" pitchFamily="18" charset="0"/>
            </a:endParaRPr>
          </a:p>
          <a:p>
            <a:r>
              <a:rPr lang="en-US" b="1" spc="-10" dirty="0">
                <a:solidFill>
                  <a:srgbClr val="000000"/>
                </a:solidFill>
                <a:latin typeface="Times New Roman" panose="02020603050405020304" pitchFamily="18" charset="0"/>
                <a:ea typeface="Times New Roman" panose="02020603050405020304" pitchFamily="18" charset="0"/>
              </a:rPr>
              <a:t/>
            </a:r>
            <a:br>
              <a:rPr lang="en-US" b="1" spc="-10" dirty="0">
                <a:solidFill>
                  <a:srgbClr val="000000"/>
                </a:solidFill>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662550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0226" y="561967"/>
            <a:ext cx="10270616" cy="6051898"/>
          </a:xfrm>
        </p:spPr>
        <p:txBody>
          <a:bodyPr>
            <a:normAutofit/>
          </a:bodyPr>
          <a:lstStyle/>
          <a:p>
            <a:pPr marR="123190">
              <a:spcAft>
                <a:spcPts val="0"/>
              </a:spcAft>
              <a:tabLst>
                <a:tab pos="457200" algn="l"/>
              </a:tabLst>
            </a:pPr>
            <a:r>
              <a:rPr lang="en-US" sz="2000" spc="5" dirty="0" err="1">
                <a:solidFill>
                  <a:srgbClr val="000000"/>
                </a:solidFill>
                <a:latin typeface="Times New Roman" panose="02020603050405020304" pitchFamily="18" charset="0"/>
                <a:ea typeface="Times New Roman" panose="02020603050405020304" pitchFamily="18" charset="0"/>
              </a:rPr>
              <a:t>Giň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gerimli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özgertmeleriniň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amala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aşyrylmagy</a:t>
            </a:r>
            <a:r>
              <a:rPr lang="en-US" sz="2000" spc="5" dirty="0">
                <a:solidFill>
                  <a:srgbClr val="000000"/>
                </a:solidFill>
                <a:latin typeface="Times New Roman" panose="02020603050405020304" pitchFamily="18" charset="0"/>
                <a:ea typeface="Times New Roman" panose="02020603050405020304" pitchFamily="18" charset="0"/>
              </a:rPr>
              <a:t> we bazar </a:t>
            </a:r>
            <a:r>
              <a:rPr lang="en-US" sz="2000" spc="5" dirty="0" err="1">
                <a:solidFill>
                  <a:srgbClr val="000000"/>
                </a:solidFill>
                <a:latin typeface="Times New Roman" panose="02020603050405020304" pitchFamily="18" charset="0"/>
                <a:ea typeface="Times New Roman" panose="02020603050405020304" pitchFamily="18" charset="0"/>
              </a:rPr>
              <a:t>şertleriniň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yzygiderli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kämilleş</a:t>
            </a:r>
            <a:r>
              <a:rPr lang="ru-RU" sz="2000" spc="5" dirty="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dirilmegi</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Türkmenistanda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gazanylýan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esasy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makroykdysady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görkezijileri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yzygiderli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ýokarlan</a:t>
            </a:r>
            <a:r>
              <a:rPr lang="ru-RU"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dyrmaga</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oňyn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şertleri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döredýär</a:t>
            </a:r>
            <a:r>
              <a:rPr lang="en-US" sz="2000" spc="-1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Döwletimiziň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ählitaraplaýyn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ösmeginiň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möhüm</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ugurlarynyň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biri</a:t>
            </a:r>
            <a:r>
              <a:rPr lang="en-US" sz="2000" spc="-5" dirty="0">
                <a:solidFill>
                  <a:srgbClr val="000000"/>
                </a:solidFill>
                <a:latin typeface="Times New Roman" panose="02020603050405020304" pitchFamily="18" charset="0"/>
                <a:ea typeface="Times New Roman" panose="02020603050405020304" pitchFamily="18" charset="0"/>
              </a:rPr>
              <a:t>-de </a:t>
            </a:r>
            <a:r>
              <a:rPr lang="en-US" sz="2000" spc="-5" dirty="0" err="1">
                <a:solidFill>
                  <a:srgbClr val="000000"/>
                </a:solidFill>
                <a:latin typeface="Times New Roman" panose="02020603050405020304" pitchFamily="18" charset="0"/>
                <a:ea typeface="Times New Roman" panose="02020603050405020304" pitchFamily="18" charset="0"/>
              </a:rPr>
              <a:t>özara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bähbitli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halkara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hyz</a:t>
            </a:r>
            <a:r>
              <a:rPr lang="ru-RU"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matdaşlygyny</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giňeltmekden</a:t>
            </a:r>
            <a:r>
              <a:rPr lang="en-US" sz="2000" spc="-5" dirty="0">
                <a:solidFill>
                  <a:srgbClr val="000000"/>
                </a:solidFill>
                <a:latin typeface="Times New Roman" panose="02020603050405020304" pitchFamily="18" charset="0"/>
                <a:ea typeface="Times New Roman" panose="02020603050405020304" pitchFamily="18" charset="0"/>
              </a:rPr>
              <a:t> hem </a:t>
            </a:r>
            <a:r>
              <a:rPr lang="en-US" sz="2000" spc="-5" dirty="0" err="1">
                <a:solidFill>
                  <a:srgbClr val="000000"/>
                </a:solidFill>
                <a:latin typeface="Times New Roman" panose="02020603050405020304" pitchFamily="18" charset="0"/>
                <a:ea typeface="Times New Roman" panose="02020603050405020304" pitchFamily="18" charset="0"/>
              </a:rPr>
              <a:t>pugta</a:t>
            </a:r>
            <a:r>
              <a:rPr lang="en-US" sz="2000" spc="5" dirty="0" err="1">
                <a:solidFill>
                  <a:srgbClr val="000000"/>
                </a:solidFill>
                <a:latin typeface="Times New Roman" panose="02020603050405020304" pitchFamily="18" charset="0"/>
                <a:ea typeface="Times New Roman" panose="02020603050405020304" pitchFamily="18" charset="0"/>
              </a:rPr>
              <a:t>landyrmakdan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ybaratdyr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Oňyn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häsiýetli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bu</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gatnaşyklar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ýurduň</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ösüşi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üçin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uly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ähmiýete</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eýe</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bolan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ugurlaryň</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tutuş</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bir</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toplumy</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häzirki</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10" dirty="0" err="1">
                <a:solidFill>
                  <a:srgbClr val="000000"/>
                </a:solidFill>
                <a:latin typeface="Times New Roman" panose="02020603050405020304" pitchFamily="18" charset="0"/>
                <a:ea typeface="Times New Roman" panose="02020603050405020304" pitchFamily="18" charset="0"/>
              </a:rPr>
              <a:t>zaman</a:t>
            </a:r>
            <a:r>
              <a:rPr lang="en-US" sz="2000" spc="-1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iş</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dolandy</a:t>
            </a:r>
            <a:r>
              <a:rPr lang="ru-RU"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ryş</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mehanizmleri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maýa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goýumlary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innowasiýalar</a:t>
            </a:r>
            <a:r>
              <a:rPr lang="en-US" sz="2000" spc="-5" dirty="0">
                <a:solidFill>
                  <a:srgbClr val="000000"/>
                </a:solidFill>
                <a:latin typeface="Times New Roman" panose="02020603050405020304" pitchFamily="18" charset="0"/>
                <a:ea typeface="Times New Roman" panose="02020603050405020304" pitchFamily="18" charset="0"/>
              </a:rPr>
              <a:t> we </a:t>
            </a:r>
            <a:r>
              <a:rPr lang="en-US" sz="2000" spc="-5" dirty="0" err="1">
                <a:solidFill>
                  <a:srgbClr val="000000"/>
                </a:solidFill>
                <a:latin typeface="Times New Roman" panose="02020603050405020304" pitchFamily="18" charset="0"/>
                <a:ea typeface="Times New Roman" panose="02020603050405020304" pitchFamily="18" charset="0"/>
              </a:rPr>
              <a:t>tehno</a:t>
            </a:r>
            <a:r>
              <a:rPr lang="en-US" sz="2000" spc="-15" dirty="0" err="1">
                <a:solidFill>
                  <a:srgbClr val="000000"/>
                </a:solidFill>
                <a:latin typeface="Times New Roman" panose="02020603050405020304" pitchFamily="18" charset="0"/>
                <a:ea typeface="Times New Roman" panose="02020603050405020304" pitchFamily="18" charset="0"/>
              </a:rPr>
              <a:t>logiýalar</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hünär</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bilimi</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ylmy</a:t>
            </a:r>
            <a:r>
              <a:rPr lang="en-US" sz="2000" spc="-15" dirty="0">
                <a:solidFill>
                  <a:srgbClr val="000000"/>
                </a:solidFill>
                <a:latin typeface="Times New Roman" panose="02020603050405020304" pitchFamily="18" charset="0"/>
                <a:ea typeface="Times New Roman" panose="02020603050405020304" pitchFamily="18" charset="0"/>
              </a:rPr>
              <a:t> we </a:t>
            </a:r>
            <a:r>
              <a:rPr lang="en-US" sz="2000" spc="-15" dirty="0" smtClean="0">
                <a:solidFill>
                  <a:srgbClr val="000000"/>
                </a:solidFill>
                <a:latin typeface="Times New Roman" panose="02020603050405020304" pitchFamily="18" charset="0"/>
                <a:ea typeface="Times New Roman" panose="02020603050405020304" pitchFamily="18" charset="0"/>
              </a:rPr>
              <a:t>me</a:t>
            </a:r>
            <a:r>
              <a:rPr lang="ru-RU" sz="2000" spc="-15" dirty="0" smtClean="0">
                <a:solidFill>
                  <a:srgbClr val="000000"/>
                </a:solidFill>
                <a:latin typeface="Times New Roman" panose="02020603050405020304" pitchFamily="18" charset="0"/>
                <a:ea typeface="Times New Roman" panose="02020603050405020304" pitchFamily="18" charset="0"/>
              </a:rPr>
              <a:t>-</a:t>
            </a:r>
            <a:r>
              <a:rPr lang="en-US" sz="2000" spc="-15" dirty="0" err="1" smtClean="0">
                <a:solidFill>
                  <a:srgbClr val="000000"/>
                </a:solidFill>
                <a:latin typeface="Times New Roman" panose="02020603050405020304" pitchFamily="18" charset="0"/>
                <a:ea typeface="Times New Roman" panose="02020603050405020304" pitchFamily="18" charset="0"/>
              </a:rPr>
              <a:t>deni</a:t>
            </a:r>
            <a:r>
              <a:rPr lang="en-US" sz="2000" spc="-15" dirty="0" smtClean="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gatnaşyklar</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boýunça</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üstünlikli</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alnyp</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barylýar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Türkmenistanyň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alyp</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barýan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hoşniýetli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Açyk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gapylar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syýasaty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halkara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gatnaşyklarynyň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yzygiderli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giňelmegine</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a:solidFill>
                  <a:srgbClr val="000000"/>
                </a:solidFill>
                <a:latin typeface="Times New Roman" panose="02020603050405020304" pitchFamily="18" charset="0"/>
                <a:ea typeface="Times New Roman" panose="02020603050405020304" pitchFamily="18" charset="0"/>
              </a:rPr>
              <a:t>we </a:t>
            </a:r>
            <a:r>
              <a:rPr lang="en-US" sz="2000" dirty="0" err="1">
                <a:solidFill>
                  <a:srgbClr val="000000"/>
                </a:solidFill>
                <a:latin typeface="Times New Roman" panose="02020603050405020304" pitchFamily="18" charset="0"/>
                <a:ea typeface="Times New Roman" panose="02020603050405020304" pitchFamily="18" charset="0"/>
              </a:rPr>
              <a:t>progrese</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giň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ýol</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açýar</a:t>
            </a:r>
            <a:r>
              <a:rPr lang="en-US" sz="2000" dirty="0">
                <a:solidFill>
                  <a:srgbClr val="000000"/>
                </a:solidFill>
                <a:latin typeface="Times New Roman" panose="02020603050405020304" pitchFamily="18" charset="0"/>
                <a:ea typeface="Times New Roman" panose="02020603050405020304" pitchFamily="18" charset="0"/>
              </a:rPr>
              <a:t>. Ata </a:t>
            </a:r>
            <a:r>
              <a:rPr lang="en-US" sz="2000" dirty="0" err="1">
                <a:solidFill>
                  <a:srgbClr val="000000"/>
                </a:solidFill>
                <a:latin typeface="Times New Roman" panose="02020603050405020304" pitchFamily="18" charset="0"/>
                <a:ea typeface="Times New Roman" panose="02020603050405020304" pitchFamily="18" charset="0"/>
              </a:rPr>
              <a:t>Watanymyzyň</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daşary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ykdysady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syýasatynyň</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yzygiderli</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pugtalandyrylmagy</a:t>
            </a:r>
            <a:r>
              <a:rPr lang="en-US" sz="2000" dirty="0">
                <a:solidFill>
                  <a:srgbClr val="000000"/>
                </a:solidFill>
                <a:latin typeface="Times New Roman" panose="02020603050405020304" pitchFamily="18" charset="0"/>
                <a:ea typeface="Times New Roman" panose="02020603050405020304" pitchFamily="18" charset="0"/>
              </a:rPr>
              <a:t> hem </a:t>
            </a:r>
            <a:r>
              <a:rPr lang="en-US" sz="2000" dirty="0" err="1" smtClean="0">
                <a:solidFill>
                  <a:srgbClr val="000000"/>
                </a:solidFill>
                <a:latin typeface="Times New Roman" panose="02020603050405020304" pitchFamily="18" charset="0"/>
                <a:ea typeface="Times New Roman" panose="02020603050405020304" pitchFamily="18" charset="0"/>
              </a:rPr>
              <a:t>işeňňirleşdiril</a:t>
            </a:r>
            <a:r>
              <a:rPr lang="ru-RU" sz="2000" dirty="0" smtClean="0">
                <a:solidFill>
                  <a:srgbClr val="000000"/>
                </a:solidFill>
                <a:latin typeface="Times New Roman" panose="02020603050405020304" pitchFamily="18" charset="0"/>
                <a:ea typeface="Times New Roman" panose="02020603050405020304" pitchFamily="18" charset="0"/>
              </a:rPr>
              <a:t>-</a:t>
            </a:r>
            <a:r>
              <a:rPr lang="en-US" sz="2000" dirty="0" err="1" smtClean="0">
                <a:solidFill>
                  <a:srgbClr val="000000"/>
                </a:solidFill>
                <a:latin typeface="Times New Roman" panose="02020603050405020304" pitchFamily="18" charset="0"/>
                <a:ea typeface="Times New Roman" panose="02020603050405020304" pitchFamily="18" charset="0"/>
              </a:rPr>
              <a:t>megi</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ýurdumyzda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öndürilýän</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smtClean="0">
                <a:solidFill>
                  <a:srgbClr val="000000"/>
                </a:solidFill>
                <a:latin typeface="Times New Roman" panose="02020603050405020304" pitchFamily="18" charset="0"/>
                <a:ea typeface="Times New Roman" panose="02020603050405020304" pitchFamily="18" charset="0"/>
              </a:rPr>
              <a:t>esasy</a:t>
            </a:r>
            <a:r>
              <a:rPr lang="en-US" sz="2000" dirty="0" smtClean="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önümleri</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daşary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ýurt</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bazarlaryna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amatly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şertlerde</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çykarmak</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boýunça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ylalaşyklary</a:t>
            </a:r>
            <a:r>
              <a:rPr lang="en-US" sz="2000" dirty="0">
                <a:solidFill>
                  <a:srgbClr val="000000"/>
                </a:solidFill>
                <a:latin typeface="Times New Roman" panose="02020603050405020304" pitchFamily="18" charset="0"/>
                <a:ea typeface="Times New Roman" panose="02020603050405020304" pitchFamily="18" charset="0"/>
              </a:rPr>
              <a:t> we </a:t>
            </a:r>
            <a:r>
              <a:rPr lang="en-US" sz="2000" dirty="0" err="1">
                <a:solidFill>
                  <a:srgbClr val="000000"/>
                </a:solidFill>
                <a:latin typeface="Times New Roman" panose="02020603050405020304" pitchFamily="18" charset="0"/>
                <a:ea typeface="Times New Roman" panose="02020603050405020304" pitchFamily="18" charset="0"/>
              </a:rPr>
              <a:t>şertnamalary</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baglaşmaga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ýardam</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berýär</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bu</a:t>
            </a:r>
            <a:r>
              <a:rPr lang="en-US" sz="2000"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bolsa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öz</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nobatynda</a:t>
            </a:r>
            <a:r>
              <a:rPr lang="en-US" sz="2000" spc="5" dirty="0">
                <a:solidFill>
                  <a:srgbClr val="000000"/>
                </a:solidFill>
                <a:latin typeface="Times New Roman" panose="02020603050405020304" pitchFamily="18" charset="0"/>
                <a:ea typeface="Times New Roman" panose="02020603050405020304" pitchFamily="18" charset="0"/>
              </a:rPr>
              <a:t> JIÖ-</a:t>
            </a:r>
            <a:r>
              <a:rPr lang="en-US" sz="2000" spc="5" dirty="0" err="1">
                <a:solidFill>
                  <a:srgbClr val="000000"/>
                </a:solidFill>
                <a:latin typeface="Times New Roman" panose="02020603050405020304" pitchFamily="18" charset="0"/>
                <a:ea typeface="Times New Roman" panose="02020603050405020304" pitchFamily="18" charset="0"/>
              </a:rPr>
              <a:t>niň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durnukly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artmagyna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oňyn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täsir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edýär</a:t>
            </a:r>
            <a:r>
              <a:rPr lang="en-US" sz="2000" spc="5"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spc="40" dirty="0" err="1">
                <a:solidFill>
                  <a:srgbClr val="000000"/>
                </a:solidFill>
                <a:latin typeface="Times New Roman" panose="02020603050405020304" pitchFamily="18" charset="0"/>
                <a:ea typeface="Times New Roman" panose="02020603050405020304" pitchFamily="18" charset="0"/>
              </a:rPr>
              <a:t>Daşary</a:t>
            </a:r>
            <a:r>
              <a:rPr lang="en-US" sz="2000" spc="40" dirty="0">
                <a:solidFill>
                  <a:srgbClr val="000000"/>
                </a:solidFill>
                <a:latin typeface="Times New Roman" panose="02020603050405020304" pitchFamily="18" charset="0"/>
                <a:ea typeface="Times New Roman" panose="02020603050405020304" pitchFamily="18" charset="0"/>
              </a:rPr>
              <a:t> </a:t>
            </a:r>
            <a:r>
              <a:rPr lang="en-US" sz="2000" spc="40" dirty="0" err="1">
                <a:solidFill>
                  <a:srgbClr val="000000"/>
                </a:solidFill>
                <a:latin typeface="Times New Roman" panose="02020603050405020304" pitchFamily="18" charset="0"/>
                <a:ea typeface="Times New Roman" panose="02020603050405020304" pitchFamily="18" charset="0"/>
              </a:rPr>
              <a:t>söwda</a:t>
            </a:r>
            <a:r>
              <a:rPr lang="en-US" sz="2000" spc="40" dirty="0">
                <a:solidFill>
                  <a:srgbClr val="000000"/>
                </a:solidFill>
                <a:latin typeface="Times New Roman" panose="02020603050405020304" pitchFamily="18" charset="0"/>
                <a:ea typeface="Times New Roman" panose="02020603050405020304" pitchFamily="18" charset="0"/>
              </a:rPr>
              <a:t> </a:t>
            </a:r>
            <a:r>
              <a:rPr lang="en-US" sz="2000" spc="40" dirty="0" err="1">
                <a:solidFill>
                  <a:srgbClr val="000000"/>
                </a:solidFill>
                <a:latin typeface="Times New Roman" panose="02020603050405020304" pitchFamily="18" charset="0"/>
                <a:ea typeface="Times New Roman" panose="02020603050405020304" pitchFamily="18" charset="0"/>
              </a:rPr>
              <a:t>dolanyşygynyň</a:t>
            </a:r>
            <a:r>
              <a:rPr lang="en-US" sz="2000" spc="40" dirty="0">
                <a:solidFill>
                  <a:srgbClr val="000000"/>
                </a:solidFill>
                <a:latin typeface="Times New Roman" panose="02020603050405020304" pitchFamily="18" charset="0"/>
                <a:ea typeface="Times New Roman" panose="02020603050405020304" pitchFamily="18" charset="0"/>
              </a:rPr>
              <a:t> </a:t>
            </a:r>
            <a:r>
              <a:rPr lang="en-US" sz="2000" spc="40" dirty="0" err="1">
                <a:solidFill>
                  <a:srgbClr val="000000"/>
                </a:solidFill>
                <a:latin typeface="Times New Roman" panose="02020603050405020304" pitchFamily="18" charset="0"/>
                <a:ea typeface="Times New Roman" panose="02020603050405020304" pitchFamily="18" charset="0"/>
              </a:rPr>
              <a:t>görkezijileriniň</a:t>
            </a:r>
            <a:r>
              <a:rPr lang="en-US" sz="2000" spc="40" dirty="0">
                <a:solidFill>
                  <a:srgbClr val="000000"/>
                </a:solidFill>
                <a:latin typeface="Times New Roman" panose="02020603050405020304" pitchFamily="18" charset="0"/>
                <a:ea typeface="Times New Roman" panose="02020603050405020304" pitchFamily="18" charset="0"/>
              </a:rPr>
              <a:t> </a:t>
            </a:r>
            <a:r>
              <a:rPr lang="en-US" sz="2000" spc="40" dirty="0" err="1">
                <a:solidFill>
                  <a:srgbClr val="000000"/>
                </a:solidFill>
                <a:latin typeface="Times New Roman" panose="02020603050405020304" pitchFamily="18" charset="0"/>
                <a:ea typeface="Times New Roman" panose="02020603050405020304" pitchFamily="18" charset="0"/>
              </a:rPr>
              <a:t>sazlaşykly</a:t>
            </a:r>
            <a:r>
              <a:rPr lang="en-US" sz="2000" spc="40" dirty="0">
                <a:solidFill>
                  <a:srgbClr val="000000"/>
                </a:solidFill>
                <a:latin typeface="Times New Roman" panose="02020603050405020304" pitchFamily="18" charset="0"/>
                <a:ea typeface="Times New Roman" panose="02020603050405020304" pitchFamily="18" charset="0"/>
              </a:rPr>
              <a:t> </a:t>
            </a:r>
            <a:r>
              <a:rPr lang="en-US" sz="2000" spc="40" dirty="0" err="1">
                <a:solidFill>
                  <a:srgbClr val="000000"/>
                </a:solidFill>
                <a:latin typeface="Times New Roman" panose="02020603050405020304" pitchFamily="18" charset="0"/>
                <a:ea typeface="Times New Roman" panose="02020603050405020304" pitchFamily="18" charset="0"/>
              </a:rPr>
              <a:t>ös</a:t>
            </a:r>
            <a:r>
              <a:rPr lang="en-US" sz="2000" spc="5" dirty="0" err="1">
                <a:solidFill>
                  <a:srgbClr val="000000"/>
                </a:solidFill>
                <a:latin typeface="Times New Roman" panose="02020603050405020304" pitchFamily="18" charset="0"/>
                <a:ea typeface="Times New Roman" panose="02020603050405020304" pitchFamily="18" charset="0"/>
              </a:rPr>
              <a:t>megi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milli</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ykdysadyýetimiziň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dün</a:t>
            </a:r>
            <a:r>
              <a:rPr lang="ru-RU"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ýä</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bazary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giňişligine</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ynamly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aralaşýandygyna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şaýatlyk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edýär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Ýurduň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eksort</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potensialynyň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smtClean="0">
                <a:solidFill>
                  <a:srgbClr val="000000"/>
                </a:solidFill>
                <a:latin typeface="Times New Roman" panose="02020603050405020304" pitchFamily="18" charset="0"/>
                <a:ea typeface="Times New Roman" panose="02020603050405020304" pitchFamily="18" charset="0"/>
              </a:rPr>
              <a:t>yz</a:t>
            </a:r>
            <a:r>
              <a:rPr lang="ru-RU" sz="2000" spc="5" dirty="0" smtClean="0">
                <a:solidFill>
                  <a:srgbClr val="000000"/>
                </a:solidFill>
                <a:latin typeface="Times New Roman" panose="02020603050405020304" pitchFamily="18" charset="0"/>
                <a:ea typeface="Times New Roman" panose="02020603050405020304" pitchFamily="18" charset="0"/>
              </a:rPr>
              <a:t>-</a:t>
            </a:r>
            <a:r>
              <a:rPr lang="en-US" sz="2000" spc="5" dirty="0" err="1" smtClean="0">
                <a:solidFill>
                  <a:srgbClr val="000000"/>
                </a:solidFill>
                <a:latin typeface="Times New Roman" panose="02020603050405020304" pitchFamily="18" charset="0"/>
                <a:ea typeface="Times New Roman" panose="02020603050405020304" pitchFamily="18" charset="0"/>
              </a:rPr>
              <a:t>ygiderli</a:t>
            </a:r>
            <a:r>
              <a:rPr lang="en-US" sz="2000" spc="5" dirty="0" smtClean="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artdyrylmagy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daşary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söwda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dolanyşygyndan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alynýan</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gyzyl</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pul</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görnüşindäki</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girdejiniň</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ýeterlik</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gorlaryny</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döretmäge</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mümkinçilik</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berýär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şol</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gorlar</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bolsa</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döwletiň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töleglilik</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ukybynyň</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sazlaşykly</a:t>
            </a:r>
            <a:r>
              <a:rPr lang="en-US" sz="2000" spc="5" dirty="0">
                <a:solidFill>
                  <a:srgbClr val="000000"/>
                </a:solidFill>
                <a:latin typeface="Times New Roman" panose="02020603050405020304" pitchFamily="18" charset="0"/>
                <a:ea typeface="Times New Roman" panose="02020603050405020304" pitchFamily="18" charset="0"/>
              </a:rPr>
              <a:t> </a:t>
            </a:r>
            <a:r>
              <a:rPr lang="en-US" sz="2000" spc="5" dirty="0" err="1">
                <a:solidFill>
                  <a:srgbClr val="000000"/>
                </a:solidFill>
                <a:latin typeface="Times New Roman" panose="02020603050405020304" pitchFamily="18" charset="0"/>
                <a:ea typeface="Times New Roman" panose="02020603050405020304" pitchFamily="18" charset="0"/>
              </a:rPr>
              <a:t>ýag</a:t>
            </a:r>
            <a:r>
              <a:rPr lang="en-US" sz="2000" dirty="0" err="1">
                <a:solidFill>
                  <a:srgbClr val="000000"/>
                </a:solidFill>
                <a:latin typeface="Times New Roman" panose="02020603050405020304" pitchFamily="18" charset="0"/>
                <a:ea typeface="Times New Roman" panose="02020603050405020304" pitchFamily="18" charset="0"/>
              </a:rPr>
              <a:t>daýda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saklanylmagyna</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esas</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bolup</a:t>
            </a:r>
            <a:r>
              <a:rPr lang="en-US" sz="2000" dirty="0">
                <a:solidFill>
                  <a:srgbClr val="000000"/>
                </a:solidFill>
                <a:latin typeface="Times New Roman" panose="02020603050405020304" pitchFamily="18" charset="0"/>
                <a:ea typeface="Times New Roman" panose="02020603050405020304" pitchFamily="18" charset="0"/>
              </a:rPr>
              <a:t> </a:t>
            </a:r>
            <a:r>
              <a:rPr lang="en-US" sz="2000" dirty="0" err="1">
                <a:solidFill>
                  <a:srgbClr val="000000"/>
                </a:solidFill>
                <a:latin typeface="Times New Roman" panose="02020603050405020304" pitchFamily="18" charset="0"/>
                <a:ea typeface="Times New Roman" panose="02020603050405020304" pitchFamily="18" charset="0"/>
              </a:rPr>
              <a:t>durýar</a:t>
            </a:r>
            <a:r>
              <a:rPr lang="en-US"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sz="2000" dirty="0"/>
          </a:p>
        </p:txBody>
      </p:sp>
    </p:spTree>
    <p:extLst>
      <p:ext uri="{BB962C8B-B14F-4D97-AF65-F5344CB8AC3E}">
        <p14:creationId xmlns:p14="http://schemas.microsoft.com/office/powerpoint/2010/main" val="379722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1044" y="624110"/>
            <a:ext cx="9817855" cy="6233890"/>
          </a:xfrm>
        </p:spPr>
        <p:txBody>
          <a:bodyPr>
            <a:normAutofit fontScale="90000"/>
          </a:bodyPr>
          <a:lstStyle/>
          <a:p>
            <a:pPr marR="18415" indent="292735">
              <a:spcBef>
                <a:spcPts val="25"/>
              </a:spcBef>
              <a:spcAft>
                <a:spcPts val="0"/>
              </a:spcAft>
              <a:tabLst>
                <a:tab pos="457200" algn="l"/>
              </a:tabLst>
            </a:pPr>
            <a:r>
              <a:rPr lang="en-US" sz="2200" spc="35" dirty="0" err="1">
                <a:solidFill>
                  <a:srgbClr val="000000"/>
                </a:solidFill>
                <a:latin typeface="Times New Roman" panose="02020603050405020304" pitchFamily="18" charset="0"/>
                <a:ea typeface="Times New Roman" panose="02020603050405020304" pitchFamily="18" charset="0"/>
              </a:rPr>
              <a:t>Daşary</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ýurtlardan</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getirilýän</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maýa</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goýum</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önümleriniň</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35" dirty="0" err="1">
                <a:solidFill>
                  <a:srgbClr val="000000"/>
                </a:solidFill>
                <a:latin typeface="Times New Roman" panose="02020603050405020304" pitchFamily="18" charset="0"/>
                <a:ea typeface="Times New Roman" panose="02020603050405020304" pitchFamily="18" charset="0"/>
              </a:rPr>
              <a:t>dörtden</a:t>
            </a:r>
            <a:r>
              <a:rPr lang="en-US" sz="2200" spc="35"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üç</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bölegine</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golaýynyň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smtClean="0">
                <a:solidFill>
                  <a:srgbClr val="000000"/>
                </a:solidFill>
                <a:latin typeface="Times New Roman" panose="02020603050405020304" pitchFamily="18" charset="0"/>
                <a:ea typeface="Times New Roman" panose="02020603050405020304" pitchFamily="18" charset="0"/>
              </a:rPr>
              <a:t>tehnikiönümçilik</a:t>
            </a:r>
            <a:r>
              <a:rPr lang="en-US" sz="2200" spc="20" dirty="0" smtClean="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maksatly</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önümleriň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paýy</a:t>
            </a:r>
            <a:r>
              <a:rPr lang="en-US" sz="2200" spc="5" dirty="0" err="1">
                <a:solidFill>
                  <a:srgbClr val="000000"/>
                </a:solidFill>
                <a:latin typeface="Times New Roman" panose="02020603050405020304" pitchFamily="18" charset="0"/>
                <a:ea typeface="Times New Roman" panose="02020603050405020304" pitchFamily="18" charset="0"/>
              </a:rPr>
              <a:t>na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düşýändigi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sebäpli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maýa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goýumlaryň</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smtClean="0">
                <a:solidFill>
                  <a:srgbClr val="000000"/>
                </a:solidFill>
                <a:latin typeface="Times New Roman" panose="02020603050405020304" pitchFamily="18" charset="0"/>
                <a:ea typeface="Times New Roman" panose="02020603050405020304" pitchFamily="18" charset="0"/>
              </a:rPr>
              <a:t>im</a:t>
            </a:r>
            <a:r>
              <a:rPr lang="ru-RU"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portyň</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gyradeňlik</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görkezijileriniň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özara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golaý</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bolmagy</a:t>
            </a:r>
            <a:r>
              <a:rPr lang="en-US" sz="2200" spc="5" dirty="0">
                <a:solidFill>
                  <a:srgbClr val="000000"/>
                </a:solidFill>
                <a:latin typeface="Times New Roman" panose="02020603050405020304" pitchFamily="18" charset="0"/>
                <a:ea typeface="Times New Roman" panose="02020603050405020304" pitchFamily="18" charset="0"/>
              </a:rPr>
              <a:t> hem </a:t>
            </a:r>
            <a:r>
              <a:rPr lang="en-US" sz="2200" spc="5" dirty="0" err="1">
                <a:solidFill>
                  <a:srgbClr val="000000"/>
                </a:solidFill>
                <a:latin typeface="Times New Roman" panose="02020603050405020304" pitchFamily="18" charset="0"/>
                <a:ea typeface="Times New Roman" panose="02020603050405020304" pitchFamily="18" charset="0"/>
              </a:rPr>
              <a:t>häsiýetli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aýratynlyk</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bolup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25" dirty="0" err="1" smtClean="0">
                <a:solidFill>
                  <a:srgbClr val="000000"/>
                </a:solidFill>
                <a:latin typeface="Times New Roman" panose="02020603050405020304" pitchFamily="18" charset="0"/>
                <a:ea typeface="Times New Roman" panose="02020603050405020304" pitchFamily="18" charset="0"/>
              </a:rPr>
              <a:t>dur</a:t>
            </a:r>
            <a:r>
              <a:rPr lang="ru-RU" sz="2200" spc="-25" dirty="0" smtClean="0">
                <a:solidFill>
                  <a:srgbClr val="000000"/>
                </a:solidFill>
                <a:latin typeface="Times New Roman" panose="02020603050405020304" pitchFamily="18" charset="0"/>
                <a:ea typeface="Times New Roman" panose="02020603050405020304" pitchFamily="18" charset="0"/>
              </a:rPr>
              <a:t>-</a:t>
            </a:r>
            <a:r>
              <a:rPr lang="en-US" sz="2200" spc="-25" dirty="0" err="1" smtClean="0">
                <a:solidFill>
                  <a:srgbClr val="000000"/>
                </a:solidFill>
                <a:latin typeface="Times New Roman" panose="02020603050405020304" pitchFamily="18" charset="0"/>
                <a:ea typeface="Times New Roman" panose="02020603050405020304" pitchFamily="18" charset="0"/>
              </a:rPr>
              <a:t>ýar</a:t>
            </a:r>
            <a:r>
              <a:rPr lang="en-US" sz="2200" spc="-2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Gazanylýan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ykdysady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ösüşleriň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ep-esli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bölegini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Türkmenistanyň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maliýe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ulgamynda</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ýetil</a:t>
            </a:r>
            <a:r>
              <a:rPr lang="ru-RU"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ýän</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sepgitler</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düzýär</a:t>
            </a:r>
            <a:r>
              <a:rPr lang="en-US" sz="2200" spc="10" dirty="0">
                <a:solidFill>
                  <a:srgbClr val="000000"/>
                </a:solidFill>
                <a:latin typeface="Times New Roman" panose="02020603050405020304" pitchFamily="18" charset="0"/>
                <a:ea typeface="Times New Roman" panose="02020603050405020304" pitchFamily="18" charset="0"/>
              </a:rPr>
              <a:t>. Bu </a:t>
            </a:r>
            <a:r>
              <a:rPr lang="en-US" sz="2200" spc="10" dirty="0" err="1">
                <a:solidFill>
                  <a:srgbClr val="000000"/>
                </a:solidFill>
                <a:latin typeface="Times New Roman" panose="02020603050405020304" pitchFamily="18" charset="0"/>
                <a:ea typeface="Times New Roman" panose="02020603050405020304" pitchFamily="18" charset="0"/>
              </a:rPr>
              <a:t>ulgamyň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paýyna</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pul</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dolanyşygynyň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sazlaşykly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bolmagyny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üpjün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smtClean="0">
                <a:solidFill>
                  <a:srgbClr val="000000"/>
                </a:solidFill>
                <a:latin typeface="Times New Roman" panose="02020603050405020304" pitchFamily="18" charset="0"/>
                <a:ea typeface="Times New Roman" panose="02020603050405020304" pitchFamily="18" charset="0"/>
              </a:rPr>
              <a:t>et</a:t>
            </a:r>
            <a:r>
              <a:rPr lang="ru-RU"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mek</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a:solidFill>
                  <a:srgbClr val="000000"/>
                </a:solidFill>
                <a:latin typeface="Times New Roman" panose="02020603050405020304" pitchFamily="18" charset="0"/>
                <a:ea typeface="Times New Roman" panose="02020603050405020304" pitchFamily="18" charset="0"/>
              </a:rPr>
              <a:t>we </a:t>
            </a:r>
            <a:r>
              <a:rPr lang="en-US" sz="2200" spc="5" dirty="0" err="1">
                <a:solidFill>
                  <a:srgbClr val="000000"/>
                </a:solidFill>
                <a:latin typeface="Times New Roman" panose="02020603050405020304" pitchFamily="18" charset="0"/>
                <a:ea typeface="Times New Roman" panose="02020603050405020304" pitchFamily="18" charset="0"/>
              </a:rPr>
              <a:t>milli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manadyň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hümmetiniň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pese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düşmeginiň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öňüni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almak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wezipeleri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düşýär</a:t>
            </a:r>
            <a:r>
              <a:rPr lang="ru-RU" sz="2200" spc="10" dirty="0" smtClean="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Öz</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nobatynda</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Türkmenistanyň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şertlerinde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pul</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kapitalynyň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işlemegi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üçin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aňrybaş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amatly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şertleriň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döredilýändigini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bellemek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gerek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Maliýe</a:t>
            </a:r>
            <a:r>
              <a:rPr lang="en-US" sz="220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ulgamynyň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işiniň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durnukly</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kada</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getirilmegi</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pul-karz</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syýasatynyň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ilerle</a:t>
            </a:r>
            <a:r>
              <a:rPr lang="en-US" sz="2200" spc="-15" dirty="0" err="1">
                <a:solidFill>
                  <a:srgbClr val="000000"/>
                </a:solidFill>
                <a:latin typeface="Times New Roman" panose="02020603050405020304" pitchFamily="18" charset="0"/>
                <a:ea typeface="Times New Roman" panose="02020603050405020304" pitchFamily="18" charset="0"/>
              </a:rPr>
              <a:t>megini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üpjün</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edýär</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ol</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bolsa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milli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pulumyzyň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durnuklylygyny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smtClean="0">
                <a:solidFill>
                  <a:srgbClr val="000000"/>
                </a:solidFill>
                <a:latin typeface="Times New Roman" panose="02020603050405020304" pitchFamily="18" charset="0"/>
                <a:ea typeface="Times New Roman" panose="02020603050405020304" pitchFamily="18" charset="0"/>
              </a:rPr>
              <a:t>art</a:t>
            </a:r>
            <a:r>
              <a:rPr lang="ru-RU" sz="2200" spc="-15" dirty="0" smtClean="0">
                <a:solidFill>
                  <a:srgbClr val="000000"/>
                </a:solidFill>
                <a:latin typeface="Times New Roman" panose="02020603050405020304" pitchFamily="18" charset="0"/>
                <a:ea typeface="Times New Roman" panose="02020603050405020304" pitchFamily="18" charset="0"/>
              </a:rPr>
              <a:t>-</a:t>
            </a:r>
            <a:r>
              <a:rPr lang="en-US" sz="2200" spc="-15" dirty="0" err="1" smtClean="0">
                <a:solidFill>
                  <a:srgbClr val="000000"/>
                </a:solidFill>
                <a:latin typeface="Times New Roman" panose="02020603050405020304" pitchFamily="18" charset="0"/>
                <a:ea typeface="Times New Roman" panose="02020603050405020304" pitchFamily="18" charset="0"/>
              </a:rPr>
              <a:t>dyrýar</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goýumlaryň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hakyky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derejesini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pugtalandyrýar</a:t>
            </a:r>
            <a:r>
              <a:rPr lang="en-US" sz="2200" spc="5" dirty="0">
                <a:solidFill>
                  <a:srgbClr val="000000"/>
                </a:solidFill>
                <a:latin typeface="Times New Roman" panose="02020603050405020304" pitchFamily="18" charset="0"/>
                <a:ea typeface="Times New Roman" panose="02020603050405020304" pitchFamily="18" charset="0"/>
              </a:rPr>
              <a:t> we </a:t>
            </a:r>
            <a:r>
              <a:rPr lang="en-US" sz="2200" spc="5" dirty="0" err="1">
                <a:solidFill>
                  <a:srgbClr val="000000"/>
                </a:solidFill>
                <a:latin typeface="Times New Roman" panose="02020603050405020304" pitchFamily="18" charset="0"/>
                <a:ea typeface="Times New Roman" panose="02020603050405020304" pitchFamily="18" charset="0"/>
              </a:rPr>
              <a:t>puluň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hümmetiniň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pese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düşmegini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saklaýar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Türkmenistanyň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Merkezi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bankynyň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gaýtadan</a:t>
            </a:r>
            <a:r>
              <a:rPr lang="en-US" sz="220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maliýeleşdirmek</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stawkasynyň</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smtClean="0">
                <a:solidFill>
                  <a:srgbClr val="000000"/>
                </a:solidFill>
                <a:latin typeface="Times New Roman" panose="02020603050405020304" pitchFamily="18" charset="0"/>
                <a:ea typeface="Times New Roman" panose="02020603050405020304" pitchFamily="18" charset="0"/>
              </a:rPr>
              <a:t>durnuk</a:t>
            </a:r>
            <a:r>
              <a:rPr lang="ru-RU" sz="2200" spc="-10" dirty="0" smtClean="0">
                <a:solidFill>
                  <a:srgbClr val="000000"/>
                </a:solidFill>
                <a:latin typeface="Times New Roman" panose="02020603050405020304" pitchFamily="18" charset="0"/>
                <a:ea typeface="Times New Roman" panose="02020603050405020304" pitchFamily="18" charset="0"/>
              </a:rPr>
              <a:t>-</a:t>
            </a:r>
            <a:r>
              <a:rPr lang="en-US" sz="2200" spc="-10" dirty="0" err="1" smtClean="0">
                <a:solidFill>
                  <a:srgbClr val="000000"/>
                </a:solidFill>
                <a:latin typeface="Times New Roman" panose="02020603050405020304" pitchFamily="18" charset="0"/>
                <a:ea typeface="Times New Roman" panose="02020603050405020304" pitchFamily="18" charset="0"/>
              </a:rPr>
              <a:t>ly</a:t>
            </a:r>
            <a:r>
              <a:rPr lang="en-US" sz="2200" spc="-10" dirty="0" smtClean="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derejede</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10" dirty="0" err="1">
                <a:solidFill>
                  <a:srgbClr val="000000"/>
                </a:solidFill>
                <a:latin typeface="Times New Roman" panose="02020603050405020304" pitchFamily="18" charset="0"/>
                <a:ea typeface="Times New Roman" panose="02020603050405020304" pitchFamily="18" charset="0"/>
              </a:rPr>
              <a:t>galýandygy</a:t>
            </a:r>
            <a:r>
              <a:rPr lang="en-US" sz="2200" spc="-10" dirty="0">
                <a:solidFill>
                  <a:srgbClr val="000000"/>
                </a:solidFill>
                <a:latin typeface="Times New Roman" panose="02020603050405020304" pitchFamily="18" charset="0"/>
                <a:ea typeface="Times New Roman" panose="02020603050405020304" pitchFamily="18" charset="0"/>
              </a:rPr>
              <a:t> hem </a:t>
            </a:r>
            <a:r>
              <a:rPr lang="en-US" sz="2200" spc="-10" dirty="0" err="1">
                <a:solidFill>
                  <a:srgbClr val="000000"/>
                </a:solidFill>
                <a:latin typeface="Times New Roman" panose="02020603050405020304" pitchFamily="18" charset="0"/>
                <a:ea typeface="Times New Roman" panose="02020603050405020304" pitchFamily="18" charset="0"/>
              </a:rPr>
              <a:t>oňyn</a:t>
            </a:r>
            <a:r>
              <a:rPr lang="en-US" sz="2200" spc="-1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görkezijileriň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biridir</a:t>
            </a:r>
            <a:r>
              <a:rPr lang="en-US" sz="2200" spc="-20" dirty="0">
                <a:solidFill>
                  <a:srgbClr val="000000"/>
                </a:solidFill>
                <a:latin typeface="Times New Roman" panose="02020603050405020304" pitchFamily="18" charset="0"/>
                <a:ea typeface="Times New Roman" panose="02020603050405020304" pitchFamily="18" charset="0"/>
              </a:rPr>
              <a:t>.</a:t>
            </a:r>
            <a:r>
              <a:rPr lang="en-US" sz="220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Häzirki</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döwürde</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ýüze</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çykýan</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smtClean="0">
                <a:solidFill>
                  <a:srgbClr val="000000"/>
                </a:solidFill>
                <a:latin typeface="Times New Roman" panose="02020603050405020304" pitchFamily="18" charset="0"/>
                <a:ea typeface="Times New Roman" panose="02020603050405020304" pitchFamily="18" charset="0"/>
              </a:rPr>
              <a:t>ugruk-malaryň</a:t>
            </a:r>
            <a:r>
              <a:rPr lang="ru-RU" sz="2200" spc="10" dirty="0" smtClean="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täsiri</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bilen</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we</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ykdysadyýetiň</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ileri</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tutulýan</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ugurlarynyň</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smtClean="0">
                <a:solidFill>
                  <a:srgbClr val="000000"/>
                </a:solidFill>
                <a:latin typeface="Times New Roman" panose="02020603050405020304" pitchFamily="18" charset="0"/>
                <a:ea typeface="Times New Roman" panose="02020603050405020304" pitchFamily="18" charset="0"/>
              </a:rPr>
              <a:t>tapgyrlaýyn</a:t>
            </a:r>
            <a:r>
              <a:rPr lang="ru-RU" sz="2200" spc="5" dirty="0" smtClean="0">
                <a:solidFill>
                  <a:srgbClr val="000000"/>
                </a:solidFill>
                <a:latin typeface="Times New Roman" panose="02020603050405020304" pitchFamily="18" charset="0"/>
                <a:ea typeface="Times New Roman" panose="02020603050405020304" pitchFamily="18" charset="0"/>
              </a:rPr>
              <a:t> </a:t>
            </a:r>
            <a:r>
              <a:rPr lang="ru-RU" sz="2200" spc="5" dirty="0" err="1" smtClean="0">
                <a:solidFill>
                  <a:srgbClr val="000000"/>
                </a:solidFill>
                <a:latin typeface="Times New Roman" panose="02020603050405020304" pitchFamily="18" charset="0"/>
                <a:ea typeface="Times New Roman" panose="02020603050405020304" pitchFamily="18" charset="0"/>
              </a:rPr>
              <a:t>maliýeleşdiril-</a:t>
            </a:r>
            <a:r>
              <a:rPr lang="ru-RU" sz="2200" spc="10" dirty="0" err="1" smtClean="0">
                <a:solidFill>
                  <a:srgbClr val="000000"/>
                </a:solidFill>
                <a:latin typeface="Times New Roman" panose="02020603050405020304" pitchFamily="18" charset="0"/>
                <a:ea typeface="Times New Roman" panose="02020603050405020304" pitchFamily="18" charset="0"/>
              </a:rPr>
              <a:t>megi</a:t>
            </a:r>
            <a:r>
              <a:rPr lang="ru-RU" sz="2200" spc="10" dirty="0" smtClean="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netijesinde</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senagatda</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oba</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hojalygynda</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gurluşykda</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we</a:t>
            </a:r>
            <a:r>
              <a:rPr lang="ru-RU" sz="2200" spc="10" dirty="0">
                <a:solidFill>
                  <a:srgbClr val="000000"/>
                </a:solidFill>
                <a:latin typeface="Times New Roman" panose="02020603050405020304" pitchFamily="18" charset="0"/>
                <a:ea typeface="Times New Roman" panose="02020603050405020304" pitchFamily="18" charset="0"/>
              </a:rPr>
              <a:t> </a:t>
            </a:r>
            <a:r>
              <a:rPr lang="ru-RU" sz="2200" spc="10" dirty="0" err="1">
                <a:solidFill>
                  <a:srgbClr val="000000"/>
                </a:solidFill>
                <a:latin typeface="Times New Roman" panose="02020603050405020304" pitchFamily="18" charset="0"/>
                <a:ea typeface="Times New Roman" panose="02020603050405020304" pitchFamily="18" charset="0"/>
              </a:rPr>
              <a:t>hyzmat</a:t>
            </a:r>
            <a:r>
              <a:rPr lang="ru-RU" sz="2200" spc="20" dirty="0" err="1">
                <a:solidFill>
                  <a:srgbClr val="000000"/>
                </a:solidFill>
                <a:latin typeface="Times New Roman" panose="02020603050405020304" pitchFamily="18" charset="0"/>
                <a:ea typeface="Times New Roman" panose="02020603050405020304" pitchFamily="18" charset="0"/>
              </a:rPr>
              <a:t>lar</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ulgamynda</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smtClean="0">
                <a:solidFill>
                  <a:srgbClr val="000000"/>
                </a:solidFill>
                <a:latin typeface="Times New Roman" panose="02020603050405020304" pitchFamily="18" charset="0"/>
                <a:ea typeface="Times New Roman" panose="02020603050405020304" pitchFamily="18" charset="0"/>
              </a:rPr>
              <a:t>döredil-ýän</a:t>
            </a:r>
            <a:r>
              <a:rPr lang="ru-RU" sz="2200" spc="20" dirty="0" smtClean="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jemi</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goşmaça</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gymmatlyk</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düýpli</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spc="20" dirty="0" err="1">
                <a:solidFill>
                  <a:srgbClr val="000000"/>
                </a:solidFill>
                <a:latin typeface="Times New Roman" panose="02020603050405020304" pitchFamily="18" charset="0"/>
                <a:ea typeface="Times New Roman" panose="02020603050405020304" pitchFamily="18" charset="0"/>
              </a:rPr>
              <a:t>özgerdi</a:t>
            </a:r>
            <a:r>
              <a:rPr lang="ru-RU" sz="2200" spc="2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bu</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bolsa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öz</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gezeginde</a:t>
            </a:r>
            <a:r>
              <a:rPr lang="ru-RU" sz="2200" dirty="0">
                <a:solidFill>
                  <a:srgbClr val="000000"/>
                </a:solidFill>
                <a:latin typeface="Times New Roman" panose="02020603050405020304" pitchFamily="18" charset="0"/>
                <a:ea typeface="Times New Roman" panose="02020603050405020304" pitchFamily="18" charset="0"/>
              </a:rPr>
              <a:t> JIÖ-</a:t>
            </a:r>
            <a:r>
              <a:rPr lang="ru-RU" sz="2200" dirty="0" err="1">
                <a:solidFill>
                  <a:srgbClr val="000000"/>
                </a:solidFill>
                <a:latin typeface="Times New Roman" panose="02020603050405020304" pitchFamily="18" charset="0"/>
                <a:ea typeface="Times New Roman" panose="02020603050405020304" pitchFamily="18" charset="0"/>
              </a:rPr>
              <a:t>niň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düzümine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özü-niň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täsirini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ýetirdi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09310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290" y="517577"/>
            <a:ext cx="9959897" cy="6078531"/>
          </a:xfrm>
        </p:spPr>
        <p:txBody>
          <a:bodyPr>
            <a:normAutofit fontScale="90000"/>
          </a:bodyPr>
          <a:lstStyle/>
          <a:p>
            <a:pPr marR="6350">
              <a:spcAft>
                <a:spcPts val="0"/>
              </a:spcAft>
              <a:tabLst>
                <a:tab pos="457200" algn="l"/>
              </a:tabLst>
            </a:pPr>
            <a:r>
              <a:rPr lang="en-US" sz="2200" spc="-15" dirty="0" err="1">
                <a:solidFill>
                  <a:srgbClr val="000000"/>
                </a:solidFill>
                <a:latin typeface="Times New Roman" panose="02020603050405020304" pitchFamily="18" charset="0"/>
                <a:ea typeface="Times New Roman" panose="02020603050405020304" pitchFamily="18" charset="0"/>
              </a:rPr>
              <a:t>Önümçilik</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ulgamynyň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ösüş</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depginleriniň</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öňdebaryjy</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bady</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häzirki</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döwürde</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milli</a:t>
            </a:r>
            <a:r>
              <a:rPr lang="en-US" sz="2200" spc="-30" dirty="0">
                <a:solidFill>
                  <a:srgbClr val="000000"/>
                </a:solidFill>
                <a:latin typeface="Times New Roman" panose="02020603050405020304" pitchFamily="18" charset="0"/>
                <a:ea typeface="Times New Roman" panose="02020603050405020304" pitchFamily="18" charset="0"/>
              </a:rPr>
              <a:t> </a:t>
            </a:r>
            <a:r>
              <a:rPr lang="en-US" sz="2200" spc="-30" dirty="0" err="1" smtClean="0">
                <a:solidFill>
                  <a:srgbClr val="000000"/>
                </a:solidFill>
                <a:latin typeface="Times New Roman" panose="02020603050405020304" pitchFamily="18" charset="0"/>
                <a:ea typeface="Times New Roman" panose="02020603050405020304" pitchFamily="18" charset="0"/>
              </a:rPr>
              <a:t>ykdysadyýetimi</a:t>
            </a:r>
            <a:r>
              <a:rPr lang="tk-TM" sz="2200" spc="-30" dirty="0" smtClean="0">
                <a:solidFill>
                  <a:srgbClr val="000000"/>
                </a:solidFill>
                <a:latin typeface="Times New Roman" panose="02020603050405020304" pitchFamily="18" charset="0"/>
                <a:ea typeface="Times New Roman" panose="02020603050405020304" pitchFamily="18" charset="0"/>
              </a:rPr>
              <a:t>-</a:t>
            </a:r>
            <a:r>
              <a:rPr lang="en-US" sz="2200" spc="-30" dirty="0" err="1" smtClean="0">
                <a:solidFill>
                  <a:srgbClr val="000000"/>
                </a:solidFill>
                <a:latin typeface="Times New Roman" panose="02020603050405020304" pitchFamily="18" charset="0"/>
                <a:ea typeface="Times New Roman" panose="02020603050405020304" pitchFamily="18" charset="0"/>
              </a:rPr>
              <a:t>zi</a:t>
            </a:r>
            <a:r>
              <a:rPr lang="en-US" sz="2200" spc="-30" dirty="0" smtClean="0">
                <a:solidFill>
                  <a:srgbClr val="000000"/>
                </a:solidFill>
                <a:latin typeface="Times New Roman" panose="02020603050405020304" pitchFamily="18" charset="0"/>
                <a:ea typeface="Times New Roman" panose="02020603050405020304" pitchFamily="18" charset="0"/>
              </a:rPr>
              <a:t> </a:t>
            </a:r>
            <a:r>
              <a:rPr lang="en-US" sz="2200" spc="-30" dirty="0" err="1">
                <a:solidFill>
                  <a:srgbClr val="000000"/>
                </a:solidFill>
                <a:latin typeface="Times New Roman" panose="02020603050405020304" pitchFamily="18" charset="0"/>
                <a:ea typeface="Times New Roman" panose="02020603050405020304" pitchFamily="18" charset="0"/>
              </a:rPr>
              <a:t>ös</a:t>
            </a:r>
            <a:r>
              <a:rPr lang="en-US" sz="2200" spc="-25" dirty="0" err="1">
                <a:solidFill>
                  <a:srgbClr val="000000"/>
                </a:solidFill>
                <a:latin typeface="Times New Roman" panose="02020603050405020304" pitchFamily="18" charset="0"/>
                <a:ea typeface="Times New Roman" panose="02020603050405020304" pitchFamily="18" charset="0"/>
              </a:rPr>
              <a:t>dürmekde</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aýry-aýry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pudaklaryň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ileri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tutulmagy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bilen</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bagly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bolup</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durýar</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çünki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senagat</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smtClean="0">
                <a:solidFill>
                  <a:srgbClr val="000000"/>
                </a:solidFill>
                <a:latin typeface="Times New Roman" panose="02020603050405020304" pitchFamily="18" charset="0"/>
                <a:ea typeface="Times New Roman" panose="02020603050405020304" pitchFamily="18" charset="0"/>
              </a:rPr>
              <a:t>daşa</a:t>
            </a:r>
            <a:r>
              <a:rPr lang="tk-TM" sz="2200" spc="-25" dirty="0" smtClean="0">
                <a:solidFill>
                  <a:srgbClr val="000000"/>
                </a:solidFill>
                <a:latin typeface="Times New Roman" panose="02020603050405020304" pitchFamily="18" charset="0"/>
                <a:ea typeface="Times New Roman" panose="02020603050405020304" pitchFamily="18" charset="0"/>
              </a:rPr>
              <a:t>-</a:t>
            </a:r>
            <a:r>
              <a:rPr lang="en-US" sz="2200" spc="-25" dirty="0" err="1" smtClean="0">
                <a:solidFill>
                  <a:srgbClr val="000000"/>
                </a:solidFill>
                <a:latin typeface="Times New Roman" panose="02020603050405020304" pitchFamily="18" charset="0"/>
                <a:ea typeface="Times New Roman" panose="02020603050405020304" pitchFamily="18" charset="0"/>
              </a:rPr>
              <a:t>ry</a:t>
            </a:r>
            <a:r>
              <a:rPr lang="en-US" sz="2200" spc="-25" dirty="0" smtClean="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ýurt</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eksportynyň</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esasy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göwrümini</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üpjün</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edýän</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bol</a:t>
            </a:r>
            <a:r>
              <a:rPr lang="en-US" sz="2200" spc="-15" dirty="0" err="1">
                <a:solidFill>
                  <a:srgbClr val="000000"/>
                </a:solidFill>
                <a:latin typeface="Times New Roman" panose="02020603050405020304" pitchFamily="18" charset="0"/>
                <a:ea typeface="Times New Roman" panose="02020603050405020304" pitchFamily="18" charset="0"/>
              </a:rPr>
              <a:t>sa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oba</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hojalygynyň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baş</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maksady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içerki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smtClean="0">
                <a:solidFill>
                  <a:srgbClr val="000000"/>
                </a:solidFill>
                <a:latin typeface="Times New Roman" panose="02020603050405020304" pitchFamily="18" charset="0"/>
                <a:ea typeface="Times New Roman" panose="02020603050405020304" pitchFamily="18" charset="0"/>
              </a:rPr>
              <a:t>ba</a:t>
            </a:r>
            <a:r>
              <a:rPr lang="tk-TM" sz="2200" spc="-15" dirty="0" smtClean="0">
                <a:solidFill>
                  <a:srgbClr val="000000"/>
                </a:solidFill>
                <a:latin typeface="Times New Roman" panose="02020603050405020304" pitchFamily="18" charset="0"/>
                <a:ea typeface="Times New Roman" panose="02020603050405020304" pitchFamily="18" charset="0"/>
              </a:rPr>
              <a:t>-</a:t>
            </a:r>
            <a:r>
              <a:rPr lang="en-US" sz="2200" spc="-15" dirty="0" err="1" smtClean="0">
                <a:solidFill>
                  <a:srgbClr val="000000"/>
                </a:solidFill>
                <a:latin typeface="Times New Roman" panose="02020603050405020304" pitchFamily="18" charset="0"/>
                <a:ea typeface="Times New Roman" panose="02020603050405020304" pitchFamily="18" charset="0"/>
              </a:rPr>
              <a:t>zarda</a:t>
            </a:r>
            <a:r>
              <a:rPr lang="en-US" sz="2200" spc="-15" dirty="0" smtClean="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ýokary</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hilli</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15" dirty="0" err="1">
                <a:solidFill>
                  <a:srgbClr val="000000"/>
                </a:solidFill>
                <a:latin typeface="Times New Roman" panose="02020603050405020304" pitchFamily="18" charset="0"/>
                <a:ea typeface="Times New Roman" panose="02020603050405020304" pitchFamily="18" charset="0"/>
              </a:rPr>
              <a:t>önümleriň</a:t>
            </a:r>
            <a:r>
              <a:rPr lang="en-US" sz="2200" spc="-15"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bolelinligini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döretmekden</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ybaratdyr</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gurluşykda</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bolsa</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iri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möçberli</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maýa</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goýumlaryny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smtClean="0">
                <a:solidFill>
                  <a:srgbClr val="000000"/>
                </a:solidFill>
                <a:latin typeface="Times New Roman" panose="02020603050405020304" pitchFamily="18" charset="0"/>
                <a:ea typeface="Times New Roman" panose="02020603050405020304" pitchFamily="18" charset="0"/>
              </a:rPr>
              <a:t>özleşdirmekde</a:t>
            </a:r>
            <a:r>
              <a:rPr lang="en-US" sz="2200" spc="-25" dirty="0" smtClean="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uly</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öňegidişlikler</a:t>
            </a:r>
            <a:r>
              <a:rPr lang="en-US" sz="2200" spc="-25" dirty="0">
                <a:solidFill>
                  <a:srgbClr val="000000"/>
                </a:solidFill>
                <a:latin typeface="Times New Roman" panose="02020603050405020304" pitchFamily="18" charset="0"/>
                <a:ea typeface="Times New Roman" panose="02020603050405020304" pitchFamily="18" charset="0"/>
              </a:rPr>
              <a:t> </a:t>
            </a:r>
            <a:r>
              <a:rPr lang="en-US" sz="2200" spc="-25" dirty="0" err="1">
                <a:solidFill>
                  <a:srgbClr val="000000"/>
                </a:solidFill>
                <a:latin typeface="Times New Roman" panose="02020603050405020304" pitchFamily="18" charset="0"/>
                <a:ea typeface="Times New Roman" panose="02020603050405020304" pitchFamily="18" charset="0"/>
              </a:rPr>
              <a:t>gazanylýar</a:t>
            </a:r>
            <a:r>
              <a:rPr lang="en-US" sz="2200" spc="-25"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spc="-25" dirty="0">
                <a:solidFill>
                  <a:srgbClr val="000000"/>
                </a:solidFill>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spc="50" dirty="0" err="1">
                <a:solidFill>
                  <a:srgbClr val="000000"/>
                </a:solidFill>
                <a:latin typeface="Times New Roman" panose="02020603050405020304" pitchFamily="18" charset="0"/>
                <a:ea typeface="Times New Roman" panose="02020603050405020304" pitchFamily="18" charset="0"/>
              </a:rPr>
              <a:t>Häzirki</a:t>
            </a:r>
            <a:r>
              <a:rPr lang="en-US" sz="2200" spc="50" dirty="0">
                <a:solidFill>
                  <a:srgbClr val="000000"/>
                </a:solidFill>
                <a:latin typeface="Times New Roman" panose="02020603050405020304" pitchFamily="18" charset="0"/>
                <a:ea typeface="Times New Roman" panose="02020603050405020304" pitchFamily="18" charset="0"/>
              </a:rPr>
              <a:t> </a:t>
            </a:r>
            <a:r>
              <a:rPr lang="en-US" sz="2200" spc="50" dirty="0" err="1">
                <a:solidFill>
                  <a:srgbClr val="000000"/>
                </a:solidFill>
                <a:latin typeface="Times New Roman" panose="02020603050405020304" pitchFamily="18" charset="0"/>
                <a:ea typeface="Times New Roman" panose="02020603050405020304" pitchFamily="18" charset="0"/>
              </a:rPr>
              <a:t>wagtda</a:t>
            </a:r>
            <a:r>
              <a:rPr lang="en-US" sz="2200" spc="50" dirty="0">
                <a:solidFill>
                  <a:srgbClr val="000000"/>
                </a:solidFill>
                <a:latin typeface="Times New Roman" panose="02020603050405020304" pitchFamily="18" charset="0"/>
                <a:ea typeface="Times New Roman" panose="02020603050405020304" pitchFamily="18" charset="0"/>
              </a:rPr>
              <a:t> </a:t>
            </a:r>
            <a:r>
              <a:rPr lang="en-US" sz="2200" spc="50" dirty="0" err="1">
                <a:solidFill>
                  <a:srgbClr val="000000"/>
                </a:solidFill>
                <a:latin typeface="Times New Roman" panose="02020603050405020304" pitchFamily="18" charset="0"/>
                <a:ea typeface="Times New Roman" panose="02020603050405020304" pitchFamily="18" charset="0"/>
              </a:rPr>
              <a:t>ýangyç-energetika</a:t>
            </a:r>
            <a:r>
              <a:rPr lang="en-US" sz="2200" spc="50" dirty="0">
                <a:solidFill>
                  <a:srgbClr val="000000"/>
                </a:solidFill>
                <a:latin typeface="Times New Roman" panose="02020603050405020304" pitchFamily="18" charset="0"/>
                <a:ea typeface="Times New Roman" panose="02020603050405020304" pitchFamily="18" charset="0"/>
              </a:rPr>
              <a:t> </a:t>
            </a:r>
            <a:r>
              <a:rPr lang="en-US" sz="2200" spc="50" dirty="0" err="1">
                <a:solidFill>
                  <a:srgbClr val="000000"/>
                </a:solidFill>
                <a:latin typeface="Times New Roman" panose="02020603050405020304" pitchFamily="18" charset="0"/>
                <a:ea typeface="Times New Roman" panose="02020603050405020304" pitchFamily="18" charset="0"/>
              </a:rPr>
              <a:t>toplumy</a:t>
            </a:r>
            <a:r>
              <a:rPr lang="en-US" sz="2200" spc="50" dirty="0">
                <a:solidFill>
                  <a:srgbClr val="000000"/>
                </a:solidFill>
                <a:latin typeface="Times New Roman" panose="02020603050405020304" pitchFamily="18" charset="0"/>
                <a:ea typeface="Times New Roman" panose="02020603050405020304" pitchFamily="18" charset="0"/>
              </a:rPr>
              <a:t> </a:t>
            </a:r>
            <a:r>
              <a:rPr lang="en-US" sz="2200" spc="50" dirty="0" err="1">
                <a:solidFill>
                  <a:srgbClr val="000000"/>
                </a:solidFill>
                <a:latin typeface="Times New Roman" panose="02020603050405020304" pitchFamily="18" charset="0"/>
                <a:ea typeface="Times New Roman" panose="02020603050405020304" pitchFamily="18" charset="0"/>
              </a:rPr>
              <a:t>ýurdumyzyň</a:t>
            </a:r>
            <a:r>
              <a:rPr lang="en-US" sz="2200" spc="50"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senagatynyň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binýadyny</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düzýär</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Tebigy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baýlyklary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gazyp</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çykarýan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pudaklara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düýpli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maýa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goýumlarynyň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gönükdirilmegi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sena</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gatyň</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bu</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ugur</a:t>
            </a:r>
            <a:r>
              <a:rPr lang="en-US" sz="2200" spc="5" dirty="0" err="1">
                <a:solidFill>
                  <a:srgbClr val="000000"/>
                </a:solidFill>
                <a:latin typeface="Times New Roman" panose="02020603050405020304" pitchFamily="18" charset="0"/>
                <a:ea typeface="Times New Roman" panose="02020603050405020304" pitchFamily="18" charset="0"/>
              </a:rPr>
              <a:t>larynda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öndürilýän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hakyky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önümiň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möçberiniň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artmagyna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getirýär</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a:solidFill>
                  <a:srgbClr val="000000"/>
                </a:solidFill>
                <a:latin typeface="Times New Roman" panose="02020603050405020304" pitchFamily="18" charset="0"/>
                <a:ea typeface="Times New Roman" panose="02020603050405020304" pitchFamily="18" charset="0"/>
              </a:rPr>
              <a:t>Bu </a:t>
            </a:r>
            <a:r>
              <a:rPr lang="en-US" sz="2200" spc="-5" dirty="0" err="1" smtClean="0">
                <a:solidFill>
                  <a:srgbClr val="000000"/>
                </a:solidFill>
                <a:latin typeface="Times New Roman" panose="02020603050405020304" pitchFamily="18" charset="0"/>
                <a:ea typeface="Times New Roman" panose="02020603050405020304" pitchFamily="18" charset="0"/>
              </a:rPr>
              <a:t>tehnolo</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giýalaryň</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aglaba</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bölegi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ýurdumyza</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nebiti</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gazy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gazyp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çykarmaga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niýetlenen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tehnikany</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enjamlary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öndürýän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öňdebaryjy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kompaniýalar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tarapyndan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ge</a:t>
            </a:r>
            <a:r>
              <a:rPr lang="en-US" sz="2200" spc="-20" dirty="0" err="1">
                <a:solidFill>
                  <a:srgbClr val="000000"/>
                </a:solidFill>
                <a:latin typeface="Times New Roman" panose="02020603050405020304" pitchFamily="18" charset="0"/>
                <a:ea typeface="Times New Roman" panose="02020603050405020304" pitchFamily="18" charset="0"/>
              </a:rPr>
              <a:t>tirilýär</a:t>
            </a:r>
            <a:r>
              <a:rPr lang="en-US" sz="2200" spc="-2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Döwletiň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köpugurly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aladasy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netijesinde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gönükdirilýän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iri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möçberli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goýumlarynyň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üs</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tünlikli</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özleşdirilmegi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Türkmenbaşynyň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nebiti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gaýtadan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işleýän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zawodlar</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toplumynyň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durky</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doly</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täzelendi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Ge</a:t>
            </a:r>
            <a:r>
              <a:rPr lang="en-US" sz="2200" spc="5" dirty="0" err="1">
                <a:solidFill>
                  <a:srgbClr val="000000"/>
                </a:solidFill>
                <a:latin typeface="Times New Roman" panose="02020603050405020304" pitchFamily="18" charset="0"/>
                <a:ea typeface="Times New Roman" panose="02020603050405020304" pitchFamily="18" charset="0"/>
              </a:rPr>
              <a:t>çirilen</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düýpli</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abatlaýyş</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işleriniň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netijesinde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bu</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toplum</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pudagyň</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smtClean="0">
                <a:solidFill>
                  <a:srgbClr val="000000"/>
                </a:solidFill>
                <a:latin typeface="Times New Roman" panose="02020603050405020304" pitchFamily="18" charset="0"/>
                <a:ea typeface="Times New Roman" panose="02020603050405020304" pitchFamily="18" charset="0"/>
              </a:rPr>
              <a:t>kärha</a:t>
            </a:r>
            <a:r>
              <a:rPr lang="tk-TM" sz="2200" spc="5" dirty="0" smtClean="0">
                <a:solidFill>
                  <a:srgbClr val="000000"/>
                </a:solidFill>
                <a:latin typeface="Times New Roman" panose="02020603050405020304" pitchFamily="18" charset="0"/>
                <a:ea typeface="Times New Roman" panose="02020603050405020304" pitchFamily="18" charset="0"/>
              </a:rPr>
              <a:t>-</a:t>
            </a:r>
            <a:r>
              <a:rPr lang="en-US" sz="2200" spc="5" dirty="0" err="1" smtClean="0">
                <a:solidFill>
                  <a:srgbClr val="000000"/>
                </a:solidFill>
                <a:latin typeface="Times New Roman" panose="02020603050405020304" pitchFamily="18" charset="0"/>
                <a:ea typeface="Times New Roman" panose="02020603050405020304" pitchFamily="18" charset="0"/>
              </a:rPr>
              <a:t>nalarynyň</a:t>
            </a:r>
            <a:r>
              <a:rPr lang="en-US" sz="2200" spc="5" dirty="0" smtClean="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birine</a:t>
            </a:r>
            <a:r>
              <a:rPr lang="en-US" sz="2200" spc="5" dirty="0">
                <a:solidFill>
                  <a:srgbClr val="000000"/>
                </a:solidFill>
                <a:latin typeface="Times New Roman" panose="02020603050405020304" pitchFamily="18" charset="0"/>
                <a:ea typeface="Times New Roman" panose="02020603050405020304" pitchFamily="18" charset="0"/>
              </a:rPr>
              <a:t> </a:t>
            </a:r>
            <a:r>
              <a:rPr lang="en-US" sz="2200" spc="5" dirty="0" err="1">
                <a:solidFill>
                  <a:srgbClr val="000000"/>
                </a:solidFill>
                <a:latin typeface="Times New Roman" panose="02020603050405020304" pitchFamily="18" charset="0"/>
                <a:ea typeface="Times New Roman" panose="02020603050405020304" pitchFamily="18" charset="0"/>
              </a:rPr>
              <a:t>öwrüldi</a:t>
            </a:r>
            <a:r>
              <a:rPr lang="en-US" sz="2200" spc="5" dirty="0">
                <a:solidFill>
                  <a:srgbClr val="000000"/>
                </a:solidFill>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solidFill>
                  <a:srgbClr val="000000"/>
                </a:solidFill>
                <a:latin typeface="Times New Roman" panose="02020603050405020304" pitchFamily="18" charset="0"/>
                <a:ea typeface="Times New Roman" panose="02020603050405020304" pitchFamily="18" charset="0"/>
              </a:rPr>
              <a:t>    </a:t>
            </a:r>
            <a:r>
              <a:rPr lang="ru-RU" sz="2200" dirty="0" smtClean="0">
                <a:solidFill>
                  <a:srgbClr val="000000"/>
                </a:solidFill>
                <a:latin typeface="Times New Roman" panose="02020603050405020304" pitchFamily="18" charset="0"/>
                <a:ea typeface="Times New Roman" panose="02020603050405020304" pitchFamily="18" charset="0"/>
              </a:rPr>
              <a:t> </a:t>
            </a:r>
            <a:r>
              <a:rPr lang="en-US" sz="2200" dirty="0" smtClean="0">
                <a:solidFill>
                  <a:srgbClr val="000000"/>
                </a:solidFill>
                <a:latin typeface="Times New Roman" panose="02020603050405020304" pitchFamily="18" charset="0"/>
                <a:ea typeface="Times New Roman" panose="02020603050405020304" pitchFamily="18" charset="0"/>
              </a:rPr>
              <a:t>«</a:t>
            </a:r>
            <a:r>
              <a:rPr lang="en-US" sz="2200" dirty="0" err="1">
                <a:solidFill>
                  <a:srgbClr val="000000"/>
                </a:solidFill>
                <a:latin typeface="Times New Roman" panose="02020603050405020304" pitchFamily="18" charset="0"/>
                <a:ea typeface="Times New Roman" panose="02020603050405020304" pitchFamily="18" charset="0"/>
              </a:rPr>
              <a:t>Mawy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ýangyç</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çig</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malyny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gaýtadan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işläp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ondan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suwuklandyrylan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gazy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öndürmek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boýun</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ça</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kärhanalary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iri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maýalary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çekmek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öňünde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tutulýar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323237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3" y="402168"/>
            <a:ext cx="9986530" cy="6233890"/>
          </a:xfrm>
        </p:spPr>
        <p:txBody>
          <a:bodyPr>
            <a:normAutofit fontScale="90000"/>
          </a:bodyPr>
          <a:lstStyle/>
          <a:p>
            <a:pPr marL="15240" marR="12065">
              <a:spcAft>
                <a:spcPts val="0"/>
              </a:spcAft>
              <a:tabLst>
                <a:tab pos="457200" algn="l"/>
              </a:tabLst>
            </a:pPr>
            <a:r>
              <a:rPr lang="nb-NO" sz="2700" spc="-10" dirty="0">
                <a:solidFill>
                  <a:srgbClr val="000000"/>
                </a:solidFill>
                <a:latin typeface="Times New Roman" panose="02020603050405020304" pitchFamily="18" charset="0"/>
                <a:ea typeface="Times New Roman" panose="02020603050405020304" pitchFamily="18" charset="0"/>
              </a:rPr>
              <a:t>Toplumyň esasy ugurlarynyň ýene-de biri elektroenergetikadyr. Bu </a:t>
            </a:r>
            <a:r>
              <a:rPr lang="nb-NO" sz="2700" spc="-25" dirty="0">
                <a:solidFill>
                  <a:srgbClr val="000000"/>
                </a:solidFill>
                <a:latin typeface="Times New Roman" panose="02020603050405020304" pitchFamily="18" charset="0"/>
                <a:ea typeface="Times New Roman" panose="02020603050405020304" pitchFamily="18" charset="0"/>
              </a:rPr>
              <a:t>pudagyň </a:t>
            </a:r>
            <a:r>
              <a:rPr lang="nb-NO" sz="2700" spc="-25" dirty="0" smtClean="0">
                <a:solidFill>
                  <a:srgbClr val="000000"/>
                </a:solidFill>
                <a:latin typeface="Times New Roman" panose="02020603050405020304" pitchFamily="18" charset="0"/>
                <a:ea typeface="Times New Roman" panose="02020603050405020304" pitchFamily="18" charset="0"/>
              </a:rPr>
              <a:t>dur</a:t>
            </a:r>
            <a:r>
              <a:rPr lang="tk-TM" sz="2700" spc="-25" dirty="0" smtClean="0">
                <a:solidFill>
                  <a:srgbClr val="000000"/>
                </a:solidFill>
                <a:latin typeface="Times New Roman" panose="02020603050405020304" pitchFamily="18" charset="0"/>
                <a:ea typeface="Times New Roman" panose="02020603050405020304" pitchFamily="18" charset="0"/>
              </a:rPr>
              <a:t>-</a:t>
            </a:r>
            <a:r>
              <a:rPr lang="nb-NO" sz="2700" spc="-25" dirty="0" smtClean="0">
                <a:solidFill>
                  <a:srgbClr val="000000"/>
                </a:solidFill>
                <a:latin typeface="Times New Roman" panose="02020603050405020304" pitchFamily="18" charset="0"/>
                <a:ea typeface="Times New Roman" panose="02020603050405020304" pitchFamily="18" charset="0"/>
              </a:rPr>
              <a:t>nukly </a:t>
            </a:r>
            <a:r>
              <a:rPr lang="nb-NO" sz="2700" spc="-25" dirty="0">
                <a:solidFill>
                  <a:srgbClr val="000000"/>
                </a:solidFill>
                <a:latin typeface="Times New Roman" panose="02020603050405020304" pitchFamily="18" charset="0"/>
                <a:ea typeface="Times New Roman" panose="02020603050405020304" pitchFamily="18" charset="0"/>
              </a:rPr>
              <a:t>ösmegi ýurduň energiýa howpsuzlygyny berjaý etmäge </a:t>
            </a:r>
            <a:r>
              <a:rPr lang="nb-NO" sz="2700" spc="-20" dirty="0">
                <a:solidFill>
                  <a:srgbClr val="000000"/>
                </a:solidFill>
                <a:latin typeface="Times New Roman" panose="02020603050405020304" pitchFamily="18" charset="0"/>
                <a:ea typeface="Times New Roman" panose="02020603050405020304" pitchFamily="18" charset="0"/>
              </a:rPr>
              <a:t>şert döredýär we </a:t>
            </a:r>
            <a:r>
              <a:rPr lang="nb-NO" sz="2700" spc="-20" dirty="0" smtClean="0">
                <a:solidFill>
                  <a:srgbClr val="000000"/>
                </a:solidFill>
                <a:latin typeface="Times New Roman" panose="02020603050405020304" pitchFamily="18" charset="0"/>
                <a:ea typeface="Times New Roman" panose="02020603050405020304" pitchFamily="18" charset="0"/>
              </a:rPr>
              <a:t>döwletimiziň </a:t>
            </a:r>
            <a:r>
              <a:rPr lang="nb-NO" sz="2700" spc="-20" dirty="0">
                <a:solidFill>
                  <a:srgbClr val="000000"/>
                </a:solidFill>
                <a:latin typeface="Times New Roman" panose="02020603050405020304" pitchFamily="18" charset="0"/>
                <a:ea typeface="Times New Roman" panose="02020603050405020304" pitchFamily="18" charset="0"/>
              </a:rPr>
              <a:t>energiýanyň bu görnüşine bolan isleglerini </a:t>
            </a:r>
            <a:r>
              <a:rPr lang="nb-NO" sz="2700" spc="-10" dirty="0">
                <a:solidFill>
                  <a:srgbClr val="000000"/>
                </a:solidFill>
                <a:latin typeface="Times New Roman" panose="02020603050405020304" pitchFamily="18" charset="0"/>
                <a:ea typeface="Times New Roman" panose="02020603050405020304" pitchFamily="18" charset="0"/>
              </a:rPr>
              <a:t>doly </a:t>
            </a:r>
            <a:r>
              <a:rPr lang="nb-NO" sz="2700" spc="-10" dirty="0" smtClean="0">
                <a:solidFill>
                  <a:srgbClr val="000000"/>
                </a:solidFill>
                <a:latin typeface="Times New Roman" panose="02020603050405020304" pitchFamily="18" charset="0"/>
                <a:ea typeface="Times New Roman" panose="02020603050405020304" pitchFamily="18" charset="0"/>
              </a:rPr>
              <a:t>kanagatlandyrma</a:t>
            </a:r>
            <a:r>
              <a:rPr lang="tk-TM" sz="2700" spc="-10" dirty="0" smtClean="0">
                <a:solidFill>
                  <a:srgbClr val="000000"/>
                </a:solidFill>
                <a:latin typeface="Times New Roman" panose="02020603050405020304" pitchFamily="18" charset="0"/>
                <a:ea typeface="Times New Roman" panose="02020603050405020304" pitchFamily="18" charset="0"/>
              </a:rPr>
              <a:t>-</a:t>
            </a:r>
            <a:r>
              <a:rPr lang="nb-NO" sz="2700" spc="-10" dirty="0" smtClean="0">
                <a:solidFill>
                  <a:srgbClr val="000000"/>
                </a:solidFill>
                <a:latin typeface="Times New Roman" panose="02020603050405020304" pitchFamily="18" charset="0"/>
                <a:ea typeface="Times New Roman" panose="02020603050405020304" pitchFamily="18" charset="0"/>
              </a:rPr>
              <a:t>ga </a:t>
            </a:r>
            <a:r>
              <a:rPr lang="nb-NO" sz="2700" spc="-10" dirty="0">
                <a:solidFill>
                  <a:srgbClr val="000000"/>
                </a:solidFill>
                <a:latin typeface="Times New Roman" panose="02020603050405020304" pitchFamily="18" charset="0"/>
                <a:ea typeface="Times New Roman" panose="02020603050405020304" pitchFamily="18" charset="0"/>
              </a:rPr>
              <a:t>mümkinçilik berýär. Türkmenistanyň energiýa </a:t>
            </a:r>
            <a:r>
              <a:rPr lang="nb-NO" sz="2700" dirty="0">
                <a:solidFill>
                  <a:srgbClr val="000000"/>
                </a:solidFill>
                <a:latin typeface="Times New Roman" panose="02020603050405020304" pitchFamily="18" charset="0"/>
                <a:ea typeface="Times New Roman" panose="02020603050405020304" pitchFamily="18" charset="0"/>
              </a:rPr>
              <a:t>ulgamy Merkezi Aziýa </a:t>
            </a:r>
            <a:r>
              <a:rPr lang="nb-NO" sz="2700" dirty="0" smtClean="0">
                <a:solidFill>
                  <a:srgbClr val="000000"/>
                </a:solidFill>
                <a:latin typeface="Times New Roman" panose="02020603050405020304" pitchFamily="18" charset="0"/>
                <a:ea typeface="Times New Roman" panose="02020603050405020304" pitchFamily="18" charset="0"/>
              </a:rPr>
              <a:t>sebit</a:t>
            </a:r>
            <a:r>
              <a:rPr lang="tk-TM" sz="2700" dirty="0" smtClean="0">
                <a:solidFill>
                  <a:srgbClr val="000000"/>
                </a:solidFill>
                <a:latin typeface="Times New Roman" panose="02020603050405020304" pitchFamily="18" charset="0"/>
                <a:ea typeface="Times New Roman" panose="02020603050405020304" pitchFamily="18" charset="0"/>
              </a:rPr>
              <a:t>-</a:t>
            </a:r>
            <a:r>
              <a:rPr lang="nb-NO" sz="2700" dirty="0" smtClean="0">
                <a:solidFill>
                  <a:srgbClr val="000000"/>
                </a:solidFill>
                <a:latin typeface="Times New Roman" panose="02020603050405020304" pitchFamily="18" charset="0"/>
                <a:ea typeface="Times New Roman" panose="02020603050405020304" pitchFamily="18" charset="0"/>
              </a:rPr>
              <a:t>iniň </a:t>
            </a:r>
            <a:r>
              <a:rPr lang="nb-NO" sz="2700" dirty="0">
                <a:solidFill>
                  <a:srgbClr val="000000"/>
                </a:solidFill>
                <a:latin typeface="Times New Roman" panose="02020603050405020304" pitchFamily="18" charset="0"/>
                <a:ea typeface="Times New Roman" panose="02020603050405020304" pitchFamily="18" charset="0"/>
              </a:rPr>
              <a:t>Birleşdirilen energoulgamyna</a:t>
            </a:r>
            <a:r>
              <a:rPr lang="nb-NO" sz="2700" spc="-10" dirty="0">
                <a:solidFill>
                  <a:srgbClr val="000000"/>
                </a:solidFill>
                <a:latin typeface="Times New Roman" panose="02020603050405020304" pitchFamily="18" charset="0"/>
                <a:ea typeface="Times New Roman" panose="02020603050405020304" pitchFamily="18" charset="0"/>
              </a:rPr>
              <a:t>, munuň özi bolsa artykmaç elektrik </a:t>
            </a:r>
            <a:r>
              <a:rPr lang="nb-NO" sz="2700" spc="-10" dirty="0" smtClean="0">
                <a:solidFill>
                  <a:srgbClr val="000000"/>
                </a:solidFill>
                <a:latin typeface="Times New Roman" panose="02020603050405020304" pitchFamily="18" charset="0"/>
                <a:ea typeface="Times New Roman" panose="02020603050405020304" pitchFamily="18" charset="0"/>
              </a:rPr>
              <a:t>energi</a:t>
            </a:r>
            <a:r>
              <a:rPr lang="tk-TM" sz="2700" spc="-10" dirty="0" smtClean="0">
                <a:solidFill>
                  <a:srgbClr val="000000"/>
                </a:solidFill>
                <a:latin typeface="Times New Roman" panose="02020603050405020304" pitchFamily="18" charset="0"/>
                <a:ea typeface="Times New Roman" panose="02020603050405020304" pitchFamily="18" charset="0"/>
              </a:rPr>
              <a:t>-</a:t>
            </a:r>
            <a:r>
              <a:rPr lang="nb-NO" sz="2700" spc="-10" dirty="0" smtClean="0">
                <a:solidFill>
                  <a:srgbClr val="000000"/>
                </a:solidFill>
                <a:latin typeface="Times New Roman" panose="02020603050405020304" pitchFamily="18" charset="0"/>
                <a:ea typeface="Times New Roman" panose="02020603050405020304" pitchFamily="18" charset="0"/>
              </a:rPr>
              <a:t>ýany </a:t>
            </a:r>
            <a:r>
              <a:rPr lang="nb-NO" sz="2700" spc="-10" dirty="0">
                <a:solidFill>
                  <a:srgbClr val="000000"/>
                </a:solidFill>
                <a:latin typeface="Times New Roman" panose="02020603050405020304" pitchFamily="18" charset="0"/>
                <a:ea typeface="Times New Roman" panose="02020603050405020304" pitchFamily="18" charset="0"/>
              </a:rPr>
              <a:t>sebitde ýerleşýän </a:t>
            </a:r>
            <a:r>
              <a:rPr lang="nb-NO" sz="2700" spc="-5" dirty="0">
                <a:solidFill>
                  <a:srgbClr val="000000"/>
                </a:solidFill>
                <a:latin typeface="Times New Roman" panose="02020603050405020304" pitchFamily="18" charset="0"/>
                <a:ea typeface="Times New Roman" panose="02020603050405020304" pitchFamily="18" charset="0"/>
              </a:rPr>
              <a:t>goňşy ýurtlara, şol sanda Owganystana, Eýrana, </a:t>
            </a:r>
            <a:r>
              <a:rPr lang="nb-NO" sz="2700" spc="-5" dirty="0" smtClean="0">
                <a:solidFill>
                  <a:srgbClr val="000000"/>
                </a:solidFill>
                <a:latin typeface="Times New Roman" panose="02020603050405020304" pitchFamily="18" charset="0"/>
                <a:ea typeface="Times New Roman" panose="02020603050405020304" pitchFamily="18" charset="0"/>
              </a:rPr>
              <a:t>Täjigis</a:t>
            </a:r>
            <a:r>
              <a:rPr lang="tk-TM" sz="2700" spc="-5" dirty="0" smtClean="0">
                <a:solidFill>
                  <a:srgbClr val="000000"/>
                </a:solidFill>
                <a:latin typeface="Times New Roman" panose="02020603050405020304" pitchFamily="18" charset="0"/>
                <a:ea typeface="Times New Roman" panose="02020603050405020304" pitchFamily="18" charset="0"/>
              </a:rPr>
              <a:t>-</a:t>
            </a:r>
            <a:r>
              <a:rPr lang="nb-NO" sz="2700" spc="-5" dirty="0" smtClean="0">
                <a:solidFill>
                  <a:srgbClr val="000000"/>
                </a:solidFill>
                <a:latin typeface="Times New Roman" panose="02020603050405020304" pitchFamily="18" charset="0"/>
                <a:ea typeface="Times New Roman" panose="02020603050405020304" pitchFamily="18" charset="0"/>
              </a:rPr>
              <a:t>tana</a:t>
            </a:r>
            <a:r>
              <a:rPr lang="nb-NO" sz="2700" spc="-5" dirty="0">
                <a:solidFill>
                  <a:srgbClr val="000000"/>
                </a:solidFill>
                <a:latin typeface="Times New Roman" panose="02020603050405020304" pitchFamily="18" charset="0"/>
                <a:ea typeface="Times New Roman" panose="02020603050405020304" pitchFamily="18" charset="0"/>
              </a:rPr>
              <a:t>, Türkiýä, beýleki döwletlere ibermäge ýagdaý döredýär.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spc="-15" dirty="0">
                <a:solidFill>
                  <a:srgbClr val="000000"/>
                </a:solidFill>
                <a:latin typeface="Times New Roman" panose="02020603050405020304" pitchFamily="18" charset="0"/>
                <a:ea typeface="Times New Roman" panose="02020603050405020304" pitchFamily="18" charset="0"/>
              </a:rPr>
              <a:t>    </a:t>
            </a:r>
            <a:r>
              <a:rPr lang="nb-NO" sz="2700" spc="-15" dirty="0">
                <a:solidFill>
                  <a:srgbClr val="000000"/>
                </a:solidFill>
                <a:latin typeface="Times New Roman" panose="02020603050405020304" pitchFamily="18" charset="0"/>
                <a:ea typeface="Times New Roman" panose="02020603050405020304" pitchFamily="18" charset="0"/>
              </a:rPr>
              <a:t>Milli ykdysadyýetimiziň tiz ösýän we özgerýän pudaklarynyň ýene-</a:t>
            </a:r>
            <a:r>
              <a:rPr lang="nb-NO" sz="2700" spc="-5" dirty="0">
                <a:solidFill>
                  <a:srgbClr val="000000"/>
                </a:solidFill>
                <a:latin typeface="Times New Roman" panose="02020603050405020304" pitchFamily="18" charset="0"/>
                <a:ea typeface="Times New Roman" panose="02020603050405020304" pitchFamily="18" charset="0"/>
              </a:rPr>
              <a:t>de biri </a:t>
            </a:r>
            <a:r>
              <a:rPr lang="nb-NO" sz="2700" spc="-5" dirty="0" smtClean="0">
                <a:solidFill>
                  <a:srgbClr val="000000"/>
                </a:solidFill>
                <a:latin typeface="Times New Roman" panose="02020603050405020304" pitchFamily="18" charset="0"/>
                <a:ea typeface="Times New Roman" panose="02020603050405020304" pitchFamily="18" charset="0"/>
              </a:rPr>
              <a:t>ag</a:t>
            </a:r>
            <a:r>
              <a:rPr lang="tk-TM" sz="2700" spc="-5" dirty="0" smtClean="0">
                <a:solidFill>
                  <a:srgbClr val="000000"/>
                </a:solidFill>
                <a:latin typeface="Times New Roman" panose="02020603050405020304" pitchFamily="18" charset="0"/>
                <a:ea typeface="Times New Roman" panose="02020603050405020304" pitchFamily="18" charset="0"/>
              </a:rPr>
              <a:t>-</a:t>
            </a:r>
            <a:r>
              <a:rPr lang="nb-NO" sz="2700" spc="-5" dirty="0" smtClean="0">
                <a:solidFill>
                  <a:srgbClr val="000000"/>
                </a:solidFill>
                <a:latin typeface="Times New Roman" panose="02020603050405020304" pitchFamily="18" charset="0"/>
                <a:ea typeface="Times New Roman" panose="02020603050405020304" pitchFamily="18" charset="0"/>
              </a:rPr>
              <a:t>rosenagat </a:t>
            </a:r>
            <a:r>
              <a:rPr lang="nb-NO" sz="2700" spc="-5" dirty="0">
                <a:solidFill>
                  <a:srgbClr val="000000"/>
                </a:solidFill>
                <a:latin typeface="Times New Roman" panose="02020603050405020304" pitchFamily="18" charset="0"/>
                <a:ea typeface="Times New Roman" panose="02020603050405020304" pitchFamily="18" charset="0"/>
              </a:rPr>
              <a:t>toplumydyr. Ýurdumyzyň ilatyny ýokary hilli azyk </a:t>
            </a:r>
            <a:r>
              <a:rPr lang="nb-NO" sz="2700" spc="15" dirty="0">
                <a:solidFill>
                  <a:srgbClr val="000000"/>
                </a:solidFill>
                <a:latin typeface="Times New Roman" panose="02020603050405020304" pitchFamily="18" charset="0"/>
                <a:ea typeface="Times New Roman" panose="02020603050405020304" pitchFamily="18" charset="0"/>
              </a:rPr>
              <a:t>önümleri, milli </a:t>
            </a:r>
            <a:r>
              <a:rPr lang="nb-NO" sz="2700" spc="15" dirty="0" smtClean="0">
                <a:solidFill>
                  <a:srgbClr val="000000"/>
                </a:solidFill>
                <a:latin typeface="Times New Roman" panose="02020603050405020304" pitchFamily="18" charset="0"/>
                <a:ea typeface="Times New Roman" panose="02020603050405020304" pitchFamily="18" charset="0"/>
              </a:rPr>
              <a:t>senagaty </a:t>
            </a:r>
            <a:r>
              <a:rPr lang="nb-NO" sz="2700" spc="15" dirty="0">
                <a:solidFill>
                  <a:srgbClr val="000000"/>
                </a:solidFill>
                <a:latin typeface="Times New Roman" panose="02020603050405020304" pitchFamily="18" charset="0"/>
                <a:ea typeface="Times New Roman" panose="02020603050405020304" pitchFamily="18" charset="0"/>
              </a:rPr>
              <a:t>bolsa oba hojalyk çig maly bilen bolelin üp</a:t>
            </a:r>
            <a:r>
              <a:rPr lang="nb-NO" sz="2700" spc="-15" dirty="0">
                <a:solidFill>
                  <a:srgbClr val="000000"/>
                </a:solidFill>
                <a:latin typeface="Times New Roman" panose="02020603050405020304" pitchFamily="18" charset="0"/>
                <a:ea typeface="Times New Roman" panose="02020603050405020304" pitchFamily="18" charset="0"/>
              </a:rPr>
              <a:t>jün etmegi maksat edinýän bu toplumyň işi durnukly ilerleýär. </a:t>
            </a:r>
            <a:r>
              <a:rPr lang="ru-RU" sz="2700" spc="-15" dirty="0">
                <a:solidFill>
                  <a:srgbClr val="000000"/>
                </a:solidFill>
                <a:latin typeface="Times New Roman" panose="02020603050405020304" pitchFamily="18" charset="0"/>
                <a:ea typeface="Times New Roman" panose="02020603050405020304" pitchFamily="18" charset="0"/>
              </a:rPr>
              <a:t>Ý</a:t>
            </a:r>
            <a:r>
              <a:rPr lang="nb-NO" sz="2700" spc="-15" dirty="0">
                <a:solidFill>
                  <a:srgbClr val="000000"/>
                </a:solidFill>
                <a:latin typeface="Times New Roman" panose="02020603050405020304" pitchFamily="18" charset="0"/>
                <a:ea typeface="Times New Roman" panose="02020603050405020304" pitchFamily="18" charset="0"/>
              </a:rPr>
              <a:t>urtda </a:t>
            </a:r>
            <a:r>
              <a:rPr lang="nb-NO" sz="2700" spc="-30" dirty="0">
                <a:solidFill>
                  <a:srgbClr val="000000"/>
                </a:solidFill>
                <a:latin typeface="Times New Roman" panose="02020603050405020304" pitchFamily="18" charset="0"/>
                <a:ea typeface="Times New Roman" panose="02020603050405020304" pitchFamily="18" charset="0"/>
              </a:rPr>
              <a:t>munuň üçin zerurbolan şertleriň, şol sanda ýokary öndürijilikli ekerançy</a:t>
            </a:r>
            <a:r>
              <a:rPr lang="nb-NO" sz="2700" spc="-25" dirty="0">
                <a:solidFill>
                  <a:srgbClr val="000000"/>
                </a:solidFill>
                <a:latin typeface="Times New Roman" panose="02020603050405020304" pitchFamily="18" charset="0"/>
                <a:ea typeface="Times New Roman" panose="02020603050405020304" pitchFamily="18" charset="0"/>
              </a:rPr>
              <a:t>lyk ýerleriniň uly gorunyň bardygyny </a:t>
            </a:r>
            <a:r>
              <a:rPr lang="nb-NO" sz="2700" spc="-25" dirty="0" smtClean="0">
                <a:solidFill>
                  <a:srgbClr val="000000"/>
                </a:solidFill>
                <a:latin typeface="Times New Roman" panose="02020603050405020304" pitchFamily="18" charset="0"/>
                <a:ea typeface="Times New Roman" panose="02020603050405020304" pitchFamily="18" charset="0"/>
              </a:rPr>
              <a:t>belle</a:t>
            </a:r>
            <a:r>
              <a:rPr lang="tk-TM" sz="2700" spc="-25" dirty="0" smtClean="0">
                <a:solidFill>
                  <a:srgbClr val="000000"/>
                </a:solidFill>
                <a:latin typeface="Times New Roman" panose="02020603050405020304" pitchFamily="18" charset="0"/>
                <a:ea typeface="Times New Roman" panose="02020603050405020304" pitchFamily="18" charset="0"/>
              </a:rPr>
              <a:t>-</a:t>
            </a:r>
            <a:r>
              <a:rPr lang="nb-NO" sz="2700" spc="-25" dirty="0" smtClean="0">
                <a:solidFill>
                  <a:srgbClr val="000000"/>
                </a:solidFill>
                <a:latin typeface="Times New Roman" panose="02020603050405020304" pitchFamily="18" charset="0"/>
                <a:ea typeface="Times New Roman" panose="02020603050405020304" pitchFamily="18" charset="0"/>
              </a:rPr>
              <a:t>mek </a:t>
            </a:r>
            <a:r>
              <a:rPr lang="nb-NO" sz="2700" spc="-25" dirty="0">
                <a:solidFill>
                  <a:srgbClr val="000000"/>
                </a:solidFill>
                <a:latin typeface="Times New Roman" panose="02020603050405020304" pitchFamily="18" charset="0"/>
                <a:ea typeface="Times New Roman" panose="02020603050405020304" pitchFamily="18" charset="0"/>
              </a:rPr>
              <a:t>gerek.</a:t>
            </a:r>
            <a:r>
              <a:rPr lang="nb-NO" sz="2700" dirty="0">
                <a:solidFill>
                  <a:srgbClr val="000000"/>
                </a:solidFill>
                <a:latin typeface="Times New Roman" panose="02020603050405020304" pitchFamily="18" charset="0"/>
                <a:ea typeface="Times New Roman" panose="02020603050405020304" pitchFamily="18" charset="0"/>
              </a:rPr>
              <a:t> </a:t>
            </a:r>
            <a:r>
              <a:rPr lang="nb-NO" sz="2700" spc="-35" dirty="0">
                <a:solidFill>
                  <a:srgbClr val="000000"/>
                </a:solidFill>
                <a:latin typeface="Times New Roman" panose="02020603050405020304" pitchFamily="18" charset="0"/>
                <a:ea typeface="Times New Roman" panose="02020603050405020304" pitchFamily="18" charset="0"/>
              </a:rPr>
              <a:t>Soňky ýyllaryň içinde täze ekerançylyk meýdanlaryny özleşdirmek, </a:t>
            </a:r>
            <a:r>
              <a:rPr lang="nb-NO" sz="2700" spc="-25" dirty="0">
                <a:solidFill>
                  <a:srgbClr val="000000"/>
                </a:solidFill>
                <a:latin typeface="Times New Roman" panose="02020603050405020304" pitchFamily="18" charset="0"/>
                <a:ea typeface="Times New Roman" panose="02020603050405020304" pitchFamily="18" charset="0"/>
              </a:rPr>
              <a:t>emeli suw akabalaryny, zeýkeşleri</a:t>
            </a:r>
            <a:r>
              <a:rPr lang="nb-NO" sz="2700" spc="-25" dirty="0" smtClean="0">
                <a:solidFill>
                  <a:srgbClr val="000000"/>
                </a:solidFill>
                <a:latin typeface="Times New Roman" panose="02020603050405020304" pitchFamily="18" charset="0"/>
                <a:ea typeface="Times New Roman" panose="02020603050405020304" pitchFamily="18" charset="0"/>
              </a:rPr>
              <a:t>, </a:t>
            </a:r>
            <a:r>
              <a:rPr lang="nb-NO" sz="2700" spc="-25" dirty="0">
                <a:solidFill>
                  <a:srgbClr val="000000"/>
                </a:solidFill>
                <a:latin typeface="Times New Roman" panose="02020603050405020304" pitchFamily="18" charset="0"/>
                <a:ea typeface="Times New Roman" panose="02020603050405020304" pitchFamily="18" charset="0"/>
              </a:rPr>
              <a:t>awtoulag ýollaryny gur</a:t>
            </a:r>
            <a:r>
              <a:rPr lang="nb-NO" sz="2700" spc="-15" dirty="0">
                <a:solidFill>
                  <a:srgbClr val="000000"/>
                </a:solidFill>
                <a:latin typeface="Times New Roman" panose="02020603050405020304" pitchFamily="18" charset="0"/>
                <a:ea typeface="Times New Roman" panose="02020603050405020304" pitchFamily="18" charset="0"/>
              </a:rPr>
              <a:t>mak </a:t>
            </a:r>
            <a:r>
              <a:rPr lang="nb-NO" sz="2700" spc="-15" dirty="0" smtClean="0">
                <a:solidFill>
                  <a:srgbClr val="000000"/>
                </a:solidFill>
                <a:latin typeface="Times New Roman" panose="02020603050405020304" pitchFamily="18" charset="0"/>
                <a:ea typeface="Times New Roman" panose="02020603050405020304" pitchFamily="18" charset="0"/>
              </a:rPr>
              <a:t>boýunça </a:t>
            </a:r>
            <a:r>
              <a:rPr lang="nb-NO" sz="2700" spc="-15" dirty="0">
                <a:solidFill>
                  <a:srgbClr val="000000"/>
                </a:solidFill>
                <a:latin typeface="Times New Roman" panose="02020603050405020304" pitchFamily="18" charset="0"/>
                <a:ea typeface="Times New Roman" panose="02020603050405020304" pitchFamily="18" charset="0"/>
              </a:rPr>
              <a:t>düýpli işler durmuşa geçirildi.</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024435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4714" y="677376"/>
            <a:ext cx="9764589" cy="5723424"/>
          </a:xfrm>
        </p:spPr>
        <p:txBody>
          <a:bodyPr>
            <a:noAutofit/>
          </a:bodyPr>
          <a:lstStyle/>
          <a:p>
            <a:pPr>
              <a:spcBef>
                <a:spcPts val="1200"/>
              </a:spcBef>
              <a:spcAft>
                <a:spcPts val="300"/>
              </a:spcAft>
            </a:pPr>
            <a:r>
              <a:rPr lang="ru-RU" sz="2400" b="1" kern="1600" spc="-10" dirty="0" smtClean="0">
                <a:latin typeface="Times New Roman" panose="02020603050405020304" pitchFamily="18" charset="0"/>
                <a:cs typeface="Arial" panose="020B0604020202020204" pitchFamily="34" charset="0"/>
              </a:rPr>
              <a:t>      </a:t>
            </a:r>
            <a:r>
              <a:rPr lang="nb-NO" sz="2400" b="1" kern="1600" spc="-10" dirty="0" smtClean="0">
                <a:latin typeface="Times New Roman" panose="02020603050405020304" pitchFamily="18" charset="0"/>
                <a:cs typeface="Arial" panose="020B0604020202020204" pitchFamily="34" charset="0"/>
              </a:rPr>
              <a:t>3.2</a:t>
            </a:r>
            <a:r>
              <a:rPr lang="nb-NO" sz="2400" b="1" kern="1600" spc="-10" dirty="0">
                <a:latin typeface="Times New Roman" panose="02020603050405020304" pitchFamily="18" charset="0"/>
                <a:cs typeface="Arial" panose="020B0604020202020204" pitchFamily="34" charset="0"/>
              </a:rPr>
              <a:t>. Türkmenistanyň ykdysadyýetini maliýe taýdan üpjün etmekde güýçli döwletiň bolmagynyň </a:t>
            </a:r>
            <a:r>
              <a:rPr lang="nb-NO" sz="2400" b="1" kern="1600" spc="-10" dirty="0" smtClean="0">
                <a:latin typeface="Times New Roman" panose="02020603050405020304" pitchFamily="18" charset="0"/>
                <a:cs typeface="Arial" panose="020B0604020202020204" pitchFamily="34" charset="0"/>
              </a:rPr>
              <a:t>ähmiýeti</a:t>
            </a:r>
            <a:r>
              <a:rPr lang="tk-TM" sz="2400" b="1" kern="1600" spc="-10"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spc="-20" dirty="0">
                <a:solidFill>
                  <a:srgbClr val="000000"/>
                </a:solidFill>
                <a:latin typeface="Times New Roman" panose="02020603050405020304" pitchFamily="18" charset="0"/>
                <a:ea typeface="Times New Roman" panose="02020603050405020304" pitchFamily="18" charset="0"/>
              </a:rPr>
              <a:t>    </a:t>
            </a:r>
            <a:r>
              <a:rPr lang="nb-NO" sz="2400" spc="5" dirty="0">
                <a:solidFill>
                  <a:srgbClr val="000000"/>
                </a:solidFill>
                <a:latin typeface="Times New Roman" panose="02020603050405020304" pitchFamily="18" charset="0"/>
                <a:ea typeface="Times New Roman" panose="02020603050405020304" pitchFamily="18" charset="0"/>
              </a:rPr>
              <a:t>Ösüşiň häzirki tapgyrynda mil</a:t>
            </a:r>
            <a:r>
              <a:rPr lang="nb-NO" sz="2400" spc="-5" dirty="0">
                <a:solidFill>
                  <a:srgbClr val="000000"/>
                </a:solidFill>
                <a:latin typeface="Times New Roman" panose="02020603050405020304" pitchFamily="18" charset="0"/>
                <a:ea typeface="Times New Roman" panose="02020603050405020304" pitchFamily="18" charset="0"/>
              </a:rPr>
              <a:t>li ykdysadyýet hil taýdan täze, ösýän we </a:t>
            </a:r>
            <a:r>
              <a:rPr lang="nb-NO" sz="2400" spc="-5" dirty="0" smtClean="0">
                <a:solidFill>
                  <a:srgbClr val="000000"/>
                </a:solidFill>
                <a:latin typeface="Times New Roman" panose="02020603050405020304" pitchFamily="18" charset="0"/>
                <a:ea typeface="Times New Roman" panose="02020603050405020304" pitchFamily="18" charset="0"/>
              </a:rPr>
              <a:t>öz</a:t>
            </a:r>
            <a:r>
              <a:rPr lang="tk-TM" sz="2400" spc="-5" dirty="0" smtClean="0">
                <a:solidFill>
                  <a:srgbClr val="000000"/>
                </a:solidFill>
                <a:latin typeface="Times New Roman" panose="02020603050405020304" pitchFamily="18" charset="0"/>
                <a:ea typeface="Times New Roman" panose="02020603050405020304" pitchFamily="18" charset="0"/>
              </a:rPr>
              <a:t>-</a:t>
            </a:r>
            <a:r>
              <a:rPr lang="nb-NO" sz="2400" spc="-5" dirty="0" smtClean="0">
                <a:solidFill>
                  <a:srgbClr val="000000"/>
                </a:solidFill>
                <a:latin typeface="Times New Roman" panose="02020603050405020304" pitchFamily="18" charset="0"/>
                <a:ea typeface="Times New Roman" panose="02020603050405020304" pitchFamily="18" charset="0"/>
              </a:rPr>
              <a:t>gerýän </a:t>
            </a:r>
            <a:r>
              <a:rPr lang="nb-NO" sz="2400" spc="-5" dirty="0">
                <a:solidFill>
                  <a:srgbClr val="000000"/>
                </a:solidFill>
                <a:latin typeface="Times New Roman" panose="02020603050405020304" pitchFamily="18" charset="0"/>
                <a:ea typeface="Times New Roman" panose="02020603050405020304" pitchFamily="18" charset="0"/>
              </a:rPr>
              <a:t>ykdysady bitewi</a:t>
            </a:r>
            <a:r>
              <a:rPr lang="nb-NO" sz="2400" spc="-20" dirty="0">
                <a:solidFill>
                  <a:srgbClr val="000000"/>
                </a:solidFill>
                <a:latin typeface="Times New Roman" panose="02020603050405020304" pitchFamily="18" charset="0"/>
                <a:ea typeface="Times New Roman" panose="02020603050405020304" pitchFamily="18" charset="0"/>
              </a:rPr>
              <a:t>ligi bina edýär. Şeýle şertlerde döwlet ösüşinde has </a:t>
            </a:r>
            <a:r>
              <a:rPr lang="nb-NO" sz="2400" spc="-20" dirty="0" smtClean="0">
                <a:solidFill>
                  <a:srgbClr val="000000"/>
                </a:solidFill>
                <a:latin typeface="Times New Roman" panose="02020603050405020304" pitchFamily="18" charset="0"/>
                <a:ea typeface="Times New Roman" panose="02020603050405020304" pitchFamily="18" charset="0"/>
              </a:rPr>
              <a:t>mö</a:t>
            </a:r>
            <a:r>
              <a:rPr lang="tk-TM" sz="2400" spc="-20" dirty="0" smtClean="0">
                <a:solidFill>
                  <a:srgbClr val="000000"/>
                </a:solidFill>
                <a:latin typeface="Times New Roman" panose="02020603050405020304" pitchFamily="18" charset="0"/>
                <a:ea typeface="Times New Roman" panose="02020603050405020304" pitchFamily="18" charset="0"/>
              </a:rPr>
              <a:t>-</a:t>
            </a:r>
            <a:r>
              <a:rPr lang="nb-NO" sz="2400" spc="-20" dirty="0" smtClean="0">
                <a:solidFill>
                  <a:srgbClr val="000000"/>
                </a:solidFill>
                <a:latin typeface="Times New Roman" panose="02020603050405020304" pitchFamily="18" charset="0"/>
                <a:ea typeface="Times New Roman" panose="02020603050405020304" pitchFamily="18" charset="0"/>
              </a:rPr>
              <a:t>hüm </a:t>
            </a:r>
            <a:r>
              <a:rPr lang="nb-NO" sz="2400" spc="-20" dirty="0">
                <a:solidFill>
                  <a:srgbClr val="000000"/>
                </a:solidFill>
                <a:latin typeface="Times New Roman" panose="02020603050405020304" pitchFamily="18" charset="0"/>
                <a:ea typeface="Times New Roman" panose="02020603050405020304" pitchFamily="18" charset="0"/>
              </a:rPr>
              <a:t>ugurlary saýlap almak işi </a:t>
            </a:r>
            <a:r>
              <a:rPr lang="nb-NO" sz="2400" spc="-10" dirty="0">
                <a:solidFill>
                  <a:srgbClr val="000000"/>
                </a:solidFill>
                <a:latin typeface="Times New Roman" panose="02020603050405020304" pitchFamily="18" charset="0"/>
                <a:ea typeface="Times New Roman" panose="02020603050405020304" pitchFamily="18" charset="0"/>
              </a:rPr>
              <a:t>ýurduň milli bähbitlerini sebitde bar bolan </a:t>
            </a:r>
            <a:r>
              <a:rPr lang="nb-NO" sz="2400" spc="-15" dirty="0" smtClean="0">
                <a:solidFill>
                  <a:srgbClr val="000000"/>
                </a:solidFill>
                <a:latin typeface="Times New Roman" panose="02020603050405020304" pitchFamily="18" charset="0"/>
                <a:ea typeface="Times New Roman" panose="02020603050405020304" pitchFamily="18" charset="0"/>
              </a:rPr>
              <a:t>şert</a:t>
            </a:r>
            <a:r>
              <a:rPr lang="tk-TM" sz="2400" spc="-15" dirty="0" smtClean="0">
                <a:solidFill>
                  <a:srgbClr val="000000"/>
                </a:solidFill>
                <a:latin typeface="Times New Roman" panose="02020603050405020304" pitchFamily="18" charset="0"/>
                <a:ea typeface="Times New Roman" panose="02020603050405020304" pitchFamily="18" charset="0"/>
              </a:rPr>
              <a:t>-</a:t>
            </a:r>
            <a:r>
              <a:rPr lang="nb-NO" sz="2400" spc="-15" dirty="0" smtClean="0">
                <a:solidFill>
                  <a:srgbClr val="000000"/>
                </a:solidFill>
                <a:latin typeface="Times New Roman" panose="02020603050405020304" pitchFamily="18" charset="0"/>
                <a:ea typeface="Times New Roman" panose="02020603050405020304" pitchFamily="18" charset="0"/>
              </a:rPr>
              <a:t>ler</a:t>
            </a:r>
            <a:r>
              <a:rPr lang="nb-NO" sz="2400" spc="-15" dirty="0">
                <a:solidFill>
                  <a:srgbClr val="000000"/>
                </a:solidFill>
                <a:latin typeface="Times New Roman" panose="02020603050405020304" pitchFamily="18" charset="0"/>
                <a:ea typeface="Times New Roman" panose="02020603050405020304" pitchFamily="18" charset="0"/>
              </a:rPr>
              <a:t>, şol hadysalarda we şertlerde Türkmenistanyň tutýan orny hem </a:t>
            </a:r>
            <a:r>
              <a:rPr lang="nb-NO" sz="2400" spc="-20" dirty="0">
                <a:solidFill>
                  <a:srgbClr val="000000"/>
                </a:solidFill>
                <a:latin typeface="Times New Roman" panose="02020603050405020304" pitchFamily="18" charset="0"/>
                <a:ea typeface="Times New Roman" panose="02020603050405020304" pitchFamily="18" charset="0"/>
              </a:rPr>
              <a:t>ähmiýeti </a:t>
            </a:r>
            <a:r>
              <a:rPr lang="nb-NO" sz="2400" spc="-20" dirty="0" smtClean="0">
                <a:solidFill>
                  <a:srgbClr val="000000"/>
                </a:solidFill>
                <a:latin typeface="Times New Roman" panose="02020603050405020304" pitchFamily="18" charset="0"/>
                <a:ea typeface="Times New Roman" panose="02020603050405020304" pitchFamily="18" charset="0"/>
              </a:rPr>
              <a:t>bi</a:t>
            </a:r>
            <a:r>
              <a:rPr lang="tk-TM" sz="2400" spc="-20" dirty="0" smtClean="0">
                <a:solidFill>
                  <a:srgbClr val="000000"/>
                </a:solidFill>
                <a:latin typeface="Times New Roman" panose="02020603050405020304" pitchFamily="18" charset="0"/>
                <a:ea typeface="Times New Roman" panose="02020603050405020304" pitchFamily="18" charset="0"/>
              </a:rPr>
              <a:t>-</a:t>
            </a:r>
            <a:r>
              <a:rPr lang="nb-NO" sz="2400" spc="-20" dirty="0" smtClean="0">
                <a:solidFill>
                  <a:srgbClr val="000000"/>
                </a:solidFill>
                <a:latin typeface="Times New Roman" panose="02020603050405020304" pitchFamily="18" charset="0"/>
                <a:ea typeface="Times New Roman" panose="02020603050405020304" pitchFamily="18" charset="0"/>
              </a:rPr>
              <a:t>len </a:t>
            </a:r>
            <a:r>
              <a:rPr lang="nb-NO" sz="2400" spc="-20" dirty="0">
                <a:solidFill>
                  <a:srgbClr val="000000"/>
                </a:solidFill>
                <a:latin typeface="Times New Roman" panose="02020603050405020304" pitchFamily="18" charset="0"/>
                <a:ea typeface="Times New Roman" panose="02020603050405020304" pitchFamily="18" charset="0"/>
              </a:rPr>
              <a:t>inçeden sazlaşdyrmak başarnygyna bagly bolup durýar.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5" dirty="0">
                <a:solidFill>
                  <a:srgbClr val="000000"/>
                </a:solidFill>
                <a:latin typeface="Times New Roman" panose="02020603050405020304" pitchFamily="18" charset="0"/>
                <a:ea typeface="Times New Roman" panose="02020603050405020304" pitchFamily="18" charset="0"/>
              </a:rPr>
              <a:t>    </a:t>
            </a:r>
            <a:r>
              <a:rPr lang="nb-NO" sz="2400" spc="-5" dirty="0">
                <a:solidFill>
                  <a:srgbClr val="000000"/>
                </a:solidFill>
                <a:latin typeface="Times New Roman" panose="02020603050405020304" pitchFamily="18" charset="0"/>
                <a:ea typeface="Times New Roman" panose="02020603050405020304" pitchFamily="18" charset="0"/>
              </a:rPr>
              <a:t>Netijeli halkara hyzmatdaşlygyny yzygiderli pugtalandyr</a:t>
            </a:r>
            <a:r>
              <a:rPr lang="nb-NO" sz="2400" dirty="0">
                <a:solidFill>
                  <a:srgbClr val="000000"/>
                </a:solidFill>
                <a:latin typeface="Times New Roman" panose="02020603050405020304" pitchFamily="18" charset="0"/>
                <a:ea typeface="Times New Roman" panose="02020603050405020304" pitchFamily="18" charset="0"/>
              </a:rPr>
              <a:t>makda, jedelleriň we dawalaryň öňüni almaga gönükdirilen </a:t>
            </a:r>
            <a:r>
              <a:rPr lang="nb-NO" sz="2400" spc="-5" dirty="0">
                <a:solidFill>
                  <a:srgbClr val="000000"/>
                </a:solidFill>
                <a:latin typeface="Times New Roman" panose="02020603050405020304" pitchFamily="18" charset="0"/>
                <a:ea typeface="Times New Roman" panose="02020603050405020304" pitchFamily="18" charset="0"/>
              </a:rPr>
              <a:t>diplomatiýanyň ösdürilmeginde, </a:t>
            </a:r>
            <a:r>
              <a:rPr lang="nb-NO" sz="2400" spc="-5" dirty="0" smtClean="0">
                <a:solidFill>
                  <a:srgbClr val="000000"/>
                </a:solidFill>
                <a:latin typeface="Times New Roman" panose="02020603050405020304" pitchFamily="18" charset="0"/>
                <a:ea typeface="Times New Roman" panose="02020603050405020304" pitchFamily="18" charset="0"/>
              </a:rPr>
              <a:t>bütindünýä </a:t>
            </a:r>
            <a:r>
              <a:rPr lang="nb-NO" sz="2400" spc="-5" dirty="0">
                <a:solidFill>
                  <a:srgbClr val="000000"/>
                </a:solidFill>
                <a:latin typeface="Times New Roman" panose="02020603050405020304" pitchFamily="18" charset="0"/>
                <a:ea typeface="Times New Roman" panose="02020603050405020304" pitchFamily="18" charset="0"/>
              </a:rPr>
              <a:t>energiýa howpsuzlygyny </a:t>
            </a:r>
            <a:r>
              <a:rPr lang="nb-NO" sz="2400" spc="30" dirty="0">
                <a:solidFill>
                  <a:srgbClr val="000000"/>
                </a:solidFill>
                <a:latin typeface="Times New Roman" panose="02020603050405020304" pitchFamily="18" charset="0"/>
                <a:ea typeface="Times New Roman" panose="02020603050405020304" pitchFamily="18" charset="0"/>
              </a:rPr>
              <a:t>berkarar etmekde ýurdumyzyň öňe </a:t>
            </a:r>
            <a:r>
              <a:rPr lang="nb-NO" sz="2400" spc="30" dirty="0" smtClean="0">
                <a:solidFill>
                  <a:srgbClr val="000000"/>
                </a:solidFill>
                <a:latin typeface="Times New Roman" panose="02020603050405020304" pitchFamily="18" charset="0"/>
                <a:ea typeface="Times New Roman" panose="02020603050405020304" pitchFamily="18" charset="0"/>
              </a:rPr>
              <a:t>sü</a:t>
            </a:r>
            <a:r>
              <a:rPr lang="tk-TM" sz="2400" spc="30" dirty="0" smtClean="0">
                <a:solidFill>
                  <a:srgbClr val="000000"/>
                </a:solidFill>
                <a:latin typeface="Times New Roman" panose="02020603050405020304" pitchFamily="18" charset="0"/>
                <a:ea typeface="Times New Roman" panose="02020603050405020304" pitchFamily="18" charset="0"/>
              </a:rPr>
              <a:t>-</a:t>
            </a:r>
            <a:r>
              <a:rPr lang="nb-NO" sz="2400" spc="30" dirty="0" smtClean="0">
                <a:solidFill>
                  <a:srgbClr val="000000"/>
                </a:solidFill>
                <a:latin typeface="Times New Roman" panose="02020603050405020304" pitchFamily="18" charset="0"/>
                <a:ea typeface="Times New Roman" panose="02020603050405020304" pitchFamily="18" charset="0"/>
              </a:rPr>
              <a:t>ren hoşniýetli </a:t>
            </a:r>
            <a:r>
              <a:rPr lang="nb-NO" sz="2400" spc="30" dirty="0">
                <a:solidFill>
                  <a:srgbClr val="000000"/>
                </a:solidFill>
                <a:latin typeface="Times New Roman" panose="02020603050405020304" pitchFamily="18" charset="0"/>
                <a:ea typeface="Times New Roman" panose="02020603050405020304" pitchFamily="18" charset="0"/>
              </a:rPr>
              <a:t>ideýalarynyň </a:t>
            </a:r>
            <a:r>
              <a:rPr lang="nb-NO" sz="2400" dirty="0">
                <a:solidFill>
                  <a:srgbClr val="000000"/>
                </a:solidFill>
                <a:latin typeface="Times New Roman" panose="02020603050405020304" pitchFamily="18" charset="0"/>
                <a:ea typeface="Times New Roman" panose="02020603050405020304" pitchFamily="18" charset="0"/>
              </a:rPr>
              <a:t>dünýä arenasynda giň goldawa eýe bolmagy </a:t>
            </a:r>
            <a:r>
              <a:rPr lang="nb-NO" sz="2400" dirty="0" smtClean="0">
                <a:solidFill>
                  <a:srgbClr val="000000"/>
                </a:solidFill>
                <a:latin typeface="Times New Roman" panose="02020603050405020304" pitchFamily="18" charset="0"/>
                <a:ea typeface="Times New Roman" panose="02020603050405020304" pitchFamily="18" charset="0"/>
              </a:rPr>
              <a:t>mu</a:t>
            </a:r>
            <a:r>
              <a:rPr lang="tk-TM"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ny aňryýany </a:t>
            </a:r>
            <a:r>
              <a:rPr lang="nb-NO" sz="2400" dirty="0">
                <a:solidFill>
                  <a:srgbClr val="000000"/>
                </a:solidFill>
                <a:latin typeface="Times New Roman" panose="02020603050405020304" pitchFamily="18" charset="0"/>
                <a:ea typeface="Times New Roman" panose="02020603050405020304" pitchFamily="18" charset="0"/>
              </a:rPr>
              <a:t>bilen tas</a:t>
            </a:r>
            <a:r>
              <a:rPr lang="nb-NO" sz="2400" spc="-20" dirty="0">
                <a:solidFill>
                  <a:srgbClr val="000000"/>
                </a:solidFill>
                <a:latin typeface="Times New Roman" panose="02020603050405020304" pitchFamily="18" charset="0"/>
                <a:ea typeface="Times New Roman" panose="02020603050405020304" pitchFamily="18" charset="0"/>
              </a:rPr>
              <a:t>syklaýar.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60" dirty="0">
                <a:solidFill>
                  <a:srgbClr val="000000"/>
                </a:solidFill>
                <a:latin typeface="Times New Roman" panose="02020603050405020304" pitchFamily="18" charset="0"/>
                <a:ea typeface="Times New Roman" panose="02020603050405020304" pitchFamily="18" charset="0"/>
              </a:rPr>
              <a:t>    </a:t>
            </a:r>
            <a:r>
              <a:rPr lang="nb-NO" sz="2400" spc="60" dirty="0">
                <a:solidFill>
                  <a:srgbClr val="000000"/>
                </a:solidFill>
                <a:latin typeface="Times New Roman" panose="02020603050405020304" pitchFamily="18" charset="0"/>
                <a:ea typeface="Times New Roman" panose="02020603050405020304" pitchFamily="18" charset="0"/>
              </a:rPr>
              <a:t>Şunuň bilen baglylykda dünýä bazarynyň doly hukukly ag</a:t>
            </a:r>
            <a:r>
              <a:rPr lang="nb-NO" sz="2400" spc="5" dirty="0">
                <a:solidFill>
                  <a:srgbClr val="000000"/>
                </a:solidFill>
                <a:latin typeface="Times New Roman" panose="02020603050405020304" pitchFamily="18" charset="0"/>
                <a:ea typeface="Times New Roman" panose="02020603050405020304" pitchFamily="18" charset="0"/>
              </a:rPr>
              <a:t>zasy bolan </a:t>
            </a:r>
            <a:r>
              <a:rPr lang="nb-NO" sz="2400" spc="5" dirty="0" smtClean="0">
                <a:solidFill>
                  <a:srgbClr val="000000"/>
                </a:solidFill>
                <a:latin typeface="Times New Roman" panose="02020603050405020304" pitchFamily="18" charset="0"/>
                <a:ea typeface="Times New Roman" panose="02020603050405020304" pitchFamily="18" charset="0"/>
              </a:rPr>
              <a:t>milli </a:t>
            </a:r>
            <a:r>
              <a:rPr lang="nb-NO" sz="2400" spc="5" dirty="0">
                <a:solidFill>
                  <a:srgbClr val="000000"/>
                </a:solidFill>
                <a:latin typeface="Times New Roman" panose="02020603050405020304" pitchFamily="18" charset="0"/>
                <a:ea typeface="Times New Roman" panose="02020603050405020304" pitchFamily="18" charset="0"/>
              </a:rPr>
              <a:t>ykdysadyýetimiziň bütindünýä ähmiýetindäki orny Türkmenistanyň dur</a:t>
            </a:r>
            <a:r>
              <a:rPr lang="ru-RU" sz="2400" spc="5" dirty="0">
                <a:solidFill>
                  <a:srgbClr val="000000"/>
                </a:solidFill>
                <a:latin typeface="Times New Roman" panose="02020603050405020304" pitchFamily="18" charset="0"/>
                <a:ea typeface="Times New Roman" panose="02020603050405020304" pitchFamily="18" charset="0"/>
              </a:rPr>
              <a:t>-</a:t>
            </a:r>
            <a:r>
              <a:rPr lang="nb-NO" sz="2400" spc="5" dirty="0">
                <a:solidFill>
                  <a:srgbClr val="000000"/>
                </a:solidFill>
                <a:latin typeface="Times New Roman" panose="02020603050405020304" pitchFamily="18" charset="0"/>
                <a:ea typeface="Times New Roman" panose="02020603050405020304" pitchFamily="18" charset="0"/>
              </a:rPr>
              <a:t>muşa ornaşdyrýan ykdysady doktrinasynyň saldamly bölegini düzýär.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4000" dirty="0"/>
          </a:p>
        </p:txBody>
      </p:sp>
    </p:spTree>
    <p:extLst>
      <p:ext uri="{BB962C8B-B14F-4D97-AF65-F5344CB8AC3E}">
        <p14:creationId xmlns:p14="http://schemas.microsoft.com/office/powerpoint/2010/main" val="401719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2" y="526456"/>
            <a:ext cx="9924387" cy="6233890"/>
          </a:xfrm>
        </p:spPr>
        <p:txBody>
          <a:bodyPr>
            <a:normAutofit/>
          </a:bodyPr>
          <a:lstStyle/>
          <a:p>
            <a:pPr marL="8890" marR="12065">
              <a:spcBef>
                <a:spcPts val="50"/>
              </a:spcBef>
              <a:spcAft>
                <a:spcPts val="0"/>
              </a:spcAft>
              <a:tabLst>
                <a:tab pos="457200" algn="l"/>
              </a:tabLst>
            </a:pPr>
            <a:r>
              <a:rPr lang="ru-RU" sz="2200" spc="5" dirty="0">
                <a:solidFill>
                  <a:srgbClr val="000000"/>
                </a:solidFill>
                <a:latin typeface="Times New Roman" panose="02020603050405020304" pitchFamily="18" charset="0"/>
                <a:ea typeface="Times New Roman" panose="02020603050405020304" pitchFamily="18" charset="0"/>
              </a:rPr>
              <a:t> </a:t>
            </a:r>
            <a:r>
              <a:rPr lang="nb-NO" sz="2200" spc="5" dirty="0">
                <a:solidFill>
                  <a:srgbClr val="000000"/>
                </a:solidFill>
                <a:latin typeface="Times New Roman" panose="02020603050405020304" pitchFamily="18" charset="0"/>
                <a:ea typeface="Times New Roman" panose="02020603050405020304" pitchFamily="18" charset="0"/>
              </a:rPr>
              <a:t>Häzirki günde ykdysadyýetiň esasy wezipesi içerki bazarda ilatyň ýaşaýyş </a:t>
            </a:r>
            <a:r>
              <a:rPr lang="nb-NO" sz="2200" spc="5" dirty="0" smtClean="0">
                <a:solidFill>
                  <a:srgbClr val="000000"/>
                </a:solidFill>
                <a:latin typeface="Times New Roman" panose="02020603050405020304" pitchFamily="18" charset="0"/>
                <a:ea typeface="Times New Roman" panose="02020603050405020304" pitchFamily="18" charset="0"/>
              </a:rPr>
              <a:t>amatly</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gyny </a:t>
            </a:r>
            <a:r>
              <a:rPr lang="nb-NO" sz="2200" spc="5" dirty="0">
                <a:solidFill>
                  <a:srgbClr val="000000"/>
                </a:solidFill>
                <a:latin typeface="Times New Roman" panose="02020603050405020304" pitchFamily="18" charset="0"/>
                <a:ea typeface="Times New Roman" panose="02020603050405020304" pitchFamily="18" charset="0"/>
              </a:rPr>
              <a:t>artdyrýan harytlara we hyzmatlara bolan islegini </a:t>
            </a:r>
            <a:r>
              <a:rPr lang="nb-NO" sz="2200" dirty="0">
                <a:solidFill>
                  <a:srgbClr val="000000"/>
                </a:solidFill>
                <a:latin typeface="Times New Roman" panose="02020603050405020304" pitchFamily="18" charset="0"/>
                <a:ea typeface="Times New Roman" panose="02020603050405020304" pitchFamily="18" charset="0"/>
              </a:rPr>
              <a:t>düýpli </a:t>
            </a:r>
            <a:r>
              <a:rPr lang="nb-NO" sz="2200" dirty="0" smtClean="0">
                <a:solidFill>
                  <a:srgbClr val="000000"/>
                </a:solidFill>
                <a:latin typeface="Times New Roman" panose="02020603050405020304" pitchFamily="18" charset="0"/>
                <a:ea typeface="Times New Roman" panose="02020603050405020304" pitchFamily="18" charset="0"/>
              </a:rPr>
              <a:t>kanagatlandyrmakdan</a:t>
            </a:r>
            <a:r>
              <a:rPr lang="nb-NO" sz="2200" dirty="0">
                <a:solidFill>
                  <a:srgbClr val="000000"/>
                </a:solidFill>
                <a:latin typeface="Times New Roman" panose="02020603050405020304" pitchFamily="18" charset="0"/>
                <a:ea typeface="Times New Roman" panose="02020603050405020304" pitchFamily="18" charset="0"/>
              </a:rPr>
              <a:t>, şeýle-de daşary ýurtlardan satyn alynýan </a:t>
            </a:r>
            <a:r>
              <a:rPr lang="nb-NO" sz="2200" spc="5" dirty="0">
                <a:solidFill>
                  <a:srgbClr val="000000"/>
                </a:solidFill>
                <a:latin typeface="Times New Roman" panose="02020603050405020304" pitchFamily="18" charset="0"/>
                <a:ea typeface="Times New Roman" panose="02020603050405020304" pitchFamily="18" charset="0"/>
              </a:rPr>
              <a:t>ýa-da getirilýän </a:t>
            </a:r>
            <a:r>
              <a:rPr lang="nb-NO" sz="2200" spc="5" dirty="0" smtClean="0">
                <a:solidFill>
                  <a:srgbClr val="000000"/>
                </a:solidFill>
                <a:latin typeface="Times New Roman" panose="02020603050405020304" pitchFamily="18" charset="0"/>
                <a:ea typeface="Times New Roman" panose="02020603050405020304" pitchFamily="18" charset="0"/>
              </a:rPr>
              <a:t>harytlaryň </a:t>
            </a:r>
            <a:r>
              <a:rPr lang="nb-NO" sz="2200" spc="5" dirty="0">
                <a:solidFill>
                  <a:srgbClr val="000000"/>
                </a:solidFill>
                <a:latin typeface="Times New Roman" panose="02020603050405020304" pitchFamily="18" charset="0"/>
                <a:ea typeface="Times New Roman" panose="02020603050405020304" pitchFamily="18" charset="0"/>
              </a:rPr>
              <a:t>ornuny ýerli, </a:t>
            </a:r>
            <a:r>
              <a:rPr lang="nb-NO" sz="2200" spc="5" dirty="0" smtClean="0">
                <a:solidFill>
                  <a:srgbClr val="000000"/>
                </a:solidFill>
                <a:latin typeface="Times New Roman" panose="02020603050405020304" pitchFamily="18" charset="0"/>
                <a:ea typeface="Times New Roman" panose="02020603050405020304" pitchFamily="18" charset="0"/>
              </a:rPr>
              <a:t>esa</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san </a:t>
            </a:r>
            <a:r>
              <a:rPr lang="nb-NO" sz="2200" spc="5" dirty="0">
                <a:solidFill>
                  <a:srgbClr val="000000"/>
                </a:solidFill>
                <a:latin typeface="Times New Roman" panose="02020603050405020304" pitchFamily="18" charset="0"/>
                <a:ea typeface="Times New Roman" panose="02020603050405020304" pitchFamily="18" charset="0"/>
              </a:rPr>
              <a:t>hem maýa goýumlary </a:t>
            </a:r>
            <a:r>
              <a:rPr lang="nb-NO" sz="2200" dirty="0">
                <a:solidFill>
                  <a:srgbClr val="000000"/>
                </a:solidFill>
                <a:latin typeface="Times New Roman" panose="02020603050405020304" pitchFamily="18" charset="0"/>
                <a:ea typeface="Times New Roman" panose="02020603050405020304" pitchFamily="18" charset="0"/>
              </a:rPr>
              <a:t>amala aşyrmak arkaly </a:t>
            </a:r>
            <a:r>
              <a:rPr lang="nb-NO" sz="2200" dirty="0" smtClean="0">
                <a:solidFill>
                  <a:srgbClr val="000000"/>
                </a:solidFill>
                <a:latin typeface="Times New Roman" panose="02020603050405020304" pitchFamily="18" charset="0"/>
                <a:ea typeface="Times New Roman" panose="02020603050405020304" pitchFamily="18" charset="0"/>
              </a:rPr>
              <a:t>öndürilýän</a:t>
            </a:r>
            <a:r>
              <a:rPr lang="nb-NO" sz="2200" dirty="0">
                <a:solidFill>
                  <a:srgbClr val="000000"/>
                </a:solidFill>
                <a:latin typeface="Times New Roman" panose="02020603050405020304" pitchFamily="18" charset="0"/>
                <a:ea typeface="Times New Roman" panose="02020603050405020304" pitchFamily="18" charset="0"/>
              </a:rPr>
              <a:t>, şol sebäpli hem gymmaty dünýä bahalaryndan pes bolan önümler bilen çalyşmakdan ybarat bolup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ru-RU" sz="2200" spc="10" dirty="0" smtClean="0">
                <a:solidFill>
                  <a:srgbClr val="000000"/>
                </a:solidFill>
                <a:latin typeface="Times New Roman" panose="02020603050405020304" pitchFamily="18" charset="0"/>
                <a:ea typeface="Times New Roman" panose="02020603050405020304" pitchFamily="18" charset="0"/>
              </a:rPr>
              <a:t>    </a:t>
            </a:r>
            <a:r>
              <a:rPr lang="nb-NO" sz="2200" spc="10" dirty="0">
                <a:solidFill>
                  <a:srgbClr val="000000"/>
                </a:solidFill>
                <a:latin typeface="Times New Roman" panose="02020603050405020304" pitchFamily="18" charset="0"/>
                <a:ea typeface="Times New Roman" panose="02020603050405020304" pitchFamily="18" charset="0"/>
              </a:rPr>
              <a:t>Häzirki döwürde Türkmenistanyň ykdysadyýeti bazar talaplaryna </a:t>
            </a:r>
            <a:r>
              <a:rPr lang="nb-NO" sz="2200" spc="-5" dirty="0">
                <a:solidFill>
                  <a:srgbClr val="000000"/>
                </a:solidFill>
                <a:latin typeface="Times New Roman" panose="02020603050405020304" pitchFamily="18" charset="0"/>
                <a:ea typeface="Times New Roman" panose="02020603050405020304" pitchFamily="18" charset="0"/>
              </a:rPr>
              <a:t>we erkin </a:t>
            </a:r>
            <a:r>
              <a:rPr lang="nb-NO" sz="2200" spc="-5" dirty="0" smtClean="0">
                <a:solidFill>
                  <a:srgbClr val="000000"/>
                </a:solidFill>
                <a:latin typeface="Times New Roman" panose="02020603050405020304" pitchFamily="18" charset="0"/>
                <a:ea typeface="Times New Roman" panose="02020603050405020304" pitchFamily="18" charset="0"/>
              </a:rPr>
              <a:t>teleke</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çiliginiň </a:t>
            </a:r>
            <a:r>
              <a:rPr lang="nb-NO" sz="2200" spc="-5" dirty="0">
                <a:solidFill>
                  <a:srgbClr val="000000"/>
                </a:solidFill>
                <a:latin typeface="Times New Roman" panose="02020603050405020304" pitchFamily="18" charset="0"/>
                <a:ea typeface="Times New Roman" panose="02020603050405020304" pitchFamily="18" charset="0"/>
              </a:rPr>
              <a:t>şertlerine doly laýyk gelýän </a:t>
            </a:r>
            <a:r>
              <a:rPr lang="nb-NO" sz="2200" spc="-5" dirty="0" smtClean="0">
                <a:solidFill>
                  <a:srgbClr val="000000"/>
                </a:solidFill>
                <a:latin typeface="Times New Roman" panose="02020603050405020304" pitchFamily="18" charset="0"/>
                <a:ea typeface="Times New Roman" panose="02020603050405020304" pitchFamily="18" charset="0"/>
              </a:rPr>
              <a:t>hojalyk</a:t>
            </a:r>
            <a:r>
              <a:rPr lang="ru-RU" sz="2200" spc="-5" dirty="0" smtClean="0">
                <a:solidFill>
                  <a:srgbClr val="000000"/>
                </a:solidFill>
                <a:latin typeface="Times New Roman" panose="02020603050405020304" pitchFamily="18" charset="0"/>
                <a:ea typeface="Times New Roman" panose="02020603050405020304" pitchFamily="18" charset="0"/>
              </a:rPr>
              <a:t> </a:t>
            </a:r>
            <a:r>
              <a:rPr lang="nb-NO" sz="2200" spc="-5" dirty="0" smtClean="0">
                <a:solidFill>
                  <a:srgbClr val="000000"/>
                </a:solidFill>
                <a:latin typeface="Times New Roman" panose="02020603050405020304" pitchFamily="18" charset="0"/>
                <a:ea typeface="Times New Roman" panose="02020603050405020304" pitchFamily="18" charset="0"/>
              </a:rPr>
              <a:t>guramaçy</a:t>
            </a:r>
            <a:r>
              <a:rPr lang="nb-NO" sz="2200" dirty="0" smtClean="0">
                <a:solidFill>
                  <a:srgbClr val="000000"/>
                </a:solidFill>
                <a:latin typeface="Times New Roman" panose="02020603050405020304" pitchFamily="18" charset="0"/>
                <a:ea typeface="Times New Roman" panose="02020603050405020304" pitchFamily="18" charset="0"/>
              </a:rPr>
              <a:t>lyk </a:t>
            </a:r>
            <a:r>
              <a:rPr lang="nb-NO" sz="2200" dirty="0">
                <a:solidFill>
                  <a:srgbClr val="000000"/>
                </a:solidFill>
                <a:latin typeface="Times New Roman" panose="02020603050405020304" pitchFamily="18" charset="0"/>
                <a:ea typeface="Times New Roman" panose="02020603050405020304" pitchFamily="18" charset="0"/>
              </a:rPr>
              <a:t>mehanizmlerini emele </a:t>
            </a:r>
            <a:r>
              <a:rPr lang="nb-NO" sz="2200" dirty="0" smtClean="0">
                <a:solidFill>
                  <a:srgbClr val="000000"/>
                </a:solidFill>
                <a:latin typeface="Times New Roman" panose="02020603050405020304" pitchFamily="18" charset="0"/>
                <a:ea typeface="Times New Roman" panose="02020603050405020304" pitchFamily="18" charset="0"/>
              </a:rPr>
              <a:t>ge</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tirmek </a:t>
            </a:r>
            <a:r>
              <a:rPr lang="nb-NO" sz="2200" dirty="0">
                <a:solidFill>
                  <a:srgbClr val="000000"/>
                </a:solidFill>
                <a:latin typeface="Times New Roman" panose="02020603050405020304" pitchFamily="18" charset="0"/>
                <a:ea typeface="Times New Roman" panose="02020603050405020304" pitchFamily="18" charset="0"/>
              </a:rPr>
              <a:t>bilen bagly möhüm tapgyry başdan </a:t>
            </a:r>
            <a:r>
              <a:rPr lang="nb-NO" sz="2200" spc="5" dirty="0">
                <a:solidFill>
                  <a:srgbClr val="000000"/>
                </a:solidFill>
                <a:latin typeface="Times New Roman" panose="02020603050405020304" pitchFamily="18" charset="0"/>
                <a:ea typeface="Times New Roman" panose="02020603050405020304" pitchFamily="18" charset="0"/>
              </a:rPr>
              <a:t>geçirýär. Şol mehanizmler önümi </a:t>
            </a:r>
            <a:r>
              <a:rPr lang="nb-NO" sz="2200" spc="5" dirty="0" smtClean="0">
                <a:solidFill>
                  <a:srgbClr val="000000"/>
                </a:solidFill>
                <a:latin typeface="Times New Roman" panose="02020603050405020304" pitchFamily="18" charset="0"/>
                <a:ea typeface="Times New Roman" panose="02020603050405020304" pitchFamily="18" charset="0"/>
              </a:rPr>
              <a:t>öndür</a:t>
            </a:r>
            <a:r>
              <a:rPr lang="ru-RU"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mekden </a:t>
            </a:r>
            <a:r>
              <a:rPr lang="nb-NO" sz="2200" spc="5" dirty="0">
                <a:solidFill>
                  <a:srgbClr val="000000"/>
                </a:solidFill>
                <a:latin typeface="Times New Roman" panose="02020603050405020304" pitchFamily="18" charset="0"/>
                <a:ea typeface="Times New Roman" panose="02020603050405020304" pitchFamily="18" charset="0"/>
              </a:rPr>
              <a:t>başlap, onuň ýerlen</a:t>
            </a:r>
            <a:r>
              <a:rPr lang="nb-NO" sz="2200" dirty="0">
                <a:solidFill>
                  <a:srgbClr val="000000"/>
                </a:solidFill>
                <a:latin typeface="Times New Roman" panose="02020603050405020304" pitchFamily="18" charset="0"/>
                <a:ea typeface="Times New Roman" panose="02020603050405020304" pitchFamily="18" charset="0"/>
              </a:rPr>
              <a:t>megine, bölünmegine hem sarp </a:t>
            </a:r>
            <a:r>
              <a:rPr lang="nb-NO" sz="2200" dirty="0" smtClean="0">
                <a:solidFill>
                  <a:srgbClr val="000000"/>
                </a:solidFill>
                <a:latin typeface="Times New Roman" panose="02020603050405020304" pitchFamily="18" charset="0"/>
                <a:ea typeface="Times New Roman" panose="02020603050405020304" pitchFamily="18" charset="0"/>
              </a:rPr>
              <a:t>edilmegine </a:t>
            </a:r>
            <a:r>
              <a:rPr lang="nb-NO" sz="2200" dirty="0">
                <a:solidFill>
                  <a:srgbClr val="000000"/>
                </a:solidFill>
                <a:latin typeface="Times New Roman" panose="02020603050405020304" pitchFamily="18" charset="0"/>
                <a:ea typeface="Times New Roman" panose="02020603050405020304" pitchFamily="18" charset="0"/>
              </a:rPr>
              <a:t>çenli </a:t>
            </a:r>
            <a:r>
              <a:rPr lang="nb-NO" sz="2200" dirty="0" smtClean="0">
                <a:solidFill>
                  <a:srgbClr val="000000"/>
                </a:solidFill>
                <a:latin typeface="Times New Roman" panose="02020603050405020304" pitchFamily="18" charset="0"/>
                <a:ea typeface="Times New Roman" panose="02020603050405020304" pitchFamily="18" charset="0"/>
              </a:rPr>
              <a:t>aralyk</a:t>
            </a:r>
            <a:r>
              <a:rPr lang="ru-RU"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daky </a:t>
            </a:r>
            <a:r>
              <a:rPr lang="nb-NO" sz="2200" dirty="0">
                <a:solidFill>
                  <a:srgbClr val="000000"/>
                </a:solidFill>
                <a:latin typeface="Times New Roman" panose="02020603050405020304" pitchFamily="18" charset="0"/>
                <a:ea typeface="Times New Roman" panose="02020603050405020304" pitchFamily="18" charset="0"/>
              </a:rPr>
              <a:t>ähli hady</a:t>
            </a:r>
            <a:r>
              <a:rPr lang="nb-NO" sz="2200" spc="5" dirty="0">
                <a:solidFill>
                  <a:srgbClr val="000000"/>
                </a:solidFill>
                <a:latin typeface="Times New Roman" panose="02020603050405020304" pitchFamily="18" charset="0"/>
                <a:ea typeface="Times New Roman" panose="02020603050405020304" pitchFamily="18" charset="0"/>
              </a:rPr>
              <a:t>salary öz içine alýan ykdysady işiň alnyp </a:t>
            </a:r>
            <a:r>
              <a:rPr lang="nb-NO" sz="2200" spc="5" dirty="0" smtClean="0">
                <a:solidFill>
                  <a:srgbClr val="000000"/>
                </a:solidFill>
                <a:latin typeface="Times New Roman" panose="02020603050405020304" pitchFamily="18" charset="0"/>
                <a:ea typeface="Times New Roman" panose="02020603050405020304" pitchFamily="18" charset="0"/>
              </a:rPr>
              <a:t>barylmagyna </a:t>
            </a:r>
            <a:r>
              <a:rPr lang="nb-NO" sz="2200" spc="5" dirty="0">
                <a:solidFill>
                  <a:srgbClr val="000000"/>
                </a:solidFill>
                <a:latin typeface="Times New Roman" panose="02020603050405020304" pitchFamily="18" charset="0"/>
                <a:ea typeface="Times New Roman" panose="02020603050405020304" pitchFamily="18" charset="0"/>
              </a:rPr>
              <a:t>ýardam </a:t>
            </a:r>
            <a:r>
              <a:rPr lang="nb-NO" sz="2200" spc="5" dirty="0" smtClean="0">
                <a:solidFill>
                  <a:srgbClr val="000000"/>
                </a:solidFill>
                <a:latin typeface="Times New Roman" panose="02020603050405020304" pitchFamily="18" charset="0"/>
                <a:ea typeface="Times New Roman" panose="02020603050405020304" pitchFamily="18" charset="0"/>
              </a:rPr>
              <a:t>berme</a:t>
            </a:r>
            <a:r>
              <a:rPr lang="ru-RU"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lidir</a:t>
            </a:r>
            <a:r>
              <a:rPr lang="nb-NO" sz="2200" spc="5" dirty="0">
                <a:solidFill>
                  <a:srgbClr val="000000"/>
                </a:solidFill>
                <a:latin typeface="Times New Roman" panose="02020603050405020304" pitchFamily="18" charset="0"/>
                <a:ea typeface="Times New Roman" panose="02020603050405020304" pitchFamily="18" charset="0"/>
              </a:rPr>
              <a:t>. </a:t>
            </a:r>
            <a:r>
              <a:rPr lang="nb-NO" sz="2200" dirty="0">
                <a:solidFill>
                  <a:srgbClr val="000000"/>
                </a:solidFill>
                <a:latin typeface="Times New Roman" panose="02020603050405020304" pitchFamily="18" charset="0"/>
                <a:ea typeface="Times New Roman" panose="02020603050405020304" pitchFamily="18" charset="0"/>
              </a:rPr>
              <a:t>Öz gezeginde döwlet eýeçiligiň dürli görnüşlerini ösdürmäge giň ýol açmak bilen, </a:t>
            </a:r>
            <a:r>
              <a:rPr lang="nb-NO" sz="2200" dirty="0" smtClean="0">
                <a:solidFill>
                  <a:srgbClr val="000000"/>
                </a:solidFill>
                <a:latin typeface="Times New Roman" panose="02020603050405020304" pitchFamily="18" charset="0"/>
                <a:ea typeface="Times New Roman" panose="02020603050405020304" pitchFamily="18" charset="0"/>
              </a:rPr>
              <a:t>ykdysadyýetiň </a:t>
            </a:r>
            <a:r>
              <a:rPr lang="nb-NO" sz="2200" dirty="0">
                <a:solidFill>
                  <a:srgbClr val="000000"/>
                </a:solidFill>
                <a:latin typeface="Times New Roman" panose="02020603050405020304" pitchFamily="18" charset="0"/>
                <a:ea typeface="Times New Roman" panose="02020603050405020304" pitchFamily="18" charset="0"/>
              </a:rPr>
              <a:t>köpugurlylygyny gazanmakda, onuň dünýä bazary </a:t>
            </a:r>
            <a:r>
              <a:rPr lang="nb-NO" sz="2200" spc="5" dirty="0">
                <a:solidFill>
                  <a:srgbClr val="000000"/>
                </a:solidFill>
                <a:latin typeface="Times New Roman" panose="02020603050405020304" pitchFamily="18" charset="0"/>
                <a:ea typeface="Times New Roman" panose="02020603050405020304" pitchFamily="18" charset="0"/>
              </a:rPr>
              <a:t>giňişliginde öz ornuny tapmagyny üpjün etmekde täze mümkinçilikleri döredýär.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nb-NO" sz="2200" dirty="0">
                <a:solidFill>
                  <a:srgbClr val="000000"/>
                </a:solidFill>
                <a:latin typeface="Times New Roman" panose="02020603050405020304" pitchFamily="18" charset="0"/>
                <a:ea typeface="Times New Roman" panose="02020603050405020304" pitchFamily="18" charset="0"/>
              </a:rPr>
              <a:t>Häzirki geçiş döwründe ykdysadyýetiň durnuklylygyny we rowaç</a:t>
            </a:r>
            <a:r>
              <a:rPr lang="nb-NO" sz="2200" spc="-5" dirty="0">
                <a:solidFill>
                  <a:srgbClr val="000000"/>
                </a:solidFill>
                <a:latin typeface="Times New Roman" panose="02020603050405020304" pitchFamily="18" charset="0"/>
                <a:ea typeface="Times New Roman" panose="02020603050405020304" pitchFamily="18" charset="0"/>
              </a:rPr>
              <a:t>lanmagyny </a:t>
            </a:r>
            <a:r>
              <a:rPr lang="nb-NO" sz="2200" spc="-5" dirty="0" smtClean="0">
                <a:solidFill>
                  <a:srgbClr val="000000"/>
                </a:solidFill>
                <a:latin typeface="Times New Roman" panose="02020603050405020304" pitchFamily="18" charset="0"/>
                <a:ea typeface="Times New Roman" panose="02020603050405020304" pitchFamily="18" charset="0"/>
              </a:rPr>
              <a:t>yzygi</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derli </a:t>
            </a:r>
            <a:r>
              <a:rPr lang="nb-NO" sz="2200" spc="-5" dirty="0">
                <a:solidFill>
                  <a:srgbClr val="000000"/>
                </a:solidFill>
                <a:latin typeface="Times New Roman" panose="02020603050405020304" pitchFamily="18" charset="0"/>
                <a:ea typeface="Times New Roman" panose="02020603050405020304" pitchFamily="18" charset="0"/>
              </a:rPr>
              <a:t>üpjün etmekde esasy orun hut döwlete degişlidir. </a:t>
            </a:r>
            <a:endParaRPr lang="ru-RU" dirty="0"/>
          </a:p>
        </p:txBody>
      </p:sp>
    </p:spTree>
    <p:extLst>
      <p:ext uri="{BB962C8B-B14F-4D97-AF65-F5344CB8AC3E}">
        <p14:creationId xmlns:p14="http://schemas.microsoft.com/office/powerpoint/2010/main" val="41937522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98486" y="437678"/>
            <a:ext cx="10652356" cy="6420322"/>
          </a:xfrm>
        </p:spPr>
        <p:txBody>
          <a:bodyPr>
            <a:normAutofit fontScale="90000"/>
          </a:bodyPr>
          <a:lstStyle/>
          <a:p>
            <a:pPr marL="6350">
              <a:spcAft>
                <a:spcPts val="0"/>
              </a:spcAft>
              <a:tabLst>
                <a:tab pos="457200" algn="l"/>
              </a:tabLst>
            </a:pPr>
            <a:r>
              <a:rPr lang="nb-NO" sz="2200" spc="-15" dirty="0">
                <a:solidFill>
                  <a:srgbClr val="000000"/>
                </a:solidFill>
                <a:latin typeface="Times New Roman" panose="02020603050405020304" pitchFamily="18" charset="0"/>
                <a:ea typeface="Times New Roman" panose="02020603050405020304" pitchFamily="18" charset="0"/>
              </a:rPr>
              <a:t>Hojalyk işjeňliginiň esasy subýekti hökmünde döwlet bolup geçýän </a:t>
            </a:r>
            <a:r>
              <a:rPr lang="nb-NO" sz="2200" spc="-5" dirty="0">
                <a:solidFill>
                  <a:srgbClr val="000000"/>
                </a:solidFill>
                <a:latin typeface="Times New Roman" panose="02020603050405020304" pitchFamily="18" charset="0"/>
                <a:ea typeface="Times New Roman" panose="02020603050405020304" pitchFamily="18" charset="0"/>
              </a:rPr>
              <a:t>ykdysady we durmuş </a:t>
            </a:r>
            <a:r>
              <a:rPr lang="nb-NO" sz="2200" spc="-5" dirty="0" smtClean="0">
                <a:solidFill>
                  <a:srgbClr val="000000"/>
                </a:solidFill>
                <a:latin typeface="Times New Roman" panose="02020603050405020304" pitchFamily="18" charset="0"/>
                <a:ea typeface="Times New Roman" panose="02020603050405020304" pitchFamily="18" charset="0"/>
              </a:rPr>
              <a:t>hadysalary</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nyň </a:t>
            </a:r>
            <a:r>
              <a:rPr lang="nb-NO" sz="2200" spc="-5" dirty="0">
                <a:solidFill>
                  <a:srgbClr val="000000"/>
                </a:solidFill>
                <a:latin typeface="Times New Roman" panose="02020603050405020304" pitchFamily="18" charset="0"/>
                <a:ea typeface="Times New Roman" panose="02020603050405020304" pitchFamily="18" charset="0"/>
              </a:rPr>
              <a:t>esasy utgaşdyryjysy bolup çykyş </a:t>
            </a:r>
            <a:r>
              <a:rPr lang="nb-NO" sz="2200" dirty="0">
                <a:solidFill>
                  <a:srgbClr val="000000"/>
                </a:solidFill>
                <a:latin typeface="Times New Roman" panose="02020603050405020304" pitchFamily="18" charset="0"/>
                <a:ea typeface="Times New Roman" panose="02020603050405020304" pitchFamily="18" charset="0"/>
              </a:rPr>
              <a:t>edýär. Bu şertlerde bazara gatnaşyjy agzalaryň ählisiniň </a:t>
            </a:r>
            <a:r>
              <a:rPr lang="nb-NO" sz="2200" dirty="0" smtClean="0">
                <a:solidFill>
                  <a:srgbClr val="000000"/>
                </a:solidFill>
                <a:latin typeface="Times New Roman" panose="02020603050405020304" pitchFamily="18" charset="0"/>
                <a:ea typeface="Times New Roman" panose="02020603050405020304" pitchFamily="18" charset="0"/>
              </a:rPr>
              <a:t>bähbit</a:t>
            </a:r>
            <a:r>
              <a:rPr lang="tk-TM"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lerine </a:t>
            </a:r>
            <a:r>
              <a:rPr lang="nb-NO" sz="2200" dirty="0">
                <a:solidFill>
                  <a:srgbClr val="000000"/>
                </a:solidFill>
                <a:latin typeface="Times New Roman" panose="02020603050405020304" pitchFamily="18" charset="0"/>
                <a:ea typeface="Times New Roman" panose="02020603050405020304" pitchFamily="18" charset="0"/>
              </a:rPr>
              <a:t>gyradeň garamaga, </a:t>
            </a:r>
            <a:r>
              <a:rPr lang="nb-NO" sz="2200" dirty="0" smtClean="0">
                <a:solidFill>
                  <a:srgbClr val="000000"/>
                </a:solidFill>
                <a:latin typeface="Times New Roman" panose="02020603050405020304" pitchFamily="18" charset="0"/>
                <a:ea typeface="Times New Roman" panose="02020603050405020304" pitchFamily="18" charset="0"/>
              </a:rPr>
              <a:t>jemgyýetçilik </a:t>
            </a:r>
            <a:r>
              <a:rPr lang="nb-NO" sz="2200" dirty="0">
                <a:solidFill>
                  <a:srgbClr val="000000"/>
                </a:solidFill>
                <a:latin typeface="Times New Roman" panose="02020603050405020304" pitchFamily="18" charset="0"/>
                <a:ea typeface="Times New Roman" panose="02020603050405020304" pitchFamily="18" charset="0"/>
              </a:rPr>
              <a:t>ösüşiniň amatly maksatlaryny hem </a:t>
            </a:r>
            <a:r>
              <a:rPr lang="nb-NO" sz="2200" spc="5" dirty="0">
                <a:solidFill>
                  <a:srgbClr val="000000"/>
                </a:solidFill>
                <a:latin typeface="Times New Roman" panose="02020603050405020304" pitchFamily="18" charset="0"/>
                <a:ea typeface="Times New Roman" panose="02020603050405020304" pitchFamily="18" charset="0"/>
              </a:rPr>
              <a:t>meýilnamalaryny dürs </a:t>
            </a:r>
            <a:r>
              <a:rPr lang="nb-NO" sz="2200" spc="5" dirty="0" smtClean="0">
                <a:solidFill>
                  <a:srgbClr val="000000"/>
                </a:solidFill>
                <a:latin typeface="Times New Roman" panose="02020603050405020304" pitchFamily="18" charset="0"/>
                <a:ea typeface="Times New Roman" panose="02020603050405020304" pitchFamily="18" charset="0"/>
              </a:rPr>
              <a:t>kes</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gitlemäge </a:t>
            </a:r>
            <a:r>
              <a:rPr lang="nb-NO" sz="2200" spc="5" dirty="0">
                <a:solidFill>
                  <a:srgbClr val="000000"/>
                </a:solidFill>
                <a:latin typeface="Times New Roman" panose="02020603050405020304" pitchFamily="18" charset="0"/>
                <a:ea typeface="Times New Roman" panose="02020603050405020304" pitchFamily="18" charset="0"/>
              </a:rPr>
              <a:t>we olary amala aşyrmagyň has </a:t>
            </a:r>
            <a:r>
              <a:rPr lang="nb-NO" sz="2200" dirty="0">
                <a:solidFill>
                  <a:srgbClr val="000000"/>
                </a:solidFill>
                <a:latin typeface="Times New Roman" panose="02020603050405020304" pitchFamily="18" charset="0"/>
                <a:ea typeface="Times New Roman" panose="02020603050405020304" pitchFamily="18" charset="0"/>
              </a:rPr>
              <a:t>amatly ýollaryny we usullaryny saýlamaga oňyn </a:t>
            </a:r>
            <a:r>
              <a:rPr lang="nb-NO" sz="2200" dirty="0" smtClean="0">
                <a:solidFill>
                  <a:srgbClr val="000000"/>
                </a:solidFill>
                <a:latin typeface="Times New Roman" panose="02020603050405020304" pitchFamily="18" charset="0"/>
                <a:ea typeface="Times New Roman" panose="02020603050405020304" pitchFamily="18" charset="0"/>
              </a:rPr>
              <a:t>mümkin</a:t>
            </a:r>
            <a:r>
              <a:rPr lang="tk-TM" sz="2200" dirty="0" smtClean="0">
                <a:solidFill>
                  <a:srgbClr val="000000"/>
                </a:solidFill>
                <a:latin typeface="Times New Roman" panose="02020603050405020304" pitchFamily="18" charset="0"/>
                <a:ea typeface="Times New Roman" panose="02020603050405020304" pitchFamily="18" charset="0"/>
              </a:rPr>
              <a:t>-</a:t>
            </a:r>
            <a:r>
              <a:rPr lang="nb-NO" sz="2200" dirty="0" smtClean="0">
                <a:solidFill>
                  <a:srgbClr val="000000"/>
                </a:solidFill>
                <a:latin typeface="Times New Roman" panose="02020603050405020304" pitchFamily="18" charset="0"/>
                <a:ea typeface="Times New Roman" panose="02020603050405020304" pitchFamily="18" charset="0"/>
              </a:rPr>
              <a:t>çilik </a:t>
            </a:r>
            <a:r>
              <a:rPr lang="nb-NO" sz="2200" dirty="0">
                <a:solidFill>
                  <a:srgbClr val="000000"/>
                </a:solidFill>
                <a:latin typeface="Times New Roman" panose="02020603050405020304" pitchFamily="18" charset="0"/>
                <a:ea typeface="Times New Roman" panose="02020603050405020304" pitchFamily="18" charset="0"/>
              </a:rPr>
              <a:t>döreýär</a:t>
            </a:r>
            <a:r>
              <a:rPr lang="ru-RU"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5" dirty="0">
                <a:solidFill>
                  <a:srgbClr val="000000"/>
                </a:solidFill>
                <a:latin typeface="Times New Roman" panose="02020603050405020304" pitchFamily="18" charset="0"/>
                <a:ea typeface="Times New Roman" panose="02020603050405020304" pitchFamily="18" charset="0"/>
              </a:rPr>
              <a:t>    </a:t>
            </a:r>
            <a:r>
              <a:rPr lang="nb-NO" sz="2200" spc="5" dirty="0">
                <a:solidFill>
                  <a:srgbClr val="000000"/>
                </a:solidFill>
                <a:latin typeface="Times New Roman" panose="02020603050405020304" pitchFamily="18" charset="0"/>
                <a:ea typeface="Times New Roman" panose="02020603050405020304" pitchFamily="18" charset="0"/>
              </a:rPr>
              <a:t>Döwletiň we hususy ulgamyň deňagramly hyzmatdaşlyk etmek ýörelgesi durmuşda işjeň hem </a:t>
            </a:r>
            <a:r>
              <a:rPr lang="nb-NO" sz="2200" spc="5" dirty="0" smtClean="0">
                <a:solidFill>
                  <a:srgbClr val="000000"/>
                </a:solidFill>
                <a:latin typeface="Times New Roman" panose="02020603050405020304" pitchFamily="18" charset="0"/>
                <a:ea typeface="Times New Roman" panose="02020603050405020304" pitchFamily="18" charset="0"/>
              </a:rPr>
              <a:t>ne</a:t>
            </a:r>
            <a:r>
              <a:rPr lang="tk-TM" sz="2200" spc="5" dirty="0" smtClean="0">
                <a:solidFill>
                  <a:srgbClr val="000000"/>
                </a:solidFill>
                <a:latin typeface="Times New Roman" panose="02020603050405020304" pitchFamily="18" charset="0"/>
                <a:ea typeface="Times New Roman" panose="02020603050405020304" pitchFamily="18" charset="0"/>
              </a:rPr>
              <a:t>-</a:t>
            </a:r>
            <a:r>
              <a:rPr lang="nb-NO" sz="2200" spc="5" dirty="0" smtClean="0">
                <a:solidFill>
                  <a:srgbClr val="000000"/>
                </a:solidFill>
                <a:latin typeface="Times New Roman" panose="02020603050405020304" pitchFamily="18" charset="0"/>
                <a:ea typeface="Times New Roman" panose="02020603050405020304" pitchFamily="18" charset="0"/>
              </a:rPr>
              <a:t>tijeli </a:t>
            </a:r>
            <a:r>
              <a:rPr lang="nb-NO" sz="2200" spc="5" dirty="0">
                <a:solidFill>
                  <a:srgbClr val="000000"/>
                </a:solidFill>
                <a:latin typeface="Times New Roman" panose="02020603050405020304" pitchFamily="18" charset="0"/>
                <a:ea typeface="Times New Roman" panose="02020603050405020304" pitchFamily="18" charset="0"/>
              </a:rPr>
              <a:t>işläp başlamalydyr. Hususy </a:t>
            </a:r>
            <a:r>
              <a:rPr lang="nb-NO" sz="2200" dirty="0">
                <a:solidFill>
                  <a:srgbClr val="000000"/>
                </a:solidFill>
                <a:latin typeface="Times New Roman" panose="02020603050405020304" pitchFamily="18" charset="0"/>
                <a:ea typeface="Times New Roman" panose="02020603050405020304" pitchFamily="18" charset="0"/>
              </a:rPr>
              <a:t>telekeçiligiň sazlaşykly ösmegi üçin döredilýän amatlyklar sagdyn ba</a:t>
            </a:r>
            <a:r>
              <a:rPr lang="nb-NO" sz="2200" spc="5" dirty="0">
                <a:solidFill>
                  <a:srgbClr val="000000"/>
                </a:solidFill>
                <a:latin typeface="Times New Roman" panose="02020603050405020304" pitchFamily="18" charset="0"/>
                <a:ea typeface="Times New Roman" panose="02020603050405020304" pitchFamily="18" charset="0"/>
              </a:rPr>
              <a:t>zar gatnaşyklarynyň </a:t>
            </a:r>
            <a:r>
              <a:rPr lang="nb-NO" sz="2200" spc="5" dirty="0" smtClean="0">
                <a:solidFill>
                  <a:srgbClr val="000000"/>
                </a:solidFill>
                <a:latin typeface="Times New Roman" panose="02020603050405020304" pitchFamily="18" charset="0"/>
                <a:ea typeface="Times New Roman" panose="02020603050405020304" pitchFamily="18" charset="0"/>
              </a:rPr>
              <a:t>pugtalanmagyna </a:t>
            </a:r>
            <a:r>
              <a:rPr lang="nb-NO" sz="2200" spc="5" dirty="0">
                <a:solidFill>
                  <a:srgbClr val="000000"/>
                </a:solidFill>
                <a:latin typeface="Times New Roman" panose="02020603050405020304" pitchFamily="18" charset="0"/>
                <a:ea typeface="Times New Roman" panose="02020603050405020304" pitchFamily="18" charset="0"/>
              </a:rPr>
              <a:t>getirýär. Şeýle şertlerde hususy </a:t>
            </a:r>
            <a:r>
              <a:rPr lang="nb-NO" sz="2200" spc="15" dirty="0">
                <a:solidFill>
                  <a:srgbClr val="000000"/>
                </a:solidFill>
                <a:latin typeface="Times New Roman" panose="02020603050405020304" pitchFamily="18" charset="0"/>
                <a:ea typeface="Times New Roman" panose="02020603050405020304" pitchFamily="18" charset="0"/>
              </a:rPr>
              <a:t>telekeçi öz ornunda berk durup, degişli salgytlary wagtly-wagtynda </a:t>
            </a:r>
            <a:r>
              <a:rPr lang="nb-NO" sz="2200" spc="-5" dirty="0">
                <a:solidFill>
                  <a:srgbClr val="000000"/>
                </a:solidFill>
                <a:latin typeface="Times New Roman" panose="02020603050405020304" pitchFamily="18" charset="0"/>
                <a:ea typeface="Times New Roman" panose="02020603050405020304" pitchFamily="18" charset="0"/>
              </a:rPr>
              <a:t>hem dolulygyna tölemegiň, adamlary aç-açan ýagdaýda iş hem degerli </a:t>
            </a:r>
            <a:r>
              <a:rPr lang="nb-NO" sz="2200" spc="5" dirty="0">
                <a:solidFill>
                  <a:srgbClr val="000000"/>
                </a:solidFill>
                <a:latin typeface="Times New Roman" panose="02020603050405020304" pitchFamily="18" charset="0"/>
                <a:ea typeface="Times New Roman" panose="02020603050405020304" pitchFamily="18" charset="0"/>
              </a:rPr>
              <a:t>derejede girdejiler bilen üpjün etmegiň tarapdary bolup çykyş edýär. </a:t>
            </a:r>
            <a:r>
              <a:rPr lang="nb-NO" sz="2200" spc="-15" dirty="0">
                <a:solidFill>
                  <a:srgbClr val="000000"/>
                </a:solidFill>
                <a:latin typeface="Times New Roman" panose="02020603050405020304" pitchFamily="18" charset="0"/>
                <a:ea typeface="Times New Roman" panose="02020603050405020304" pitchFamily="18" charset="0"/>
              </a:rPr>
              <a:t>Ýurtda ileri tutul</a:t>
            </a:r>
            <a:r>
              <a:rPr lang="nb-NO" sz="2200" spc="-20" dirty="0">
                <a:solidFill>
                  <a:srgbClr val="000000"/>
                </a:solidFill>
                <a:latin typeface="Times New Roman" panose="02020603050405020304" pitchFamily="18" charset="0"/>
                <a:ea typeface="Times New Roman" panose="02020603050405020304" pitchFamily="18" charset="0"/>
              </a:rPr>
              <a:t>ýan ugurlar boýunça telekeçiligi ýeňillikli şertlerde uzak möhletleýin maliýeleşdirmek işi ýola goýuldy. </a:t>
            </a:r>
            <a:r>
              <a:rPr lang="en-US" sz="2200" b="1" spc="-20" dirty="0">
                <a:solidFill>
                  <a:srgbClr val="000000"/>
                </a:solidFill>
                <a:latin typeface="Times New Roman" panose="02020603050405020304" pitchFamily="18" charset="0"/>
                <a:ea typeface="Times New Roman" panose="02020603050405020304" pitchFamily="18" charset="0"/>
              </a:rPr>
              <a:t>«</a:t>
            </a:r>
            <a:r>
              <a:rPr lang="en-US" sz="2200" b="1" spc="-20" dirty="0" err="1">
                <a:solidFill>
                  <a:srgbClr val="000000"/>
                </a:solidFill>
                <a:latin typeface="Times New Roman" panose="02020603050405020304" pitchFamily="18" charset="0"/>
                <a:ea typeface="Times New Roman" panose="02020603050405020304" pitchFamily="18" charset="0"/>
              </a:rPr>
              <a:t>Kiçi</a:t>
            </a:r>
            <a:r>
              <a:rPr lang="en-US" sz="2200" b="1" spc="-20" dirty="0">
                <a:solidFill>
                  <a:srgbClr val="000000"/>
                </a:solidFill>
                <a:latin typeface="Times New Roman" panose="02020603050405020304" pitchFamily="18" charset="0"/>
                <a:ea typeface="Times New Roman" panose="02020603050405020304" pitchFamily="18" charset="0"/>
              </a:rPr>
              <a:t> we </a:t>
            </a:r>
            <a:r>
              <a:rPr lang="en-US" sz="2200" b="1" spc="-20" dirty="0" err="1">
                <a:solidFill>
                  <a:srgbClr val="000000"/>
                </a:solidFill>
                <a:latin typeface="Times New Roman" panose="02020603050405020304" pitchFamily="18" charset="0"/>
                <a:ea typeface="Times New Roman" panose="02020603050405020304" pitchFamily="18" charset="0"/>
              </a:rPr>
              <a:t>orta</a:t>
            </a:r>
            <a:r>
              <a:rPr lang="en-US" sz="2200" b="1" spc="-20" dirty="0">
                <a:solidFill>
                  <a:srgbClr val="000000"/>
                </a:solidFill>
                <a:latin typeface="Times New Roman" panose="02020603050405020304" pitchFamily="18" charset="0"/>
                <a:ea typeface="Times New Roman" panose="02020603050405020304" pitchFamily="18" charset="0"/>
              </a:rPr>
              <a:t> </a:t>
            </a:r>
            <a:r>
              <a:rPr lang="en-US" sz="2200" b="1" spc="-20" dirty="0" err="1">
                <a:solidFill>
                  <a:srgbClr val="000000"/>
                </a:solidFill>
                <a:latin typeface="Times New Roman" panose="02020603050405020304" pitchFamily="18" charset="0"/>
                <a:ea typeface="Times New Roman" panose="02020603050405020304" pitchFamily="18" charset="0"/>
              </a:rPr>
              <a:t>telekeçiligi</a:t>
            </a:r>
            <a:r>
              <a:rPr lang="en-US" sz="2200" b="1" spc="-20" dirty="0">
                <a:solidFill>
                  <a:srgbClr val="000000"/>
                </a:solidFill>
                <a:latin typeface="Times New Roman" panose="02020603050405020304" pitchFamily="18" charset="0"/>
                <a:ea typeface="Times New Roman" panose="02020603050405020304" pitchFamily="18" charset="0"/>
              </a:rPr>
              <a:t> </a:t>
            </a:r>
            <a:r>
              <a:rPr lang="en-US" sz="2200" b="1" spc="-20" dirty="0" err="1">
                <a:solidFill>
                  <a:srgbClr val="000000"/>
                </a:solidFill>
                <a:latin typeface="Times New Roman" panose="02020603050405020304" pitchFamily="18" charset="0"/>
                <a:ea typeface="Times New Roman" panose="02020603050405020304" pitchFamily="18" charset="0"/>
              </a:rPr>
              <a:t>döwlet</a:t>
            </a:r>
            <a:r>
              <a:rPr lang="en-US" sz="2200" b="1" spc="-20" dirty="0">
                <a:solidFill>
                  <a:srgbClr val="000000"/>
                </a:solidFill>
                <a:latin typeface="Times New Roman" panose="02020603050405020304" pitchFamily="18" charset="0"/>
                <a:ea typeface="Times New Roman" panose="02020603050405020304" pitchFamily="18" charset="0"/>
              </a:rPr>
              <a:t> </a:t>
            </a:r>
            <a:r>
              <a:rPr lang="en-US" sz="2200" b="1" spc="-20" dirty="0" err="1">
                <a:solidFill>
                  <a:srgbClr val="000000"/>
                </a:solidFill>
                <a:latin typeface="Times New Roman" panose="02020603050405020304" pitchFamily="18" charset="0"/>
                <a:ea typeface="Times New Roman" panose="02020603050405020304" pitchFamily="18" charset="0"/>
              </a:rPr>
              <a:t>tarapyndan</a:t>
            </a:r>
            <a:r>
              <a:rPr lang="en-US" sz="2200" b="1" spc="-20" dirty="0">
                <a:solidFill>
                  <a:srgbClr val="000000"/>
                </a:solidFill>
                <a:latin typeface="Times New Roman" panose="02020603050405020304" pitchFamily="18" charset="0"/>
                <a:ea typeface="Times New Roman" panose="02020603050405020304" pitchFamily="18" charset="0"/>
              </a:rPr>
              <a:t> </a:t>
            </a:r>
            <a:r>
              <a:rPr lang="en-US" sz="2200" b="1" spc="-20" dirty="0" err="1">
                <a:solidFill>
                  <a:srgbClr val="000000"/>
                </a:solidFill>
                <a:latin typeface="Times New Roman" panose="02020603050405020304" pitchFamily="18" charset="0"/>
                <a:ea typeface="Times New Roman" panose="02020603050405020304" pitchFamily="18" charset="0"/>
              </a:rPr>
              <a:t>goldamak</a:t>
            </a:r>
            <a:r>
              <a:rPr lang="en-US" sz="2200" b="1" spc="-20" dirty="0">
                <a:solidFill>
                  <a:srgbClr val="000000"/>
                </a:solidFill>
                <a:latin typeface="Times New Roman" panose="02020603050405020304" pitchFamily="18" charset="0"/>
                <a:ea typeface="Times New Roman" panose="02020603050405020304" pitchFamily="18" charset="0"/>
              </a:rPr>
              <a:t> </a:t>
            </a:r>
            <a:r>
              <a:rPr lang="en-US" sz="2200" b="1" spc="-20" dirty="0" err="1">
                <a:solidFill>
                  <a:srgbClr val="000000"/>
                </a:solidFill>
                <a:latin typeface="Times New Roman" panose="02020603050405020304" pitchFamily="18" charset="0"/>
                <a:ea typeface="Times New Roman" panose="02020603050405020304" pitchFamily="18" charset="0"/>
              </a:rPr>
              <a:t>hakynda</a:t>
            </a:r>
            <a:r>
              <a:rPr lang="en-US" sz="2200" b="1"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Türkmenistanyň</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Kanuny</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kabul</a:t>
            </a:r>
            <a:r>
              <a:rPr lang="en-US" sz="2200" spc="-20" dirty="0">
                <a:solidFill>
                  <a:srgbClr val="000000"/>
                </a:solidFill>
                <a:latin typeface="Times New Roman" panose="02020603050405020304" pitchFamily="18" charset="0"/>
                <a:ea typeface="Times New Roman" panose="02020603050405020304" pitchFamily="18" charset="0"/>
              </a:rPr>
              <a:t> </a:t>
            </a:r>
            <a:r>
              <a:rPr lang="en-US" sz="2200" spc="-20" dirty="0" err="1">
                <a:solidFill>
                  <a:srgbClr val="000000"/>
                </a:solidFill>
                <a:latin typeface="Times New Roman" panose="02020603050405020304" pitchFamily="18" charset="0"/>
                <a:ea typeface="Times New Roman" panose="02020603050405020304" pitchFamily="18" charset="0"/>
              </a:rPr>
              <a:t>edildi</a:t>
            </a:r>
            <a:r>
              <a:rPr lang="en-US" sz="2200" spc="-2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Adaty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ýagdaýda</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ykdysady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bazar</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özgertmeleri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näçe</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tiz</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hem</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netijeli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geçirilse</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ykdysadyýetiň</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bazar</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smtClean="0">
                <a:solidFill>
                  <a:srgbClr val="000000"/>
                </a:solidFill>
                <a:latin typeface="Times New Roman" panose="02020603050405020304" pitchFamily="18" charset="0"/>
                <a:ea typeface="Times New Roman" panose="02020603050405020304" pitchFamily="18" charset="0"/>
              </a:rPr>
              <a:t>gat-naşyklaryna</a:t>
            </a:r>
            <a:r>
              <a:rPr lang="ru-RU" sz="2200" spc="-25" dirty="0" smtClean="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geçmegi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şonça-da</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şowly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bolýar</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Ykdysady</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ulgamyň</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durnukly</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ösmegini</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üpjün</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35" dirty="0" err="1">
                <a:solidFill>
                  <a:srgbClr val="000000"/>
                </a:solidFill>
                <a:latin typeface="Times New Roman" panose="02020603050405020304" pitchFamily="18" charset="0"/>
                <a:ea typeface="Times New Roman" panose="02020603050405020304" pitchFamily="18" charset="0"/>
              </a:rPr>
              <a:t>edýän</a:t>
            </a:r>
            <a:r>
              <a:rPr lang="ru-RU" sz="2200" spc="-3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şertleri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döretmek</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milli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bilim</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ulgamyny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kämilleşdirmek</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düýpli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ylmy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gözlegleri</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ýola</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goýmak</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ýurduň</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smtClean="0">
                <a:solidFill>
                  <a:srgbClr val="000000"/>
                </a:solidFill>
                <a:latin typeface="Times New Roman" panose="02020603050405020304" pitchFamily="18" charset="0"/>
                <a:ea typeface="Times New Roman" panose="02020603050405020304" pitchFamily="18" charset="0"/>
              </a:rPr>
              <a:t>innowa-siýalar</a:t>
            </a:r>
            <a:r>
              <a:rPr lang="ru-RU" sz="2200" spc="-15" dirty="0" smtClean="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pudagyny</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15" dirty="0" err="1">
                <a:solidFill>
                  <a:srgbClr val="000000"/>
                </a:solidFill>
                <a:latin typeface="Times New Roman" panose="02020603050405020304" pitchFamily="18" charset="0"/>
                <a:ea typeface="Times New Roman" panose="02020603050405020304" pitchFamily="18" charset="0"/>
              </a:rPr>
              <a:t>berkitmek</a:t>
            </a:r>
            <a:r>
              <a:rPr lang="ru-RU" sz="2200" spc="-1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ökde</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hünärmenleri</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taýýarlamak</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we</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olaryň</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hünär</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derejesini</a:t>
            </a:r>
            <a:r>
              <a:rPr lang="ru-RU" sz="2200" spc="-5" dirty="0">
                <a:solidFill>
                  <a:srgbClr val="000000"/>
                </a:solidFill>
                <a:latin typeface="Times New Roman" panose="02020603050405020304" pitchFamily="18" charset="0"/>
                <a:ea typeface="Times New Roman" panose="02020603050405020304" pitchFamily="18" charset="0"/>
              </a:rPr>
              <a:t> </a:t>
            </a:r>
            <a:r>
              <a:rPr lang="ru-RU" sz="2200" spc="-5" dirty="0" err="1">
                <a:solidFill>
                  <a:srgbClr val="000000"/>
                </a:solidFill>
                <a:latin typeface="Times New Roman" panose="02020603050405020304" pitchFamily="18" charset="0"/>
                <a:ea typeface="Times New Roman" panose="02020603050405020304" pitchFamily="18" charset="0"/>
              </a:rPr>
              <a:t>yzygider</a:t>
            </a:r>
            <a:r>
              <a:rPr lang="ru-RU" sz="2200" spc="-25" dirty="0" err="1">
                <a:solidFill>
                  <a:srgbClr val="000000"/>
                </a:solidFill>
                <a:latin typeface="Times New Roman" panose="02020603050405020304" pitchFamily="18" charset="0"/>
                <a:ea typeface="Times New Roman" panose="02020603050405020304" pitchFamily="18" charset="0"/>
              </a:rPr>
              <a:t>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smtClean="0">
                <a:solidFill>
                  <a:srgbClr val="000000"/>
                </a:solidFill>
                <a:latin typeface="Times New Roman" panose="02020603050405020304" pitchFamily="18" charset="0"/>
                <a:ea typeface="Times New Roman" panose="02020603050405020304" pitchFamily="18" charset="0"/>
              </a:rPr>
              <a:t>art-dyrmak</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netijeli</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işleýän</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maglumatlar</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ulgamyny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döretmek</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hil</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taý</a:t>
            </a:r>
            <a:r>
              <a:rPr lang="ru-RU" sz="2200" spc="-30" dirty="0" err="1">
                <a:solidFill>
                  <a:srgbClr val="000000"/>
                </a:solidFill>
                <a:latin typeface="Times New Roman" panose="02020603050405020304" pitchFamily="18" charset="0"/>
                <a:ea typeface="Times New Roman" panose="02020603050405020304" pitchFamily="18" charset="0"/>
              </a:rPr>
              <a:t>dan</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kämil</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durmuş-ykdysady</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smtClean="0">
                <a:solidFill>
                  <a:srgbClr val="000000"/>
                </a:solidFill>
                <a:latin typeface="Times New Roman" panose="02020603050405020304" pitchFamily="18" charset="0"/>
                <a:ea typeface="Times New Roman" panose="02020603050405020304" pitchFamily="18" charset="0"/>
              </a:rPr>
              <a:t>infrastruk-turasyny</a:t>
            </a:r>
            <a:r>
              <a:rPr lang="ru-RU" sz="2200" spc="-30" dirty="0" smtClean="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mynasyp</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derejede</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gurmak</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işi</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diňe</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döwlete</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başardar</a:t>
            </a:r>
            <a:r>
              <a:rPr lang="ru-RU" sz="2200" spc="-30" dirty="0">
                <a:solidFill>
                  <a:srgbClr val="000000"/>
                </a:solidFill>
                <a:latin typeface="Times New Roman" panose="02020603050405020304" pitchFamily="18" charset="0"/>
                <a:ea typeface="Times New Roman" panose="02020603050405020304" pitchFamily="18" charset="0"/>
              </a:rPr>
              <a:t>.</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Kuwwatly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döwlet</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hökmünde</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at-abraýy</a:t>
            </a:r>
            <a:r>
              <a:rPr lang="ru-RU" sz="2200" spc="-25" dirty="0">
                <a:solidFill>
                  <a:srgbClr val="000000"/>
                </a:solidFill>
                <a:latin typeface="Times New Roman" panose="02020603050405020304" pitchFamily="18" charset="0"/>
                <a:ea typeface="Times New Roman" panose="02020603050405020304" pitchFamily="18" charset="0"/>
              </a:rPr>
              <a:t> </a:t>
            </a:r>
            <a:r>
              <a:rPr lang="ru-RU" sz="2200" spc="-25" dirty="0" err="1" smtClean="0">
                <a:solidFill>
                  <a:srgbClr val="000000"/>
                </a:solidFill>
                <a:latin typeface="Times New Roman" panose="02020603050405020304" pitchFamily="18" charset="0"/>
                <a:ea typeface="Times New Roman" panose="02020603050405020304" pitchFamily="18" charset="0"/>
              </a:rPr>
              <a:t>ýo-kary</a:t>
            </a:r>
            <a:r>
              <a:rPr lang="ru-RU" sz="2200" spc="-25" dirty="0" smtClean="0">
                <a:solidFill>
                  <a:srgbClr val="000000"/>
                </a:solidFill>
                <a:latin typeface="Times New Roman" panose="02020603050405020304" pitchFamily="18" charset="0"/>
                <a:ea typeface="Times New Roman" panose="02020603050405020304" pitchFamily="18" charset="0"/>
              </a:rPr>
              <a:t> </a:t>
            </a:r>
            <a:r>
              <a:rPr lang="ru-RU" sz="2200" spc="-25" dirty="0" err="1">
                <a:solidFill>
                  <a:srgbClr val="000000"/>
                </a:solidFill>
                <a:latin typeface="Times New Roman" panose="02020603050405020304" pitchFamily="18" charset="0"/>
                <a:ea typeface="Times New Roman" panose="02020603050405020304" pitchFamily="18" charset="0"/>
              </a:rPr>
              <a:t>bo</a:t>
            </a:r>
            <a:r>
              <a:rPr lang="ru-RU" sz="2200" spc="-30" dirty="0" err="1">
                <a:solidFill>
                  <a:srgbClr val="000000"/>
                </a:solidFill>
                <a:latin typeface="Times New Roman" panose="02020603050405020304" pitchFamily="18" charset="0"/>
                <a:ea typeface="Times New Roman" panose="02020603050405020304" pitchFamily="18" charset="0"/>
              </a:rPr>
              <a:t>lan</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Türkmenistanda</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düýbi</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tutulan</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özgertmeleriň</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ählisi</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hut</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şu</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maksada</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gulluk</a:t>
            </a:r>
            <a:r>
              <a:rPr lang="ru-RU" sz="2200" spc="-30" dirty="0">
                <a:solidFill>
                  <a:srgbClr val="000000"/>
                </a:solidFill>
                <a:latin typeface="Times New Roman" panose="02020603050405020304" pitchFamily="18" charset="0"/>
                <a:ea typeface="Times New Roman" panose="02020603050405020304" pitchFamily="18" charset="0"/>
              </a:rPr>
              <a:t> </a:t>
            </a:r>
            <a:r>
              <a:rPr lang="ru-RU" sz="2200" spc="-30" dirty="0" err="1">
                <a:solidFill>
                  <a:srgbClr val="000000"/>
                </a:solidFill>
                <a:latin typeface="Times New Roman" panose="02020603050405020304" pitchFamily="18" charset="0"/>
                <a:ea typeface="Times New Roman" panose="02020603050405020304" pitchFamily="18" charset="0"/>
              </a:rPr>
              <a:t>edýär</a:t>
            </a:r>
            <a:r>
              <a:rPr lang="ru-RU" sz="2200" spc="-3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19325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TotalTime>
  <Words>1197</Words>
  <Application>Microsoft Office PowerPoint</Application>
  <PresentationFormat>Широкоэкранный</PresentationFormat>
  <Paragraphs>24</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Century Gothic</vt:lpstr>
      <vt:lpstr>Times New Roman</vt:lpstr>
      <vt:lpstr>Wingdings 3</vt:lpstr>
      <vt:lpstr>Легкий дым</vt:lpstr>
      <vt:lpstr>Tema№3. Häzirki zaman Türkmenistanda durmuşa geçirilýän makro-ykdysady kadalaşdyryş çäreleriniň netijeliligi.   3.1. Türkmenistanyň ykdysadyýetiniň häzirki ýagdaýy we geljekki ösüş-iniň esasy ugurlary. 3.2. Türkmenistanyň ykdysadyýetini maliýe taýdan üpjün etmekde güýçli döwletiň bolmagynyň ähmiýeti. 3.3. Döwleti makroykdysady düzgünleşdirmegiň zerurlygy. 3.4. Döwletiň uzakmöhletleýin maksatlaryny makroykdysady taýdan düzgünleşdirmek işi.   </vt:lpstr>
      <vt:lpstr>Презентация PowerPoint</vt:lpstr>
      <vt:lpstr>Giň gerimli döwlet özgertmeleriniň amala aşyrylmagy we bazar şertleriniň yzygiderli kämilleş-dirilmegi Türkmenistanda gazanylýan esasy makroykdysady görkezijileri yzygiderli ýokarlan-dyrmaga oňyn şertleri döredýär.     Döwletimiziň ählitaraplaýyn ösmeginiň möhüm ugurlarynyň biri-de özara bähbitli halkara hyz-matdaşlygyny giňeltmekden hem pugtalandyrmakdan ybaratdyr. Oňyn häsiýetli bu gatnaşyklar ýurduň ösüşi üçin uly ähmiýete eýe bolan ugurlaryň tutuş bir toplumy (häzirki zaman iş dolandy-ryş mehanizmleri, maýa goýumlary, innowasiýalar we tehnologiýalar, hünär bilimi, ylmy we me-deni gatnaşyklar) boýunça üstünlikli alnyp barylýar. Türkmenistanyň alyp barýan hoşniýetli «Açyk gapylar» syýasaty halkara gatnaşyklarynyň yzygiderli giňelmegine we progrese giň ýol açýar. Ata Watanymyzyň daşary ykdysady syýasatynyň yzygiderli pugtalandyrylmagy hem işeňňirleşdiril-megi ýurdumyzda öndürilýän esasy önümleri daşary ýurt bazarlaryna amatly şertlerde çykarmak boýunça ylalaşyklary we şertnamalary baglaşmaga ýardam berýär, bu bolsa öz nobatynda JIÖ-niň durnukly artmagyna oňyn täsir edýär. Daşary söwda dolanyşygynyň görkezijileriniň sazlaşykly ösmegi milli ykdysadyýetimiziň dün-ýä bazary giňişligine ynamly aralaşýandygyna şaýatlyk edýär. Ýurduň eksort potensialynyň yz-ygiderli artdyrylmagy daşary söwda dolanyşygyndan alynýan gyzyl pul görnüşindäki girdejiniň ýeterlik gorlaryny döretmäge mümkinçilik berýär, şol gorlar bolsa döwletiň töleglilik ukybynyň sazlaşykly ýagdaýda saklanylmagyna esas bolup durýar. </vt:lpstr>
      <vt:lpstr>Daşary ýurtlardan getirilýän maýa goýum önümleriniň dörtden üç bölegine golaýynyň tehnikiönümçilik maksatly önümleriň paýyna düşýändigi sebäpli, maýa goýumlaryň we im-portyň gyradeňlik görkezijileriniň özara golaý bolmagy hem häsiýetli aýratynlyk bolup dur-ýar.     Gazanylýan ykdysady ösüşleriň ep-esli bölegini Türkmenistanyň maliýe ulgamynda ýetil-ýän sepgitler düzýär. Bu ulgamyň paýyna pul dolanyşygynyň sazlaşykly bolmagyny üpjün et-mek we milli manadyň hümmetiniň pese düşmeginiň öňüni almak wezipeleri düşýär.     Öz nobatynda, Türkmenistanyň şertlerinde pul kapitalynyň işlemegi üçin aňrybaş amatly şertleriň döredilýändigini bellemek gerek. Maliýe ulgamynyň işiniň durnukly kada getirilmegi pul-karz syýasatynyň ilerlemegini üpjün edýär, ol bolsa milli pulumyzyň durnuklylygyny art-dyrýar, goýumlaryň hakyky derejesini pugtalandyrýar we puluň hümmetiniň pese düşmegini saklaýar. Türkmenistanyň Merkezi bankynyň gaýtadan maliýeleşdirmek stawkasynyň durnuk-ly derejede galýandygy hem oňyn görkezijileriň biridir. Häzirki döwürde ýüze çykýan ugruk-malaryň täsiri bilen we ykdysadyýetiň ileri tutulýan ugurlarynyň tapgyrlaýyn maliýeleşdiril-megi netijesinde senagatda, oba hojalygynda, gurluşykda we hyzmatlar ulgamynda döredil-ýän jemi goşmaça gymmatlyk düýpli özgerdi, bu bolsa öz gezeginde JIÖ-niň düzümine özü-niň täsirini ýetirdi </vt:lpstr>
      <vt:lpstr>Önümçilik ulgamynyň ösüş depginleriniň öňdebaryjy bady häzirki döwürde milli ykdysadyýetimi-zi ösdürmekde aýry-aýry pudaklaryň ileri tutulmagy bilen bagly bolup durýar, çünki senagat daşa-ry ýurt eksportynyň esasy göwrümini üpjün edýän bolsa, oba hojalygynyň baş maksady içerki ba-zarda ýokary hilli önümleriň bolelinligini döretmekden ybaratdyr, gurluşykda bolsa iri möçberli maýa goýumlaryny özleşdirmekde uly öňegidişlikler gazanylýar.    Häzirki wagtda ýangyç-energetika toplumy ýurdumyzyň senagatynyň binýadyny düzýär. Tebigy baýlyklary gazyp çykarýan pudaklara düýpli maýa goýumlarynyň gönükdirilmegi sena-gatyň bu ugurlarynda öndürilýän hakyky önümiň möçberiniň artmagyna getirýär. Bu tehnolo-giýalaryň aglaba bölegi ýurdumyza nebiti we gazy gazyp çykarmaga niýetlenen tehnikany we enjamlary öndürýän öňdebaryjy kompaniýalar tarapyndan getirilýär.     Döwletiň köpugurly aladasy netijesinde gönükdirilýän iri möçberli maýa goýumlarynyň üs-tünlikli özleşdirilmegi bilen Türkmenbaşynyň nebiti gaýtadan işleýän zawodlar toplumynyň durky doly täzelendi. Geçirilen düýpli abatlaýyş işleriniň netijesinde bu toplum pudagyň kärha-nalarynyň birine öwrüldi.       «Mawy ýangyç» çig malyny gaýtadan işläp, ondan suwuklandyrylan gazy öndürmek boýun-ça iri kärhanalary gurmak işine iri maýalary çekmek göz öňünde tutulýar. </vt:lpstr>
      <vt:lpstr>Toplumyň esasy ugurlarynyň ýene-de biri elektroenergetikadyr. Bu pudagyň dur-nukly ösmegi ýurduň energiýa howpsuzlygyny berjaý etmäge şert döredýär we döwletimiziň energiýanyň bu görnüşine bolan isleglerini doly kanagatlandyrma-ga mümkinçilik berýär. Türkmenistanyň energiýa ulgamy Merkezi Aziýa sebit-iniň Birleşdirilen energoulgamyna, munuň özi bolsa artykmaç elektrik energi-ýany sebitde ýerleşýän goňşy ýurtlara, şol sanda Owganystana, Eýrana, Täjigis-tana, Türkiýä, beýleki döwletlere ibermäge ýagdaý döredýär.      Milli ykdysadyýetimiziň tiz ösýän we özgerýän pudaklarynyň ýene-de biri ag-rosenagat toplumydyr. Ýurdumyzyň ilatyny ýokary hilli azyk önümleri, milli senagaty bolsa oba hojalyk çig maly bilen bolelin üpjün etmegi maksat edinýän bu toplumyň işi durnukly ilerleýär. Ýurtda munuň üçin zerurbolan şertleriň, şol sanda ýokary öndürijilikli ekerançylyk ýerleriniň uly gorunyň bardygyny belle-mek gerek. Soňky ýyllaryň içinde täze ekerançylyk meýdanlaryny özleşdirmek, emeli suw akabalaryny, zeýkeşleri, awtoulag ýollaryny gurmak boýunça düýpli işler durmuşa geçirildi. </vt:lpstr>
      <vt:lpstr>      3.2. Türkmenistanyň ykdysadyýetini maliýe taýdan üpjün etmekde güýçli döwletiň bolmagynyň ähmiýeti.     Ösüşiň häzirki tapgyrynda milli ykdysadyýet hil taýdan täze, ösýän we öz-gerýän ykdysady bitewiligi bina edýär. Şeýle şertlerde döwlet ösüşinde has mö-hüm ugurlary saýlap almak işi ýurduň milli bähbitlerini sebitde bar bolan şert-ler, şol hadysalarda we şertlerde Türkmenistanyň tutýan orny hem ähmiýeti bi-len inçeden sazlaşdyrmak başarnygyna bagly bolup durýar.      Netijeli halkara hyzmatdaşlygyny yzygiderli pugtalandyrmakda, jedelleriň we dawalaryň öňüni almaga gönükdirilen diplomatiýanyň ösdürilmeginde, bütindünýä energiýa howpsuzlygyny berkarar etmekde ýurdumyzyň öňe sü-ren hoşniýetli ideýalarynyň dünýä arenasynda giň goldawa eýe bolmagy mu-ny aňryýany bilen tassyklaýar.     Şunuň bilen baglylykda dünýä bazarynyň doly hukukly agzasy bolan milli ykdysadyýetimiziň bütindünýä ähmiýetindäki orny Türkmenistanyň dur-muşa ornaşdyrýan ykdysady doktrinasynyň saldamly bölegini düzýär. </vt:lpstr>
      <vt:lpstr> Häzirki günde ykdysadyýetiň esasy wezipesi içerki bazarda ilatyň ýaşaýyş amatly-gyny artdyrýan harytlara we hyzmatlara bolan islegini düýpli kanagatlandyrmakdan, şeýle-de daşary ýurtlardan satyn alynýan ýa-da getirilýän harytlaryň ornuny ýerli, esa-san hem maýa goýumlary amala aşyrmak arkaly öndürilýän, şol sebäpli hem gymmaty dünýä bahalaryndan pes bolan önümler bilen çalyşmakdan ybarat bolup durýar.      Häzirki döwürde Türkmenistanyň ykdysadyýeti bazar talaplaryna we erkin teleke-çiliginiň şertlerine doly laýyk gelýän hojalyk guramaçylyk mehanizmlerini emele ge-tirmek bilen bagly möhüm tapgyry başdan geçirýär. Şol mehanizmler önümi öndür-mekden başlap, onuň ýerlenmegine, bölünmegine hem sarp edilmegine çenli aralyk-daky ähli hadysalary öz içine alýan ykdysady işiň alnyp barylmagyna ýardam berme-lidir. Öz gezeginde döwlet eýeçiligiň dürli görnüşlerini ösdürmäge giň ýol açmak bilen, ykdysadyýetiň köpugurlylygyny gazanmakda, onuň dünýä bazary giňişliginde öz ornuny tapmagyny üpjün etmekde täze mümkinçilikleri döredýär.      Häzirki geçiş döwründe ykdysadyýetiň durnuklylygyny we rowaçlanmagyny yzygi-derli üpjün etmekde esasy orun hut döwlete degişlidir. </vt:lpstr>
      <vt:lpstr>Hojalyk işjeňliginiň esasy subýekti hökmünde döwlet bolup geçýän ykdysady we durmuş hadysalary-nyň esasy utgaşdyryjysy bolup çykyş edýär. Bu şertlerde bazara gatnaşyjy agzalaryň ählisiniň bähbit-lerine gyradeň garamaga, jemgyýetçilik ösüşiniň amatly maksatlaryny hem meýilnamalaryny dürs kes-gitlemäge we olary amala aşyrmagyň has amatly ýollaryny we usullaryny saýlamaga oňyn mümkin-çilik döreýär.     Döwletiň we hususy ulgamyň deňagramly hyzmatdaşlyk etmek ýörelgesi durmuşda işjeň hem ne-tijeli işläp başlamalydyr. Hususy telekeçiligiň sazlaşykly ösmegi üçin döredilýän amatlyklar sagdyn bazar gatnaşyklarynyň pugtalanmagyna getirýär. Şeýle şertlerde hususy telekeçi öz ornunda berk durup, degişli salgytlary wagtly-wagtynda hem dolulygyna tölemegiň, adamlary aç-açan ýagdaýda iş hem degerli derejede girdejiler bilen üpjün etmegiň tarapdary bolup çykyş edýär. Ýurtda ileri tutulýan ugurlar boýunça telekeçiligi ýeňillikli şertlerde uzak möhletleýin maliýeleşdirmek işi ýola goýuldy. «Kiçi we orta telekeçiligi döwlet tarapyndan goldamak hakynda» Türkmenistanyň Kanuny kabul edildi.     Adaty ýagdaýda ykdysady bazar özgertmeleri näçe tiz hem netijeli geçirilse, ykdysadyýetiň bazar gat-naşyklaryna geçmegi şonça-da şowly bolýar. Ykdysady ulgamyň durnukly ösmegini üpjün edýän şertleri döretmek, milli bilim ulgamyny kämilleşdirmek, düýpli ylmy gözlegleri ýola goýmak, ýurduň innowa-siýalar pudagyny berkitmek, ökde hünärmenleri taýýarlamak we olaryň hünär derejesini yzygiderli art-dyrmak, netijeli işleýän maglumatlar ulgamyny döretmek, hil taýdan kämil durmuş-ykdysady infrastruk-turasyny mynasyp derejede gurmak işi diňe döwlete başardar. Kuwwatly döwlet hökmünde at-abraýy ýo-kary bolan Türkmenistanda düýbi tutulan özgertmeleriň ählisi hut şu maksada gulluk edýär. </vt:lpstr>
      <vt:lpstr>         3.3. Döwleti makroykdysady düzgünleşdirmegiň zerurlygy.     Bazar ulgamynyň häzirki zaman şertlerinde, aýratyn hem geçiş döwrüni başdan geçirýän ykdysadyýet şertlerinde, şol sanda türkmen ykdysadyýetinde döwletiň ykdysadyýeti sazlaşdyrmakdaky orny makroyk-dysady syýasatyň üstünlikli durmuşa geçirilmegi bilen baglydyr. Munuň birnäçe obýektiw häsiýetli sebäbi bar.     Birinjiden, döwrebap ykdysadyýetiň köpugurlulyk şertlerinde bazaryň gowşak taraplaryny we gönü-den-göni kemçiliklerini düzetmek, olaryň öwezini dolmak zerurlygy bar. Islendik jemgyýetçilik gurlu-şynda-da bazar ýaşaýyş üçin möhüm bolan ugurlaryň we meseleleriň hemmesini dolulygyna çözüp bil-meýär, mysal üçin, bilim hem şahsyýetiň hemmetaraplaýyn kämil bolmagy üçin zerur bolan şertler, dur-muş adalatlylygy, ekologiýa we beýleki ugurlar köp ünsi talap edýär.     Mundan başga-da, bahalary bellemek, çykarylýan önümleriň sanawyny hem mukdaryny giňeltmek, ykdysadyýetiň düzüm gurluşyny täze tehnologiýalary işe ornaşdyrmak mehanizmlerini başarnykly hem ýerlikli peýdalanmak ýaly çäreler islenilişinden haýal, käwagt bolsa duýdansyz bolup geçýär.     Ikinjiden, makro- we mikroderejeleriň, bitewiniň we bölegiň, merkeziň hem ýerleriň arasyndaky gatnaşyklaryň aňrybaş sazlaşykly, kadaly bolmagyny üpjün etmek zerur bolup durýar. Häzirki zaman milli ykdysadyýeti köp ugurly, köp maksatly hem köp wezipeli çylşyrymly ulgamdyr. Onuň dürli pudak-larynyň, sebitleriniň hem kärhanalarynyň özüne ýetik aýratynlyklary bar. Diňe bazara bil baglap, olaryň ählisiniň ýerine ýetirýän wezipesini umumy ösüşiň bähbitlerine öňde duran umumy meselelere hem maksatlara gönükdirmek mümkin däl. </vt:lpstr>
      <vt:lpstr>Häzirki zaman şertlerde makroykdysady düzgünleşdirmäniň bitewi ulgamyny döretmek hem pugtalandyrmak, milli syýasatyň ileri tutulýan maksatlaryny, hem usullaryny kesgitlemek çärelerini öz içine alýan netijeli döwlet dolandyryş işi döwletiň öňünde duran möhüm ykdysady wezipeleriň bitewi bir maksat-namasyny düzýär, bazar ykdysadyýetine geçilýän häzirki döwürde durmuşyň talaby bolup ýüze çykýar. Bu çäreler öz içine kesgitli goýlan maksatlara ýet-megi hem makroykdysadyýetiň möhüm ugurlaryny özara sazlaşdyrmagy nazar-laýan tertipleşdirmegi we gözegçilik etmegi öz içine alýar. Makrodüzgünleşdirilişiň baş maksatlaryny üç sany esasy ugurlara bölmek bolar: 1. Ykdysady ösüşi gazanmak. Giňişleýin manyda alnanda, bu maksat ösüşiň umumy derejesiniň ýokarlanmagyndan öz beýanyny tapýan döwlet ýa-da sebit-leýin ykdysady progresi aňladýar. Şol sebäpden hem ykdysady ösüş düşünjesi öz içine çykarylýan önümleriň sanawynyň we mukdarynyň giňeldilmegi bilen deň derejede, önümçiligiň ýokarlandyrmak, harytlara bolan islegleriň we olaryň öndürilişiniň özara sazlaşygyny kämilleşdirmek, beýleki öňegidişlikli usullary alýar. </vt:lpstr>
      <vt:lpstr>2.Ykdysady durnuklylygy gazanmak. Bu ugur puluň hümmetiniň pese düşmeginiň öňüni almak maksady bilen bahalary bellemegiň durnukly häsiýetini saklamagy, ilatyň iş bilen üpjünçiliginiň derejesini ýokarlandyrmagy hem işsizligi aradan aýyrmagy, döwlet býujetiniň girdejiler we çyk-dajylar böleginiň deňagramly alnyp barylmagyny, daşarky söwda bilen düýpli gorlaryň netijeli işleý-şiniň arasyndaky sazlaşygy, ýurduň algybergi ulgamyňdaky oňyn görkezijileriň gazanylma-gyny, umuman alnanda, önüme bolan jemi islegleriň önümçiligiň jemi görkezijilerine şert edip goýýar. 3.Ykdysady adalatlyk. Bu düşünje gönüden-göni ahlak gymmatlyklary hem ýörelgeleri bilen baglydyr. Adaty ýagdaýda ol jemgyýetçilik eşretleriniň we milli baýlygyň adalatly paýlanyl-magyny aňladýar. Döwlet möçberinde alnanda bu wezipe girdejileriň gyradeň bölünmegini, döwletiň ähli raýatlary üçin deň mümkinçilikleriň döredilmegini, adalatly hem sagdyn bäsdeşlik ýagdaýlarynyň üpjün edilmegini we beýlekileri aňladýar.    Döwlet düzgünleşdiriş ulgamynyň öňünde durýan esasy wezipeleriň arasynda ýakyn ysnyşyk duýulýar. Olar birleşip, bitewi bir ulgamy emele getirýär, şol ulgamda her bir maksat öz gezeginde has inçe maksatlaryň birnäçesine bölünip gidýär. Şeýlelik bilen hem, makroykdysady taýdan düzgünleşdirmek çäreleri özüniň asyl maksadynda milli yk-dysadyýeti sazlaşykly ösdürmegiň hem jemgyýetdäki abadançylygy üpjün etmegiň asylly ugurlaryna gulluk edýär. </vt:lpstr>
      <vt:lpstr>Türkmenistanda alnyp barylýan makroykdysady taýdan düzgünleşdirmek işine şular mah-susdyr: 1. Ösüş depginleriniň oýlanyşykly häsiýeti. Ösüş depginleriniň ýurduň hakyky kuwwaty bol-magyny, olaryň ýurdy uzakmöhletleýin ösdürmek maksatlaryna laýyklykda mümkin boldugyça durnukly häsiýetini saklamaklyk möhüm zerurlyk bolup durýar. 2. Gyzyl puly dolandyrmakda we bahalary bellemekde aňrybaş oýlanyşykly hem tygşytly hereket etmek. Erkin dolanyşykda gyzyl puluň aşa köp bolmagy bu işiň bökdemegine we puluň hümmetiniň gaçmagyna getirýär, şol sebäpden hem aýlanýan gyzyl puluň möçberini zerur bo-lan derejede saklamaly bolýar. 3. Maliýe girdejileriň we çykdajylaryň arabaglanyşygy. Özgertmeleriň başynyň tutulmagy bi-len maliýe girdejileriniň we degişlilikde, edilýän çykdajylaryň möçberi durnukly artýar. Şonuň bilen birlikde soňky döwürde ýol berilýän çykdajylaryň girdejileriň derejesinden birneme art-ýandygyny bellemek gerek. 4. Eksportyň we importyň möçberiniň we düzüminiň gyradeňligi. Düýpli özgertmeler ýoluna düşüleni bäri daşarky söwdanyň gabarasynyň we düzüminiň artmagynyň şeýle hem töleg ba-lansynyň yzygiderli ýokarlanmagynyň ýurduň ykdysadyýetine ýetirýän täsiri barha güýç-lenýär. Daşary ýurtlardan dürli harytlary getirmek işiniň derejesi üýtgemedi diýen ýalydyr. Da-şary maýa goýumlarynyň çekilmegi welin ýyl-ýyldan artýar, munuň özi ykdysady ösüşlerine tizlik berýär.  </vt:lpstr>
      <vt:lpstr> Düzgünleşdiriş işiniň serişdeleri we usullary. Häzirki wagtda ykdysadyýetiň döwlet tarapyndan düzgünleşdirilmeginde esasy serişde hökmünde gytaklaýyn düzgünleş-dirmek usullary ulanylýar. Bu usulyň esasy manysy Hökümetiň ýurtda bar bolan mak-roykdysady görkezijileri we olaryň ösüşlerini, ykdysadyýeti dolandyrmagyň usulla-ryny hem serişdelerini hukuk we administratiw mehanizmleriň sagdyn bäsdeşligiň sak-lanylmagyny, ykdysady ösüşiň bellenilen strategik bolmagyny pugta gözegçilikde sak-lamakdan ybaratdyr. Düzgünleşdiriş işiniň gytaklaýyn usullary şu aşakdaky özgert-meleri göz öňünde tutýar: - kärhanalaryň, ministrlikleriň we pudak edaralarynyň işini dolandyrmakda göni usullardan gytaklaýyn usullara geçmeklik; - dolandyrmak işiniň mikroderejesinden makrodüzgünleşdirişe geçmeklik; -gurluşyk desgalaryny tassyklamakdan, pul we maddy serişdelerini bölüp bermekden ösüşiň ugurlaryny we meýilnamalaryny işläp taýyarlamaga, şeýle-de olaryň berjaý edilişini sazlaşdyrmaga we oňa gözegçilik etmäge geçmeklik.     Bu iş maliýe syýasatynyň baş gurallary bolan - salgyt salmaklyk, karzlary bermek, girdejiler, bahalar, aýlyk iş haklary, pul baýraklary we beýleki usul-laryna daýanýar.</vt:lpstr>
      <vt:lpstr>         3.4. Döwletiň uzakmöhletleýin maksatlaryny makroykdysady taýdan düzgünleşdirmek işi.     Häzirki şertlerde Türkmenistanda amala aşyrylýan makroykdysady syýasat umumy ykdysady görkezijileriň gy-radeňlik häsiýetini üpjün etmäge gönükdirilen döwlet düzgünleşdiriş çäreleriniň tutuş bir toplumyndan ybaratdyr.     Makroykdysady düzgünleşdiriş işi durnukly ykdysady ösüşi gazanmaga, bahalaryň durnuklylygyny hem-de ýur-duň maliýe pudagynyň netijeli işlemegini, ahyrky maksadynda bolsa halkyň mynasyp ýaşaýşyny üpjün etmäge gönükdirilendir.     Bu işde döwlet makrodüzgünleşdiriş çäreleriniň ýurduň hemme taraplaýyn potensialyny durmuşa geçirmäge we milli ykdysadyýeti düýpli döwrebaplaşdyrmaga esaslanýan ugurlaryna aýratyn orun berilýär. Ýurdumyzda mu-nuň üçin zerur bolan düýpli şertleriň hemmesi - syýasy we jemgyýetçilik abadançylygy, ummasyz tebigy baý-lyklar, önümçilik we aragatnaşyk infrastrukturasynyň döwrebap ulgamy, toplanylan maliýe serişdeleri, döwletiň ýokary halkara at-abraýy, daşary bazarlarda emele gelen amatly ýagdaýlar, zähmet resurslarynyň ýeterlik dere-jede bolmagy ýüze çykandyr.     Şu günki günde Türkmenistanyň ýokary tizlikli ösüşleri ýurduň günsaýyn artýan ösüş mümkinçilikleri bilen gazanylýar. Milli ykdysady gurluşyň köp ugurlarynda döwlet monopolist bolmagynda, ýagny esasy orun tutma-gynda saklanyp galýar, şol bir wagtyň özünde dürli ulgamlarda döwlet bilen hususy eýeçiligiň özara sazlaşykda, utgaşykly hereket etmeginiň amatly modellerini gözläp tapmak we işläp taýýarlamak meselesi birjikde ünsden düşürilenok. Türkmenistanda bar bolan ykdysady mümkinçilikler önümçiligini durnukly artdyrylmagy, olaryň hiliniň ýokarlandyrylmagy we bu serişdeleri peýdalanmakda kämil mehanizmleriň hem usullaryň işe girizilmegi arkaly ösdürilýär. Şunuň bilen birlikde ykdysady ösüşi gazanmagyň baş şerti daşarky hem içerki bazarlarda bar bolan islegleri kanagatlandyrmak wezipesiniň hötdesinden gelýän bäsdeşlige ukyply ykdysadyýeti emele getir-mäge ýagdaý döredýän iri maýa goýumlaryň gönükdirilmegi bilen baglydyr. </vt:lpstr>
      <vt:lpstr> Häzirki döwürde döwletimiz tarapyndan ykdysadyýetiň aýry ugurlaryny we pudaklaryny netijeli ösdürmegiň düýpli maksatnamalary işlenilip taýýarlanylýar. Ykdysady pudaklary döwrebaplaşdyrmak, olaryň işini ilerletmek arkaly öňde goýlan maksatlaryň tizden-tiz durmuşa geçirilmegine niýetlenen milli maýa goýum syýasatynyň tiz depginler bilen rowaçlanýandygyny nazara alsaň, bu maksatnamalara hem meýilnamalara wagtyň geçmegi bilen degişli düze-dişleri girizmek, olaryň üstüni ýetirmek maksadalaýyk bolar.     Bilim we ylym, önümçiligi ilerledýän öňdebaryjy, innowasion ösüşiň we öňdebaryjy dünýä tejribesiniň düýbüni tutýan taslamalar we düýpli barlaggözleg işleri maýa gönükdirmegiň ileri tutulýan ugurlarynyň esasylary bolmagynda galýar. Ýokary okuw mekdepleriniň sany barha artýar. Şu maksat bilen häzirki zaman talaplaryna laýyklykda, ylmyň we tehnologiýalaryň iň soňky gazananlaryna daýanýan enjamlar bilen doly üpjün edilen, täze döwrebap binalar gur-ulýar, bu çäreleriň ählisi okuw-terbiýeçilik işiniň kämilleşdirilmeginiň, derejesiniň ýokary bolmagyna oňyn täsir ed-ýär. Maglumatlaryň hökmürowanlyk edýän häzirki döwründe bilime we ylma gönükdirilen maýalar iň ygtybarly hem ýokary girdeji getirýän goýumlardyr      Uzagyndan maýa goýum syýasatyny makroykdysady taýdan düzgünleşdirmekde esasy orun ýurtda maýadarlar üçin mümkin boldugyça amatly şertleri döretmek, ykdysadyýetiň köpugurly bolmagyny gazanmak, önümçiligiň gerimini giňeltmek, goýberilen düýpli serişdeleriň netijeli işlemegini üpjün etmek, ýaly ugurlara berler. Ýurt dere-jesinde amala aşyrylýan daşary ykdysady syýasat işjeň makroykdysady mehanizmleriň biri bolup orta çykýar. Bu sy-ýasatyň rowaçlanmagy döwletiň töleg ukybynyň ýokarlanmagyna getirýär. Ol bolsa, öz gezeginde, ykdysadyýeti döw-rebaplaşdyrmaga gönükdirilýän maýa goýum çäreleriniň maliýe üpjünçiligini berjaý etmekdäki mümkinçilikleri art-dyrýar. Daşary ykdysady iş öz içine eksporty we importy, gümrük paçlaryny, tarifleri, çäklendirmeleri, daşary ýurt düýpli goýumlary çekmegi we düýpli goýumlaryň daşary ýurtlara çykarylmagyny, daşarky bergileri, beýleki döwlet-lere ykdysady goldawyň berilmegini, bilelikdäki ykdysady taslamalaryň we maksatnamalaryň ýerine ýetirilmegini girizýär.</vt:lpstr>
      <vt:lpstr>Türkmenistan döwletiniň durmuşa geçirýän daşary ykdysady ugry ýurdumyzyň halkara söwda gatnaşyklary-nyň giňemegine oňyn täsir edýär. Sonky ýyllaryň içinde daşary ýurtlar bilen söwdaykdysady gatnaşyklary neti-jeli ýola goýmakda täze mümkinçilikler peýda boldy. Olaryň işjeň ýagdaýda işe girizilmegi daşary söwda do-lanyşygynyň hem arassa eksportyň esasy görkezijileriniň ýokarlanmagynda aýdyň beýanyny tapýar. Türkmenistanyň daşary-ykdysady strategiýasy, ilkinji nobatda, eksporty artdyrmaga, taýýar önümleri daşary ýurt bazarlaryna çykarmak mümkinçiligini giňeltmäge, önümçilik kuwwatlyklaryny tehniki we tehnologiýa taý-dan kämilleşdirmäge, ýurtda öndürilýän harytlaryň we hyzmatlaryň dünýä derejesinde bäsdeşlige ukyplylygyny üpjün etmäge ýol açýan daşary ykdysady dolanyşygy kämilleşdirmek işinden ybaratdyr. Daşary ýurtlar bilen ýola goýlan netijeli söwda gatnaşyklarynyň öňünde bellenilýän ýene-de bir maksat ýurdumyzda bar bolan çig mal we önümçilik mümkinçiliklerinden ugur almak bilen, daşary ýurtlardan getirilýän harytlaryň ornuny Türkmenistanda öndürilen ýokary hilli önümler bilen çalşyrmakdan ybaratdyr. Ýakyn geljekde dünýä bazarlary-nyň iň özüne çekiji ugurlarynda ýurdumyzda öndürilen harytlary we hyzmatlary döwletimiz üçin bähbitli şertler-de ýerlemek maksady bilen Türkmenistanyň söwda wekilhanalaryny açmaklyk göz öňünde tutulýar. Dünýäniň öňdebaryjy kompaniýalary, meşhur firmalary bilen deňhukukly gatnaşyklary ýola goýmak. Bu işiň rowaçlanma-gynyň esasy şertleriniň biri-de – maliýe ulgamynyň netijeli işlemegidir.      Häzirki wagtda bu ugurda anyk öňegidişlikler gazanyldy: milli puluň hümmetiniň pugtalandyrylmagy içerki bazardaky islegleriň artmagyna getirdi, milli manadyň daşary ýurt gyzyl pullaryndaky bahasynyň durnukly bol-magy gazanyldy, täze türkmen pul birlikleri dolanyşyga girizildi. Türkmenistanda iş ýüzünde gyzyl puluň resmi hem bazar bahasy üýtgedilip, olar bir görkezijä getirildi, özära deňleşdirildi. Munuň özi bazaryň sazlaşykly ös-megine-de, sagdyn bäsdeşligiň kemala gelmegine-de, ýurduň eksport mümkinçilikleriniň artmagyna-da, netijede bolsa ýurdumyzyň her bir raýatynyň sarp edijilik ukybynyň ýokarlanmagyna kuwwatly itergi berdi. </vt:lpstr>
      <vt:lpstr>Banklar maliýe serişdelerini çekmek boýunça öz işjeňligini artdyryp, munuň üçin amatly şertleri döreder, meselem, maliýe bazaryna ilaty has giňden çekmek mak-sady bilen hödürlenýän iş mümkinçilikleriniň giňeldiler. Pul dolanyşygynda töleg terminallarynyň, bankomatlaryň we dürli plastik töleg kartlarynyň peýda bolma-gy döwrüň talabydyr we ýurdumyzyň bütindünýä ykdysady gatnaşyklaryna barha ynamly aralaşýandygynyň ölçegidir.     Karzlaryň we pul dolanyşygynyň işini sazlaşdyrmak arkaly bazaryň düzümini hem şertlerini düzgünleşdirmek, harytlaryň we hyzmatlaryň öndürilişiniň durnuk-ly artmagy üçin hemmetaraplaýyn amatlyklary döretmek bahalary bellemekde kesgitli ýörelgelerden ugur almak, ilatyň iş orunlary bilen üpjünçiligini artdyr-mak, daşaryykdysady gatnaşyklarynyň gerimini artdyrmak ýaly çäreler bu syýasy strategiýanyň barha rowaçlanmagyna getirer.      </vt:lpstr>
      <vt:lpstr>Salgyt salmak ulgamy ykdysadyýetiň ileri tutulýan ugurlary üçin uly ýeňillikleri göz öňünde tutýar, önüm öndürijileri has köp haryt öndürmäge höweslendirýar, hyzmatlaryň aýry-aýry ugurlarynyň hiliniň ýokarlanmagyna hem innowasion başlangyçlarynyň giň ýol açýar. Geljekde ýurtda bolup geçýän ykdysady hadysa-laryň hil taýdan özgermeginden we olary sazlaşdyrmak zerurlygyndan ugur almak bilen, salgytlaşdyrmak usullary hem kämilleşdiriler, döwlet girdejileriniň we çyk-dajylarynyň sazlaşykly toplumynyň özi bolsa ykdysady ösüşleri, halkyň durmuş hal-ýagdaýynyň yzygiderli gowulanmagyny, ösdürilmegini şertlendirýän möhüm faktora öwrüler.        Häzirki wagtda Türkmenistanyň her bir raýatyna ýaşaýyş üçin zerur bolan zatlaryň we hyzmatlaryň berilmegi döwlet tarapyndan kepillendirilendir. Ýurtda iňňän amatly ipoteka karzlar ulgamy netijeli işleýär, dünýä tejribesine daýanmak bilen, onuň deňsiztaýsyzdygyny arkaýyn aýtmak bolar.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9</cp:revision>
  <dcterms:created xsi:type="dcterms:W3CDTF">2020-07-30T13:04:17Z</dcterms:created>
  <dcterms:modified xsi:type="dcterms:W3CDTF">2020-08-23T12:44:54Z</dcterms:modified>
</cp:coreProperties>
</file>