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922994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1430878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1609860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D6E3AF-3E2C-4E9E-B8AB-DE8D233F2F69}" type="datetimeFigureOut">
              <a:rPr lang="ru-RU" smtClean="0"/>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504604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FD6E3AF-3E2C-4E9E-B8AB-DE8D233F2F69}" type="datetimeFigureOut">
              <a:rPr lang="ru-RU" smtClean="0"/>
              <a:t>09.02.2021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982449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FD6E3AF-3E2C-4E9E-B8AB-DE8D233F2F69}" type="datetimeFigureOut">
              <a:rPr lang="ru-RU" smtClean="0"/>
              <a:t>09.02.2021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066477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FD6E3AF-3E2C-4E9E-B8AB-DE8D233F2F69}" type="datetimeFigureOut">
              <a:rPr lang="ru-RU" smtClean="0"/>
              <a:t>09.02.2021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738550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FD6E3AF-3E2C-4E9E-B8AB-DE8D233F2F69}" type="datetimeFigureOut">
              <a:rPr lang="ru-RU" smtClean="0"/>
              <a:t>09.02.2021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269932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FD6E3AF-3E2C-4E9E-B8AB-DE8D233F2F69}" type="datetimeFigureOut">
              <a:rPr lang="ru-RU" smtClean="0"/>
              <a:t>09.02.2021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1356677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FD6E3AF-3E2C-4E9E-B8AB-DE8D233F2F69}" type="datetimeFigureOut">
              <a:rPr lang="ru-RU" smtClean="0"/>
              <a:t>09.02.2021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948027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4FD6E3AF-3E2C-4E9E-B8AB-DE8D233F2F69}" type="datetimeFigureOut">
              <a:rPr lang="ru-RU" smtClean="0"/>
              <a:t>09.02.2021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746CABF-148D-4377-A371-2004BCFC0B33}" type="slidenum">
              <a:rPr lang="ru-RU" smtClean="0"/>
              <a:t>‹#›</a:t>
            </a:fld>
            <a:endParaRPr lang="ru-RU"/>
          </a:p>
        </p:txBody>
      </p:sp>
    </p:spTree>
    <p:extLst>
      <p:ext uri="{BB962C8B-B14F-4D97-AF65-F5344CB8AC3E}">
        <p14:creationId xmlns:p14="http://schemas.microsoft.com/office/powerpoint/2010/main" val="2820472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D6E3AF-3E2C-4E9E-B8AB-DE8D233F2F69}" type="datetimeFigureOut">
              <a:rPr lang="ru-RU" smtClean="0"/>
              <a:t>09.02.2021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46CABF-148D-4377-A371-2004BCFC0B33}" type="slidenum">
              <a:rPr lang="ru-RU" smtClean="0"/>
              <a:t>‹#›</a:t>
            </a:fld>
            <a:endParaRPr lang="ru-RU"/>
          </a:p>
        </p:txBody>
      </p:sp>
    </p:spTree>
    <p:extLst>
      <p:ext uri="{BB962C8B-B14F-4D97-AF65-F5344CB8AC3E}">
        <p14:creationId xmlns:p14="http://schemas.microsoft.com/office/powerpoint/2010/main" val="554068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val="3739527618"/>
              </p:ext>
            </p:extLst>
          </p:nvPr>
        </p:nvGraphicFramePr>
        <p:xfrm>
          <a:off x="277090" y="172279"/>
          <a:ext cx="11563927" cy="6330122"/>
        </p:xfrm>
        <a:graphic>
          <a:graphicData uri="http://schemas.openxmlformats.org/drawingml/2006/table">
            <a:tbl>
              <a:tblPr>
                <a:tableStyleId>{5C22544A-7EE6-4342-B048-85BDC9FD1C3A}</a:tableStyleId>
              </a:tblPr>
              <a:tblGrid>
                <a:gridCol w="11563927">
                  <a:extLst>
                    <a:ext uri="{9D8B030D-6E8A-4147-A177-3AD203B41FA5}">
                      <a16:colId xmlns:a16="http://schemas.microsoft.com/office/drawing/2014/main" xmlns="" val="1200676204"/>
                    </a:ext>
                  </a:extLst>
                </a:gridCol>
              </a:tblGrid>
              <a:tr h="6330122">
                <a:tc>
                  <a:txBody>
                    <a:bodyPr/>
                    <a:lstStyle/>
                    <a:p>
                      <a:pPr algn="l">
                        <a:lnSpc>
                          <a:spcPct val="107000"/>
                        </a:lnSpc>
                        <a:spcAft>
                          <a:spcPts val="0"/>
                        </a:spcAft>
                      </a:pPr>
                      <a:r>
                        <a:rPr lang="tk-TM" sz="4000" b="1" dirty="0" smtClean="0">
                          <a:effectLst/>
                          <a:latin typeface="Times New Roman" panose="02020603050405020304" pitchFamily="18" charset="0"/>
                          <a:cs typeface="Times New Roman" panose="02020603050405020304" pitchFamily="18" charset="0"/>
                        </a:rPr>
                        <a:t>Tema:</a:t>
                      </a:r>
                      <a:r>
                        <a:rPr lang="cs-CZ" sz="4400" b="0" dirty="0" smtClean="0">
                          <a:effectLst/>
                          <a:latin typeface="Times New Roman" panose="02020603050405020304" pitchFamily="18" charset="0"/>
                          <a:cs typeface="Times New Roman" panose="02020603050405020304" pitchFamily="18" charset="0"/>
                        </a:rPr>
                        <a:t>Giriş</a:t>
                      </a:r>
                      <a:endParaRPr lang="tk-TM" sz="4400" b="0" dirty="0" smtClean="0">
                        <a:effectLst/>
                        <a:latin typeface="Times New Roman" panose="02020603050405020304" pitchFamily="18" charset="0"/>
                        <a:cs typeface="Times New Roman" panose="02020603050405020304" pitchFamily="18" charset="0"/>
                      </a:endParaRPr>
                    </a:p>
                    <a:p>
                      <a:pPr algn="ctr">
                        <a:lnSpc>
                          <a:spcPct val="107000"/>
                        </a:lnSpc>
                        <a:spcAft>
                          <a:spcPts val="0"/>
                        </a:spcAft>
                      </a:pPr>
                      <a:r>
                        <a:rPr lang="tk-TM" sz="4000" b="1" dirty="0" smtClean="0">
                          <a:effectLst/>
                          <a:latin typeface="Times New Roman" panose="02020603050405020304" pitchFamily="18" charset="0"/>
                          <a:cs typeface="Times New Roman" panose="02020603050405020304" pitchFamily="18" charset="0"/>
                        </a:rPr>
                        <a:t>Meýilnama</a:t>
                      </a:r>
                      <a:endParaRPr lang="ru-RU" sz="3600" b="1" dirty="0">
                        <a:effectLst/>
                        <a:latin typeface="Times New Roman" panose="02020603050405020304" pitchFamily="18" charset="0"/>
                        <a:cs typeface="Times New Roman" panose="02020603050405020304" pitchFamily="18" charset="0"/>
                      </a:endParaRPr>
                    </a:p>
                    <a:p>
                      <a:pPr algn="l">
                        <a:lnSpc>
                          <a:spcPct val="107000"/>
                        </a:lnSpc>
                        <a:spcAft>
                          <a:spcPts val="0"/>
                        </a:spcAft>
                        <a:tabLst>
                          <a:tab pos="114300" algn="l"/>
                        </a:tabLst>
                      </a:pPr>
                      <a:r>
                        <a:rPr lang="tk-TM" sz="4000" b="0" dirty="0" smtClean="0">
                          <a:effectLst/>
                          <a:latin typeface="Times New Roman" panose="02020603050405020304" pitchFamily="18" charset="0"/>
                          <a:cs typeface="Times New Roman" panose="02020603050405020304" pitchFamily="18" charset="0"/>
                        </a:rPr>
                        <a:t>1.</a:t>
                      </a:r>
                      <a:r>
                        <a:rPr lang="ru-RU" sz="4000" b="0" dirty="0" err="1" smtClean="0">
                          <a:effectLst/>
                          <a:latin typeface="Times New Roman" panose="02020603050405020304" pitchFamily="18" charset="0"/>
                          <a:cs typeface="Times New Roman" panose="02020603050405020304" pitchFamily="18" charset="0"/>
                        </a:rPr>
                        <a:t>Elektrik</a:t>
                      </a:r>
                      <a:r>
                        <a:rPr lang="ru-RU" sz="4000" b="0" dirty="0" smtClean="0">
                          <a:effectLst/>
                          <a:latin typeface="Times New Roman" panose="02020603050405020304" pitchFamily="18" charset="0"/>
                          <a:cs typeface="Times New Roman" panose="02020603050405020304" pitchFamily="18" charset="0"/>
                        </a:rPr>
                        <a:t> </a:t>
                      </a:r>
                      <a:r>
                        <a:rPr lang="ru-RU" sz="4000" b="0" dirty="0" err="1">
                          <a:effectLst/>
                          <a:latin typeface="Times New Roman" panose="02020603050405020304" pitchFamily="18" charset="0"/>
                          <a:cs typeface="Times New Roman" panose="02020603050405020304" pitchFamily="18" charset="0"/>
                        </a:rPr>
                        <a:t>yşyklandyryş</a:t>
                      </a:r>
                      <a:r>
                        <a:rPr lang="ru-RU" sz="4000" b="0" dirty="0">
                          <a:effectLst/>
                          <a:latin typeface="Times New Roman" panose="02020603050405020304" pitchFamily="18" charset="0"/>
                          <a:cs typeface="Times New Roman" panose="02020603050405020304" pitchFamily="18" charset="0"/>
                        </a:rPr>
                        <a:t> </a:t>
                      </a:r>
                      <a:r>
                        <a:rPr lang="ru-RU" sz="4000" b="0" dirty="0" err="1">
                          <a:effectLst/>
                          <a:latin typeface="Times New Roman" panose="02020603050405020304" pitchFamily="18" charset="0"/>
                          <a:cs typeface="Times New Roman" panose="02020603050405020304" pitchFamily="18" charset="0"/>
                        </a:rPr>
                        <a:t>dersi</a:t>
                      </a:r>
                      <a:r>
                        <a:rPr lang="ru-RU" sz="4000" b="0" dirty="0">
                          <a:effectLst/>
                          <a:latin typeface="Times New Roman" panose="02020603050405020304" pitchFamily="18" charset="0"/>
                          <a:cs typeface="Times New Roman" panose="02020603050405020304" pitchFamily="18" charset="0"/>
                        </a:rPr>
                        <a:t> </a:t>
                      </a:r>
                      <a:r>
                        <a:rPr lang="ru-RU" sz="4000" b="0" dirty="0" err="1">
                          <a:effectLst/>
                          <a:latin typeface="Times New Roman" panose="02020603050405020304" pitchFamily="18" charset="0"/>
                          <a:cs typeface="Times New Roman" panose="02020603050405020304" pitchFamily="18" charset="0"/>
                        </a:rPr>
                        <a:t>we</a:t>
                      </a:r>
                      <a:r>
                        <a:rPr lang="ru-RU" sz="4000" b="0" dirty="0">
                          <a:effectLst/>
                          <a:latin typeface="Times New Roman" panose="02020603050405020304" pitchFamily="18" charset="0"/>
                          <a:cs typeface="Times New Roman" panose="02020603050405020304" pitchFamily="18" charset="0"/>
                        </a:rPr>
                        <a:t> </a:t>
                      </a:r>
                      <a:r>
                        <a:rPr lang="ru-RU" sz="4000" b="0" dirty="0" err="1">
                          <a:effectLst/>
                          <a:latin typeface="Times New Roman" panose="02020603050405020304" pitchFamily="18" charset="0"/>
                          <a:cs typeface="Times New Roman" panose="02020603050405020304" pitchFamily="18" charset="0"/>
                        </a:rPr>
                        <a:t>onuň</a:t>
                      </a:r>
                      <a:r>
                        <a:rPr lang="ru-RU" sz="4000" b="0" dirty="0">
                          <a:effectLst/>
                          <a:latin typeface="Times New Roman" panose="02020603050405020304" pitchFamily="18" charset="0"/>
                          <a:cs typeface="Times New Roman" panose="02020603050405020304" pitchFamily="18" charset="0"/>
                        </a:rPr>
                        <a:t> </a:t>
                      </a:r>
                      <a:r>
                        <a:rPr lang="ru-RU" sz="4000" b="0" dirty="0" err="1">
                          <a:effectLst/>
                          <a:latin typeface="Times New Roman" panose="02020603050405020304" pitchFamily="18" charset="0"/>
                          <a:cs typeface="Times New Roman" panose="02020603050405020304" pitchFamily="18" charset="0"/>
                        </a:rPr>
                        <a:t>öwrenýän</a:t>
                      </a:r>
                      <a:r>
                        <a:rPr lang="ru-RU" sz="4000" b="0" dirty="0">
                          <a:effectLst/>
                          <a:latin typeface="Times New Roman" panose="02020603050405020304" pitchFamily="18" charset="0"/>
                          <a:cs typeface="Times New Roman" panose="02020603050405020304" pitchFamily="18" charset="0"/>
                        </a:rPr>
                        <a:t> </a:t>
                      </a:r>
                      <a:r>
                        <a:rPr lang="ru-RU" sz="4000" b="0" dirty="0" err="1">
                          <a:effectLst/>
                          <a:latin typeface="Times New Roman" panose="02020603050405020304" pitchFamily="18" charset="0"/>
                          <a:cs typeface="Times New Roman" panose="02020603050405020304" pitchFamily="18" charset="0"/>
                        </a:rPr>
                        <a:t>meseleleri</a:t>
                      </a:r>
                      <a:r>
                        <a:rPr lang="ru-RU" sz="4000" b="0" dirty="0">
                          <a:effectLst/>
                          <a:latin typeface="Times New Roman" panose="02020603050405020304" pitchFamily="18" charset="0"/>
                          <a:cs typeface="Times New Roman" panose="02020603050405020304" pitchFamily="18" charset="0"/>
                        </a:rPr>
                        <a:t>. </a:t>
                      </a:r>
                      <a:endParaRPr lang="ru-RU" sz="3600" b="0" dirty="0">
                        <a:effectLst/>
                        <a:latin typeface="Times New Roman" panose="02020603050405020304" pitchFamily="18" charset="0"/>
                        <a:cs typeface="Times New Roman" panose="02020603050405020304" pitchFamily="18" charset="0"/>
                      </a:endParaRPr>
                    </a:p>
                    <a:p>
                      <a:pPr algn="l">
                        <a:lnSpc>
                          <a:spcPct val="107000"/>
                        </a:lnSpc>
                        <a:spcAft>
                          <a:spcPts val="0"/>
                        </a:spcAft>
                        <a:tabLst>
                          <a:tab pos="114300" algn="l"/>
                        </a:tabLst>
                      </a:pPr>
                      <a:r>
                        <a:rPr lang="tk-TM" sz="4000" b="0" dirty="0" smtClean="0">
                          <a:effectLst/>
                          <a:latin typeface="Times New Roman" panose="02020603050405020304" pitchFamily="18" charset="0"/>
                          <a:cs typeface="Times New Roman" panose="02020603050405020304" pitchFamily="18" charset="0"/>
                        </a:rPr>
                        <a:t>2.</a:t>
                      </a:r>
                      <a:r>
                        <a:rPr lang="ru-RU" sz="4000" b="0" dirty="0" err="1" smtClean="0">
                          <a:effectLst/>
                          <a:latin typeface="Times New Roman" panose="02020603050405020304" pitchFamily="18" charset="0"/>
                          <a:cs typeface="Times New Roman" panose="02020603050405020304" pitchFamily="18" charset="0"/>
                        </a:rPr>
                        <a:t>Dersiň</a:t>
                      </a:r>
                      <a:r>
                        <a:rPr lang="ru-RU" sz="4000" b="0" dirty="0" smtClean="0">
                          <a:effectLst/>
                          <a:latin typeface="Times New Roman" panose="02020603050405020304" pitchFamily="18" charset="0"/>
                          <a:cs typeface="Times New Roman" panose="02020603050405020304" pitchFamily="18" charset="0"/>
                        </a:rPr>
                        <a:t> </a:t>
                      </a:r>
                      <a:r>
                        <a:rPr lang="ru-RU" sz="4000" b="0" dirty="0" err="1">
                          <a:effectLst/>
                          <a:latin typeface="Times New Roman" panose="02020603050405020304" pitchFamily="18" charset="0"/>
                          <a:cs typeface="Times New Roman" panose="02020603050405020304" pitchFamily="18" charset="0"/>
                        </a:rPr>
                        <a:t>taryhy</a:t>
                      </a:r>
                      <a:r>
                        <a:rPr lang="ru-RU" sz="4000" b="0" dirty="0">
                          <a:effectLst/>
                          <a:latin typeface="Times New Roman" panose="02020603050405020304" pitchFamily="18" charset="0"/>
                          <a:cs typeface="Times New Roman" panose="02020603050405020304" pitchFamily="18" charset="0"/>
                        </a:rPr>
                        <a:t>. </a:t>
                      </a:r>
                      <a:endParaRPr lang="ru-RU" sz="3600" b="0" dirty="0">
                        <a:effectLst/>
                        <a:latin typeface="Times New Roman" panose="02020603050405020304" pitchFamily="18" charset="0"/>
                        <a:cs typeface="Times New Roman" panose="02020603050405020304" pitchFamily="18" charset="0"/>
                      </a:endParaRPr>
                    </a:p>
                    <a:p>
                      <a:pPr algn="l">
                        <a:lnSpc>
                          <a:spcPct val="107000"/>
                        </a:lnSpc>
                        <a:spcAft>
                          <a:spcPts val="0"/>
                        </a:spcAft>
                        <a:tabLst>
                          <a:tab pos="114300" algn="l"/>
                        </a:tabLst>
                      </a:pPr>
                      <a:r>
                        <a:rPr lang="tk-TM" sz="4000" b="0" dirty="0" smtClean="0">
                          <a:effectLst/>
                          <a:latin typeface="Times New Roman" panose="02020603050405020304" pitchFamily="18" charset="0"/>
                          <a:cs typeface="Times New Roman" panose="02020603050405020304" pitchFamily="18" charset="0"/>
                        </a:rPr>
                        <a:t>3.</a:t>
                      </a:r>
                      <a:r>
                        <a:rPr lang="ru-RU" sz="4000" b="0" dirty="0" err="1" smtClean="0">
                          <a:effectLst/>
                          <a:latin typeface="Times New Roman" panose="02020603050405020304" pitchFamily="18" charset="0"/>
                          <a:cs typeface="Times New Roman" panose="02020603050405020304" pitchFamily="18" charset="0"/>
                        </a:rPr>
                        <a:t>Elektrik</a:t>
                      </a:r>
                      <a:r>
                        <a:rPr lang="ru-RU" sz="4000" b="0" dirty="0" smtClean="0">
                          <a:effectLst/>
                          <a:latin typeface="Times New Roman" panose="02020603050405020304" pitchFamily="18" charset="0"/>
                          <a:cs typeface="Times New Roman" panose="02020603050405020304" pitchFamily="18" charset="0"/>
                        </a:rPr>
                        <a:t> </a:t>
                      </a:r>
                      <a:r>
                        <a:rPr lang="ru-RU" sz="4000" b="0" dirty="0" err="1">
                          <a:effectLst/>
                          <a:latin typeface="Times New Roman" panose="02020603050405020304" pitchFamily="18" charset="0"/>
                          <a:cs typeface="Times New Roman" panose="02020603050405020304" pitchFamily="18" charset="0"/>
                        </a:rPr>
                        <a:t>yşyklandyryş</a:t>
                      </a:r>
                      <a:r>
                        <a:rPr lang="ru-RU" sz="4000" b="0" dirty="0">
                          <a:effectLst/>
                          <a:latin typeface="Times New Roman" panose="02020603050405020304" pitchFamily="18" charset="0"/>
                          <a:cs typeface="Times New Roman" panose="02020603050405020304" pitchFamily="18" charset="0"/>
                        </a:rPr>
                        <a:t> </a:t>
                      </a:r>
                      <a:r>
                        <a:rPr lang="ru-RU" sz="4000" b="0" dirty="0" err="1">
                          <a:effectLst/>
                          <a:latin typeface="Times New Roman" panose="02020603050405020304" pitchFamily="18" charset="0"/>
                          <a:cs typeface="Times New Roman" panose="02020603050405020304" pitchFamily="18" charset="0"/>
                        </a:rPr>
                        <a:t>dersiniň</a:t>
                      </a:r>
                      <a:r>
                        <a:rPr lang="ru-RU" sz="4000" b="0" dirty="0">
                          <a:effectLst/>
                          <a:latin typeface="Times New Roman" panose="02020603050405020304" pitchFamily="18" charset="0"/>
                          <a:cs typeface="Times New Roman" panose="02020603050405020304" pitchFamily="18" charset="0"/>
                        </a:rPr>
                        <a:t> </a:t>
                      </a:r>
                      <a:r>
                        <a:rPr lang="ru-RU" sz="4000" b="0" dirty="0" err="1">
                          <a:effectLst/>
                          <a:latin typeface="Times New Roman" panose="02020603050405020304" pitchFamily="18" charset="0"/>
                          <a:cs typeface="Times New Roman" panose="02020603050405020304" pitchFamily="18" charset="0"/>
                        </a:rPr>
                        <a:t>beýleki</a:t>
                      </a:r>
                      <a:r>
                        <a:rPr lang="ru-RU" sz="4000" b="0" dirty="0">
                          <a:effectLst/>
                          <a:latin typeface="Times New Roman" panose="02020603050405020304" pitchFamily="18" charset="0"/>
                          <a:cs typeface="Times New Roman" panose="02020603050405020304" pitchFamily="18" charset="0"/>
                        </a:rPr>
                        <a:t> </a:t>
                      </a:r>
                      <a:r>
                        <a:rPr lang="ru-RU" sz="4000" b="0" dirty="0" err="1">
                          <a:effectLst/>
                          <a:latin typeface="Times New Roman" panose="02020603050405020304" pitchFamily="18" charset="0"/>
                          <a:cs typeface="Times New Roman" panose="02020603050405020304" pitchFamily="18" charset="0"/>
                        </a:rPr>
                        <a:t>dersler</a:t>
                      </a:r>
                      <a:r>
                        <a:rPr lang="ru-RU" sz="4000" b="0" dirty="0">
                          <a:effectLst/>
                          <a:latin typeface="Times New Roman" panose="02020603050405020304" pitchFamily="18" charset="0"/>
                          <a:cs typeface="Times New Roman" panose="02020603050405020304" pitchFamily="18" charset="0"/>
                        </a:rPr>
                        <a:t> </a:t>
                      </a:r>
                      <a:r>
                        <a:rPr lang="ru-RU" sz="4000" b="0" dirty="0" err="1">
                          <a:effectLst/>
                          <a:latin typeface="Times New Roman" panose="02020603050405020304" pitchFamily="18" charset="0"/>
                          <a:cs typeface="Times New Roman" panose="02020603050405020304" pitchFamily="18" charset="0"/>
                        </a:rPr>
                        <a:t>bilen</a:t>
                      </a:r>
                      <a:r>
                        <a:rPr lang="ru-RU" sz="4000" b="0" dirty="0">
                          <a:effectLst/>
                          <a:latin typeface="Times New Roman" panose="02020603050405020304" pitchFamily="18" charset="0"/>
                          <a:cs typeface="Times New Roman" panose="02020603050405020304" pitchFamily="18" charset="0"/>
                        </a:rPr>
                        <a:t> </a:t>
                      </a:r>
                      <a:r>
                        <a:rPr lang="ru-RU" sz="4000" b="0" dirty="0" err="1">
                          <a:effectLst/>
                          <a:latin typeface="Times New Roman" panose="02020603050405020304" pitchFamily="18" charset="0"/>
                          <a:cs typeface="Times New Roman" panose="02020603050405020304" pitchFamily="18" charset="0"/>
                        </a:rPr>
                        <a:t>arabaglanşygy</a:t>
                      </a:r>
                      <a:r>
                        <a:rPr lang="ru-RU" sz="4000" b="0" dirty="0">
                          <a:effectLst/>
                          <a:latin typeface="Times New Roman" panose="02020603050405020304" pitchFamily="18" charset="0"/>
                          <a:cs typeface="Times New Roman" panose="02020603050405020304" pitchFamily="18" charset="0"/>
                        </a:rPr>
                        <a:t>. </a:t>
                      </a:r>
                      <a:endParaRPr lang="ru-RU" sz="36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xmlns="" val="134526892"/>
                  </a:ext>
                </a:extLst>
              </a:tr>
            </a:tbl>
          </a:graphicData>
        </a:graphic>
      </p:graphicFrame>
    </p:spTree>
    <p:extLst>
      <p:ext uri="{BB962C8B-B14F-4D97-AF65-F5344CB8AC3E}">
        <p14:creationId xmlns:p14="http://schemas.microsoft.com/office/powerpoint/2010/main" val="1073914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2031" y="439615"/>
            <a:ext cx="11438792" cy="6128238"/>
          </a:xfrm>
          <a:solidFill>
            <a:schemeClr val="accent1">
              <a:lumMod val="20000"/>
              <a:lumOff val="80000"/>
            </a:schemeClr>
          </a:solidFill>
        </p:spPr>
        <p:txBody>
          <a:bodyPr>
            <a:normAutofit/>
          </a:bodyPr>
          <a:lstStyle/>
          <a:p>
            <a:pPr algn="just"/>
            <a:r>
              <a:rPr lang="ru-RU" sz="3200" dirty="0" err="1">
                <a:latin typeface="Times New Roman" panose="02020603050405020304" pitchFamily="18" charset="0"/>
                <a:cs typeface="Times New Roman" panose="02020603050405020304" pitchFamily="18" charset="0"/>
              </a:rPr>
              <a:t>Hormatly</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Prezidentimiz</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Gurbanguly</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Berdimuhamedow</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Garaşsyz</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we</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Baky</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Bitarap</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Türkmenistan</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Döwletimizi</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mundan</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beýläk-de</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ösdürmekde</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bilim</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ulgamyny</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düýpli</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özgertmekde</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we</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kämilleşdirmekde</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ýaşlara</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berilýän</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bilimiň</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dünýä</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derejesine</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laýyk</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bolmagyny</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gazanmakda</a:t>
            </a:r>
            <a:r>
              <a:rPr lang="ru-RU" sz="3200" dirty="0">
                <a:latin typeface="Times New Roman" panose="02020603050405020304" pitchFamily="18" charset="0"/>
                <a:cs typeface="Times New Roman" panose="02020603050405020304" pitchFamily="18" charset="0"/>
              </a:rPr>
              <a:t> </a:t>
            </a:r>
            <a:r>
              <a:rPr lang="sq-AL" sz="3200" dirty="0">
                <a:latin typeface="Times New Roman" panose="02020603050405020304" pitchFamily="18" charset="0"/>
                <a:cs typeface="Times New Roman" panose="02020603050405020304" pitchFamily="18" charset="0"/>
              </a:rPr>
              <a:t>ägirt uly </a:t>
            </a:r>
            <a:r>
              <a:rPr lang="ru-RU" sz="3200" dirty="0" err="1">
                <a:latin typeface="Times New Roman" panose="02020603050405020304" pitchFamily="18" charset="0"/>
                <a:cs typeface="Times New Roman" panose="02020603050405020304" pitchFamily="18" charset="0"/>
              </a:rPr>
              <a:t>işleri</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alyp</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barýar</a:t>
            </a:r>
            <a:r>
              <a:rPr lang="ru-RU" sz="3200" dirty="0">
                <a:latin typeface="Times New Roman" panose="02020603050405020304" pitchFamily="18" charset="0"/>
                <a:cs typeface="Times New Roman" panose="02020603050405020304" pitchFamily="18" charset="0"/>
              </a:rPr>
              <a:t>.</a:t>
            </a:r>
          </a:p>
          <a:p>
            <a:pPr algn="just"/>
            <a:r>
              <a:rPr lang="ru-RU" sz="3200" dirty="0">
                <a:latin typeface="Times New Roman" panose="02020603050405020304" pitchFamily="18" charset="0"/>
                <a:cs typeface="Times New Roman" panose="02020603050405020304" pitchFamily="18" charset="0"/>
              </a:rPr>
              <a:t>ХХ</a:t>
            </a:r>
            <a:r>
              <a:rPr lang="sq-AL" sz="3200" dirty="0">
                <a:latin typeface="Times New Roman" panose="02020603050405020304" pitchFamily="18" charset="0"/>
                <a:cs typeface="Times New Roman" panose="02020603050405020304" pitchFamily="18" charset="0"/>
              </a:rPr>
              <a:t>I asyrda uly depginler bilen öňe barýan täze innowesion ösüşleriniň tehniki talaplaryna laýyklykda, yşyklandyryşyň kada-kanunlaryna, tebigatyna düşünmek irginsiz köp zähmetleri hem-de ukyply hünärmenleri ýetişdirmegi talap edýär. Şonuň üçin-de, yşyklandyryjylary tehniki-ykdysady nukdaý nazardan ýerlikli we tygşytly peýdalanmak ýaly wajyp meseleleri professional derejede peýdalanmagy başarmak üçin “Yşyklandyryş” dersi bu ugurdan esasy bilim </a:t>
            </a:r>
            <a:r>
              <a:rPr lang="sq-AL" sz="3200" dirty="0" smtClean="0">
                <a:latin typeface="Times New Roman" panose="02020603050405020304" pitchFamily="18" charset="0"/>
                <a:cs typeface="Times New Roman" panose="02020603050405020304" pitchFamily="18" charset="0"/>
              </a:rPr>
              <a:t>bolup </a:t>
            </a:r>
            <a:r>
              <a:rPr lang="sq-AL" sz="3200" dirty="0">
                <a:latin typeface="Times New Roman" panose="02020603050405020304" pitchFamily="18" charset="0"/>
                <a:cs typeface="Times New Roman" panose="02020603050405020304" pitchFamily="18" charset="0"/>
              </a:rPr>
              <a:t>öňe çykýar.</a:t>
            </a:r>
            <a:endParaRPr lang="ru-RU" sz="3200" dirty="0">
              <a:latin typeface="Times New Roman" panose="02020603050405020304" pitchFamily="18" charset="0"/>
              <a:cs typeface="Times New Roman" panose="02020603050405020304" pitchFamily="18" charset="0"/>
            </a:endParaRPr>
          </a:p>
          <a:p>
            <a:pPr algn="just"/>
            <a:endParaRPr lang="ru-RU" dirty="0"/>
          </a:p>
        </p:txBody>
      </p:sp>
    </p:spTree>
    <p:extLst>
      <p:ext uri="{BB962C8B-B14F-4D97-AF65-F5344CB8AC3E}">
        <p14:creationId xmlns:p14="http://schemas.microsoft.com/office/powerpoint/2010/main" val="2318281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7160" y="230910"/>
            <a:ext cx="11456377" cy="6292982"/>
          </a:xfrm>
          <a:solidFill>
            <a:schemeClr val="accent1">
              <a:lumMod val="20000"/>
              <a:lumOff val="80000"/>
            </a:schemeClr>
          </a:solidFill>
        </p:spPr>
        <p:txBody>
          <a:bodyPr>
            <a:noAutofit/>
          </a:bodyPr>
          <a:lstStyle/>
          <a:p>
            <a:pPr algn="just"/>
            <a:r>
              <a:rPr lang="sq-AL" sz="3200" dirty="0">
                <a:latin typeface="Times New Roman" panose="02020603050405020304" pitchFamily="18" charset="0"/>
                <a:cs typeface="Times New Roman" panose="02020603050405020304" pitchFamily="18" charset="0"/>
              </a:rPr>
              <a:t>Ýurdumyzda öndürilýän elektroenergiýanyň 13%-den gowragy önümçilik kärhanalaryny, ýaşaýyş jaýlaryny, okuw we beýleki ulanylýan köpçülikleýin edaralaryny yşyklandyrmak üçin harç edilýär.</a:t>
            </a:r>
            <a:endParaRPr lang="ru-RU" sz="3200" dirty="0">
              <a:latin typeface="Times New Roman" panose="02020603050405020304" pitchFamily="18" charset="0"/>
              <a:cs typeface="Times New Roman" panose="02020603050405020304" pitchFamily="18" charset="0"/>
            </a:endParaRPr>
          </a:p>
          <a:p>
            <a:pPr algn="just"/>
            <a:r>
              <a:rPr lang="sq-AL" sz="3200" dirty="0">
                <a:latin typeface="Times New Roman" panose="02020603050405020304" pitchFamily="18" charset="0"/>
                <a:cs typeface="Times New Roman" panose="02020603050405020304" pitchFamily="18" charset="0"/>
              </a:rPr>
              <a:t>Elektroenergiýany islege laýyk hem-de tygşytly peýdalanmak döwlet derejesinde garalýan esasy meseleleriň biri hasaplanylýar. Yşyklandyryşyň dogry ýerine ýetirilişi ylmy taýdan esaslandyrylanda, öndürilýän önümleriň hili gowulandyrmaga, çekilen zähmetleriň netijeleriniň ýokarlanmagyna, işe bolan höwesi medeniýetli alyp barmaga, ýadowsyzlygy hem-de tehniki-howpsuzlygy üpjün etmäge, kanagatlanarsyz harytlaryň, (önümleriň) sanynyň azalmagyna uly ýardam berýär. Yşyklandyryş adamlaryň saglygyna (meselem gözüniň görejine) täsiri örän uludyr.</a:t>
            </a:r>
            <a:endParaRPr lang="ru-RU" sz="3200" dirty="0">
              <a:latin typeface="Times New Roman" panose="02020603050405020304" pitchFamily="18" charset="0"/>
              <a:cs typeface="Times New Roman" panose="02020603050405020304" pitchFamily="18" charset="0"/>
            </a:endParaRPr>
          </a:p>
          <a:p>
            <a:pPr lvl="0" algn="just"/>
            <a:endParaRPr lang="ru-RU" dirty="0">
              <a:latin typeface="Times New Roman" panose="02020603050405020304" pitchFamily="18" charset="0"/>
              <a:cs typeface="Times New Roman" panose="02020603050405020304" pitchFamily="18" charset="0"/>
            </a:endParaRPr>
          </a:p>
        </p:txBody>
      </p:sp>
      <p:sp>
        <p:nvSpPr>
          <p:cNvPr id="18" name="Rectangle 16"/>
          <p:cNvSpPr>
            <a:spLocks noChangeArrowheads="1"/>
          </p:cNvSpPr>
          <p:nvPr/>
        </p:nvSpPr>
        <p:spPr bwMode="auto">
          <a:xfrm>
            <a:off x="-230909"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19" name="Rectangle 22"/>
          <p:cNvSpPr>
            <a:spLocks noChangeArrowheads="1"/>
          </p:cNvSpPr>
          <p:nvPr/>
        </p:nvSpPr>
        <p:spPr bwMode="auto">
          <a:xfrm>
            <a:off x="-230909"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2692480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4070" y="185530"/>
            <a:ext cx="11449878" cy="6453809"/>
          </a:xfrm>
          <a:solidFill>
            <a:schemeClr val="accent1">
              <a:lumMod val="20000"/>
              <a:lumOff val="80000"/>
            </a:schemeClr>
          </a:solidFill>
        </p:spPr>
        <p:txBody>
          <a:bodyPr>
            <a:normAutofit lnSpcReduction="10000"/>
          </a:bodyPr>
          <a:lstStyle/>
          <a:p>
            <a:pPr algn="just"/>
            <a:r>
              <a:rPr lang="sq-AL" sz="3200" dirty="0">
                <a:latin typeface="Times New Roman" panose="02020603050405020304" pitchFamily="18" charset="0"/>
                <a:cs typeface="Times New Roman" panose="02020603050405020304" pitchFamily="18" charset="0"/>
              </a:rPr>
              <a:t>Häzirki döwürde jemgyýetiň ösüşini, tehnikanyň innowesionly öňe gidişini emeli yşyklandyryşsyz göz öňüne getirmek asla mümkin däldir. Öz gezeginde yşyklandyryjy desgalar kompleksleýin çylşyrymly mehanizmlerden gurnalyp, ýagny:- ýagtylygyň çeşmesinden, yşyklandyryjynyň enjamlaryndan, degişli elektrik zynjyrlardan, paýlaýjylardan, öçürijilerden we başga-da ençeme bölejik elementlerden gurnalýarlar.</a:t>
            </a:r>
            <a:endParaRPr lang="ru-RU" sz="3200" dirty="0">
              <a:latin typeface="Times New Roman" panose="02020603050405020304" pitchFamily="18" charset="0"/>
              <a:cs typeface="Times New Roman" panose="02020603050405020304" pitchFamily="18" charset="0"/>
            </a:endParaRPr>
          </a:p>
          <a:p>
            <a:pPr algn="just"/>
            <a:r>
              <a:rPr lang="sq-AL" sz="3200" dirty="0">
                <a:latin typeface="Times New Roman" panose="02020603050405020304" pitchFamily="18" charset="0"/>
                <a:cs typeface="Times New Roman" panose="02020603050405020304" pitchFamily="18" charset="0"/>
              </a:rPr>
              <a:t>Çalt we ýokary hilli montaž işleri bilen üpjün etmek dürli häsiýetli iş ýerlerinde ulanmaga uly höwes döredýär. Yşyklandyryjy (ýagtylandyryjy) desgalary emele getirýän bölekler ýöriteleşdirilen ussahanalarda, kärhanalarda, zawodlarda öndürilip hemmetaraplaýyn (mehaniki urgulara çydamlylygy izolýasiýasy boýunça naprýaženiýelere bolan çydamlylygy, üstlerinden akýan toguň döredýän gyzgynlygyna çydamlylygy ýaly ençeme synaglardan geçirilip, soňra önümçilikde ulanylyp başlanýar.</a:t>
            </a:r>
            <a:endParaRPr lang="ru-RU" sz="32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303806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10817" y="265043"/>
            <a:ext cx="11383618" cy="6175514"/>
          </a:xfrm>
          <a:solidFill>
            <a:schemeClr val="accent1">
              <a:lumMod val="20000"/>
              <a:lumOff val="80000"/>
            </a:schemeClr>
          </a:solidFill>
        </p:spPr>
        <p:txBody>
          <a:bodyPr/>
          <a:lstStyle/>
          <a:p>
            <a:pPr algn="just"/>
            <a:r>
              <a:rPr lang="sq-AL" sz="3200" dirty="0">
                <a:latin typeface="Times New Roman" panose="02020603050405020304" pitchFamily="18" charset="0"/>
                <a:cs typeface="Times New Roman" panose="02020603050405020304" pitchFamily="18" charset="0"/>
              </a:rPr>
              <a:t>Şeýlelikde, yşyklandyryjy desgalar degişli iş ýerlerinde diňe mehaniki berkitmek hem-de elektrik çeşmelerine birikdirmek işleri bilen çäklendirilýärler.</a:t>
            </a:r>
            <a:endParaRPr lang="ru-RU" sz="3200" dirty="0">
              <a:latin typeface="Times New Roman" panose="02020603050405020304" pitchFamily="18" charset="0"/>
              <a:cs typeface="Times New Roman" panose="02020603050405020304" pitchFamily="18" charset="0"/>
            </a:endParaRPr>
          </a:p>
          <a:p>
            <a:pPr algn="just"/>
            <a:r>
              <a:rPr lang="sq-AL" sz="3200" dirty="0">
                <a:latin typeface="Times New Roman" panose="02020603050405020304" pitchFamily="18" charset="0"/>
                <a:cs typeface="Times New Roman" panose="02020603050405020304" pitchFamily="18" charset="0"/>
              </a:rPr>
              <a:t>Yşyklandyryş ulgamyna seredýän we gözegçilikde saklaýan tehniki işgärler özleriniň jogapkärlik çekýän iş ýerlerinde bar bolan yşyklandyryjy ulgamlaryň gurluşyny oňat bilmäge borçlydyrlar hem-de ýüze çykýan abatlaýyş işlerini ýokary derejede bejermegiň hötdesinden gelmegi başarmalydyrlar.</a:t>
            </a:r>
            <a:endParaRPr lang="ru-RU" sz="32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80664603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375</Words>
  <Application>Microsoft Office PowerPoint</Application>
  <PresentationFormat>Широкоэкранный</PresentationFormat>
  <Paragraphs>13</Paragraphs>
  <Slides>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Metrologiki derňew shemalary 1. Döwlet metrologiki shema 2. Metrologiki derňew döwründe geçirilýän çäreler</dc:title>
  <dc:creator>Аманов Гуйчгельды</dc:creator>
  <cp:lastModifiedBy>Пользователь</cp:lastModifiedBy>
  <cp:revision>11</cp:revision>
  <dcterms:created xsi:type="dcterms:W3CDTF">2020-12-30T08:40:54Z</dcterms:created>
  <dcterms:modified xsi:type="dcterms:W3CDTF">2021-02-09T13:16:40Z</dcterms:modified>
</cp:coreProperties>
</file>