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82" r:id="rId2"/>
    <p:sldId id="283" r:id="rId3"/>
    <p:sldId id="292" r:id="rId4"/>
    <p:sldId id="285" r:id="rId5"/>
    <p:sldId id="286" r:id="rId6"/>
    <p:sldId id="293" r:id="rId7"/>
    <p:sldId id="294" r:id="rId8"/>
    <p:sldId id="295" r:id="rId9"/>
    <p:sldId id="296" r:id="rId10"/>
    <p:sldId id="297" r:id="rId11"/>
    <p:sldId id="298" r:id="rId12"/>
    <p:sldId id="299" r:id="rId13"/>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83"/>
            <p14:sldId id="292"/>
            <p14:sldId id="285"/>
            <p14:sldId id="286"/>
            <p14:sldId id="293"/>
            <p14:sldId id="294"/>
            <p14:sldId id="295"/>
            <p14:sldId id="296"/>
            <p14:sldId id="297"/>
            <p14:sldId id="298"/>
            <p14:sldId id="299"/>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3" d="100"/>
          <a:sy n="73" d="100"/>
        </p:scale>
        <p:origin x="2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31.08.2021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31.08.2021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31.08.2021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836712"/>
            <a:ext cx="6840760" cy="3970318"/>
          </a:xfrm>
          <a:prstGeom prst="rect">
            <a:avLst/>
          </a:prstGeom>
        </p:spPr>
        <p:txBody>
          <a:bodyPr wrap="square">
            <a:spAutoFit/>
          </a:bodyPr>
          <a:lstStyle/>
          <a:p>
            <a:r>
              <a:rPr lang="ru-RU" sz="2800" b="1" dirty="0">
                <a:latin typeface="Times New Roman" panose="02020603050405020304" pitchFamily="18" charset="0"/>
                <a:cs typeface="Times New Roman" panose="02020603050405020304" pitchFamily="18" charset="0"/>
              </a:rPr>
              <a:t>TEMA 3</a:t>
            </a:r>
            <a:r>
              <a:rPr lang="tr-TR" sz="2800" b="1" dirty="0">
                <a:latin typeface="Times New Roman" panose="02020603050405020304" pitchFamily="18" charset="0"/>
                <a:cs typeface="Times New Roman" panose="02020603050405020304" pitchFamily="18" charset="0"/>
              </a:rPr>
              <a:t>. IŞ ÝERINDE ZÄHMETIŇ BÖLÜNIŞIGI WE </a:t>
            </a:r>
            <a:r>
              <a:rPr lang="ru-RU" sz="2800" b="1" dirty="0">
                <a:latin typeface="Times New Roman" panose="02020603050405020304" pitchFamily="18" charset="0"/>
                <a:cs typeface="Times New Roman" panose="02020603050405020304" pitchFamily="18" charset="0"/>
              </a:rPr>
              <a:t>BIRLEŞ</a:t>
            </a:r>
            <a:r>
              <a:rPr lang="tr-TR" sz="2800" b="1" dirty="0">
                <a:latin typeface="Times New Roman" panose="02020603050405020304" pitchFamily="18" charset="0"/>
                <a:cs typeface="Times New Roman" panose="02020603050405020304" pitchFamily="18" charset="0"/>
              </a:rPr>
              <a:t>MEGI</a:t>
            </a:r>
            <a:endParaRPr lang="ru-RU" sz="2800" dirty="0">
              <a:latin typeface="Times New Roman" panose="02020603050405020304" pitchFamily="18" charset="0"/>
              <a:cs typeface="Times New Roman" panose="02020603050405020304" pitchFamily="18" charset="0"/>
            </a:endParaRPr>
          </a:p>
          <a:p>
            <a:r>
              <a:rPr lang="tr-TR" sz="2800" b="1" dirty="0">
                <a:latin typeface="Times New Roman" panose="02020603050405020304" pitchFamily="18" charset="0"/>
                <a:cs typeface="Times New Roman" panose="02020603050405020304" pitchFamily="18" charset="0"/>
              </a:rPr>
              <a:t> </a:t>
            </a:r>
            <a:endParaRPr lang="tk-TM" sz="2800" b="1"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r>
              <a:rPr lang="cs-CZ" sz="2800" b="1" dirty="0">
                <a:latin typeface="Times New Roman" panose="02020603050405020304" pitchFamily="18" charset="0"/>
                <a:cs typeface="Times New Roman" panose="02020603050405020304" pitchFamily="18" charset="0"/>
              </a:rPr>
              <a:t>1. Zähmet bölünişiginiň mazmuny we ähmiýeti.</a:t>
            </a:r>
            <a:endParaRPr lang="ru-RU" sz="2800" b="1" dirty="0">
              <a:latin typeface="Times New Roman" panose="02020603050405020304" pitchFamily="18" charset="0"/>
              <a:cs typeface="Times New Roman" panose="02020603050405020304" pitchFamily="18" charset="0"/>
            </a:endParaRPr>
          </a:p>
          <a:p>
            <a:r>
              <a:rPr lang="cs-CZ" sz="2800" b="1" dirty="0">
                <a:latin typeface="Times New Roman" panose="02020603050405020304" pitchFamily="18" charset="0"/>
                <a:cs typeface="Times New Roman" panose="02020603050405020304" pitchFamily="18" charset="0"/>
              </a:rPr>
              <a:t>2. Zähmet bölünişiginiň görnüşleri.</a:t>
            </a:r>
            <a:endParaRPr lang="ru-RU" sz="2800" b="1" dirty="0">
              <a:latin typeface="Times New Roman" panose="02020603050405020304" pitchFamily="18" charset="0"/>
              <a:cs typeface="Times New Roman" panose="02020603050405020304" pitchFamily="18" charset="0"/>
            </a:endParaRPr>
          </a:p>
          <a:p>
            <a:r>
              <a:rPr lang="cs-CZ" sz="2800" b="1" dirty="0">
                <a:latin typeface="Times New Roman" panose="02020603050405020304" pitchFamily="18" charset="0"/>
                <a:cs typeface="Times New Roman" panose="02020603050405020304" pitchFamily="18" charset="0"/>
              </a:rPr>
              <a:t>3. Zähmetiň birleşmegi.</a:t>
            </a:r>
            <a:endParaRPr lang="ru-RU" sz="2800" b="1" dirty="0">
              <a:latin typeface="Times New Roman" panose="02020603050405020304" pitchFamily="18" charset="0"/>
              <a:cs typeface="Times New Roman" panose="02020603050405020304" pitchFamily="18" charset="0"/>
            </a:endParaRPr>
          </a:p>
          <a:p>
            <a:r>
              <a:rPr lang="sq-AL" sz="2800" b="1"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0" y="19147"/>
            <a:ext cx="8170250" cy="6552728"/>
          </a:xfrm>
        </p:spPr>
        <p:txBody>
          <a:bodyPr>
            <a:noAutofit/>
          </a:bodyPr>
          <a:lstStyle/>
          <a:p>
            <a:r>
              <a:rPr lang="sq-AL" sz="2000" b="1" dirty="0" smtClean="0">
                <a:latin typeface="Times New Roman" panose="02020603050405020304" pitchFamily="18" charset="0"/>
                <a:cs typeface="Times New Roman" panose="02020603050405020304" pitchFamily="18" charset="0"/>
              </a:rPr>
              <a:t>3.3. </a:t>
            </a:r>
            <a:r>
              <a:rPr lang="ru-RU" sz="2000" b="1" dirty="0" err="1" smtClean="0">
                <a:latin typeface="Times New Roman" panose="02020603050405020304" pitchFamily="18" charset="0"/>
                <a:cs typeface="Times New Roman" panose="02020603050405020304" pitchFamily="18" charset="0"/>
              </a:rPr>
              <a:t>Zähmetiň</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birleşmegi</a:t>
            </a:r>
            <a:r>
              <a:rPr lang="ru-RU" sz="2000" b="1" dirty="0" smtClean="0">
                <a:latin typeface="Times New Roman" panose="02020603050405020304" pitchFamily="18" charset="0"/>
                <a:cs typeface="Times New Roman" panose="02020603050405020304" pitchFamily="18" charset="0"/>
              </a:rPr>
              <a:t>.</a:t>
            </a:r>
            <a:endParaRPr lang="ru-RU" sz="2000" dirty="0" smtClean="0">
              <a:latin typeface="Times New Roman" panose="02020603050405020304" pitchFamily="18" charset="0"/>
              <a:cs typeface="Times New Roman" panose="02020603050405020304" pitchFamily="18" charset="0"/>
            </a:endParaRPr>
          </a:p>
          <a:p>
            <a:r>
              <a:rPr lang="sq-AL" sz="2000" b="1" i="1" dirty="0" smtClean="0">
                <a:latin typeface="Times New Roman" panose="02020603050405020304" pitchFamily="18" charset="0"/>
                <a:cs typeface="Times New Roman" panose="02020603050405020304" pitchFamily="18" charset="0"/>
              </a:rPr>
              <a:t>Zähmetiň kooperirlenmegi</a:t>
            </a:r>
            <a:r>
              <a:rPr lang="ru-RU" sz="2000" b="1" i="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birleşmegi</a:t>
            </a:r>
            <a:r>
              <a:rPr lang="ru-RU" sz="2000" b="1" dirty="0" smtClean="0">
                <a:latin typeface="Times New Roman" panose="02020603050405020304" pitchFamily="18" charset="0"/>
                <a:cs typeface="Times New Roman" panose="02020603050405020304" pitchFamily="18" charset="0"/>
              </a:rPr>
              <a:t>)</a:t>
            </a:r>
            <a:r>
              <a:rPr lang="ru-RU" sz="2000" b="1" i="1" dirty="0" smtClean="0">
                <a:latin typeface="Times New Roman" panose="02020603050405020304" pitchFamily="18" charset="0"/>
                <a:cs typeface="Times New Roman" panose="02020603050405020304" pitchFamily="18" charset="0"/>
              </a:rPr>
              <a:t> </a:t>
            </a:r>
            <a:r>
              <a:rPr lang="ru-RU" sz="2000" i="1" dirty="0" smtClean="0">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cs typeface="Times New Roman" panose="02020603050405020304" pitchFamily="18" charset="0"/>
              </a:rPr>
              <a:t> </a:t>
            </a:r>
            <a:r>
              <a:rPr lang="sq-AL" sz="2000" i="1" dirty="0" smtClean="0">
                <a:latin typeface="Times New Roman" panose="02020603050405020304" pitchFamily="18" charset="0"/>
                <a:cs typeface="Times New Roman" panose="02020603050405020304" pitchFamily="18" charset="0"/>
              </a:rPr>
              <a:t>bu a</a:t>
            </a:r>
            <a:r>
              <a:rPr lang="ru-RU" sz="2000" i="1" dirty="0" err="1" smtClean="0">
                <a:latin typeface="Times New Roman" panose="02020603050405020304" pitchFamily="18" charset="0"/>
                <a:cs typeface="Times New Roman" panose="02020603050405020304" pitchFamily="18" charset="0"/>
              </a:rPr>
              <a:t>hyrky</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netijeleri</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tizden</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gazanmak</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üçin</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aýratyn</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işleriň</a:t>
            </a:r>
            <a:r>
              <a:rPr lang="ru-RU" sz="2000" i="1" dirty="0" smtClean="0">
                <a:latin typeface="Times New Roman" panose="02020603050405020304" pitchFamily="18" charset="0"/>
                <a:cs typeface="Times New Roman" panose="02020603050405020304" pitchFamily="18" charset="0"/>
              </a:rPr>
              <a:t> </a:t>
            </a:r>
            <a:r>
              <a:rPr lang="sq-AL" sz="2000" i="1" dirty="0" smtClean="0">
                <a:latin typeface="Times New Roman" panose="02020603050405020304" pitchFamily="18" charset="0"/>
                <a:cs typeface="Times New Roman" panose="02020603050405020304" pitchFamily="18" charset="0"/>
              </a:rPr>
              <a:t>dürli </a:t>
            </a:r>
            <a:r>
              <a:rPr lang="ru-RU" sz="2000" i="1" dirty="0" err="1" smtClean="0">
                <a:latin typeface="Times New Roman" panose="02020603050405020304" pitchFamily="18" charset="0"/>
                <a:cs typeface="Times New Roman" panose="02020603050405020304" pitchFamily="18" charset="0"/>
              </a:rPr>
              <a:t>görnüşleriniň</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bilelikde</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sazlanyşykly</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ýerine</a:t>
            </a:r>
            <a:r>
              <a:rPr lang="ru-RU" sz="2000" i="1" dirty="0" smtClean="0">
                <a:latin typeface="Times New Roman" panose="02020603050405020304" pitchFamily="18" charset="0"/>
                <a:cs typeface="Times New Roman" panose="02020603050405020304" pitchFamily="18" charset="0"/>
              </a:rPr>
              <a:t> </a:t>
            </a:r>
            <a:r>
              <a:rPr lang="ru-RU" sz="2000" i="1" dirty="0" err="1" smtClean="0">
                <a:latin typeface="Times New Roman" panose="02020603050405020304" pitchFamily="18" charset="0"/>
                <a:cs typeface="Times New Roman" panose="02020603050405020304" pitchFamily="18" charset="0"/>
              </a:rPr>
              <a:t>ýetirilmegi</a:t>
            </a:r>
            <a:r>
              <a:rPr lang="sq-AL" sz="2000" i="1" dirty="0" smtClean="0">
                <a:latin typeface="Times New Roman" panose="02020603050405020304" pitchFamily="18" charset="0"/>
                <a:cs typeface="Times New Roman" panose="02020603050405020304" pitchFamily="18" charset="0"/>
              </a:rPr>
              <a:t> hem-de hemme işgärleriň dürli zähmetleriniň birleşdirilmegidir</a:t>
            </a:r>
            <a:r>
              <a:rPr lang="sq-AL" sz="2000" dirty="0" smtClean="0">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Şeýlelik</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bilen</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zähmet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bölünişigi</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we</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koope</a:t>
            </a:r>
            <a:r>
              <a:rPr lang="sq-AL" sz="2000" dirty="0" smtClean="0">
                <a:latin typeface="Times New Roman" panose="02020603050405020304" pitchFamily="18" charset="0"/>
                <a:cs typeface="Times New Roman" panose="02020603050405020304" pitchFamily="18" charset="0"/>
              </a:rPr>
              <a:t>rirlenmegi</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adamlaryň</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zähmet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işiniň</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baglanyşykly</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taraplary</a:t>
            </a:r>
            <a:r>
              <a:rPr lang="sq-AL" sz="2000" dirty="0" smtClean="0">
                <a:latin typeface="Times New Roman" panose="02020603050405020304" pitchFamily="18" charset="0"/>
                <a:cs typeface="Times New Roman" panose="02020603050405020304" pitchFamily="18" charset="0"/>
              </a:rPr>
              <a:t>dyr</a:t>
            </a:r>
            <a:r>
              <a:rPr lang="ru-RU" sz="2000" dirty="0" smtClean="0">
                <a:latin typeface="Times New Roman" panose="02020603050405020304" pitchFamily="18" charset="0"/>
                <a:cs typeface="Times New Roman" panose="02020603050405020304" pitchFamily="18" charset="0"/>
              </a:rPr>
              <a:t>.</a:t>
            </a:r>
          </a:p>
          <a:p>
            <a:r>
              <a:rPr lang="sq-AL" sz="2000" i="1" dirty="0" smtClean="0">
                <a:latin typeface="Times New Roman" panose="02020603050405020304" pitchFamily="18" charset="0"/>
                <a:cs typeface="Times New Roman" panose="02020603050405020304" pitchFamily="18" charset="0"/>
              </a:rPr>
              <a:t>Koperasiýanyň ölçegi indikilere bagly</a:t>
            </a:r>
            <a:r>
              <a:rPr lang="sq-AL" sz="2000" dirty="0" smtClean="0">
                <a:latin typeface="Times New Roman" panose="02020603050405020304" pitchFamily="18" charset="0"/>
                <a:cs typeface="Times New Roman" panose="02020603050405020304" pitchFamily="18" charset="0"/>
              </a:rPr>
              <a:t>:</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zähmet bölünişiginiň çuňlugyna – zähmet bölünişigi näçe çuň bolsa, şonça-da onuň kooperirlenmegi giň;</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tehnikanyň derejesine;</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ulanylýan tehnologiýa;</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önümçiligiň guramaçylyk görnüşine;</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zähmet bölünişiginiň görnüşine;</a:t>
            </a:r>
            <a:endParaRPr lang="ru-RU" sz="2000" dirty="0" smtClean="0">
              <a:latin typeface="Times New Roman" panose="02020603050405020304" pitchFamily="18" charset="0"/>
              <a:cs typeface="Times New Roman" panose="02020603050405020304" pitchFamily="18" charset="0"/>
            </a:endParaRPr>
          </a:p>
          <a:p>
            <a:pPr lvl="0"/>
            <a:r>
              <a:rPr lang="sq-AL" sz="2000" dirty="0" smtClean="0">
                <a:latin typeface="Times New Roman" panose="02020603050405020304" pitchFamily="18" charset="0"/>
                <a:cs typeface="Times New Roman" panose="02020603050405020304" pitchFamily="18" charset="0"/>
              </a:rPr>
              <a:t>önümçiligi guramagyň formasyna;</a:t>
            </a:r>
            <a:endParaRPr lang="ru-RU" sz="2000" dirty="0" smtClean="0">
              <a:latin typeface="Times New Roman" panose="02020603050405020304" pitchFamily="18" charset="0"/>
              <a:cs typeface="Times New Roman" panose="02020603050405020304" pitchFamily="18" charset="0"/>
            </a:endParaRPr>
          </a:p>
          <a:p>
            <a:r>
              <a:rPr lang="sq-AL" sz="2000" dirty="0" smtClean="0">
                <a:latin typeface="Times New Roman" panose="02020603050405020304" pitchFamily="18" charset="0"/>
                <a:cs typeface="Times New Roman" panose="02020603050405020304" pitchFamily="18" charset="0"/>
              </a:rPr>
              <a:t>Kärhanada zähmet ko</a:t>
            </a:r>
            <a:r>
              <a:rPr lang="ru-RU" sz="2000" dirty="0" smtClean="0">
                <a:latin typeface="Times New Roman" panose="02020603050405020304" pitchFamily="18" charset="0"/>
                <a:cs typeface="Times New Roman" panose="02020603050405020304" pitchFamily="18" charset="0"/>
              </a:rPr>
              <a:t>o</a:t>
            </a:r>
            <a:r>
              <a:rPr lang="sq-AL" sz="2000" dirty="0" smtClean="0">
                <a:latin typeface="Times New Roman" panose="02020603050405020304" pitchFamily="18" charset="0"/>
                <a:cs typeface="Times New Roman" panose="02020603050405020304" pitchFamily="18" charset="0"/>
              </a:rPr>
              <a:t>perirlenmeginiň dogry görnüşini ornaşdyrmagyň esasy wezipesi, ýörüteleşdirlen zähmetiň aýry-aýry görnüşleriniň arasyndaky deňagramlylygy saklmakdan, işgärleriň arasynda amatly önümçilik baglanyşygy döretmekden ybaratdyr.</a:t>
            </a:r>
            <a:endParaRPr lang="tk-TM" sz="2000" dirty="0" smtClean="0">
              <a:latin typeface="Times New Roman" panose="02020603050405020304" pitchFamily="18" charset="0"/>
              <a:cs typeface="Times New Roman" panose="02020603050405020304" pitchFamily="18" charset="0"/>
            </a:endParaRPr>
          </a:p>
          <a:p>
            <a:pPr marL="0" indent="0">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523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520" y="188639"/>
            <a:ext cx="8280920" cy="6383235"/>
          </a:xfrm>
        </p:spPr>
        <p:txBody>
          <a:bodyPr>
            <a:noAutofit/>
          </a:bodyPr>
          <a:lstStyle/>
          <a:p>
            <a:r>
              <a:rPr lang="ru-RU" sz="2000" b="1" i="1" dirty="0" err="1">
                <a:latin typeface="Times New Roman" panose="02020603050405020304" pitchFamily="18" charset="0"/>
                <a:cs typeface="Times New Roman" panose="02020603050405020304" pitchFamily="18" charset="0"/>
              </a:rPr>
              <a:t>Sehleriň</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arasyndaky</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zähmitiň</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kooper</a:t>
            </a:r>
            <a:r>
              <a:rPr lang="sq-AL" sz="2000" b="1" i="1" dirty="0">
                <a:latin typeface="Times New Roman" panose="02020603050405020304" pitchFamily="18" charset="0"/>
                <a:cs typeface="Times New Roman" panose="02020603050405020304" pitchFamily="18" charset="0"/>
              </a:rPr>
              <a:t>irlenmeginde </a:t>
            </a:r>
            <a:r>
              <a:rPr lang="ru-RU" sz="2000" dirty="0" err="1">
                <a:latin typeface="Times New Roman" panose="02020603050405020304" pitchFamily="18" charset="0"/>
                <a:cs typeface="Times New Roman" panose="02020603050405020304" pitchFamily="18" charset="0"/>
              </a:rPr>
              <a:t>taýýar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öndürmeklige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gatnaşýan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takyk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meýilnama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laýyk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arabaglanyşygy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guralýar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arabaglanyşyk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ýörüteleşdir</a:t>
            </a:r>
            <a:r>
              <a:rPr lang="sq-AL" sz="2000" dirty="0">
                <a:latin typeface="Times New Roman" panose="02020603050405020304" pitchFamily="18" charset="0"/>
                <a:cs typeface="Times New Roman" panose="02020603050405020304" pitchFamily="18" charset="0"/>
              </a:rPr>
              <a:t>i</a:t>
            </a:r>
            <a:r>
              <a:rPr lang="ru-RU" sz="2000" dirty="0" err="1">
                <a:latin typeface="Times New Roman" panose="02020603050405020304" pitchFamily="18" charset="0"/>
                <a:cs typeface="Times New Roman" panose="02020603050405020304" pitchFamily="18" charset="0"/>
              </a:rPr>
              <a:t>len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gurluşynyň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alam</a:t>
            </a:r>
            <a:r>
              <a:rPr lang="sq-AL" sz="2000" dirty="0">
                <a:latin typeface="Times New Roman" panose="02020603050405020304" pitchFamily="18" charset="0"/>
                <a:cs typeface="Times New Roman" panose="02020603050405020304" pitchFamily="18" charset="0"/>
              </a:rPr>
              <a:t>a</a:t>
            </a:r>
            <a:r>
              <a:rPr lang="ru-RU" sz="2000" dirty="0" err="1">
                <a:latin typeface="Times New Roman" panose="02020603050405020304" pitchFamily="18" charset="0"/>
                <a:cs typeface="Times New Roman" panose="02020603050405020304" pitchFamily="18" charset="0"/>
              </a:rPr>
              <a:t>tlaryna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baglydyr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haýsy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alamat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boýunça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guralyşyna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baglylykda</a:t>
            </a:r>
            <a:r>
              <a:rPr lang="ru-RU" sz="2000" dirty="0">
                <a:latin typeface="Times New Roman" panose="02020603050405020304" pitchFamily="18" charset="0"/>
                <a:cs typeface="Times New Roman" panose="02020603050405020304" pitchFamily="18" charset="0"/>
              </a:rPr>
              <a:t>, z</a:t>
            </a:r>
            <a:r>
              <a:rPr lang="sq-AL" sz="2000" dirty="0">
                <a:latin typeface="Times New Roman" panose="02020603050405020304" pitchFamily="18" charset="0"/>
                <a:cs typeface="Times New Roman" panose="02020603050405020304" pitchFamily="18" charset="0"/>
              </a:rPr>
              <a:t>ä</a:t>
            </a:r>
            <a:r>
              <a:rPr lang="ru-RU" sz="2000" dirty="0" err="1">
                <a:latin typeface="Times New Roman" panose="02020603050405020304" pitchFamily="18" charset="0"/>
                <a:cs typeface="Times New Roman" panose="02020603050405020304" pitchFamily="18" charset="0"/>
              </a:rPr>
              <a:t>hmetiň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kooper</a:t>
            </a:r>
            <a:r>
              <a:rPr lang="sq-AL" sz="2000" dirty="0">
                <a:latin typeface="Times New Roman" panose="02020603050405020304" pitchFamily="18" charset="0"/>
                <a:cs typeface="Times New Roman" panose="02020603050405020304" pitchFamily="18" charset="0"/>
              </a:rPr>
              <a:t>irlenmegi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tehnologiki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predmetleýin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bolup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biler</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Tehnologiki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kooper</a:t>
            </a:r>
            <a:r>
              <a:rPr lang="sq-AL" sz="2000" i="1" dirty="0">
                <a:latin typeface="Times New Roman" panose="02020603050405020304" pitchFamily="18" charset="0"/>
                <a:cs typeface="Times New Roman" panose="02020603050405020304" pitchFamily="18" charset="0"/>
              </a:rPr>
              <a:t>irlenmede </a:t>
            </a:r>
            <a:r>
              <a:rPr lang="ru-RU" sz="2000" dirty="0" err="1">
                <a:latin typeface="Times New Roman" panose="02020603050405020304" pitchFamily="18" charset="0"/>
                <a:cs typeface="Times New Roman" panose="02020603050405020304" pitchFamily="18" charset="0"/>
              </a:rPr>
              <a:t>bir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indiki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tehnologiki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prosesde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ýetirilmegi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üçin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beýleki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geçirilýär</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Predmetleýin</a:t>
            </a:r>
            <a:r>
              <a:rPr lang="ru-RU" sz="2000" i="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kooperirlenme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arabaglanyşyk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prosesiň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ahyrky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tapgyrynda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haçanda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öz</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belli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görnüşini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öndürmek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prosesini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tamamlaýan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ýygnaýjy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beýleki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geçirende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ýüze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çykýar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Bu</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arasyndaky</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kooperirlenme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degişlidir</a:t>
            </a:r>
            <a:r>
              <a:rPr lang="ru-RU" sz="2000" dirty="0">
                <a:latin typeface="Times New Roman" panose="02020603050405020304" pitchFamily="18" charset="0"/>
                <a:cs typeface="Times New Roman" panose="02020603050405020304" pitchFamily="18" charset="0"/>
              </a:rPr>
              <a:t>.</a:t>
            </a:r>
          </a:p>
          <a:p>
            <a:r>
              <a:rPr lang="ru-RU" sz="2000" b="1" i="1" dirty="0" err="1">
                <a:latin typeface="Times New Roman" panose="02020603050405020304" pitchFamily="18" charset="0"/>
                <a:cs typeface="Times New Roman" panose="02020603050405020304" pitchFamily="18" charset="0"/>
              </a:rPr>
              <a:t>Sehleriň</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içindäki</a:t>
            </a:r>
            <a:r>
              <a:rPr lang="ru-RU" sz="2000" b="1" i="1" dirty="0">
                <a:latin typeface="Times New Roman" panose="02020603050405020304" pitchFamily="18" charset="0"/>
                <a:cs typeface="Times New Roman" panose="02020603050405020304" pitchFamily="18" charset="0"/>
              </a:rPr>
              <a:t> </a:t>
            </a:r>
            <a:r>
              <a:rPr lang="sq-AL" sz="2000" b="1" i="1" dirty="0">
                <a:latin typeface="Times New Roman" panose="02020603050405020304" pitchFamily="18" charset="0"/>
                <a:cs typeface="Times New Roman" panose="02020603050405020304" pitchFamily="18" charset="0"/>
              </a:rPr>
              <a:t>kooperirlenme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şol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çäginde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ýör</a:t>
            </a:r>
            <a:r>
              <a:rPr lang="sq-AL" sz="2000" dirty="0">
                <a:latin typeface="Times New Roman" panose="02020603050405020304" pitchFamily="18" charset="0"/>
                <a:cs typeface="Times New Roman" panose="02020603050405020304" pitchFamily="18" charset="0"/>
              </a:rPr>
              <a:t>ü</a:t>
            </a:r>
            <a:r>
              <a:rPr lang="ru-RU" sz="2000" dirty="0" err="1">
                <a:latin typeface="Times New Roman" panose="02020603050405020304" pitchFamily="18" charset="0"/>
                <a:cs typeface="Times New Roman" panose="02020603050405020304" pitchFamily="18" charset="0"/>
              </a:rPr>
              <a:t>teleşdirilen</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meýdançalaryň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işgärleriniň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arabaglanyşygy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guramakdan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ybaratdyr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Bu</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arabaglanyşyk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bölünişiginiň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görnüşine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baglydyr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arasyndaky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sehleriň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içindäki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zähmetiň</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kooperirlenmesi </a:t>
            </a:r>
            <a:r>
              <a:rPr lang="ru-RU" sz="2000" i="1" dirty="0" err="1">
                <a:latin typeface="Times New Roman" panose="02020603050405020304" pitchFamily="18" charset="0"/>
                <a:cs typeface="Times New Roman" panose="02020603050405020304" pitchFamily="18" charset="0"/>
              </a:rPr>
              <a:t>tehnologiki</a:t>
            </a:r>
            <a:r>
              <a:rPr lang="ru-RU" sz="2000" i="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ýa-da</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predmetleýin</a:t>
            </a:r>
            <a:r>
              <a:rPr lang="ru-RU" sz="2000"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zähmetiň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kooperirlenmesi</a:t>
            </a:r>
            <a:r>
              <a:rPr lang="ru-RU" sz="2000" i="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görnüşinde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çykyş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edip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biler</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bölünişigi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kooperirlenmesi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boyunça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çäreleriň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işläp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düzülişi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önümçiligiň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dürli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taraplaýyn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öwrenilmegine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esaslanýar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Önümçilige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görä</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bölünişiginiň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kooperirlenmesin</a:t>
            </a:r>
            <a:r>
              <a:rPr lang="sq-AL" sz="2000" dirty="0">
                <a:latin typeface="Times New Roman" panose="02020603050405020304" pitchFamily="18" charset="0"/>
                <a:cs typeface="Times New Roman" panose="02020603050405020304" pitchFamily="18" charset="0"/>
              </a:rPr>
              <a:t>i</a:t>
            </a:r>
            <a:r>
              <a:rPr lang="ru-RU" sz="2000" dirty="0">
                <a:latin typeface="Times New Roman" panose="02020603050405020304" pitchFamily="18" charset="0"/>
                <a:cs typeface="Times New Roman" panose="02020603050405020304" pitchFamily="18" charset="0"/>
              </a:rPr>
              <a:t>ň </a:t>
            </a:r>
            <a:r>
              <a:rPr lang="ru-RU" sz="2000" dirty="0" err="1">
                <a:latin typeface="Times New Roman" panose="02020603050405020304" pitchFamily="18" charset="0"/>
                <a:cs typeface="Times New Roman" panose="02020603050405020304" pitchFamily="18" charset="0"/>
              </a:rPr>
              <a:t>dürli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görnüşleri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ulanylýar</a:t>
            </a:r>
            <a:r>
              <a:rPr lang="ru-RU" sz="2000" dirty="0">
                <a:latin typeface="Times New Roman" panose="02020603050405020304" pitchFamily="18" charset="0"/>
                <a:cs typeface="Times New Roman" panose="02020603050405020304" pitchFamily="18" charset="0"/>
              </a:rPr>
              <a:t>. </a:t>
            </a:r>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356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8280920" cy="6383235"/>
          </a:xfrm>
        </p:spPr>
        <p:txBody>
          <a:bodyPr>
            <a:noAutofit/>
          </a:bodyPr>
          <a:lstStyle/>
          <a:p>
            <a:r>
              <a:rPr lang="ru-RU" sz="1800" dirty="0" err="1">
                <a:latin typeface="Times New Roman" panose="02020603050405020304" pitchFamily="18" charset="0"/>
                <a:cs typeface="Times New Roman" panose="02020603050405020304" pitchFamily="18" charset="0"/>
              </a:rPr>
              <a:t>Öwrenmek</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döwründe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önümçiligiň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aýratynlyklary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göwrümi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tehnologiki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prosesi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enjamlaryň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düzümi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önümçiligiň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mehanizasiýasynyň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awtomatlaşdyrylyşynyň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derejesi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önümiň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taýýarlanyşynyň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sygymly</a:t>
            </a:r>
            <a:r>
              <a:rPr lang="sq-AL" sz="1800" dirty="0">
                <a:latin typeface="Times New Roman" panose="02020603050405020304" pitchFamily="18" charset="0"/>
                <a:cs typeface="Times New Roman" panose="02020603050405020304" pitchFamily="18" charset="0"/>
              </a:rPr>
              <a:t>ly</a:t>
            </a:r>
            <a:r>
              <a:rPr lang="ru-RU" sz="1800" dirty="0" err="1">
                <a:latin typeface="Times New Roman" panose="02020603050405020304" pitchFamily="18" charset="0"/>
                <a:cs typeface="Times New Roman" panose="02020603050405020304" pitchFamily="18" charset="0"/>
              </a:rPr>
              <a:t>gy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önümçiligiň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dolandyryşyň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gurnalyşy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öwrenilýär</a:t>
            </a:r>
            <a:r>
              <a:rPr lang="ru-RU" sz="1800" dirty="0">
                <a:latin typeface="Times New Roman" panose="02020603050405020304" pitchFamily="18" charset="0"/>
                <a:cs typeface="Times New Roman" panose="02020603050405020304" pitchFamily="18" charset="0"/>
              </a:rPr>
              <a:t>.</a:t>
            </a:r>
          </a:p>
          <a:p>
            <a:r>
              <a:rPr lang="ru-RU" sz="1800" dirty="0" err="1">
                <a:latin typeface="Times New Roman" panose="02020603050405020304" pitchFamily="18" charset="0"/>
                <a:cs typeface="Times New Roman" panose="02020603050405020304" pitchFamily="18" charset="0"/>
              </a:rPr>
              <a:t>Önümçilik</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faktorlaryň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öwrenilmeginiň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netijeleri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boýunça</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mazmuny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çylşyrymlylygy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kesgitlenýär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şoňa</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görä</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bölünişiginiň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derejesi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işçileriň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hünäri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derejesi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olaryň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funksional</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borçlary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hem-de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şu</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önümçilige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has</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amatly</a:t>
            </a:r>
            <a:r>
              <a:rPr lang="ru-RU"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kooperirlenmä</a:t>
            </a:r>
            <a:r>
              <a:rPr lang="ru-RU" sz="1800" dirty="0">
                <a:latin typeface="Times New Roman" panose="02020603050405020304" pitchFamily="18" charset="0"/>
                <a:cs typeface="Times New Roman" panose="02020603050405020304" pitchFamily="18" charset="0"/>
              </a:rPr>
              <a:t>n</a:t>
            </a:r>
            <a:r>
              <a:rPr lang="sq-AL" sz="1800" dirty="0">
                <a:latin typeface="Times New Roman" panose="02020603050405020304" pitchFamily="18" charset="0"/>
                <a:cs typeface="Times New Roman" panose="02020603050405020304" pitchFamily="18" charset="0"/>
              </a:rPr>
              <a:t>i</a:t>
            </a:r>
            <a:r>
              <a:rPr lang="ru-RU" sz="1800" dirty="0">
                <a:latin typeface="Times New Roman" panose="02020603050405020304" pitchFamily="18" charset="0"/>
                <a:cs typeface="Times New Roman" panose="02020603050405020304" pitchFamily="18" charset="0"/>
              </a:rPr>
              <a:t>ň </a:t>
            </a:r>
            <a:r>
              <a:rPr lang="ru-RU" sz="1800" dirty="0" err="1">
                <a:latin typeface="Times New Roman" panose="02020603050405020304" pitchFamily="18" charset="0"/>
                <a:cs typeface="Times New Roman" panose="02020603050405020304" pitchFamily="18" charset="0"/>
              </a:rPr>
              <a:t>görnüşleri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kesgitlenýär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Şu</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agzalan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faktorlar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a:t>
            </a:r>
            <a:r>
              <a:rPr lang="ru-RU" sz="1800"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bölünişiginiň</a:t>
            </a:r>
            <a:r>
              <a:rPr lang="ru-RU" sz="1800" b="1" i="1"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hil</a:t>
            </a:r>
            <a:r>
              <a:rPr lang="ru-RU" sz="1800" b="1" i="1"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tarapyny</a:t>
            </a:r>
            <a:r>
              <a:rPr lang="ru-RU" sz="1800" i="1"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görkezýär</a:t>
            </a:r>
            <a:r>
              <a:rPr lang="ru-RU" sz="1800" dirty="0">
                <a:latin typeface="Times New Roman" panose="02020603050405020304" pitchFamily="18" charset="0"/>
                <a:cs typeface="Times New Roman" panose="02020603050405020304" pitchFamily="18" charset="0"/>
              </a:rPr>
              <a:t>.</a:t>
            </a:r>
          </a:p>
          <a:p>
            <a:r>
              <a:rPr lang="ru-RU" sz="1800" b="1" i="1" dirty="0" err="1">
                <a:latin typeface="Times New Roman" panose="02020603050405020304" pitchFamily="18" charset="0"/>
                <a:cs typeface="Times New Roman" panose="02020603050405020304" pitchFamily="18" charset="0"/>
              </a:rPr>
              <a:t>Zähmet</a:t>
            </a:r>
            <a:r>
              <a:rPr lang="ru-RU" sz="1800" b="1" i="1"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bölünişi</a:t>
            </a:r>
            <a:r>
              <a:rPr lang="sq-AL" sz="1800" b="1" i="1" dirty="0">
                <a:latin typeface="Times New Roman" panose="02020603050405020304" pitchFamily="18" charset="0"/>
                <a:cs typeface="Times New Roman" panose="02020603050405020304" pitchFamily="18" charset="0"/>
              </a:rPr>
              <a:t>gi</a:t>
            </a:r>
            <a:r>
              <a:rPr lang="ru-RU" sz="1800" b="1" i="1" dirty="0" err="1">
                <a:latin typeface="Times New Roman" panose="02020603050405020304" pitchFamily="18" charset="0"/>
                <a:cs typeface="Times New Roman" panose="02020603050405020304" pitchFamily="18" charset="0"/>
              </a:rPr>
              <a:t>niň</a:t>
            </a:r>
            <a:r>
              <a:rPr lang="ru-RU" sz="1800" b="1" i="1" dirty="0">
                <a:latin typeface="Times New Roman" panose="02020603050405020304" pitchFamily="18" charset="0"/>
                <a:cs typeface="Times New Roman" panose="02020603050405020304" pitchFamily="18" charset="0"/>
              </a:rPr>
              <a:t> </a:t>
            </a:r>
            <a:r>
              <a:rPr lang="sq-AL" sz="1800" b="1" i="1" dirty="0">
                <a:latin typeface="Times New Roman" panose="02020603050405020304" pitchFamily="18" charset="0"/>
                <a:cs typeface="Times New Roman" panose="02020603050405020304" pitchFamily="18" charset="0"/>
              </a:rPr>
              <a:t>mukdar</a:t>
            </a:r>
            <a:r>
              <a:rPr lang="ru-RU" sz="1800" b="1" i="1" dirty="0">
                <a:latin typeface="Times New Roman" panose="02020603050405020304" pitchFamily="18" charset="0"/>
                <a:cs typeface="Times New Roman" panose="02020603050405020304" pitchFamily="18" charset="0"/>
              </a:rPr>
              <a:t> </a:t>
            </a:r>
            <a:r>
              <a:rPr lang="ru-RU" sz="1800" b="1" i="1" dirty="0" err="1">
                <a:latin typeface="Times New Roman" panose="02020603050405020304" pitchFamily="18" charset="0"/>
                <a:cs typeface="Times New Roman" panose="02020603050405020304" pitchFamily="18" charset="0"/>
              </a:rPr>
              <a:t>tarapyny</a:t>
            </a:r>
            <a:r>
              <a:rPr lang="ru-RU" sz="1800" b="1"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her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bir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görnüşiniň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udel</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agramyny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tapmak</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bilen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hasaplanýar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Şonun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üçin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wagtynyň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enjamyň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ulanylyş</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wagtynyň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sarp</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edil</a:t>
            </a:r>
            <a:r>
              <a:rPr lang="sq-AL" sz="1800" dirty="0">
                <a:latin typeface="Times New Roman" panose="02020603050405020304" pitchFamily="18" charset="0"/>
                <a:cs typeface="Times New Roman" panose="02020603050405020304" pitchFamily="18" charset="0"/>
              </a:rPr>
              <a:t>i</a:t>
            </a:r>
            <a:r>
              <a:rPr lang="ru-RU" sz="1800" dirty="0" err="1">
                <a:latin typeface="Times New Roman" panose="02020603050405020304" pitchFamily="18" charset="0"/>
                <a:cs typeface="Times New Roman" panose="02020603050405020304" pitchFamily="18" charset="0"/>
              </a:rPr>
              <a:t>şini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öwrenmegiň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esasynda</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hünär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dereje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häsiýetnamalaryň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ýerine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ýetirilýän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işleriň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göwrüminiň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sygymlylygynyň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esasynda</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işçileriň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zähmetini</a:t>
            </a:r>
            <a:r>
              <a:rPr lang="sq-AL" sz="1800" dirty="0">
                <a:latin typeface="Times New Roman" panose="02020603050405020304" pitchFamily="18" charset="0"/>
                <a:cs typeface="Times New Roman" panose="02020603050405020304" pitchFamily="18" charset="0"/>
              </a:rPr>
              <a:t>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funksiýalarynyň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paýlanyşyny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kesgitleýärler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Şu</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işiň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netijesinde</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hakyky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we</a:t>
            </a:r>
            <a:r>
              <a:rPr lang="ru-RU"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taslanan </a:t>
            </a:r>
            <a:r>
              <a:rPr lang="ru-RU" sz="1800" dirty="0" err="1">
                <a:latin typeface="Times New Roman" panose="02020603050405020304" pitchFamily="18" charset="0"/>
                <a:cs typeface="Times New Roman" panose="02020603050405020304" pitchFamily="18" charset="0"/>
              </a:rPr>
              <a:t>iş</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wagtynyň</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balansy</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düzülýär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kärler</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boýunça</a:t>
            </a:r>
            <a:r>
              <a:rPr lang="ru-RU" sz="1800" dirty="0">
                <a:latin typeface="Times New Roman" panose="02020603050405020304" pitchFamily="18" charset="0"/>
                <a:cs typeface="Times New Roman" panose="02020603050405020304" pitchFamily="18" charset="0"/>
              </a:rPr>
              <a:t>).</a:t>
            </a:r>
          </a:p>
          <a:p>
            <a:r>
              <a:rPr lang="en-US" sz="1800" i="1" dirty="0" err="1">
                <a:latin typeface="Times New Roman" panose="02020603050405020304" pitchFamily="18" charset="0"/>
                <a:cs typeface="Times New Roman" panose="02020603050405020304" pitchFamily="18" charset="0"/>
              </a:rPr>
              <a:t>Iş</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wagtynyň</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taslanan</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balansy</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şeýle</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talaplara</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jogap</a:t>
            </a:r>
            <a:r>
              <a:rPr lang="en-US" sz="1800" i="1" dirty="0">
                <a:latin typeface="Times New Roman" panose="02020603050405020304" pitchFamily="18" charset="0"/>
                <a:cs typeface="Times New Roman" panose="02020603050405020304" pitchFamily="18" charset="0"/>
              </a:rPr>
              <a:t> </a:t>
            </a:r>
            <a:r>
              <a:rPr lang="en-US" sz="1800" i="1" dirty="0" err="1">
                <a:latin typeface="Times New Roman" panose="02020603050405020304" pitchFamily="18" charset="0"/>
                <a:cs typeface="Times New Roman" panose="02020603050405020304" pitchFamily="18" charset="0"/>
              </a:rPr>
              <a:t>bermeli</a:t>
            </a:r>
            <a:r>
              <a:rPr lang="en-US" sz="1800" dirty="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a:p>
            <a:pPr lvl="0"/>
            <a:r>
              <a:rPr lang="en-US" sz="1800" dirty="0" err="1">
                <a:latin typeface="Times New Roman" panose="02020603050405020304" pitchFamily="18" charset="0"/>
                <a:cs typeface="Times New Roman" panose="02020603050405020304" pitchFamily="18" charset="0"/>
              </a:rPr>
              <a:t>ýerine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ýetirilýän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işiň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umumy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göwrüminde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esasy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funksiýalaryň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udel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agramy</a:t>
            </a:r>
            <a:r>
              <a:rPr lang="en-US" sz="1800" dirty="0">
                <a:latin typeface="Times New Roman" panose="02020603050405020304" pitchFamily="18" charset="0"/>
                <a:cs typeface="Times New Roman" panose="02020603050405020304" pitchFamily="18" charset="0"/>
              </a:rPr>
              <a:t> has </a:t>
            </a:r>
            <a:r>
              <a:rPr lang="en-US" sz="1800" dirty="0" err="1">
                <a:latin typeface="Times New Roman" panose="02020603050405020304" pitchFamily="18" charset="0"/>
                <a:cs typeface="Times New Roman" panose="02020603050405020304" pitchFamily="18" charset="0"/>
              </a:rPr>
              <a:t>ýokary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bolmaly</a:t>
            </a:r>
            <a:r>
              <a:rPr lang="en-US" sz="1800"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pPr lvl="0"/>
            <a:r>
              <a:rPr lang="en-US" sz="1800" dirty="0" err="1">
                <a:latin typeface="Times New Roman" panose="02020603050405020304" pitchFamily="18" charset="0"/>
                <a:cs typeface="Times New Roman" panose="02020603050405020304" pitchFamily="18" charset="0"/>
              </a:rPr>
              <a:t>işçileriň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iş</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meşgul</a:t>
            </a:r>
            <a:r>
              <a:rPr lang="ru-RU" sz="1800" dirty="0" err="1">
                <a:latin typeface="Times New Roman" panose="02020603050405020304" pitchFamily="18" charset="0"/>
                <a:cs typeface="Times New Roman" panose="02020603050405020304" pitchFamily="18" charset="0"/>
              </a:rPr>
              <a:t>ly</a:t>
            </a:r>
            <a:r>
              <a:rPr lang="en-US" sz="1800" dirty="0" err="1">
                <a:latin typeface="Times New Roman" panose="02020603050405020304" pitchFamily="18" charset="0"/>
                <a:cs typeface="Times New Roman" panose="02020603050405020304" pitchFamily="18" charset="0"/>
              </a:rPr>
              <a:t>gy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ýokary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derejede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meňzeş</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kärlerde</a:t>
            </a:r>
            <a:r>
              <a:rPr lang="en-US"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bolsa</a:t>
            </a:r>
            <a:r>
              <a:rPr lang="ru-RU"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mümkin</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boldygyça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deňräk</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bolmaly</a:t>
            </a:r>
            <a:r>
              <a:rPr lang="en-US" sz="1800"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pPr lvl="0"/>
            <a:r>
              <a:rPr lang="en-US" sz="1800" dirty="0" err="1">
                <a:latin typeface="Times New Roman" panose="02020603050405020304" pitchFamily="18" charset="0"/>
                <a:cs typeface="Times New Roman" panose="02020603050405020304" pitchFamily="18" charset="0"/>
              </a:rPr>
              <a:t>bir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iş</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derejäniň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çäginde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dürli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işleriň</a:t>
            </a:r>
            <a:r>
              <a:rPr lang="en-US"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çylşyrymlylygy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meňzeşräk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bolmaly</a:t>
            </a:r>
            <a:r>
              <a:rPr lang="en-US" sz="1800"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pPr lvl="0"/>
            <a:r>
              <a:rPr lang="en-US" sz="1800" dirty="0" err="1">
                <a:latin typeface="Times New Roman" panose="02020603050405020304" pitchFamily="18" charset="0"/>
                <a:cs typeface="Times New Roman" panose="02020603050405020304" pitchFamily="18" charset="0"/>
              </a:rPr>
              <a:t>iş</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funksiýalaryň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paýlanyşy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işçiniň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önümçilik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profilini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häsiýetini</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ugruny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görkezmeli</a:t>
            </a:r>
            <a:r>
              <a:rPr lang="en-US" sz="1800"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7254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76672"/>
            <a:ext cx="7488832" cy="5386090"/>
          </a:xfrm>
          <a:prstGeom prst="rect">
            <a:avLst/>
          </a:prstGeom>
        </p:spPr>
        <p:txBody>
          <a:bodyPr wrap="square">
            <a:spAutoFit/>
          </a:bodyPr>
          <a:lstStyle/>
          <a:p>
            <a:pPr lvl="1"/>
            <a:r>
              <a:rPr lang="tk-TM" b="1" dirty="0" smtClean="0">
                <a:latin typeface="Times New Roman" panose="02020603050405020304" pitchFamily="18" charset="0"/>
                <a:cs typeface="Times New Roman" panose="02020603050405020304" pitchFamily="18" charset="0"/>
              </a:rPr>
              <a:t>3.1. </a:t>
            </a:r>
            <a:r>
              <a:rPr lang="ru-RU" b="1" dirty="0" err="1" smtClean="0">
                <a:latin typeface="Times New Roman" panose="02020603050405020304" pitchFamily="18" charset="0"/>
                <a:cs typeface="Times New Roman" panose="02020603050405020304" pitchFamily="18" charset="0"/>
              </a:rPr>
              <a:t>Zähmet</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bölünişiginiň</a:t>
            </a:r>
            <a:r>
              <a:rPr lang="ru-RU" b="1" dirty="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mazmuny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we</a:t>
            </a:r>
            <a:r>
              <a:rPr lang="ru-RU" b="1" dirty="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ähmiýeti</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Z</a:t>
            </a:r>
            <a:r>
              <a:rPr lang="ru-RU" i="1" dirty="0" err="1">
                <a:latin typeface="Times New Roman" panose="02020603050405020304" pitchFamily="18" charset="0"/>
                <a:cs typeface="Times New Roman" panose="02020603050405020304" pitchFamily="18" charset="0"/>
              </a:rPr>
              <a:t>ähmet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bölünişigi</a:t>
            </a:r>
            <a:r>
              <a:rPr lang="ru-RU" i="1" dirty="0">
                <a:latin typeface="Times New Roman" panose="02020603050405020304" pitchFamily="18" charset="0"/>
                <a:cs typeface="Times New Roman" panose="02020603050405020304" pitchFamily="18" charset="0"/>
              </a:rPr>
              <a:t> </a:t>
            </a:r>
            <a:r>
              <a:rPr lang="sq-AL" i="1" dirty="0">
                <a:latin typeface="Times New Roman" panose="02020603050405020304" pitchFamily="18" charset="0"/>
                <a:cs typeface="Times New Roman" panose="02020603050405020304" pitchFamily="18" charset="0"/>
              </a:rPr>
              <a:t>ýüze çykyş formasy boýunça </a:t>
            </a:r>
            <a:r>
              <a:rPr lang="ru-RU" i="1" dirty="0" err="1">
                <a:latin typeface="Times New Roman" panose="02020603050405020304" pitchFamily="18" charset="0"/>
                <a:cs typeface="Times New Roman" panose="02020603050405020304" pitchFamily="18" charset="0"/>
              </a:rPr>
              <a:t>şeýle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görnüşler</a:t>
            </a:r>
            <a:r>
              <a:rPr lang="sq-AL" i="1" dirty="0">
                <a:latin typeface="Times New Roman" panose="02020603050405020304" pitchFamily="18" charset="0"/>
                <a:cs typeface="Times New Roman" panose="02020603050405020304" pitchFamily="18" charset="0"/>
              </a:rPr>
              <a:t>e bölünýär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b="1" i="1" dirty="0" err="1">
                <a:latin typeface="Times New Roman" panose="02020603050405020304" pitchFamily="18" charset="0"/>
                <a:cs typeface="Times New Roman" panose="02020603050405020304" pitchFamily="18" charset="0"/>
              </a:rPr>
              <a:t>Umumy</a:t>
            </a:r>
            <a:r>
              <a:rPr lang="ru-RU" b="1" i="1" dirty="0">
                <a:latin typeface="Times New Roman" panose="02020603050405020304" pitchFamily="18" charset="0"/>
                <a:cs typeface="Times New Roman" panose="02020603050405020304" pitchFamily="18" charset="0"/>
              </a:rPr>
              <a:t> </a:t>
            </a:r>
            <a:r>
              <a:rPr lang="sq-AL" b="1" i="1" dirty="0">
                <a:latin typeface="Times New Roman" panose="02020603050405020304" pitchFamily="18" charset="0"/>
                <a:cs typeface="Times New Roman" panose="02020603050405020304" pitchFamily="18" charset="0"/>
              </a:rPr>
              <a:t>zähmet bölünişigi –</a:t>
            </a:r>
            <a:r>
              <a:rPr lang="sq-AL" b="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bu umumy jemgyýetçilik çäklerinde zähmet işleriniň dürli görnüşleriniň özbaşdaklaşmak prosesidir, ýagny önümçiligiň dürli dörnüşleriniň arasynda zähmetiň bölünişigi: senagatyň, oba hojalygyň, gurluşygyň, önümçilik we önümçilik däl sferalaryň, we ş. m.</a:t>
            </a:r>
            <a:endParaRPr lang="ru-RU" dirty="0">
              <a:latin typeface="Times New Roman" panose="02020603050405020304" pitchFamily="18" charset="0"/>
              <a:cs typeface="Times New Roman" panose="02020603050405020304" pitchFamily="18" charset="0"/>
            </a:endParaRPr>
          </a:p>
          <a:p>
            <a:pPr lvl="0"/>
            <a:r>
              <a:rPr lang="ru-RU" b="1" i="1" dirty="0" err="1">
                <a:latin typeface="Times New Roman" panose="02020603050405020304" pitchFamily="18" charset="0"/>
                <a:cs typeface="Times New Roman" panose="02020603050405020304" pitchFamily="18" charset="0"/>
              </a:rPr>
              <a:t>Hususy</a:t>
            </a:r>
            <a:r>
              <a:rPr lang="ru-RU" b="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zähmet</a:t>
            </a:r>
            <a:r>
              <a:rPr lang="ru-RU" b="1" i="1" dirty="0">
                <a:latin typeface="Times New Roman" panose="02020603050405020304" pitchFamily="18" charset="0"/>
                <a:cs typeface="Times New Roman" panose="02020603050405020304" pitchFamily="18" charset="0"/>
              </a:rPr>
              <a:t> </a:t>
            </a:r>
            <a:r>
              <a:rPr lang="sq-AL" b="1" i="1" dirty="0">
                <a:latin typeface="Times New Roman" panose="02020603050405020304" pitchFamily="18" charset="0"/>
                <a:cs typeface="Times New Roman" panose="02020603050405020304" pitchFamily="18" charset="0"/>
              </a:rPr>
              <a:t>bölünişigi -</a:t>
            </a:r>
            <a:r>
              <a:rPr lang="sq-AL" dirty="0">
                <a:latin typeface="Times New Roman" panose="02020603050405020304" pitchFamily="18" charset="0"/>
                <a:cs typeface="Times New Roman" panose="02020603050405020304" pitchFamily="18" charset="0"/>
              </a:rPr>
              <a:t> p</a:t>
            </a:r>
            <a:r>
              <a:rPr lang="ru-RU" dirty="0" err="1">
                <a:latin typeface="Times New Roman" panose="02020603050405020304" pitchFamily="18" charset="0"/>
                <a:cs typeface="Times New Roman" panose="02020603050405020304" pitchFamily="18" charset="0"/>
              </a:rPr>
              <a:t>uda</a:t>
            </a:r>
            <a:r>
              <a:rPr lang="sq-AL" dirty="0">
                <a:latin typeface="Times New Roman" panose="02020603050405020304" pitchFamily="18" charset="0"/>
                <a:cs typeface="Times New Roman" panose="02020603050405020304" pitchFamily="18" charset="0"/>
              </a:rPr>
              <a:t>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bölünişigi</a:t>
            </a:r>
            <a:r>
              <a:rPr lang="ru-RU"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Mysal</a:t>
            </a:r>
            <a:r>
              <a:rPr lang="ru-RU" u="sng" dirty="0">
                <a:latin typeface="Times New Roman" panose="02020603050405020304" pitchFamily="18" charset="0"/>
                <a:cs typeface="Times New Roman" panose="02020603050405020304" pitchFamily="18" charset="0"/>
              </a:rPr>
              <a:t> </a:t>
            </a:r>
            <a:r>
              <a:rPr lang="ru-RU" u="sng"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ýaşaýyş-kommunal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hojalygynda</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ýaşaýyş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jaýlary</a:t>
            </a:r>
            <a:r>
              <a:rPr lang="sq-AL" dirty="0">
                <a:latin typeface="Times New Roman" panose="02020603050405020304" pitchFamily="18" charset="0"/>
                <a:cs typeface="Times New Roman" panose="02020603050405020304" pitchFamily="18" charset="0"/>
              </a:rPr>
              <a:t>ny</a:t>
            </a:r>
            <a:r>
              <a:rPr lang="ru-RU" dirty="0">
                <a:latin typeface="Times New Roman" panose="02020603050405020304" pitchFamily="18" charset="0"/>
                <a:cs typeface="Times New Roman" panose="02020603050405020304" pitchFamily="18" charset="0"/>
              </a:rPr>
              <a:t>ň </a:t>
            </a:r>
            <a:r>
              <a:rPr lang="ru-RU" dirty="0" err="1">
                <a:latin typeface="Times New Roman" panose="02020603050405020304" pitchFamily="18" charset="0"/>
                <a:cs typeface="Times New Roman" panose="02020603050405020304" pitchFamily="18" charset="0"/>
              </a:rPr>
              <a:t>ulany</a:t>
            </a:r>
            <a:r>
              <a:rPr lang="sq-AL" dirty="0">
                <a:latin typeface="Times New Roman" panose="02020603050405020304" pitchFamily="18" charset="0"/>
                <a:cs typeface="Times New Roman" panose="02020603050405020304" pitchFamily="18" charset="0"/>
              </a:rPr>
              <a:t>ly</a:t>
            </a:r>
            <a:r>
              <a:rPr lang="ru-RU" dirty="0" err="1">
                <a:latin typeface="Times New Roman" panose="02020603050405020304" pitchFamily="18" charset="0"/>
                <a:cs typeface="Times New Roman" panose="02020603050405020304" pitchFamily="18" charset="0"/>
              </a:rPr>
              <a:t>şy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agyz</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suwyň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üpjünçiligi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hapa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suwyň</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ä</a:t>
            </a:r>
            <a:r>
              <a:rPr lang="ru-RU" dirty="0" err="1">
                <a:latin typeface="Times New Roman" panose="02020603050405020304" pitchFamily="18" charset="0"/>
                <a:cs typeface="Times New Roman" panose="02020603050405020304" pitchFamily="18" charset="0"/>
              </a:rPr>
              <a:t>kidilişi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ýolagçy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ulanylyşy</a:t>
            </a:r>
            <a:r>
              <a:rPr lang="ru-RU" dirty="0">
                <a:latin typeface="Times New Roman" panose="02020603050405020304" pitchFamily="18" charset="0"/>
                <a:cs typeface="Times New Roman" panose="02020603050405020304" pitchFamily="18" charset="0"/>
              </a:rPr>
              <a:t>.</a:t>
            </a:r>
          </a:p>
          <a:p>
            <a:pPr lvl="0"/>
            <a:r>
              <a:rPr lang="sq-AL" b="1" i="1" dirty="0">
                <a:latin typeface="Times New Roman" panose="02020603050405020304" pitchFamily="18" charset="0"/>
                <a:cs typeface="Times New Roman" panose="02020603050405020304" pitchFamily="18" charset="0"/>
              </a:rPr>
              <a:t>Ýeketäk zähmet bölünişigi</a:t>
            </a:r>
            <a:r>
              <a:rPr lang="sq-AL"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bu kärhananyň, guramanyň içinde zähmetiň dürli görnüşleriniň bölünmegi (seh, bölüm, brigada), şeýle hem aýry-aýry işgärleriň arasyndaky zähmet bölünişigi.</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Kärhanada</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zähmetiň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bölünmegi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öndürijiligini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ýokarlandyrmak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maksady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aýratyn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bölünmegini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aňladýar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Kärhanada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bölünmegi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sikliň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gysgaldýar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işgärler</a:t>
            </a:r>
            <a:r>
              <a:rPr lang="sq-AL" dirty="0">
                <a:latin typeface="Times New Roman" panose="02020603050405020304" pitchFamily="18" charset="0"/>
                <a:cs typeface="Times New Roman" panose="02020603050405020304" pitchFamily="18" charset="0"/>
              </a:rPr>
              <a: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tärleri</a:t>
            </a:r>
            <a:r>
              <a:rPr lang="sq-AL" dirty="0">
                <a:latin typeface="Times New Roman" panose="02020603050405020304" pitchFamily="18" charset="0"/>
                <a:cs typeface="Times New Roman" panose="02020603050405020304" pitchFamily="18" charset="0"/>
              </a:rPr>
              <a:t>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öwrenme</a:t>
            </a:r>
            <a:r>
              <a:rPr lang="sq-AL" dirty="0">
                <a:latin typeface="Times New Roman" panose="02020603050405020304" pitchFamily="18" charset="0"/>
                <a:cs typeface="Times New Roman" panose="02020603050405020304" pitchFamily="18" charset="0"/>
              </a:rPr>
              <a:t>kli</a:t>
            </a:r>
            <a:r>
              <a:rPr lang="ru-RU" dirty="0" err="1">
                <a:latin typeface="Times New Roman" panose="02020603050405020304" pitchFamily="18" charset="0"/>
                <a:cs typeface="Times New Roman" panose="02020603050405020304" pitchFamily="18" charset="0"/>
              </a:rPr>
              <a:t>gini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tizleşdirýär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bölünişigi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onuň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kooperirlenmegi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baglanyşykly</a:t>
            </a:r>
            <a:r>
              <a:rPr lang="ru-RU" dirty="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60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88640"/>
            <a:ext cx="7848872" cy="5610254"/>
          </a:xfrm>
          <a:prstGeom prst="rect">
            <a:avLst/>
          </a:prstGeom>
        </p:spPr>
        <p:txBody>
          <a:bodyPr wrap="square">
            <a:spAutoFit/>
          </a:bodyPr>
          <a:lstStyle/>
          <a:p>
            <a:pPr algn="just">
              <a:lnSpc>
                <a:spcPct val="115000"/>
              </a:lnSpc>
              <a:spcBef>
                <a:spcPts val="100"/>
              </a:spcBef>
              <a:spcAft>
                <a:spcPts val="100"/>
              </a:spcAft>
            </a:pP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harajatlarynyň üýtgemegine zähmet bölünişiginiň  täsiriniň esasy takyk ugurlary:</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bölünişiginiň kömegi bilen işgär funksiýalary</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ň</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çäklendirlen mukdaryny ýerine ýetirýär we şonuň bilen birlikde olary ençeme gezek ýerine ýetirýär. Bu hem operasiýanyň ýerine ýetirilişine güýjüň we wagtyň harajatlaryny azaltmaga , işiň hilini ýokarlandyrmaga eltýär.</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prosesiniň aýry-aýry ownuk operasiýalara bölünmegi işde kesgitli sazlaşygy emele getirýär. </a:t>
            </a: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Sazlaşyk </a:t>
            </a:r>
            <a:r>
              <a:rPr lang="sq-AL"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 haýsy-da bolsa, bir hereketleriň toplumynyň şol bir tertipde </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aýtalanmagy, olaryň başy we soňy hemişe giňişligiň we wagtyň şol bir çäginde ýerleşýändir.</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bölünişiginiň öndürijiligiň ösüşine täsiri – zähmet prosesine mukdar taýdan hemişe çäklendirilen material faktorlary gatnaşýar, ýagny enjamyň, enjamlaşdyryşyň, guralyň şol bir görnüşi ulanylýar. Şonuň bilen birlikde gural, we enjam belli bir zähmet opeasiýasyny ýerine ýetirmeklige ýörüteleşýär – uýgunlaşýar.</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mj-lt"/>
              <a:buAutoNum type="arabi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Operasiýanyň onuň ýönekeý böleklerine bölünmegi, onuň ýerine ýetirilişini mehanizmleşdirmegiň mümkinçiligini ýokarlandyrýar.</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3577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7920880" cy="7294305"/>
          </a:xfrm>
          <a:prstGeom prst="rect">
            <a:avLst/>
          </a:prstGeom>
        </p:spPr>
        <p:txBody>
          <a:bodyPr wrap="square">
            <a:spAutoFit/>
          </a:bodyPr>
          <a:lstStyle/>
          <a:p>
            <a:r>
              <a:rPr lang="sq-AL" dirty="0">
                <a:latin typeface="Times New Roman" panose="02020603050405020304" pitchFamily="18" charset="0"/>
                <a:cs typeface="Times New Roman" panose="02020603050405020304" pitchFamily="18" charset="0"/>
              </a:rPr>
              <a:t>Ýokarda sanalyp geçilen pursatlar işgäriň işini yhlasly, ýokary hilli, başarnykly ýerine ýetirmekligine, az güýç we wagt sarp etmegine, işgäriň has ýokary hilli we öndürijilikli işlemegine getirýär.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Şu ýerde şeýle sorag ýüze çykýar, geljekki zähmet bölünişigi hemişe maksada laýyk we netijelimi? Mälim bolşy ýaly ýok. </a:t>
            </a:r>
            <a:r>
              <a:rPr lang="sq-AL" i="1" dirty="0">
                <a:latin typeface="Times New Roman" panose="02020603050405020304" pitchFamily="18" charset="0"/>
                <a:cs typeface="Times New Roman" panose="02020603050405020304" pitchFamily="18" charset="0"/>
              </a:rPr>
              <a:t>Zähmet bölünişiginiň çuňlaşmagynyň maksada laýyklygyny we netijeliligini çäklendirýän parametrler, şertler bar: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bölünişiginiň çuňlaşmagy hyzmatlaryň we harytlaryň öndürilişi ýeterlik derejede uly göwrüminde netijelidir.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Aýry-aýry operasiýalaryň amala aşyrylmagy üçin ýerine ýetirilýän operasiýanyň häsiýetine görä, her bir operasiýa ýeter ýaly enjamyň ýeterlik mukdary we kesgitli düzümi zerur.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Işgärleriň we bölünip berlen operasiýalaryň arasynda kesgitli arabaglanyşygy üpjün </a:t>
            </a:r>
            <a:r>
              <a:rPr lang="sq-AL" dirty="0" smtClean="0">
                <a:latin typeface="Times New Roman" panose="02020603050405020304" pitchFamily="18" charset="0"/>
                <a:cs typeface="Times New Roman" panose="02020603050405020304" pitchFamily="18" charset="0"/>
              </a:rPr>
              <a:t>etmek.</a:t>
            </a:r>
            <a:r>
              <a:rPr lang="tk-TM" dirty="0">
                <a:latin typeface="Times New Roman" panose="02020603050405020304" pitchFamily="18" charset="0"/>
                <a:cs typeface="Times New Roman" panose="02020603050405020304" pitchFamily="18" charset="0"/>
              </a:rPr>
              <a:t> </a:t>
            </a:r>
            <a:r>
              <a:rPr lang="sq-AL" dirty="0" smtClean="0">
                <a:latin typeface="Times New Roman" panose="02020603050405020304" pitchFamily="18" charset="0"/>
                <a:cs typeface="Times New Roman" panose="02020603050405020304" pitchFamily="18" charset="0"/>
              </a:rPr>
              <a:t>Önümçiligiň </a:t>
            </a:r>
            <a:r>
              <a:rPr lang="sq-AL" dirty="0">
                <a:latin typeface="Times New Roman" panose="02020603050405020304" pitchFamily="18" charset="0"/>
                <a:cs typeface="Times New Roman" panose="02020603050405020304" pitchFamily="18" charset="0"/>
              </a:rPr>
              <a:t>kömekçi meýdançasynda zähmetiň guralyşynyň derejesini göz öňünde tutmaly: ol esasy önümçilikdäki zähmetiň guralyşyna laýyk bolmaly. Düzgün bolşy ýaly, kömekçi meýdançada ol pes derejede gurnalýar</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Ýokarda sanalyp geçilen şertler bilen bir hatarda, zähmet bölünişiginiň çäklerini hem ýüze çykarýarlar. </a:t>
            </a:r>
            <a:r>
              <a:rPr lang="sq-AL" b="1" i="1" dirty="0">
                <a:latin typeface="Times New Roman" panose="02020603050405020304" pitchFamily="18" charset="0"/>
                <a:cs typeface="Times New Roman" panose="02020603050405020304" pitchFamily="18" charset="0"/>
              </a:rPr>
              <a:t>Zähmet bölünişiginiň çäkleri</a:t>
            </a:r>
            <a:r>
              <a:rPr lang="sq-AL" dirty="0">
                <a:latin typeface="Times New Roman" panose="02020603050405020304" pitchFamily="18" charset="0"/>
                <a:cs typeface="Times New Roman" panose="02020603050405020304" pitchFamily="18" charset="0"/>
              </a:rPr>
              <a:t> – </a:t>
            </a:r>
            <a:r>
              <a:rPr lang="sq-AL" i="1" dirty="0">
                <a:latin typeface="Times New Roman" panose="02020603050405020304" pitchFamily="18" charset="0"/>
                <a:cs typeface="Times New Roman" panose="02020603050405020304" pitchFamily="18" charset="0"/>
              </a:rPr>
              <a:t>bu zähmetiň iň ýokary netijeliligini üpjün edýän zähmet prosesiniň bölünmeginiň aňyrbaş g</a:t>
            </a:r>
            <a:r>
              <a:rPr lang="ru-RU" i="1" dirty="0">
                <a:latin typeface="Times New Roman" panose="02020603050405020304" pitchFamily="18" charset="0"/>
                <a:cs typeface="Times New Roman" panose="02020603050405020304" pitchFamily="18" charset="0"/>
              </a:rPr>
              <a:t>o</a:t>
            </a:r>
            <a:r>
              <a:rPr lang="sq-AL" i="1" dirty="0">
                <a:latin typeface="Times New Roman" panose="02020603050405020304" pitchFamily="18" charset="0"/>
                <a:cs typeface="Times New Roman" panose="02020603050405020304" pitchFamily="18" charset="0"/>
              </a:rPr>
              <a:t>ýberilýän mukdary.</a:t>
            </a:r>
            <a:r>
              <a:rPr lang="sq-AL" dirty="0">
                <a:latin typeface="Times New Roman" panose="02020603050405020304" pitchFamily="18" charset="0"/>
                <a:cs typeface="Times New Roman" panose="02020603050405020304" pitchFamily="18" charset="0"/>
              </a:rPr>
              <a:t> Zähmet bölünişiginiň, onuň çuňlaşdyrylmagynyň artykmaçlyklary nähili uly hem bolsa, onuň çägi bar. Ýagny:</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tehniki çägi;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ykdysady çägi;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psihofiziologiki çägi;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sosial çägi;</a:t>
            </a:r>
            <a:endParaRPr lang="ru-RU" dirty="0">
              <a:latin typeface="Times New Roman" panose="02020603050405020304" pitchFamily="18" charset="0"/>
              <a:cs typeface="Times New Roman" panose="02020603050405020304" pitchFamily="18" charset="0"/>
            </a:endParaRPr>
          </a:p>
          <a:p>
            <a:pPr lvl="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508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04664"/>
            <a:ext cx="8028384" cy="6552728"/>
          </a:xfrm>
        </p:spPr>
        <p:txBody>
          <a:bodyPr>
            <a:noAutofit/>
          </a:bodyPr>
          <a:lstStyle/>
          <a:p>
            <a:r>
              <a:rPr lang="sq-AL" sz="2000" b="1" i="1" dirty="0">
                <a:latin typeface="Times New Roman" panose="02020603050405020304" pitchFamily="18" charset="0"/>
                <a:cs typeface="Times New Roman" panose="02020603050405020304" pitchFamily="18" charset="0"/>
              </a:rPr>
              <a:t>Zähmet bölünişiginiň tehniki çägi </a:t>
            </a:r>
            <a:r>
              <a:rPr lang="sq-AL" sz="2000" b="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bu häzirki zaman önümçiligiň tehniki mümkünçiligi bilen baglanyşykly. Onuň iki çägi bar: </a:t>
            </a:r>
            <a:r>
              <a:rPr lang="sq-AL" sz="2000" i="1" dirty="0">
                <a:latin typeface="Times New Roman" panose="02020603050405020304" pitchFamily="18" charset="0"/>
                <a:cs typeface="Times New Roman" panose="02020603050405020304" pitchFamily="18" charset="0"/>
              </a:rPr>
              <a:t>ýokarky we aşakky.</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Aşakky tehniki çägi </a:t>
            </a:r>
            <a:r>
              <a:rPr lang="sq-AL" sz="2000" dirty="0">
                <a:latin typeface="Times New Roman" panose="02020603050405020304" pitchFamily="18" charset="0"/>
                <a:cs typeface="Times New Roman" panose="02020603050405020304" pitchFamily="18" charset="0"/>
              </a:rPr>
              <a:t>bolup, pesinden üç sany zähmet hereketlerinden ybarat bolan zähmet täri çykyş edýär (mysal üçin, ýerinden göçürmek täri: almak + göçürmek + goýmak). Munuň sebäbini bir kesgitli zähmet hereketinden iş operasiýasynyň emele gelmeýänligi bilen düşündirýärler. </a:t>
            </a:r>
            <a:r>
              <a:rPr lang="sq-AL" sz="2000" i="1" dirty="0">
                <a:latin typeface="Times New Roman" panose="02020603050405020304" pitchFamily="18" charset="0"/>
                <a:cs typeface="Times New Roman" panose="02020603050405020304" pitchFamily="18" charset="0"/>
              </a:rPr>
              <a:t>Ýokarky tehniki çägi –</a:t>
            </a:r>
            <a:r>
              <a:rPr lang="sq-AL" sz="2000" dirty="0">
                <a:latin typeface="Times New Roman" panose="02020603050405020304" pitchFamily="18" charset="0"/>
                <a:cs typeface="Times New Roman" panose="02020603050405020304" pitchFamily="18" charset="0"/>
              </a:rPr>
              <a:t> bu zähmet predmetiniň bütinleý işlenip taýýarlanylmagydyr.</a:t>
            </a:r>
            <a:endParaRPr lang="ru-RU" sz="2000" dirty="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Zähmet bölünişiginiň ykdysady çägi </a:t>
            </a:r>
            <a:r>
              <a:rPr lang="sq-AL" sz="2000" b="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bu belli bir önümiň görnüşini öndürmek boýunça önümçilik sikliniň deňeşdirme dowamlylygy ýa-da zähmet bölünişiginiň çuňlaşdyrylmagyndan öňki we soňky iş wagtynyň önümiň birligine düşýän udel harajaty.</a:t>
            </a:r>
            <a:r>
              <a:rPr lang="sq-AL" sz="2000" i="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Önüm öndürmeklige sarp edilýän wagtyň jemi harajatlary zähmetiň guralyşynyň öňki derejesinden az ýa-da deň bolmalydyr. Ýagny, önümçilik sikliniň dowamlylygynyň peselmegine täsir edýän faktorlaryň jemi, bu dowamlylygyň ýokarlanmagyna getirýän faktorlaryň jeminden köp bolmalydyr. Önümçilik sikliniň öňki we soňky dowamlylygy deň bolan ýagdaýynda zähmet bölünişiginiň wariantlary saýlanylýar.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765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172400" cy="6552728"/>
          </a:xfrm>
        </p:spPr>
        <p:txBody>
          <a:bodyPr>
            <a:noAutofit/>
          </a:bodyPr>
          <a:lstStyle/>
          <a:p>
            <a:r>
              <a:rPr lang="sq-AL" sz="2000" b="1" i="1" dirty="0">
                <a:latin typeface="Times New Roman" panose="02020603050405020304" pitchFamily="18" charset="0"/>
                <a:cs typeface="Times New Roman" panose="02020603050405020304" pitchFamily="18" charset="0"/>
              </a:rPr>
              <a:t>Zähmet bolünişiginiň psihofiziologiki çägi </a:t>
            </a:r>
            <a:r>
              <a:rPr lang="sq-AL" sz="2000" b="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işiň has ownuk böleklere bölünende işgärlerde ýadawlylygyň çalt ýüze çykýanlygy we ýokarlanýanlygy bilen baglydyr.</a:t>
            </a:r>
            <a:r>
              <a:rPr lang="sq-AL" sz="2000" i="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Netije-de işiň monotonlygy emele gelýär. Fiziologlaryň we psihologlaryň geçiren gözegçilikleri zähmetiň 30 sek. az bolan operasiýalara bölünmegi işgärlerde ýadawlylygyň ösüşine we zähmet öndürijiliginiň peselmegine getirýänligini görkezdi. Zähmet bölünişigiginiň psihofiziologiki çägi iş gününiň dowamynda işgärleriň ýerine ýetirýän işlerine sarp edýän fiziki we nerw-psihiki güýjüniň ululygy bilen kesgitlenýär.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Fiziki agram üçin energiýa harajatlarynyň ölçeginiň </a:t>
            </a:r>
            <a:r>
              <a:rPr lang="sq-AL" sz="2000" i="1" dirty="0">
                <a:latin typeface="Times New Roman" panose="02020603050405020304" pitchFamily="18" charset="0"/>
                <a:cs typeface="Times New Roman" panose="02020603050405020304" pitchFamily="18" charset="0"/>
              </a:rPr>
              <a:t>aşakky çägi</a:t>
            </a:r>
            <a:r>
              <a:rPr lang="sq-AL" sz="2000" dirty="0">
                <a:latin typeface="Times New Roman" panose="02020603050405020304" pitchFamily="18" charset="0"/>
                <a:cs typeface="Times New Roman" panose="02020603050405020304" pitchFamily="18" charset="0"/>
              </a:rPr>
              <a:t> 2,5-3 kkal</a:t>
            </a:r>
            <a:r>
              <a:rPr lang="sq-AL" sz="2000" b="1"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min., </a:t>
            </a:r>
            <a:r>
              <a:rPr lang="sq-AL" sz="2000" i="1" dirty="0">
                <a:latin typeface="Times New Roman" panose="02020603050405020304" pitchFamily="18" charset="0"/>
                <a:cs typeface="Times New Roman" panose="02020603050405020304" pitchFamily="18" charset="0"/>
              </a:rPr>
              <a:t>ýokarky çägi</a:t>
            </a:r>
            <a:r>
              <a:rPr lang="sq-AL" sz="2000" dirty="0">
                <a:latin typeface="Times New Roman" panose="02020603050405020304" pitchFamily="18" charset="0"/>
                <a:cs typeface="Times New Roman" panose="02020603050405020304" pitchFamily="18" charset="0"/>
              </a:rPr>
              <a:t> 4,5-5 kkal</a:t>
            </a:r>
            <a:r>
              <a:rPr lang="sq-AL" sz="2000" b="1"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min. Nerw-psihiki agramlar üçin </a:t>
            </a:r>
            <a:r>
              <a:rPr lang="sq-AL" sz="2000" i="1" dirty="0">
                <a:latin typeface="Times New Roman" panose="02020603050405020304" pitchFamily="18" charset="0"/>
                <a:cs typeface="Times New Roman" panose="02020603050405020304" pitchFamily="18" charset="0"/>
              </a:rPr>
              <a:t>aşakky çägi </a:t>
            </a:r>
            <a:r>
              <a:rPr lang="sq-AL" sz="2000" dirty="0">
                <a:latin typeface="Times New Roman" panose="02020603050405020304" pitchFamily="18" charset="0"/>
                <a:cs typeface="Times New Roman" panose="02020603050405020304" pitchFamily="18" charset="0"/>
              </a:rPr>
              <a:t>indiki parametrler bilen çäklenýär: ünsüň dartgynlylyk derejesini kesgitleýän, gözegçilik edilýän önümçilik obýektiniň sany 5-den köp bolmaly däl; dykgatlylyk gözegçiligiň (üns bilen seredip durmagyň) dowamlylygy çalyşyk wagtynyň 25%-den geçmeli däl; işiň depgini 360 hereket</a:t>
            </a:r>
            <a:r>
              <a:rPr lang="sq-AL" sz="2000" b="1"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sag. geçmeli däl. </a:t>
            </a:r>
            <a:r>
              <a:rPr lang="sq-AL" sz="2000" i="1" dirty="0">
                <a:latin typeface="Times New Roman" panose="02020603050405020304" pitchFamily="18" charset="0"/>
                <a:cs typeface="Times New Roman" panose="02020603050405020304" pitchFamily="18" charset="0"/>
              </a:rPr>
              <a:t>Ýokarky çägi </a:t>
            </a:r>
            <a:r>
              <a:rPr lang="sq-AL" sz="2000" dirty="0">
                <a:latin typeface="Times New Roman" panose="02020603050405020304" pitchFamily="18" charset="0"/>
                <a:cs typeface="Times New Roman" panose="02020603050405020304" pitchFamily="18" charset="0"/>
              </a:rPr>
              <a:t>üçin bu parametrlere laýyklykda, gözegçilik obýektiniň sany 25-den, dykgatlylyk gözegçiligiň </a:t>
            </a:r>
            <a:r>
              <a:rPr lang="sq-AL" sz="2000" dirty="0" smtClean="0">
                <a:latin typeface="Times New Roman" panose="02020603050405020304" pitchFamily="18" charset="0"/>
                <a:cs typeface="Times New Roman" panose="02020603050405020304" pitchFamily="18" charset="0"/>
              </a:rPr>
              <a:t>dowamlylygy çalyşyk  wagtynyň 75%-den,1080 hereket</a:t>
            </a:r>
            <a:r>
              <a:rPr lang="sq-AL" sz="2000" b="1" dirty="0" smtClean="0">
                <a:latin typeface="Times New Roman" panose="02020603050405020304" pitchFamily="18" charset="0"/>
                <a:cs typeface="Times New Roman" panose="02020603050405020304" pitchFamily="18" charset="0"/>
              </a:rPr>
              <a:t>/</a:t>
            </a:r>
            <a:r>
              <a:rPr lang="sq-AL" sz="2000" dirty="0" smtClean="0">
                <a:latin typeface="Times New Roman" panose="02020603050405020304" pitchFamily="18" charset="0"/>
                <a:cs typeface="Times New Roman" panose="02020603050405020304" pitchFamily="18" charset="0"/>
              </a:rPr>
              <a:t>sag.geçmeli däl.</a:t>
            </a:r>
            <a:endParaRPr lang="tk-TM" sz="2000" dirty="0" smtClean="0">
              <a:latin typeface="Times New Roman" panose="02020603050405020304" pitchFamily="18" charset="0"/>
              <a:cs typeface="Times New Roman" panose="02020603050405020304" pitchFamily="18" charset="0"/>
            </a:endParaRPr>
          </a:p>
          <a:p>
            <a:r>
              <a:rPr lang="sq-AL" sz="2000" b="1" i="1" dirty="0">
                <a:latin typeface="Times New Roman" panose="02020603050405020304" pitchFamily="18" charset="0"/>
                <a:cs typeface="Times New Roman" panose="02020603050405020304" pitchFamily="18" charset="0"/>
              </a:rPr>
              <a:t>Zähmet bölünişiginiň sosial çägi </a:t>
            </a:r>
            <a:r>
              <a:rPr lang="sq-AL" sz="2000" b="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önümçilik operasiýasynyň düzümindäki hereketleriň we tärleriň mukdary hem-de dürlüligi bilen kesgitlenýär.</a:t>
            </a:r>
            <a:endParaRPr lang="ru-RU" sz="2000" dirty="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80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304338"/>
            <a:ext cx="8172400" cy="6552728"/>
          </a:xfrm>
        </p:spPr>
        <p:txBody>
          <a:bodyPr>
            <a:noAutofit/>
          </a:bodyPr>
          <a:lstStyle/>
          <a:p>
            <a:pPr marL="292608" lvl="1" indent="0">
              <a:buNone/>
            </a:pPr>
            <a:r>
              <a:rPr lang="tk-TM" sz="1800" b="1" dirty="0" smtClean="0">
                <a:latin typeface="Times New Roman" panose="02020603050405020304" pitchFamily="18" charset="0"/>
                <a:cs typeface="Times New Roman" panose="02020603050405020304" pitchFamily="18" charset="0"/>
              </a:rPr>
              <a:t>3.2. </a:t>
            </a:r>
            <a:r>
              <a:rPr lang="sq-AL" sz="1800" b="1" dirty="0" smtClean="0">
                <a:latin typeface="Times New Roman" panose="02020603050405020304" pitchFamily="18" charset="0"/>
                <a:cs typeface="Times New Roman" panose="02020603050405020304" pitchFamily="18" charset="0"/>
              </a:rPr>
              <a:t>Zähmet </a:t>
            </a:r>
            <a:r>
              <a:rPr lang="sq-AL" sz="1800" b="1" dirty="0">
                <a:latin typeface="Times New Roman" panose="02020603050405020304" pitchFamily="18" charset="0"/>
                <a:cs typeface="Times New Roman" panose="02020603050405020304" pitchFamily="18" charset="0"/>
              </a:rPr>
              <a:t>bölünişiginiň görnüşleri.</a:t>
            </a:r>
            <a:endParaRPr lang="ru-RU" sz="1800" b="1" dirty="0">
              <a:latin typeface="Times New Roman" panose="02020603050405020304" pitchFamily="18" charset="0"/>
              <a:cs typeface="Times New Roman" panose="02020603050405020304" pitchFamily="18" charset="0"/>
            </a:endParaRPr>
          </a:p>
          <a:p>
            <a:r>
              <a:rPr lang="sq-AL" sz="1800" dirty="0">
                <a:latin typeface="Times New Roman" panose="02020603050405020304" pitchFamily="18" charset="0"/>
                <a:cs typeface="Times New Roman" panose="02020603050405020304" pitchFamily="18" charset="0"/>
              </a:rPr>
              <a:t>Kärhanalarda, guramalarda Zähmet bölünişigi özüniň hakyky mazmunyny onuň görnüşlerinden tapýar.</a:t>
            </a:r>
            <a:endParaRPr lang="ru-RU" sz="1800" dirty="0">
              <a:latin typeface="Times New Roman" panose="02020603050405020304" pitchFamily="18" charset="0"/>
              <a:cs typeface="Times New Roman" panose="02020603050405020304" pitchFamily="18" charset="0"/>
            </a:endParaRPr>
          </a:p>
          <a:p>
            <a:r>
              <a:rPr lang="ru-RU" sz="1800" i="1" dirty="0" err="1">
                <a:latin typeface="Times New Roman" panose="02020603050405020304" pitchFamily="18" charset="0"/>
                <a:cs typeface="Times New Roman" panose="02020603050405020304" pitchFamily="18" charset="0"/>
              </a:rPr>
              <a:t>Kärhana</a:t>
            </a:r>
            <a:r>
              <a:rPr lang="sq-AL" sz="1800" i="1" dirty="0">
                <a:latin typeface="Times New Roman" panose="02020603050405020304" pitchFamily="18" charset="0"/>
                <a:cs typeface="Times New Roman" panose="02020603050405020304" pitchFamily="18" charset="0"/>
              </a:rPr>
              <a:t>lar</a:t>
            </a:r>
            <a:r>
              <a:rPr lang="ru-RU" sz="1800" i="1" dirty="0" err="1">
                <a:latin typeface="Times New Roman" panose="02020603050405020304" pitchFamily="18" charset="0"/>
                <a:cs typeface="Times New Roman" panose="02020603050405020304" pitchFamily="18" charset="0"/>
              </a:rPr>
              <a:t>da</a:t>
            </a:r>
            <a:r>
              <a:rPr lang="ru-RU" sz="1800" i="1" dirty="0">
                <a:latin typeface="Times New Roman" panose="02020603050405020304" pitchFamily="18" charset="0"/>
                <a:cs typeface="Times New Roman" panose="02020603050405020304" pitchFamily="18" charset="0"/>
              </a:rPr>
              <a:t> </a:t>
            </a:r>
            <a:r>
              <a:rPr lang="sq-AL" sz="1800" i="1" dirty="0">
                <a:latin typeface="Times New Roman" panose="02020603050405020304" pitchFamily="18" charset="0"/>
                <a:cs typeface="Times New Roman" panose="02020603050405020304" pitchFamily="18" charset="0"/>
              </a:rPr>
              <a:t>zähmet</a:t>
            </a:r>
            <a:r>
              <a:rPr lang="ru-RU" sz="1800" i="1" dirty="0">
                <a:latin typeface="Times New Roman" panose="02020603050405020304" pitchFamily="18" charset="0"/>
                <a:cs typeface="Times New Roman" panose="02020603050405020304" pitchFamily="18" charset="0"/>
              </a:rPr>
              <a:t> </a:t>
            </a:r>
            <a:r>
              <a:rPr lang="ru-RU" sz="1800" i="1" dirty="0" err="1">
                <a:latin typeface="Times New Roman" panose="02020603050405020304" pitchFamily="18" charset="0"/>
                <a:cs typeface="Times New Roman" panose="02020603050405020304" pitchFamily="18" charset="0"/>
              </a:rPr>
              <a:t>bölünişigi</a:t>
            </a:r>
            <a:r>
              <a:rPr lang="sq-AL" sz="1800" i="1" dirty="0">
                <a:latin typeface="Times New Roman" panose="02020603050405020304" pitchFamily="18" charset="0"/>
                <a:cs typeface="Times New Roman" panose="02020603050405020304" pitchFamily="18" charset="0"/>
              </a:rPr>
              <a:t>niň</a:t>
            </a:r>
            <a:r>
              <a:rPr lang="ru-RU" sz="1800" i="1" dirty="0">
                <a:latin typeface="Times New Roman" panose="02020603050405020304" pitchFamily="18" charset="0"/>
                <a:cs typeface="Times New Roman" panose="02020603050405020304" pitchFamily="18" charset="0"/>
              </a:rPr>
              <a:t> </a:t>
            </a:r>
            <a:r>
              <a:rPr lang="ru-RU" sz="1800" i="1" dirty="0" err="1">
                <a:latin typeface="Times New Roman" panose="02020603050405020304" pitchFamily="18" charset="0"/>
                <a:cs typeface="Times New Roman" panose="02020603050405020304" pitchFamily="18" charset="0"/>
              </a:rPr>
              <a:t>şeýle</a:t>
            </a:r>
            <a:r>
              <a:rPr lang="ru-RU" sz="1800" i="1" dirty="0">
                <a:latin typeface="Times New Roman" panose="02020603050405020304" pitchFamily="18" charset="0"/>
                <a:cs typeface="Times New Roman" panose="02020603050405020304" pitchFamily="18" charset="0"/>
              </a:rPr>
              <a:t> </a:t>
            </a:r>
            <a:r>
              <a:rPr lang="sq-AL" sz="1800" i="1" dirty="0">
                <a:latin typeface="Times New Roman" panose="02020603050405020304" pitchFamily="18" charset="0"/>
                <a:cs typeface="Times New Roman" panose="02020603050405020304" pitchFamily="18" charset="0"/>
              </a:rPr>
              <a:t>g</a:t>
            </a:r>
            <a:r>
              <a:rPr lang="ru-RU" sz="1800" i="1" dirty="0" err="1">
                <a:latin typeface="Times New Roman" panose="02020603050405020304" pitchFamily="18" charset="0"/>
                <a:cs typeface="Times New Roman" panose="02020603050405020304" pitchFamily="18" charset="0"/>
              </a:rPr>
              <a:t>ör</a:t>
            </a:r>
            <a:r>
              <a:rPr lang="sq-AL" sz="1800" i="1" dirty="0">
                <a:latin typeface="Times New Roman" panose="02020603050405020304" pitchFamily="18" charset="0"/>
                <a:cs typeface="Times New Roman" panose="02020603050405020304" pitchFamily="18" charset="0"/>
              </a:rPr>
              <a:t>nüşleri tapawutlandyrylýar</a:t>
            </a:r>
            <a:r>
              <a:rPr lang="ru-RU" sz="1800" i="1"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pPr lvl="0"/>
            <a:r>
              <a:rPr lang="sq-AL" sz="1800" dirty="0">
                <a:latin typeface="Times New Roman" panose="02020603050405020304" pitchFamily="18" charset="0"/>
                <a:cs typeface="Times New Roman" panose="02020603050405020304" pitchFamily="18" charset="0"/>
              </a:rPr>
              <a:t>zähmetiň t</a:t>
            </a:r>
            <a:r>
              <a:rPr lang="ru-RU" sz="1800" dirty="0" err="1">
                <a:latin typeface="Times New Roman" panose="02020603050405020304" pitchFamily="18" charset="0"/>
                <a:cs typeface="Times New Roman" panose="02020603050405020304" pitchFamily="18" charset="0"/>
              </a:rPr>
              <a:t>ehnologik</a:t>
            </a:r>
            <a:r>
              <a:rPr lang="sq-AL" sz="1800" dirty="0">
                <a:latin typeface="Times New Roman" panose="02020603050405020304" pitchFamily="18" charset="0"/>
                <a:cs typeface="Times New Roman" panose="02020603050405020304" pitchFamily="18" charset="0"/>
              </a:rPr>
              <a:t>i bölünişigi;</a:t>
            </a:r>
            <a:endParaRPr lang="ru-RU" sz="1800" dirty="0">
              <a:latin typeface="Times New Roman" panose="02020603050405020304" pitchFamily="18" charset="0"/>
              <a:cs typeface="Times New Roman" panose="02020603050405020304" pitchFamily="18" charset="0"/>
            </a:endParaRPr>
          </a:p>
          <a:p>
            <a:pPr lvl="0"/>
            <a:r>
              <a:rPr lang="sq-AL" sz="1800" dirty="0">
                <a:latin typeface="Times New Roman" panose="02020603050405020304" pitchFamily="18" charset="0"/>
                <a:cs typeface="Times New Roman" panose="02020603050405020304" pitchFamily="18" charset="0"/>
              </a:rPr>
              <a:t>zähmetiň funksional bölünişigi;</a:t>
            </a:r>
            <a:endParaRPr lang="ru-RU" sz="1800" dirty="0">
              <a:latin typeface="Times New Roman" panose="02020603050405020304" pitchFamily="18" charset="0"/>
              <a:cs typeface="Times New Roman" panose="02020603050405020304" pitchFamily="18" charset="0"/>
            </a:endParaRPr>
          </a:p>
          <a:p>
            <a:pPr lvl="0"/>
            <a:r>
              <a:rPr lang="sq-AL" sz="1800" dirty="0">
                <a:latin typeface="Times New Roman" panose="02020603050405020304" pitchFamily="18" charset="0"/>
                <a:cs typeface="Times New Roman" panose="02020603050405020304" pitchFamily="18" charset="0"/>
              </a:rPr>
              <a:t>zähmetiň kär we hünär boýunça bölünişigi;</a:t>
            </a:r>
            <a:endParaRPr lang="ru-RU" sz="1800" dirty="0">
              <a:latin typeface="Times New Roman" panose="02020603050405020304" pitchFamily="18" charset="0"/>
              <a:cs typeface="Times New Roman" panose="02020603050405020304" pitchFamily="18" charset="0"/>
            </a:endParaRPr>
          </a:p>
          <a:p>
            <a:pPr lvl="0"/>
            <a:r>
              <a:rPr lang="sq-AL" sz="1800" dirty="0">
                <a:latin typeface="Times New Roman" panose="02020603050405020304" pitchFamily="18" charset="0"/>
                <a:cs typeface="Times New Roman" panose="02020603050405020304" pitchFamily="18" charset="0"/>
              </a:rPr>
              <a:t>zähmetiň iş derejesine laýyklykda bölünişigi;</a:t>
            </a:r>
            <a:endParaRPr lang="ru-RU" sz="1800" dirty="0">
              <a:latin typeface="Times New Roman" panose="02020603050405020304" pitchFamily="18" charset="0"/>
              <a:cs typeface="Times New Roman" panose="02020603050405020304" pitchFamily="18" charset="0"/>
            </a:endParaRPr>
          </a:p>
          <a:p>
            <a:r>
              <a:rPr lang="sq-AL" sz="1800" b="1" i="1" dirty="0">
                <a:latin typeface="Times New Roman" panose="02020603050405020304" pitchFamily="18" charset="0"/>
                <a:cs typeface="Times New Roman" panose="02020603050405020304" pitchFamily="18" charset="0"/>
              </a:rPr>
              <a:t>Zähmetiň t</a:t>
            </a:r>
            <a:r>
              <a:rPr lang="ru-RU" sz="1800" b="1" i="1" dirty="0" err="1">
                <a:latin typeface="Times New Roman" panose="02020603050405020304" pitchFamily="18" charset="0"/>
                <a:cs typeface="Times New Roman" panose="02020603050405020304" pitchFamily="18" charset="0"/>
              </a:rPr>
              <a:t>ehnologik</a:t>
            </a:r>
            <a:r>
              <a:rPr lang="sq-AL" sz="1800" b="1" i="1" dirty="0">
                <a:latin typeface="Times New Roman" panose="02020603050405020304" pitchFamily="18" charset="0"/>
                <a:cs typeface="Times New Roman" panose="02020603050405020304" pitchFamily="18" charset="0"/>
              </a:rPr>
              <a:t>i bölünişigi </a:t>
            </a:r>
            <a:r>
              <a:rPr lang="ru-RU" sz="1800" b="1" i="1" dirty="0">
                <a:latin typeface="Times New Roman" panose="02020603050405020304" pitchFamily="18" charset="0"/>
                <a:cs typeface="Times New Roman" panose="02020603050405020304" pitchFamily="18" charset="0"/>
              </a:rPr>
              <a:t>–</a:t>
            </a:r>
            <a:r>
              <a:rPr lang="sq-AL" sz="1800" dirty="0">
                <a:latin typeface="Times New Roman" panose="02020603050405020304" pitchFamily="18" charset="0"/>
                <a:cs typeface="Times New Roman" panose="02020603050405020304" pitchFamily="18" charset="0"/>
              </a:rPr>
              <a:t> bu işleriň we operasiýalaryň tapgyrlary, toplumlary we görnüşleri boýunça önümçilik prosesiniň böleklere bölünmegidir.Tehnologiki prosesiň iň iri bölünişigi, bu stadiýalara bölünmegidir. Ýagny sehleriň taýýarlaýyş, gaýtadan işleýän, ýygnaýjy sehlere bölünmegi.</a:t>
            </a:r>
            <a:endParaRPr lang="ru-RU" sz="1800" dirty="0">
              <a:latin typeface="Times New Roman" panose="02020603050405020304" pitchFamily="18" charset="0"/>
              <a:cs typeface="Times New Roman" panose="02020603050405020304" pitchFamily="18" charset="0"/>
            </a:endParaRPr>
          </a:p>
          <a:p>
            <a:r>
              <a:rPr lang="sq-AL" sz="1800" dirty="0">
                <a:latin typeface="Times New Roman" panose="02020603050405020304" pitchFamily="18" charset="0"/>
                <a:cs typeface="Times New Roman" panose="02020603050405020304" pitchFamily="18" charset="0"/>
              </a:rPr>
              <a:t>Önümçilik prosesine gatnaşygy boýunça işiň hemme toplumy önümçilik prosesine dürli işgärleriň gatnaşmagynyň derejesine we häsiýetine baglylykda bir n</a:t>
            </a:r>
            <a:r>
              <a:rPr lang="ru-RU" sz="1800" dirty="0">
                <a:latin typeface="Times New Roman" panose="02020603050405020304" pitchFamily="18" charset="0"/>
                <a:cs typeface="Times New Roman" panose="02020603050405020304" pitchFamily="18" charset="0"/>
              </a:rPr>
              <a:t>ä</a:t>
            </a:r>
            <a:r>
              <a:rPr lang="sq-AL" sz="1800" dirty="0">
                <a:latin typeface="Times New Roman" panose="02020603050405020304" pitchFamily="18" charset="0"/>
                <a:cs typeface="Times New Roman" panose="02020603050405020304" pitchFamily="18" charset="0"/>
              </a:rPr>
              <a:t>çe funksiýalara bölünýär. Bu hem </a:t>
            </a:r>
            <a:r>
              <a:rPr lang="sq-AL" sz="1800" b="1" i="1" dirty="0">
                <a:latin typeface="Times New Roman" panose="02020603050405020304" pitchFamily="18" charset="0"/>
                <a:cs typeface="Times New Roman" panose="02020603050405020304" pitchFamily="18" charset="0"/>
              </a:rPr>
              <a:t>zähmetiň funksional bölünişigi.</a:t>
            </a:r>
            <a:endParaRPr lang="ru-RU" sz="1800" dirty="0">
              <a:latin typeface="Times New Roman" panose="02020603050405020304" pitchFamily="18" charset="0"/>
              <a:cs typeface="Times New Roman" panose="02020603050405020304" pitchFamily="18" charset="0"/>
            </a:endParaRPr>
          </a:p>
          <a:p>
            <a:r>
              <a:rPr lang="sq-AL" sz="1800" b="1" i="1" dirty="0">
                <a:latin typeface="Times New Roman" panose="02020603050405020304" pitchFamily="18" charset="0"/>
                <a:cs typeface="Times New Roman" panose="02020603050405020304" pitchFamily="18" charset="0"/>
              </a:rPr>
              <a:t>Önümçilik funksiýa – </a:t>
            </a:r>
            <a:r>
              <a:rPr lang="sq-AL" sz="1800" dirty="0">
                <a:latin typeface="Times New Roman" panose="02020603050405020304" pitchFamily="18" charset="0"/>
                <a:cs typeface="Times New Roman" panose="02020603050405020304" pitchFamily="18" charset="0"/>
              </a:rPr>
              <a:t>bu önümçilige mahsus bolan meseleleri çözmekligi göz öňünde tutýan, işiň özbaşdak görnüşidir. Zähmetiň funksional bölünişigi hakyky şertlerde işiň aýry-aýry funksiýalary boýunça bölünişigi hökmünde çykyş edýär. Zähmetiň funksional bölünişigi işgärleriň endikleri hökmünde däl-de zähmet prosesiniň düzüm funksiýasyna bölünmegi hökmünde kesgitlenýär. </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178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19" y="32210"/>
            <a:ext cx="8172400" cy="6552728"/>
          </a:xfrm>
        </p:spPr>
        <p:txBody>
          <a:bodyPr>
            <a:noAutofit/>
          </a:bodyPr>
          <a:lstStyle/>
          <a:p>
            <a:r>
              <a:rPr lang="sq-AL" sz="2000" dirty="0">
                <a:latin typeface="Times New Roman" panose="02020603050405020304" pitchFamily="18" charset="0"/>
                <a:cs typeface="Times New Roman" panose="02020603050405020304" pitchFamily="18" charset="0"/>
              </a:rPr>
              <a:t>Onuň netijesin-de önümçilik prosesine işgärler birmeňzeş gatnaşykda bolmaýarlar: käbirleri zähmet predmetlerine göni, beýlekileri bolsa, gytaklaýyn täsir edýärler. </a:t>
            </a:r>
            <a:r>
              <a:rPr lang="sq-AL" sz="2000" i="1" dirty="0">
                <a:latin typeface="Times New Roman" panose="02020603050405020304" pitchFamily="18" charset="0"/>
                <a:cs typeface="Times New Roman" panose="02020603050405020304" pitchFamily="18" charset="0"/>
              </a:rPr>
              <a:t>Zähmetiň funksional bölünişiginiň çäginde umumy zähmetiň 4 wajyp topara bölünişigi emele gelýär, şonuň bilen birlikde hemme işgärler hem 4 funksional topara bölünýär:</a:t>
            </a:r>
            <a:endParaRPr lang="ru-RU" sz="2000" dirty="0">
              <a:latin typeface="Times New Roman" panose="02020603050405020304" pitchFamily="18" charset="0"/>
              <a:cs typeface="Times New Roman" panose="02020603050405020304" pitchFamily="18" charset="0"/>
            </a:endParaRPr>
          </a:p>
          <a:p>
            <a:pPr lvl="0"/>
            <a:r>
              <a:rPr lang="sq-AL" sz="2000" b="1" i="1" dirty="0">
                <a:latin typeface="Times New Roman" panose="02020603050405020304" pitchFamily="18" charset="0"/>
                <a:cs typeface="Times New Roman" panose="02020603050405020304" pitchFamily="18" charset="0"/>
              </a:rPr>
              <a:t>Esasy zähmet – </a:t>
            </a:r>
            <a:r>
              <a:rPr lang="sq-AL" sz="2000" dirty="0">
                <a:latin typeface="Times New Roman" panose="02020603050405020304" pitchFamily="18" charset="0"/>
                <a:cs typeface="Times New Roman" panose="02020603050405020304" pitchFamily="18" charset="0"/>
              </a:rPr>
              <a:t>bu tehnologiki prosese we maşyn, mehanizmleriň kömegi bilen zähmet predmetleriniň görnüşlerini üýtgetmeklige gös-göni gatnaşýan zähmet.</a:t>
            </a:r>
            <a:endParaRPr lang="ru-RU" sz="2000" dirty="0">
              <a:latin typeface="Times New Roman" panose="02020603050405020304" pitchFamily="18" charset="0"/>
              <a:cs typeface="Times New Roman" panose="02020603050405020304" pitchFamily="18" charset="0"/>
            </a:endParaRPr>
          </a:p>
          <a:p>
            <a:pPr lvl="0"/>
            <a:r>
              <a:rPr lang="sq-AL" sz="2000" b="1" i="1" dirty="0">
                <a:latin typeface="Times New Roman" panose="02020603050405020304" pitchFamily="18" charset="0"/>
                <a:cs typeface="Times New Roman" panose="02020603050405020304" pitchFamily="18" charset="0"/>
              </a:rPr>
              <a:t>Kömekçi zähmet – </a:t>
            </a:r>
            <a:r>
              <a:rPr lang="sq-AL" sz="2000" dirty="0">
                <a:latin typeface="Times New Roman" panose="02020603050405020304" pitchFamily="18" charset="0"/>
                <a:cs typeface="Times New Roman" panose="02020603050405020304" pitchFamily="18" charset="0"/>
              </a:rPr>
              <a:t>bu</a:t>
            </a:r>
            <a:r>
              <a:rPr lang="sq-AL" sz="2000" b="1" i="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tehnologiki prosesiň dowamynda maşynlaryň işlemegini üpjün edýän zähmet.</a:t>
            </a:r>
            <a:endParaRPr lang="ru-RU" sz="2000" dirty="0">
              <a:latin typeface="Times New Roman" panose="02020603050405020304" pitchFamily="18" charset="0"/>
              <a:cs typeface="Times New Roman" panose="02020603050405020304" pitchFamily="18" charset="0"/>
            </a:endParaRPr>
          </a:p>
          <a:p>
            <a:pPr lvl="0"/>
            <a:r>
              <a:rPr lang="sq-AL" sz="2000" b="1" i="1" dirty="0">
                <a:latin typeface="Times New Roman" panose="02020603050405020304" pitchFamily="18" charset="0"/>
                <a:cs typeface="Times New Roman" panose="02020603050405020304" pitchFamily="18" charset="0"/>
              </a:rPr>
              <a:t>Hyzmat ediji zähmet – </a:t>
            </a:r>
            <a:r>
              <a:rPr lang="sq-AL" sz="2000" dirty="0">
                <a:latin typeface="Times New Roman" panose="02020603050405020304" pitchFamily="18" charset="0"/>
                <a:cs typeface="Times New Roman" panose="02020603050405020304" pitchFamily="18" charset="0"/>
              </a:rPr>
              <a:t>bu</a:t>
            </a:r>
            <a:r>
              <a:rPr lang="sq-AL" sz="2000" b="1" i="1"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önümçilik prosesine gös- göni gatnaşmaýan, esasy önümçiligiň zähmet predmetlerine täsir edmeýän, ýöne önümçilik prosesiniň dowam etmegine amatly şertleri döredýän zähmet.</a:t>
            </a:r>
            <a:endParaRPr lang="ru-RU" sz="2000" dirty="0">
              <a:latin typeface="Times New Roman" panose="02020603050405020304" pitchFamily="18" charset="0"/>
              <a:cs typeface="Times New Roman" panose="02020603050405020304" pitchFamily="18" charset="0"/>
            </a:endParaRPr>
          </a:p>
          <a:p>
            <a:r>
              <a:rPr lang="sq-AL" sz="2000" b="1" i="1" dirty="0" smtClean="0">
                <a:latin typeface="Times New Roman" panose="02020603050405020304" pitchFamily="18" charset="0"/>
                <a:cs typeface="Times New Roman" panose="02020603050405020304" pitchFamily="18" charset="0"/>
              </a:rPr>
              <a:t>Önümçiligi dolandyryş zähmeti.</a:t>
            </a:r>
            <a:r>
              <a:rPr lang="sq-AL" sz="2000" i="1" dirty="0">
                <a:latin typeface="Times New Roman" panose="02020603050405020304" pitchFamily="18" charset="0"/>
                <a:cs typeface="Times New Roman" panose="02020603050405020304" pitchFamily="18" charset="0"/>
              </a:rPr>
              <a:t> Kärhananyň işgärlerini indiki funksional toparlara bölmek bolar</a:t>
            </a:r>
            <a:r>
              <a:rPr lang="sq-AL"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esasy işçiler;</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kömekçi işçiler;</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hyzmat ediji işçiler;</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gullukçylar (ýolbaşçylar, hünärmenler).</a:t>
            </a:r>
            <a:endParaRPr lang="ru-RU" sz="2000" dirty="0">
              <a:latin typeface="Times New Roman" panose="02020603050405020304" pitchFamily="18" charset="0"/>
              <a:cs typeface="Times New Roman" panose="02020603050405020304" pitchFamily="18" charset="0"/>
            </a:endParaRPr>
          </a:p>
          <a:p>
            <a:pPr marL="0" lv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3577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18335"/>
            <a:ext cx="7704856" cy="6552728"/>
          </a:xfrm>
        </p:spPr>
        <p:txBody>
          <a:bodyPr>
            <a:noAutofit/>
          </a:bodyPr>
          <a:lstStyle/>
          <a:p>
            <a:r>
              <a:rPr lang="sq-AL" sz="2000" i="1" dirty="0">
                <a:latin typeface="Times New Roman" panose="02020603050405020304" pitchFamily="18" charset="0"/>
                <a:cs typeface="Times New Roman" panose="02020603050405020304" pitchFamily="18" charset="0"/>
              </a:rPr>
              <a:t>Ýolbaşçylaryň funksiýasyna – </a:t>
            </a:r>
            <a:r>
              <a:rPr lang="sq-AL" sz="2000" dirty="0">
                <a:latin typeface="Times New Roman" panose="02020603050405020304" pitchFamily="18" charset="0"/>
                <a:cs typeface="Times New Roman" panose="02020603050405020304" pitchFamily="18" charset="0"/>
              </a:rPr>
              <a:t>çözgütleri kabul etmek we olaryň ýerine ýetirilmegini üpjün etmek degişlidir.</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Hünärmenleriň funksiýasyna – </a:t>
            </a:r>
            <a:r>
              <a:rPr lang="sq-AL" sz="2000" dirty="0">
                <a:latin typeface="Times New Roman" panose="02020603050405020304" pitchFamily="18" charset="0"/>
                <a:cs typeface="Times New Roman" panose="02020603050405020304" pitchFamily="18" charset="0"/>
              </a:rPr>
              <a:t>ýolbaşçylaryň kabul eden çözgütleriniň esasynda maglumatlary taýýarlamak degişlidir.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Ondan başga-da ýene-de bir funksional topary tapawutlandyrýarlar, ýagny </a:t>
            </a:r>
            <a:r>
              <a:rPr lang="sq-AL" sz="2000" i="1" dirty="0">
                <a:latin typeface="Times New Roman" panose="02020603050405020304" pitchFamily="18" charset="0"/>
                <a:cs typeface="Times New Roman" panose="02020603050405020304" pitchFamily="18" charset="0"/>
              </a:rPr>
              <a:t>kiçi hyzmat ediji işçiler (garawul, şägirtler).</a:t>
            </a:r>
            <a:r>
              <a:rPr lang="sq-AL"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Zähmetiň tehnologiki bölünişigi bilen işiň ol ýa-da beýleki funksiýasynyň ýerine ýetirilmegi ýerine ýetirijileriň kärini we hünärini emele getirýär.şeýlelik-de her bir funksional toparyň içinde işgärleriň arasynda olaryň hünärine baglylykda zähmet bölünişigi bolup geçýär.Oňa </a:t>
            </a:r>
            <a:r>
              <a:rPr lang="sq-AL" sz="2000" b="1" i="1" dirty="0">
                <a:latin typeface="Times New Roman" panose="02020603050405020304" pitchFamily="18" charset="0"/>
                <a:cs typeface="Times New Roman" panose="02020603050405020304" pitchFamily="18" charset="0"/>
              </a:rPr>
              <a:t>zähmetiň kär we hünär boýunça bölünişigi </a:t>
            </a:r>
            <a:r>
              <a:rPr lang="sq-AL" sz="2000" dirty="0">
                <a:latin typeface="Times New Roman" panose="02020603050405020304" pitchFamily="18" charset="0"/>
                <a:cs typeface="Times New Roman" panose="02020603050405020304" pitchFamily="18" charset="0"/>
              </a:rPr>
              <a:t>diýilýär.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Her bir hünär toparynyň içindäki zähmetiň geljekki bölünişigi ýerine ýetirilýän işiň çylşyrymlylyk derejesi boýunça birmeňzeş däldigi bilen baglydyr. Diýmek işgärleriň iş derejelerine bildirilýän talaplara baglydyr. </a:t>
            </a:r>
            <a:r>
              <a:rPr lang="sq-AL" sz="2000" b="1" i="1" dirty="0">
                <a:latin typeface="Times New Roman" panose="02020603050405020304" pitchFamily="18" charset="0"/>
                <a:cs typeface="Times New Roman" panose="02020603050405020304" pitchFamily="18" charset="0"/>
              </a:rPr>
              <a:t>Zähmetiň iş derejesine laýyklykda bölünişigi </a:t>
            </a:r>
            <a:r>
              <a:rPr lang="sq-AL" sz="2000" dirty="0">
                <a:latin typeface="Times New Roman" panose="02020603050405020304" pitchFamily="18" charset="0"/>
                <a:cs typeface="Times New Roman" panose="02020603050405020304" pitchFamily="18" charset="0"/>
              </a:rPr>
              <a:t>işiň we işgärleriň iş derejesi boýunça paýlanşy, gullukçylaryň bolsa wezipeleri boýunça paýlanylşy hökmünde çykyş edýär.</a:t>
            </a:r>
            <a:endParaRPr lang="ru-RU" sz="2000" dirty="0">
              <a:latin typeface="Times New Roman" panose="02020603050405020304" pitchFamily="18" charset="0"/>
              <a:cs typeface="Times New Roman" panose="02020603050405020304" pitchFamily="18" charset="0"/>
            </a:endParaRPr>
          </a:p>
          <a:p>
            <a:pPr marL="0" lvl="0" indent="0">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86002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2013</TotalTime>
  <Words>1634</Words>
  <Application>Microsoft Office PowerPoint</Application>
  <PresentationFormat>Экран (4:3)</PresentationFormat>
  <Paragraphs>81</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188</cp:revision>
  <dcterms:created xsi:type="dcterms:W3CDTF">2012-03-10T06:54:57Z</dcterms:created>
  <dcterms:modified xsi:type="dcterms:W3CDTF">2021-08-31T06:14:43Z</dcterms:modified>
</cp:coreProperties>
</file>