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7" r:id="rId6"/>
    <p:sldId id="26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9A659-0F14-450F-8151-8C7ED5422BFC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7F68C1-C26D-4DCA-B650-51FB5A1BB3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7803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601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271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7715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606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7357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909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2407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331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2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15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5458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650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59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280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719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001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C7FD-444F-47DB-9EA5-A45CE3B625A4}" type="datetimeFigureOut">
              <a:rPr lang="ru-RU" smtClean="0"/>
              <a:t>20.05.2020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B80304-12DF-4695-BA5B-D5E48CD9D87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6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95144" y="166622"/>
            <a:ext cx="9706256" cy="694355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cs typeface="Andalus" panose="02020603050405020304" pitchFamily="18" charset="-78"/>
              </a:rPr>
              <a:t>Pro</a:t>
            </a:r>
            <a:r>
              <a:rPr lang="tk-TM" sz="4400" b="1" dirty="0" smtClean="0">
                <a:cs typeface="Andalus" panose="02020603050405020304" pitchFamily="18" charset="-78"/>
              </a:rPr>
              <a:t>ýeksiýalary ögertmegiň usullary</a:t>
            </a:r>
            <a:endParaRPr lang="ru-RU" sz="4400" b="1" dirty="0">
              <a:cs typeface="Andalus" panose="02020603050405020304" pitchFamily="18" charset="-78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01935" y="2705099"/>
            <a:ext cx="7391330" cy="4130285"/>
          </a:xfrm>
          <a:prstGeom prst="rect">
            <a:avLst/>
          </a:prstGeom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01600" y="769454"/>
            <a:ext cx="12192000" cy="18443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k-TM" sz="2000" dirty="0" smtClean="0"/>
              <a:t>Pro</a:t>
            </a:r>
            <a:r>
              <a:rPr lang="tk-TM" sz="2000" dirty="0" smtClean="0"/>
              <a:t>ý</a:t>
            </a:r>
            <a:r>
              <a:rPr lang="tk-TM" sz="2000" dirty="0" smtClean="0"/>
              <a:t>eksiýlar </a:t>
            </a:r>
            <a:r>
              <a:rPr lang="tk-TM" sz="2000" dirty="0"/>
              <a:t>tekizliklerine </a:t>
            </a:r>
            <a:r>
              <a:rPr lang="tk-TM" sz="2000" dirty="0" smtClean="0"/>
              <a:t>göra </a:t>
            </a:r>
            <a:r>
              <a:rPr lang="tk-TM" sz="2000" dirty="0"/>
              <a:t>erkin </a:t>
            </a:r>
            <a:r>
              <a:rPr lang="tk-TM" sz="2000" dirty="0" smtClean="0"/>
              <a:t>ýerleşen göni </a:t>
            </a:r>
            <a:r>
              <a:rPr lang="tk-TM" sz="2000" dirty="0" smtClean="0"/>
              <a:t>ç</a:t>
            </a:r>
            <a:r>
              <a:rPr lang="tk-TM" sz="2000" dirty="0" smtClean="0"/>
              <a:t>yzyklaryň we</a:t>
            </a:r>
            <a:r>
              <a:rPr lang="en-US" sz="2000" dirty="0" smtClean="0"/>
              <a:t> </a:t>
            </a:r>
            <a:r>
              <a:rPr lang="tk-TM" sz="2000" dirty="0" smtClean="0"/>
              <a:t>tekizlikleriň </a:t>
            </a:r>
            <a:r>
              <a:rPr lang="tk-TM" sz="2000" dirty="0"/>
              <a:t>(tekiz </a:t>
            </a:r>
            <a:r>
              <a:rPr lang="tk-TM" sz="2000" dirty="0" smtClean="0"/>
              <a:t>figuralaryň) proýeksiýalary </a:t>
            </a:r>
            <a:r>
              <a:rPr lang="tk-TM" sz="2000" dirty="0" smtClean="0"/>
              <a:t>ý</a:t>
            </a:r>
            <a:r>
              <a:rPr lang="tk-TM" sz="2000" dirty="0" smtClean="0"/>
              <a:t>erleşme </a:t>
            </a:r>
            <a:r>
              <a:rPr lang="tk-TM" sz="2000" dirty="0"/>
              <a:t>we </a:t>
            </a:r>
            <a:r>
              <a:rPr lang="tk-TM" sz="2000" dirty="0"/>
              <a:t>ö</a:t>
            </a:r>
            <a:r>
              <a:rPr lang="tk-TM" sz="2000" dirty="0" smtClean="0"/>
              <a:t>lçeme</a:t>
            </a:r>
            <a:r>
              <a:rPr lang="en-US" sz="2000" dirty="0" smtClean="0"/>
              <a:t> </a:t>
            </a:r>
            <a:r>
              <a:rPr lang="tk-TM" sz="2000" dirty="0" smtClean="0"/>
              <a:t>meseleleri çözmek üçin </a:t>
            </a:r>
            <a:r>
              <a:rPr lang="tk-TM" sz="2000" dirty="0"/>
              <a:t>elmydama amatly bolup </a:t>
            </a:r>
            <a:r>
              <a:rPr lang="tk-TM" sz="2000" dirty="0" smtClean="0"/>
              <a:t>durmaýarlar</a:t>
            </a:r>
            <a:r>
              <a:rPr lang="tk-TM" sz="2000" dirty="0"/>
              <a:t>, </a:t>
            </a:r>
            <a:r>
              <a:rPr lang="tk-TM" sz="2000" dirty="0" smtClean="0"/>
              <a:t>olaryň hususy </a:t>
            </a:r>
            <a:r>
              <a:rPr lang="tk-TM" sz="2000" dirty="0"/>
              <a:t>halda berilmekleri bolsa </a:t>
            </a:r>
            <a:r>
              <a:rPr lang="tk-TM" sz="2000" dirty="0" smtClean="0"/>
              <a:t>meseleleriň </a:t>
            </a:r>
            <a:r>
              <a:rPr lang="tk-TM" sz="2000" dirty="0" smtClean="0"/>
              <a:t>çö</a:t>
            </a:r>
            <a:r>
              <a:rPr lang="tk-TM" sz="2000" dirty="0" smtClean="0"/>
              <a:t>zgütlerini ep-esli </a:t>
            </a:r>
            <a:r>
              <a:rPr lang="tk-TM" sz="2000" dirty="0" smtClean="0"/>
              <a:t>ý</a:t>
            </a:r>
            <a:r>
              <a:rPr lang="tk-TM" sz="2000" dirty="0" smtClean="0"/>
              <a:t>eňille</a:t>
            </a:r>
            <a:r>
              <a:rPr lang="tk-TM" sz="2000" dirty="0" smtClean="0"/>
              <a:t>ş</a:t>
            </a:r>
            <a:r>
              <a:rPr lang="tk-TM" sz="2000" dirty="0" smtClean="0"/>
              <a:t>dirýär</a:t>
            </a:r>
            <a:r>
              <a:rPr lang="tk-TM" sz="2000" dirty="0"/>
              <a:t>, </a:t>
            </a:r>
            <a:r>
              <a:rPr lang="tk-TM" sz="2000" dirty="0" smtClean="0"/>
              <a:t>kä </a:t>
            </a:r>
            <a:r>
              <a:rPr lang="tk-TM" sz="2000" dirty="0"/>
              <a:t>halatlarda bolsa </a:t>
            </a:r>
            <a:r>
              <a:rPr lang="tk-TM" sz="2000" dirty="0" smtClean="0"/>
              <a:t>gös-göni </a:t>
            </a:r>
            <a:r>
              <a:rPr lang="tk-TM" sz="2000" dirty="0" smtClean="0"/>
              <a:t>ç</a:t>
            </a:r>
            <a:r>
              <a:rPr lang="tk-TM" sz="2000" dirty="0" smtClean="0"/>
              <a:t>yzgynyň özünden meseläniň</a:t>
            </a:r>
            <a:r>
              <a:rPr lang="en-US" sz="2000" dirty="0" smtClean="0"/>
              <a:t> </a:t>
            </a:r>
            <a:r>
              <a:rPr lang="tk-TM" sz="2000" dirty="0" smtClean="0"/>
              <a:t>jogabyny </a:t>
            </a:r>
            <a:r>
              <a:rPr lang="tk-TM" sz="2000" dirty="0"/>
              <a:t>almaga-da </a:t>
            </a:r>
            <a:r>
              <a:rPr lang="tk-TM" sz="2000" dirty="0" smtClean="0"/>
              <a:t>mümkinçilik berýärler. </a:t>
            </a:r>
            <a:r>
              <a:rPr lang="tk-TM" sz="2000" dirty="0"/>
              <a:t>Mysal </a:t>
            </a:r>
            <a:r>
              <a:rPr lang="tk-TM" sz="2000" dirty="0" smtClean="0"/>
              <a:t>üç</a:t>
            </a:r>
            <a:r>
              <a:rPr lang="tk-TM" sz="2000" dirty="0" smtClean="0"/>
              <a:t>in,</a:t>
            </a:r>
            <a:r>
              <a:rPr lang="en-US" sz="2000" dirty="0" smtClean="0"/>
              <a:t> </a:t>
            </a:r>
            <a:r>
              <a:rPr lang="tk-TM" sz="2000" dirty="0" smtClean="0"/>
              <a:t>T</a:t>
            </a:r>
            <a:r>
              <a:rPr lang="tk-TM" sz="2000" dirty="0"/>
              <a:t>1</a:t>
            </a:r>
            <a:r>
              <a:rPr lang="tk-TM" sz="2000" dirty="0" smtClean="0"/>
              <a:t> </a:t>
            </a:r>
            <a:r>
              <a:rPr lang="tk-TM" sz="2000" dirty="0"/>
              <a:t>tekizlige parallel bolan AB </a:t>
            </a:r>
            <a:r>
              <a:rPr lang="tk-TM" sz="2000" dirty="0" smtClean="0"/>
              <a:t>kesimiň </a:t>
            </a:r>
            <a:r>
              <a:rPr lang="tk-TM" sz="2000" dirty="0" smtClean="0"/>
              <a:t>öňü</a:t>
            </a:r>
            <a:r>
              <a:rPr lang="tk-TM" sz="2000" dirty="0" smtClean="0"/>
              <a:t>nden proýeksiýasy mälim</a:t>
            </a:r>
            <a:r>
              <a:rPr lang="en-US" sz="2000" dirty="0" smtClean="0"/>
              <a:t> </a:t>
            </a:r>
            <a:r>
              <a:rPr lang="tk-TM" sz="2000" dirty="0" smtClean="0"/>
              <a:t>bolşy </a:t>
            </a:r>
            <a:r>
              <a:rPr lang="tk-TM" sz="2000" dirty="0"/>
              <a:t>ý</a:t>
            </a:r>
            <a:r>
              <a:rPr lang="tk-TM" sz="2000" dirty="0" smtClean="0"/>
              <a:t>aly</a:t>
            </a:r>
            <a:r>
              <a:rPr lang="tk-TM" sz="2000" dirty="0"/>
              <a:t>, </a:t>
            </a:r>
            <a:r>
              <a:rPr lang="tk-TM" sz="2000" dirty="0" smtClean="0"/>
              <a:t>onuň </a:t>
            </a:r>
            <a:r>
              <a:rPr lang="tk-TM" sz="2000" dirty="0"/>
              <a:t>hakyky </a:t>
            </a:r>
            <a:r>
              <a:rPr lang="tk-TM" sz="2000" dirty="0" smtClean="0"/>
              <a:t>ululygydyr </a:t>
            </a:r>
            <a:r>
              <a:rPr lang="tk-TM" sz="2000" dirty="0"/>
              <a:t>hem-de a° </a:t>
            </a:r>
            <a:r>
              <a:rPr lang="tk-TM" sz="2000" dirty="0" smtClean="0"/>
              <a:t>burçy</a:t>
            </a:r>
            <a:r>
              <a:rPr lang="en-US" sz="2000" dirty="0" smtClean="0"/>
              <a:t> </a:t>
            </a:r>
            <a:r>
              <a:rPr lang="tk-TM" sz="2000" dirty="0" smtClean="0"/>
              <a:t>ol göni </a:t>
            </a:r>
            <a:r>
              <a:rPr lang="tk-TM" sz="2000" dirty="0" smtClean="0"/>
              <a:t>ç</a:t>
            </a:r>
            <a:r>
              <a:rPr lang="tk-TM" sz="2000" dirty="0" smtClean="0"/>
              <a:t>yzygyň T2 </a:t>
            </a:r>
            <a:r>
              <a:rPr lang="tk-TM" sz="2000" dirty="0"/>
              <a:t>tekizlige bolan </a:t>
            </a:r>
            <a:r>
              <a:rPr lang="tk-TM" sz="2000" dirty="0"/>
              <a:t>ý</a:t>
            </a:r>
            <a:r>
              <a:rPr lang="tk-TM" sz="2000" dirty="0" smtClean="0"/>
              <a:t>apgyt burçudyr.</a:t>
            </a:r>
            <a:endParaRPr lang="ru-RU" sz="4800" dirty="0">
              <a:solidFill>
                <a:schemeClr val="tx1">
                  <a:lumMod val="85000"/>
                  <a:lumOff val="15000"/>
                </a:schemeClr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39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>
          <a:xfrm>
            <a:off x="1308100" y="589724"/>
            <a:ext cx="9969500" cy="41346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k-TM" sz="2800" dirty="0" smtClean="0"/>
              <a:t>Umumy ýagdaýdan </a:t>
            </a:r>
            <a:r>
              <a:rPr lang="tk-TM" sz="2800" dirty="0"/>
              <a:t>hususy </a:t>
            </a:r>
            <a:r>
              <a:rPr lang="tk-TM" sz="2800" dirty="0" smtClean="0"/>
              <a:t>ýagdaýa geçmeklik</a:t>
            </a:r>
            <a:r>
              <a:rPr lang="tk-TM" sz="2800" dirty="0"/>
              <a:t>, </a:t>
            </a:r>
            <a:r>
              <a:rPr lang="tk-TM" sz="2800" dirty="0" smtClean="0"/>
              <a:t>                    </a:t>
            </a:r>
            <a:r>
              <a:rPr lang="tk-TM" sz="2800" dirty="0" smtClean="0"/>
              <a:t> </a:t>
            </a:r>
            <a:r>
              <a:rPr lang="tk-TM" sz="2800" dirty="0" smtClean="0"/>
              <a:t>esasan </a:t>
            </a:r>
            <a:r>
              <a:rPr lang="tk-TM" sz="2800" dirty="0"/>
              <a:t>iki </a:t>
            </a:r>
            <a:r>
              <a:rPr lang="tk-TM" sz="2800" dirty="0" smtClean="0"/>
              <a:t>usul bilen </a:t>
            </a:r>
            <a:r>
              <a:rPr lang="tk-TM" sz="2800" dirty="0" smtClean="0"/>
              <a:t>amala </a:t>
            </a:r>
            <a:r>
              <a:rPr lang="tk-TM" sz="2800" dirty="0" smtClean="0"/>
              <a:t>aşyrylýar</a:t>
            </a:r>
            <a:r>
              <a:rPr lang="tk-TM" sz="2800" dirty="0"/>
              <a:t>:</a:t>
            </a:r>
            <a:br>
              <a:rPr lang="tk-TM" sz="2800" dirty="0"/>
            </a:br>
            <a:r>
              <a:rPr lang="tk-TM" sz="2800" dirty="0"/>
              <a:t>1. </a:t>
            </a:r>
            <a:r>
              <a:rPr lang="tk-TM" sz="2800" dirty="0" smtClean="0"/>
              <a:t>Giňişlikde </a:t>
            </a:r>
            <a:r>
              <a:rPr lang="tk-TM" sz="2800" dirty="0"/>
              <a:t>geometrik </a:t>
            </a:r>
            <a:r>
              <a:rPr lang="tk-TM" sz="2800" dirty="0" smtClean="0"/>
              <a:t>elementleriň </a:t>
            </a:r>
            <a:r>
              <a:rPr lang="tk-TM" sz="2800" dirty="0"/>
              <a:t>orunlary </a:t>
            </a:r>
            <a:r>
              <a:rPr lang="tk-TM" sz="2800" dirty="0" smtClean="0"/>
              <a:t>üý</a:t>
            </a:r>
            <a:r>
              <a:rPr lang="tk-TM" sz="2800" dirty="0" smtClean="0"/>
              <a:t>tgedilmezden, proýeksiýalar tekizlikleriniň biriniň, ikisiniň </a:t>
            </a:r>
            <a:r>
              <a:rPr lang="tk-TM" sz="2800" dirty="0"/>
              <a:t>ý</a:t>
            </a:r>
            <a:r>
              <a:rPr lang="tk-TM" sz="2800" dirty="0" smtClean="0"/>
              <a:t>a-da birnäçesiniň giňişlikdäki</a:t>
            </a:r>
            <a:r>
              <a:rPr lang="tk-TM" sz="2800" dirty="0"/>
              <a:t> </a:t>
            </a:r>
            <a:r>
              <a:rPr lang="tk-TM" sz="2800" dirty="0" smtClean="0"/>
              <a:t>orunlary </a:t>
            </a:r>
            <a:r>
              <a:rPr lang="tk-TM" sz="2800" dirty="0"/>
              <a:t>yzygiderli </a:t>
            </a:r>
            <a:r>
              <a:rPr lang="tk-TM" sz="2800" dirty="0" smtClean="0"/>
              <a:t>üý</a:t>
            </a:r>
            <a:r>
              <a:rPr lang="tk-TM" sz="2800" dirty="0" smtClean="0"/>
              <a:t>tgedilýär</a:t>
            </a:r>
            <a:r>
              <a:rPr lang="tk-TM" sz="2800" dirty="0"/>
              <a:t>. </a:t>
            </a:r>
            <a:r>
              <a:rPr lang="tk-TM" sz="2800" dirty="0" smtClean="0"/>
              <a:t>Ş</a:t>
            </a:r>
            <a:r>
              <a:rPr lang="tk-TM" sz="2800" dirty="0" smtClean="0"/>
              <a:t>eýle üýtgetmeklikde täze girizilýän</a:t>
            </a:r>
            <a:r>
              <a:rPr lang="tk-TM" sz="2800" dirty="0"/>
              <a:t> </a:t>
            </a:r>
            <a:r>
              <a:rPr lang="tk-TM" sz="2800" dirty="0" smtClean="0"/>
              <a:t>(alynýan</a:t>
            </a:r>
            <a:r>
              <a:rPr lang="tk-TM" sz="2800" dirty="0"/>
              <a:t>) </a:t>
            </a:r>
            <a:r>
              <a:rPr lang="tk-TM" sz="2800" dirty="0" smtClean="0"/>
              <a:t>proýeksiýalar </a:t>
            </a:r>
            <a:r>
              <a:rPr lang="tk-TM" sz="2800" dirty="0"/>
              <a:t>tekizliklerini geometriki elementlere </a:t>
            </a:r>
            <a:r>
              <a:rPr lang="tk-TM" sz="2800" dirty="0" smtClean="0"/>
              <a:t>göra hususy halda yerleşer ýaly saýlaýarlar (ýerleşdirýärler</a:t>
            </a:r>
            <a:r>
              <a:rPr lang="tk-TM" sz="2800" dirty="0"/>
              <a:t>). Berlen </a:t>
            </a:r>
            <a:r>
              <a:rPr lang="tk-TM" sz="2800" dirty="0" smtClean="0"/>
              <a:t>geometriki elementleriň täze </a:t>
            </a:r>
            <a:r>
              <a:rPr lang="tk-TM" sz="2800" dirty="0"/>
              <a:t>alnan </a:t>
            </a:r>
            <a:r>
              <a:rPr lang="tk-TM" sz="2800" dirty="0" smtClean="0"/>
              <a:t>proýeksiyalar tekizliklerinde täze</a:t>
            </a:r>
            <a:r>
              <a:rPr lang="tk-TM" sz="2800" dirty="0"/>
              <a:t> </a:t>
            </a:r>
            <a:r>
              <a:rPr lang="tk-TM" sz="2800" dirty="0" smtClean="0"/>
              <a:t>proýeksiýalarynyň </a:t>
            </a:r>
            <a:r>
              <a:rPr lang="tk-TM" sz="2800" dirty="0"/>
              <a:t>emele </a:t>
            </a:r>
            <a:r>
              <a:rPr lang="tk-TM" sz="2800" dirty="0" smtClean="0"/>
              <a:t>gelýändikleri düşnüklidir</a:t>
            </a:r>
            <a:r>
              <a:rPr lang="tk-TM" sz="2800" dirty="0"/>
              <a:t>. Bu usula </a:t>
            </a:r>
            <a:r>
              <a:rPr lang="tk-TM" sz="2800" b="1" dirty="0" smtClean="0"/>
              <a:t>proýeksiýalar</a:t>
            </a:r>
            <a:r>
              <a:rPr lang="tk-TM" sz="2800" dirty="0"/>
              <a:t> </a:t>
            </a:r>
            <a:r>
              <a:rPr lang="tk-TM" sz="2800" b="1" dirty="0" smtClean="0"/>
              <a:t>tekizliklerini </a:t>
            </a:r>
            <a:r>
              <a:rPr lang="tk-TM" sz="2800" b="1" dirty="0"/>
              <a:t>ç</a:t>
            </a:r>
            <a:r>
              <a:rPr lang="tk-TM" sz="2800" b="1" dirty="0" smtClean="0"/>
              <a:t>alşyrma </a:t>
            </a:r>
            <a:r>
              <a:rPr lang="tk-TM" sz="2800" b="1" dirty="0"/>
              <a:t>usuly </a:t>
            </a:r>
            <a:r>
              <a:rPr lang="tk-TM" sz="2800" dirty="0" smtClean="0"/>
              <a:t>diýilýär</a:t>
            </a:r>
            <a:r>
              <a:rPr lang="tk-TM" sz="2800" dirty="0"/>
              <a:t>.</a:t>
            </a:r>
            <a:br>
              <a:rPr lang="tk-TM" sz="2800" dirty="0"/>
            </a:br>
            <a:endParaRPr lang="tk-TM" sz="4000" b="1" dirty="0" smtClean="0">
              <a:solidFill>
                <a:schemeClr val="tx1">
                  <a:lumMod val="85000"/>
                  <a:lumOff val="15000"/>
                </a:schemeClr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675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1710996" y="1039639"/>
            <a:ext cx="9592004" cy="39641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k-TM" sz="2800" dirty="0" smtClean="0"/>
              <a:t>Giňişlikde proýeksiýalar tekizlikleriniň </a:t>
            </a:r>
            <a:r>
              <a:rPr lang="tk-TM" sz="2800" dirty="0" smtClean="0"/>
              <a:t>ý</a:t>
            </a:r>
            <a:r>
              <a:rPr lang="tk-TM" sz="2800" dirty="0" smtClean="0"/>
              <a:t>agdaýy üýtgedilmezden, berlen </a:t>
            </a:r>
            <a:r>
              <a:rPr lang="tk-TM" sz="2800" dirty="0"/>
              <a:t>geometriki elementler bir </a:t>
            </a:r>
            <a:r>
              <a:rPr lang="tk-TM" sz="2800" dirty="0" smtClean="0"/>
              <a:t>ýa-da birnäçe okuň töwereginde yzygiderli aýlanylyp olaryň </a:t>
            </a:r>
            <a:r>
              <a:rPr lang="tk-TM" sz="2800" dirty="0"/>
              <a:t>orunlary </a:t>
            </a:r>
            <a:r>
              <a:rPr lang="tk-TM" sz="2800" dirty="0" smtClean="0"/>
              <a:t>üý</a:t>
            </a:r>
            <a:r>
              <a:rPr lang="tk-TM" sz="2800" dirty="0" smtClean="0"/>
              <a:t>tgedilýär</a:t>
            </a:r>
            <a:r>
              <a:rPr lang="tk-TM" sz="2800" dirty="0"/>
              <a:t>. </a:t>
            </a:r>
            <a:r>
              <a:rPr lang="tk-TM" sz="2800" dirty="0" smtClean="0"/>
              <a:t>Şeýle aýlamaklyk </a:t>
            </a:r>
            <a:r>
              <a:rPr lang="tk-TM" sz="2800" dirty="0"/>
              <a:t>berlen </a:t>
            </a:r>
            <a:r>
              <a:rPr lang="tk-TM" sz="2800" dirty="0" smtClean="0"/>
              <a:t>geometriki elementler proýeksiýalar tekizliklerine göra </a:t>
            </a:r>
            <a:r>
              <a:rPr lang="tk-TM" sz="2800" dirty="0"/>
              <a:t>hususy halda </a:t>
            </a:r>
            <a:r>
              <a:rPr lang="tk-TM" sz="2800" dirty="0" smtClean="0"/>
              <a:t>ý</a:t>
            </a:r>
            <a:r>
              <a:rPr lang="tk-TM" sz="2800" dirty="0" smtClean="0"/>
              <a:t>erleşýänçäler dowam etdirilýär</a:t>
            </a:r>
            <a:r>
              <a:rPr lang="tk-TM" sz="2800" dirty="0"/>
              <a:t>. </a:t>
            </a:r>
            <a:r>
              <a:rPr lang="tk-TM" sz="2800" dirty="0" smtClean="0"/>
              <a:t>Aýlamada </a:t>
            </a:r>
            <a:r>
              <a:rPr lang="tk-TM" sz="2800" dirty="0"/>
              <a:t>berlen geometriki </a:t>
            </a:r>
            <a:r>
              <a:rPr lang="tk-TM" sz="2800" dirty="0" smtClean="0"/>
              <a:t>elementleriň proýeksiyalarynyň hem orunlarynyň üýtgeýändigi düşnüklidir</a:t>
            </a:r>
            <a:r>
              <a:rPr lang="tk-TM" sz="2800" dirty="0"/>
              <a:t>. </a:t>
            </a:r>
            <a:r>
              <a:rPr lang="tk-TM" sz="2800" dirty="0" smtClean="0"/>
              <a:t>Bu usula </a:t>
            </a:r>
            <a:r>
              <a:rPr lang="tk-TM" sz="2800" b="1" dirty="0" smtClean="0"/>
              <a:t>aýlama </a:t>
            </a:r>
            <a:r>
              <a:rPr lang="tk-TM" sz="2800" b="1" dirty="0"/>
              <a:t>usuly </a:t>
            </a:r>
            <a:r>
              <a:rPr lang="tk-TM" sz="2800" dirty="0" smtClean="0"/>
              <a:t>diýiläýär.</a:t>
            </a:r>
            <a:endParaRPr lang="ru-RU" sz="6000" dirty="0">
              <a:solidFill>
                <a:schemeClr val="tx1">
                  <a:lumMod val="85000"/>
                  <a:lumOff val="15000"/>
                </a:schemeClr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68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1993900" y="1283961"/>
            <a:ext cx="8209643" cy="27165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k-TM" sz="2800" dirty="0" smtClean="0"/>
              <a:t>Proýeksiýalar </a:t>
            </a:r>
            <a:r>
              <a:rPr lang="tk-TM" sz="2800" dirty="0"/>
              <a:t>tekizlikleri </a:t>
            </a:r>
            <a:r>
              <a:rPr lang="tk-TM" sz="2800" dirty="0"/>
              <a:t>ç</a:t>
            </a:r>
            <a:r>
              <a:rPr lang="tk-TM" sz="2800" dirty="0" smtClean="0"/>
              <a:t>alşyrylanda </a:t>
            </a:r>
            <a:r>
              <a:rPr lang="tk-TM" sz="2800" dirty="0"/>
              <a:t>gezekli-gezegine, </a:t>
            </a:r>
            <a:r>
              <a:rPr lang="tk-TM" sz="2800" dirty="0" smtClean="0"/>
              <a:t>yzygiderli çalşyrylýarlar</a:t>
            </a:r>
            <a:r>
              <a:rPr lang="tk-TM" sz="2800" dirty="0"/>
              <a:t>, </a:t>
            </a:r>
            <a:r>
              <a:rPr lang="tk-TM" sz="2800" dirty="0" smtClean="0"/>
              <a:t>ýagny </a:t>
            </a:r>
            <a:r>
              <a:rPr lang="tk-TM" sz="2800" dirty="0"/>
              <a:t>ilki bilen bir </a:t>
            </a:r>
            <a:r>
              <a:rPr lang="tk-TM" sz="2800" dirty="0" smtClean="0"/>
              <a:t>proýeksiýalar </a:t>
            </a:r>
            <a:r>
              <a:rPr lang="tk-TM" sz="2800" dirty="0"/>
              <a:t>tekizligi </a:t>
            </a:r>
            <a:r>
              <a:rPr lang="tk-TM" sz="2800" dirty="0" smtClean="0"/>
              <a:t>täze bir proýeksiýalar</a:t>
            </a:r>
            <a:r>
              <a:rPr lang="tk-TM" sz="2800" dirty="0" smtClean="0"/>
              <a:t> </a:t>
            </a:r>
            <a:r>
              <a:rPr lang="tk-TM" sz="2800" dirty="0" smtClean="0"/>
              <a:t>tekizligi </a:t>
            </a:r>
            <a:r>
              <a:rPr lang="tk-TM" sz="2800" dirty="0"/>
              <a:t>bilen </a:t>
            </a:r>
            <a:r>
              <a:rPr lang="tk-TM" sz="2800" dirty="0" smtClean="0"/>
              <a:t>çalşyrylýar</a:t>
            </a:r>
            <a:r>
              <a:rPr lang="tk-TM" sz="2800" dirty="0"/>
              <a:t>. </a:t>
            </a:r>
            <a:r>
              <a:rPr lang="tk-TM" sz="2800" dirty="0" smtClean="0"/>
              <a:t>Monžuň </a:t>
            </a:r>
            <a:r>
              <a:rPr lang="tk-TM" sz="2800" dirty="0"/>
              <a:t>sistemasy </a:t>
            </a:r>
            <a:r>
              <a:rPr lang="tk-TM" sz="2800" dirty="0" smtClean="0"/>
              <a:t>emele geler </a:t>
            </a:r>
            <a:r>
              <a:rPr lang="tk-TM" sz="2800" dirty="0"/>
              <a:t>ý</a:t>
            </a:r>
            <a:r>
              <a:rPr lang="tk-TM" sz="2800" dirty="0" smtClean="0"/>
              <a:t>aly</a:t>
            </a:r>
            <a:r>
              <a:rPr lang="tk-TM" sz="2800" dirty="0"/>
              <a:t>, </a:t>
            </a:r>
            <a:r>
              <a:rPr lang="tk-TM" sz="2800" dirty="0"/>
              <a:t>ç</a:t>
            </a:r>
            <a:r>
              <a:rPr lang="tk-TM" sz="2800" dirty="0" smtClean="0"/>
              <a:t>alşyp alnan täze proýeksiýalar </a:t>
            </a:r>
            <a:r>
              <a:rPr lang="tk-TM" sz="2800" dirty="0"/>
              <a:t>tekizligi </a:t>
            </a:r>
            <a:r>
              <a:rPr lang="tk-TM" sz="2800" dirty="0"/>
              <a:t>ö</a:t>
            </a:r>
            <a:r>
              <a:rPr lang="tk-TM" sz="2800" dirty="0" smtClean="0"/>
              <a:t>nki proýeksiýalar tekizlikleriniň haýsy hem </a:t>
            </a:r>
            <a:r>
              <a:rPr lang="tk-TM" sz="2800" dirty="0"/>
              <a:t>bolsa birine </a:t>
            </a:r>
            <a:r>
              <a:rPr lang="tk-TM" sz="2800" dirty="0" smtClean="0"/>
              <a:t>hökman perpendikulýar </a:t>
            </a:r>
            <a:r>
              <a:rPr lang="tk-TM" sz="2800" dirty="0"/>
              <a:t>bolmalydyr</a:t>
            </a:r>
            <a:r>
              <a:rPr lang="tk-TM" sz="2800" dirty="0" smtClean="0"/>
              <a:t>.</a:t>
            </a:r>
            <a:endParaRPr lang="ru-RU" sz="4800" dirty="0">
              <a:solidFill>
                <a:schemeClr val="tx1">
                  <a:lumMod val="95000"/>
                  <a:lumOff val="5000"/>
                </a:schemeClr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80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37145" y="523005"/>
            <a:ext cx="105283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2800" dirty="0"/>
              <a:t>Her bir </a:t>
            </a:r>
            <a:r>
              <a:rPr lang="tk-TM" sz="2800" dirty="0" smtClean="0"/>
              <a:t>göni </a:t>
            </a:r>
            <a:r>
              <a:rPr lang="tk-TM" sz="2800" dirty="0" smtClean="0"/>
              <a:t>ç</a:t>
            </a:r>
            <a:r>
              <a:rPr lang="tk-TM" sz="2800" dirty="0" smtClean="0"/>
              <a:t>yzygyň </a:t>
            </a:r>
            <a:r>
              <a:rPr lang="tk-TM" sz="2800" dirty="0"/>
              <a:t>islendik iki </a:t>
            </a:r>
            <a:r>
              <a:rPr lang="tk-TM" sz="2800" dirty="0" smtClean="0"/>
              <a:t>tekizligiň kesişmeginden emele gelýänligi mälimdir</a:t>
            </a:r>
            <a:r>
              <a:rPr lang="tk-TM" sz="2800" dirty="0"/>
              <a:t>. Emma </a:t>
            </a:r>
            <a:r>
              <a:rPr lang="tk-TM" sz="2800" dirty="0" smtClean="0"/>
              <a:t>şol göni </a:t>
            </a:r>
            <a:r>
              <a:rPr lang="tk-TM" sz="2800" dirty="0"/>
              <a:t>ç</a:t>
            </a:r>
            <a:r>
              <a:rPr lang="tk-TM" sz="2800" dirty="0" smtClean="0"/>
              <a:t>yzyga ýöne göşni </a:t>
            </a:r>
            <a:r>
              <a:rPr lang="tk-TM" sz="2800" dirty="0"/>
              <a:t>ç</a:t>
            </a:r>
            <a:r>
              <a:rPr lang="tk-TM" sz="2800" dirty="0" smtClean="0"/>
              <a:t>yzyk diýilmän proýeksiýalar </a:t>
            </a:r>
            <a:r>
              <a:rPr lang="tk-TM" sz="2800" dirty="0"/>
              <a:t>oky </a:t>
            </a:r>
            <a:r>
              <a:rPr lang="tk-TM" sz="2800" dirty="0" smtClean="0"/>
              <a:t>diýilse</a:t>
            </a:r>
            <a:r>
              <a:rPr lang="tk-TM" sz="2800" dirty="0"/>
              <a:t>, onda ol </a:t>
            </a:r>
            <a:r>
              <a:rPr lang="tk-TM" sz="2800" dirty="0" smtClean="0"/>
              <a:t>göni </a:t>
            </a:r>
            <a:r>
              <a:rPr lang="tk-TM" sz="2800" dirty="0"/>
              <a:t>ç</a:t>
            </a:r>
            <a:r>
              <a:rPr lang="tk-TM" sz="2800" dirty="0" smtClean="0"/>
              <a:t>yzyk hökman özara perpendikulýar</a:t>
            </a:r>
            <a:r>
              <a:rPr lang="tk-TM" sz="2800" dirty="0" smtClean="0"/>
              <a:t> </a:t>
            </a:r>
            <a:r>
              <a:rPr lang="tk-TM" sz="2800" dirty="0" smtClean="0"/>
              <a:t>bolan </a:t>
            </a:r>
            <a:r>
              <a:rPr lang="tk-TM" sz="2800" dirty="0"/>
              <a:t>iki sany </a:t>
            </a:r>
            <a:r>
              <a:rPr lang="tk-TM" sz="2800" dirty="0" smtClean="0"/>
              <a:t>proýeksiýalar tekizlikleriniň kesişmeginden </a:t>
            </a:r>
            <a:r>
              <a:rPr lang="tk-TM" sz="2800" dirty="0"/>
              <a:t>emele </a:t>
            </a:r>
            <a:r>
              <a:rPr lang="tk-TM" sz="2800" dirty="0" smtClean="0"/>
              <a:t>gelendir diýip düşünmeli</a:t>
            </a:r>
            <a:r>
              <a:rPr lang="tk-TM" sz="2800" dirty="0"/>
              <a:t>. </a:t>
            </a:r>
            <a:r>
              <a:rPr lang="tk-TM" sz="2800" dirty="0" smtClean="0"/>
              <a:t>Çyzgyda näçe </a:t>
            </a:r>
            <a:r>
              <a:rPr lang="tk-TM" sz="2800" dirty="0"/>
              <a:t>sany </a:t>
            </a:r>
            <a:r>
              <a:rPr lang="tk-TM" sz="2800" dirty="0" smtClean="0"/>
              <a:t>proýeksiýalar </a:t>
            </a:r>
            <a:r>
              <a:rPr lang="tk-TM" sz="2800" dirty="0"/>
              <a:t>oky bar bolsa, </a:t>
            </a:r>
            <a:r>
              <a:rPr lang="tk-TM" sz="2800" dirty="0" smtClean="0"/>
              <a:t>şol oklaryň </a:t>
            </a:r>
            <a:r>
              <a:rPr lang="tk-TM" sz="2800" dirty="0"/>
              <a:t>her birine </a:t>
            </a:r>
            <a:r>
              <a:rPr lang="tk-TM" sz="2800" dirty="0" smtClean="0"/>
              <a:t>degişli </a:t>
            </a:r>
            <a:r>
              <a:rPr lang="tk-TM" sz="2800" dirty="0"/>
              <a:t>bolan iki sany </a:t>
            </a:r>
            <a:r>
              <a:rPr lang="tk-TM" sz="2800" dirty="0" smtClean="0"/>
              <a:t>proýeksiýalar </a:t>
            </a:r>
            <a:r>
              <a:rPr lang="tk-TM" sz="2800" dirty="0"/>
              <a:t>tekizlikleri </a:t>
            </a:r>
            <a:r>
              <a:rPr lang="tk-TM" sz="2800" dirty="0" smtClean="0"/>
              <a:t>bardyr. T</a:t>
            </a:r>
            <a:r>
              <a:rPr lang="tk-TM" sz="2800" dirty="0"/>
              <a:t>1</a:t>
            </a:r>
            <a:r>
              <a:rPr lang="tk-TM" sz="2800" dirty="0" smtClean="0"/>
              <a:t> </a:t>
            </a:r>
            <a:r>
              <a:rPr lang="tk-TM" sz="2800" dirty="0"/>
              <a:t>we T2 </a:t>
            </a:r>
            <a:r>
              <a:rPr lang="tk-TM" sz="2800" dirty="0" smtClean="0"/>
              <a:t>tekizlikleriň kesişmeginden X </a:t>
            </a:r>
            <a:r>
              <a:rPr lang="ru-RU" sz="2800" dirty="0" smtClean="0"/>
              <a:t>о</a:t>
            </a:r>
            <a:r>
              <a:rPr lang="tk-TM" sz="2800" dirty="0" smtClean="0"/>
              <a:t>kuň</a:t>
            </a:r>
            <a:r>
              <a:rPr lang="ru-RU" sz="2800" dirty="0" smtClean="0"/>
              <a:t>, </a:t>
            </a:r>
            <a:r>
              <a:rPr lang="tk-TM" sz="2800" dirty="0" smtClean="0"/>
              <a:t>T1 </a:t>
            </a:r>
            <a:r>
              <a:rPr lang="tk-TM" sz="2800" dirty="0"/>
              <a:t>we T3 </a:t>
            </a:r>
            <a:r>
              <a:rPr lang="tk-TM" sz="2800" dirty="0" smtClean="0"/>
              <a:t>tekizliklerin kesişmeginden </a:t>
            </a:r>
            <a:r>
              <a:rPr lang="tk-TM" sz="2800" dirty="0"/>
              <a:t>Y </a:t>
            </a:r>
            <a:r>
              <a:rPr lang="ru-RU" sz="2800" dirty="0" smtClean="0"/>
              <a:t>о</a:t>
            </a:r>
            <a:r>
              <a:rPr lang="tk-TM" sz="2800" dirty="0" smtClean="0"/>
              <a:t>kuň</a:t>
            </a:r>
            <a:r>
              <a:rPr lang="ru-RU" sz="2800" dirty="0" smtClean="0"/>
              <a:t>, </a:t>
            </a:r>
            <a:r>
              <a:rPr lang="tk-TM" sz="2800" dirty="0" smtClean="0"/>
              <a:t>T2 </a:t>
            </a:r>
            <a:r>
              <a:rPr lang="tk-TM" sz="2800" dirty="0"/>
              <a:t>we T3 tekizliklerinkiden bolsa Z </a:t>
            </a:r>
            <a:r>
              <a:rPr lang="tk-TM" sz="2800" dirty="0" smtClean="0"/>
              <a:t>okuň emele gelýändigi </a:t>
            </a:r>
            <a:r>
              <a:rPr lang="tk-TM" sz="2800" dirty="0"/>
              <a:t>ozaldan </a:t>
            </a:r>
            <a:r>
              <a:rPr lang="tk-TM" sz="2800" dirty="0" smtClean="0"/>
              <a:t>mälimdir. Diýmek</a:t>
            </a:r>
            <a:r>
              <a:rPr lang="tk-TM" sz="2800" dirty="0"/>
              <a:t>, </a:t>
            </a:r>
            <a:r>
              <a:rPr lang="tk-TM" sz="2800" dirty="0" smtClean="0"/>
              <a:t>proýeksiýalar </a:t>
            </a:r>
            <a:r>
              <a:rPr lang="tk-TM" sz="2800" dirty="0"/>
              <a:t>tekizliklerini </a:t>
            </a:r>
            <a:r>
              <a:rPr lang="tk-TM" sz="2800" dirty="0" smtClean="0"/>
              <a:t>ç</a:t>
            </a:r>
            <a:r>
              <a:rPr lang="tk-TM" sz="2800" dirty="0" smtClean="0"/>
              <a:t>alşyrmaklyk üçin </a:t>
            </a:r>
            <a:r>
              <a:rPr lang="tk-TM" sz="2800" dirty="0"/>
              <a:t>ç</a:t>
            </a:r>
            <a:r>
              <a:rPr lang="tk-TM" sz="2800" dirty="0" smtClean="0"/>
              <a:t>yzgyda täze proýeksiýalar </a:t>
            </a:r>
            <a:r>
              <a:rPr lang="tk-TM" sz="2800" dirty="0"/>
              <a:t>okuny girizmek </a:t>
            </a:r>
            <a:r>
              <a:rPr lang="tk-TM" sz="2800" dirty="0" smtClean="0"/>
              <a:t>gerekdir.</a:t>
            </a:r>
            <a:endParaRPr lang="tk-TM" sz="5400" b="1" dirty="0"/>
          </a:p>
        </p:txBody>
      </p:sp>
    </p:spTree>
    <p:extLst>
      <p:ext uri="{BB962C8B-B14F-4D97-AF65-F5344CB8AC3E}">
        <p14:creationId xmlns:p14="http://schemas.microsoft.com/office/powerpoint/2010/main" val="395253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2"/>
          <p:cNvSpPr txBox="1">
            <a:spLocks/>
          </p:cNvSpPr>
          <p:nvPr/>
        </p:nvSpPr>
        <p:spPr>
          <a:xfrm>
            <a:off x="954089" y="1129747"/>
            <a:ext cx="11103180" cy="48519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64353" y="874455"/>
            <a:ext cx="490089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3200" dirty="0"/>
              <a:t>AB </a:t>
            </a:r>
            <a:r>
              <a:rPr lang="tk-TM" sz="3200" dirty="0" smtClean="0"/>
              <a:t>kesimiň uzynlygyny we onuň proýeksiýalar tekizliklerine </a:t>
            </a:r>
            <a:r>
              <a:rPr lang="tk-TM" sz="3200" dirty="0"/>
              <a:t>bolan </a:t>
            </a:r>
            <a:r>
              <a:rPr lang="tk-TM" sz="3200" dirty="0"/>
              <a:t>ý</a:t>
            </a:r>
            <a:r>
              <a:rPr lang="tk-TM" sz="3200" dirty="0" smtClean="0"/>
              <a:t>apgyt burçlaryny </a:t>
            </a:r>
            <a:r>
              <a:rPr lang="tk-TM" sz="3200" dirty="0" smtClean="0"/>
              <a:t>kesgitlemeli</a:t>
            </a:r>
            <a:endParaRPr lang="tk-TM" sz="5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75515" y="0"/>
            <a:ext cx="57164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25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583</TotalTime>
  <Words>304</Words>
  <Application>Microsoft Office PowerPoint</Application>
  <PresentationFormat>Широкоэкранный</PresentationFormat>
  <Paragraphs>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Andalus</vt:lpstr>
      <vt:lpstr>Arial</vt:lpstr>
      <vt:lpstr>Calibri</vt:lpstr>
      <vt:lpstr>Century Gothic</vt:lpstr>
      <vt:lpstr>Times New Roman</vt:lpstr>
      <vt:lpstr>Wingdings 3</vt:lpstr>
      <vt:lpstr>Легкий дым</vt:lpstr>
      <vt:lpstr>Proýeksiýalary ögertmegiň usullary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Kebşirlenen birikdirmeler.</dc:title>
  <dc:creator>Lenovo</dc:creator>
  <cp:lastModifiedBy>User</cp:lastModifiedBy>
  <cp:revision>76</cp:revision>
  <dcterms:created xsi:type="dcterms:W3CDTF">2020-04-14T10:27:32Z</dcterms:created>
  <dcterms:modified xsi:type="dcterms:W3CDTF">2020-05-20T00:10:21Z</dcterms:modified>
</cp:coreProperties>
</file>