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8" r:id="rId3"/>
    <p:sldId id="257" r:id="rId4"/>
    <p:sldId id="258" r:id="rId5"/>
    <p:sldId id="259" r:id="rId6"/>
    <p:sldId id="260" r:id="rId7"/>
    <p:sldId id="261" r:id="rId8"/>
    <p:sldId id="262" r:id="rId9"/>
    <p:sldId id="263" r:id="rId10"/>
    <p:sldId id="264" r:id="rId11"/>
    <p:sldId id="265" r:id="rId12"/>
    <p:sldId id="266" r:id="rId1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02.03.2019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3174414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02.03.2019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929701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02.03.2019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857749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02.03.2019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772962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2A42EE3-3D2B-4FDD-AEE3-B589384D3B6B}" type="datetimeFigureOut">
              <a:rPr lang="ru-RU" smtClean="0"/>
              <a:t>02.03.2019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673639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2A42EE3-3D2B-4FDD-AEE3-B589384D3B6B}" type="datetimeFigureOut">
              <a:rPr lang="ru-RU" smtClean="0"/>
              <a:t>02.03.2019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157656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2A42EE3-3D2B-4FDD-AEE3-B589384D3B6B}" type="datetimeFigureOut">
              <a:rPr lang="ru-RU" smtClean="0"/>
              <a:t>02.03.2019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894959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2A42EE3-3D2B-4FDD-AEE3-B589384D3B6B}" type="datetimeFigureOut">
              <a:rPr lang="ru-RU" smtClean="0"/>
              <a:t>02.03.2019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526391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2A42EE3-3D2B-4FDD-AEE3-B589384D3B6B}" type="datetimeFigureOut">
              <a:rPr lang="ru-RU" smtClean="0"/>
              <a:t>02.03.2019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4134283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2A42EE3-3D2B-4FDD-AEE3-B589384D3B6B}" type="datetimeFigureOut">
              <a:rPr lang="ru-RU" smtClean="0"/>
              <a:t>02.03.2019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576121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2A42EE3-3D2B-4FDD-AEE3-B589384D3B6B}" type="datetimeFigureOut">
              <a:rPr lang="ru-RU" smtClean="0"/>
              <a:t>02.03.2019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190823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A42EE3-3D2B-4FDD-AEE3-B589384D3B6B}" type="datetimeFigureOut">
              <a:rPr lang="ru-RU" smtClean="0"/>
              <a:t>02.03.2019</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090738-CDC2-4404-A5ED-39E3DA506CD7}" type="slidenum">
              <a:rPr lang="ru-RU" smtClean="0"/>
              <a:t>‹#›</a:t>
            </a:fld>
            <a:endParaRPr lang="ru-RU"/>
          </a:p>
        </p:txBody>
      </p:sp>
    </p:spTree>
    <p:extLst>
      <p:ext uri="{BB962C8B-B14F-4D97-AF65-F5344CB8AC3E}">
        <p14:creationId xmlns:p14="http://schemas.microsoft.com/office/powerpoint/2010/main" val="39832664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06416" y="844062"/>
            <a:ext cx="9144000" cy="3930161"/>
          </a:xfrm>
        </p:spPr>
        <p:txBody>
          <a:bodyPr>
            <a:normAutofit/>
          </a:bodyPr>
          <a:lstStyle/>
          <a:p>
            <a:pPr>
              <a:lnSpc>
                <a:spcPct val="115000"/>
              </a:lnSpc>
              <a:spcAft>
                <a:spcPts val="1000"/>
              </a:spcAft>
            </a:pPr>
            <a:r>
              <a:rPr lang="tk-TM" sz="4400" b="1" dirty="0" smtClean="0">
                <a:latin typeface="Times New Roman" panose="02020603050405020304" pitchFamily="18" charset="0"/>
                <a:ea typeface="Times New Roman" panose="02020603050405020304" pitchFamily="18" charset="0"/>
                <a:cs typeface="Times New Roman" panose="02020603050405020304" pitchFamily="18" charset="0"/>
              </a:rPr>
              <a:t>Tema:</a:t>
            </a:r>
            <a:r>
              <a:rPr lang="cs-CZ" sz="4400" b="1" dirty="0"/>
              <a:t>Teodolit ýörelgesinde geçirilen </a:t>
            </a:r>
            <a:r>
              <a:rPr lang="tk-TM" sz="4400" b="1" dirty="0" smtClean="0"/>
              <a:t/>
            </a:r>
            <a:br>
              <a:rPr lang="tk-TM" sz="4400" b="1" dirty="0" smtClean="0"/>
            </a:br>
            <a:r>
              <a:rPr lang="tk-TM" sz="4400" b="1" dirty="0"/>
              <a:t> </a:t>
            </a:r>
            <a:r>
              <a:rPr lang="tk-TM" sz="4400" b="1" dirty="0" smtClean="0"/>
              <a:t>          </a:t>
            </a:r>
            <a:r>
              <a:rPr lang="cs-CZ" sz="4400" b="1" dirty="0" smtClean="0"/>
              <a:t>ölçegleriñ </a:t>
            </a:r>
            <a:r>
              <a:rPr lang="cs-CZ" sz="4400" b="1" dirty="0"/>
              <a:t>netijesini işlemek</a:t>
            </a:r>
            <a:r>
              <a:rPr lang="ru-RU" sz="4400"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3200" dirty="0" smtClean="0">
                <a:effectLst/>
                <a:latin typeface="Calibri" panose="020F0502020204030204" pitchFamily="34" charset="0"/>
                <a:ea typeface="Calibri" panose="020F0502020204030204" pitchFamily="34" charset="0"/>
                <a:cs typeface="Times New Roman" panose="02020603050405020304" pitchFamily="18" charset="0"/>
              </a:rPr>
              <a:t/>
            </a:r>
            <a:br>
              <a:rPr lang="ru-RU" sz="3200" dirty="0" smtClean="0">
                <a:effectLst/>
                <a:latin typeface="Calibri" panose="020F0502020204030204" pitchFamily="34" charset="0"/>
                <a:ea typeface="Calibri" panose="020F0502020204030204" pitchFamily="34" charset="0"/>
                <a:cs typeface="Times New Roman" panose="02020603050405020304" pitchFamily="18" charset="0"/>
              </a:rPr>
            </a:br>
            <a:endParaRPr lang="ru-RU"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88631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78372" y="315310"/>
            <a:ext cx="11508828" cy="6274676"/>
          </a:xfrm>
        </p:spPr>
        <p:txBody>
          <a:bodyPr>
            <a:normAutofit fontScale="92500" lnSpcReduction="10000"/>
          </a:bodyPr>
          <a:lstStyle/>
          <a:p>
            <a:pPr indent="0" algn="ctr">
              <a:spcAft>
                <a:spcPts val="0"/>
              </a:spcAft>
              <a:buNone/>
            </a:pPr>
            <a:r>
              <a:rPr lang="en-US" sz="3200" b="1" dirty="0" smtClean="0">
                <a:latin typeface="Times New Roman" panose="02020603050405020304" pitchFamily="18" charset="0"/>
                <a:ea typeface="Times New Roman" panose="02020603050405020304" pitchFamily="18" charset="0"/>
                <a:sym typeface="Symbol" panose="05050102010706020507" pitchFamily="18" charset="2"/>
              </a:rPr>
              <a:t></a:t>
            </a:r>
            <a:r>
              <a:rPr lang="cs-CZ" sz="3200" b="1" baseline="-25000" dirty="0">
                <a:latin typeface="Times New Roman" panose="02020603050405020304" pitchFamily="18" charset="0"/>
                <a:ea typeface="Times New Roman" panose="02020603050405020304" pitchFamily="18" charset="0"/>
              </a:rPr>
              <a:t>teor</a:t>
            </a:r>
            <a:r>
              <a:rPr lang="cs-CZ" sz="3200" b="1" dirty="0">
                <a:latin typeface="Times New Roman" panose="02020603050405020304" pitchFamily="18" charset="0"/>
                <a:ea typeface="Times New Roman" panose="02020603050405020304" pitchFamily="18" charset="0"/>
              </a:rPr>
              <a:t>=</a:t>
            </a:r>
            <a:r>
              <a:rPr lang="en-US" sz="3200" b="1" dirty="0">
                <a:latin typeface="Times New Roman" panose="02020603050405020304" pitchFamily="18" charset="0"/>
                <a:ea typeface="Times New Roman" panose="02020603050405020304" pitchFamily="18" charset="0"/>
                <a:sym typeface="Symbol" panose="05050102010706020507" pitchFamily="18" charset="2"/>
              </a:rPr>
              <a:t></a:t>
            </a:r>
            <a:r>
              <a:rPr lang="cs-CZ" sz="3200" b="1" baseline="-25000" dirty="0">
                <a:latin typeface="Times New Roman" panose="02020603050405020304" pitchFamily="18" charset="0"/>
                <a:ea typeface="Times New Roman" panose="02020603050405020304" pitchFamily="18" charset="0"/>
              </a:rPr>
              <a:t>baş</a:t>
            </a:r>
            <a:r>
              <a:rPr lang="cs-CZ" sz="3200" b="1" dirty="0">
                <a:latin typeface="Times New Roman" panose="02020603050405020304" pitchFamily="18" charset="0"/>
                <a:ea typeface="Times New Roman" panose="02020603050405020304" pitchFamily="18" charset="0"/>
              </a:rPr>
              <a:t>-</a:t>
            </a:r>
            <a:r>
              <a:rPr lang="en-US" sz="3200" b="1" dirty="0">
                <a:latin typeface="Times New Roman" panose="02020603050405020304" pitchFamily="18" charset="0"/>
                <a:ea typeface="Times New Roman" panose="02020603050405020304" pitchFamily="18" charset="0"/>
                <a:sym typeface="Symbol" panose="05050102010706020507" pitchFamily="18" charset="2"/>
              </a:rPr>
              <a:t></a:t>
            </a:r>
            <a:r>
              <a:rPr lang="cs-CZ" sz="3200" b="1" baseline="-25000" dirty="0">
                <a:latin typeface="Times New Roman" panose="02020603050405020304" pitchFamily="18" charset="0"/>
                <a:ea typeface="Times New Roman" panose="02020603050405020304" pitchFamily="18" charset="0"/>
              </a:rPr>
              <a:t>soň</a:t>
            </a:r>
            <a:r>
              <a:rPr lang="cs-CZ" sz="3200" b="1" dirty="0">
                <a:latin typeface="Times New Roman" panose="02020603050405020304" pitchFamily="18" charset="0"/>
                <a:ea typeface="Times New Roman" panose="02020603050405020304" pitchFamily="18" charset="0"/>
              </a:rPr>
              <a:t>+180</a:t>
            </a:r>
            <a:r>
              <a:rPr lang="cs-CZ" sz="3200" b="1" baseline="30000" dirty="0">
                <a:latin typeface="Times New Roman" panose="02020603050405020304" pitchFamily="18" charset="0"/>
                <a:ea typeface="Times New Roman" panose="02020603050405020304" pitchFamily="18" charset="0"/>
              </a:rPr>
              <a:t>0</a:t>
            </a:r>
            <a:r>
              <a:rPr lang="cs-CZ" sz="3200" b="1" dirty="0">
                <a:latin typeface="Times New Roman" panose="02020603050405020304" pitchFamily="18" charset="0"/>
                <a:ea typeface="Times New Roman" panose="02020603050405020304" pitchFamily="18" charset="0"/>
              </a:rPr>
              <a:t>n</a:t>
            </a:r>
            <a:endParaRPr lang="ru-RU" sz="1800" b="1" dirty="0">
              <a:latin typeface="Times New Roman" panose="02020603050405020304" pitchFamily="18" charset="0"/>
              <a:ea typeface="Times New Roman" panose="02020603050405020304" pitchFamily="18" charset="0"/>
            </a:endParaRPr>
          </a:p>
          <a:p>
            <a:pPr indent="381000">
              <a:spcAft>
                <a:spcPts val="0"/>
              </a:spcAft>
            </a:pPr>
            <a:r>
              <a:rPr lang="cs-CZ" sz="3200" b="1" dirty="0">
                <a:latin typeface="Times New Roman" panose="02020603050405020304" pitchFamily="18" charset="0"/>
                <a:ea typeface="Times New Roman" panose="02020603050405020304" pitchFamily="18" charset="0"/>
              </a:rPr>
              <a:t>Bu ýerde: </a:t>
            </a:r>
            <a:r>
              <a:rPr lang="en-US" sz="3200" b="1" dirty="0">
                <a:latin typeface="Times New Roman" panose="02020603050405020304" pitchFamily="18" charset="0"/>
                <a:ea typeface="Times New Roman" panose="02020603050405020304" pitchFamily="18" charset="0"/>
                <a:sym typeface="Symbol" panose="05050102010706020507" pitchFamily="18" charset="2"/>
              </a:rPr>
              <a:t></a:t>
            </a:r>
            <a:r>
              <a:rPr lang="cs-CZ" sz="3200" b="1" baseline="-25000" dirty="0">
                <a:latin typeface="Times New Roman" panose="02020603050405020304" pitchFamily="18" charset="0"/>
                <a:ea typeface="Times New Roman" panose="02020603050405020304" pitchFamily="18" charset="0"/>
              </a:rPr>
              <a:t>baş</a:t>
            </a:r>
            <a:r>
              <a:rPr lang="cs-CZ" sz="3200" b="1" dirty="0">
                <a:latin typeface="Times New Roman" panose="02020603050405020304" pitchFamily="18" charset="0"/>
                <a:ea typeface="Times New Roman" panose="02020603050405020304" pitchFamily="18" charset="0"/>
              </a:rPr>
              <a:t> we </a:t>
            </a:r>
            <a:r>
              <a:rPr lang="en-US" sz="3200" b="1" dirty="0">
                <a:latin typeface="Times New Roman" panose="02020603050405020304" pitchFamily="18" charset="0"/>
                <a:ea typeface="Times New Roman" panose="02020603050405020304" pitchFamily="18" charset="0"/>
                <a:sym typeface="Symbol" panose="05050102010706020507" pitchFamily="18" charset="2"/>
              </a:rPr>
              <a:t></a:t>
            </a:r>
            <a:r>
              <a:rPr lang="cs-CZ" sz="3200" b="1" baseline="-25000" dirty="0">
                <a:latin typeface="Times New Roman" panose="02020603050405020304" pitchFamily="18" charset="0"/>
                <a:ea typeface="Times New Roman" panose="02020603050405020304" pitchFamily="18" charset="0"/>
              </a:rPr>
              <a:t>soň</a:t>
            </a:r>
            <a:r>
              <a:rPr lang="cs-CZ" sz="3200" dirty="0">
                <a:latin typeface="Times New Roman" panose="02020603050405020304" pitchFamily="18" charset="0"/>
                <a:ea typeface="Times New Roman" panose="02020603050405020304" pitchFamily="18" charset="0"/>
              </a:rPr>
              <a:t> – diogonal ýörelgäniň başlnagyç we </a:t>
            </a:r>
            <a:r>
              <a:rPr lang="cs-CZ" sz="3200" dirty="0" smtClean="0">
                <a:latin typeface="Times New Roman" panose="02020603050405020304" pitchFamily="18" charset="0"/>
                <a:ea typeface="Times New Roman" panose="02020603050405020304" pitchFamily="18" charset="0"/>
              </a:rPr>
              <a:t>soňky</a:t>
            </a:r>
            <a:endParaRPr lang="tk-TM" sz="3200" dirty="0" smtClean="0">
              <a:latin typeface="Times New Roman" panose="02020603050405020304" pitchFamily="18" charset="0"/>
              <a:ea typeface="Times New Roman" panose="02020603050405020304" pitchFamily="18" charset="0"/>
            </a:endParaRPr>
          </a:p>
          <a:p>
            <a:pPr indent="0">
              <a:spcAft>
                <a:spcPts val="0"/>
              </a:spcAft>
              <a:buNone/>
            </a:pPr>
            <a:r>
              <a:rPr lang="tk-TM" sz="3200" dirty="0" smtClean="0">
                <a:latin typeface="Times New Roman" panose="02020603050405020304" pitchFamily="18" charset="0"/>
                <a:ea typeface="Times New Roman" panose="02020603050405020304" pitchFamily="18" charset="0"/>
              </a:rPr>
              <a:t>                    </a:t>
            </a:r>
            <a:r>
              <a:rPr lang="cs-CZ" sz="3200" dirty="0" smtClean="0">
                <a:latin typeface="Times New Roman" panose="02020603050405020304" pitchFamily="18" charset="0"/>
                <a:ea typeface="Times New Roman" panose="02020603050405020304" pitchFamily="18" charset="0"/>
              </a:rPr>
              <a:t> </a:t>
            </a:r>
            <a:r>
              <a:rPr lang="tk-TM" sz="3200" dirty="0" smtClean="0">
                <a:latin typeface="Times New Roman" panose="02020603050405020304" pitchFamily="18" charset="0"/>
                <a:ea typeface="Times New Roman" panose="02020603050405020304" pitchFamily="18" charset="0"/>
              </a:rPr>
              <a:t> </a:t>
            </a:r>
            <a:r>
              <a:rPr lang="cs-CZ" sz="3200" dirty="0" smtClean="0">
                <a:latin typeface="Times New Roman" panose="02020603050405020304" pitchFamily="18" charset="0"/>
                <a:ea typeface="Times New Roman" panose="02020603050405020304" pitchFamily="18" charset="0"/>
              </a:rPr>
              <a:t>taraplarynyň </a:t>
            </a:r>
            <a:r>
              <a:rPr lang="cs-CZ" sz="3200" dirty="0">
                <a:latin typeface="Times New Roman" panose="02020603050405020304" pitchFamily="18" charset="0"/>
                <a:ea typeface="Times New Roman" panose="02020603050405020304" pitchFamily="18" charset="0"/>
              </a:rPr>
              <a:t>azimutlary;  </a:t>
            </a:r>
            <a:r>
              <a:rPr lang="ru-RU" sz="3200" dirty="0">
                <a:latin typeface="Times New Roman" panose="02020603050405020304" pitchFamily="18" charset="0"/>
                <a:ea typeface="Times New Roman" panose="02020603050405020304" pitchFamily="18" charset="0"/>
              </a:rPr>
              <a:t>       </a:t>
            </a:r>
            <a:endParaRPr lang="ru-RU" sz="1800" dirty="0">
              <a:latin typeface="Times New Roman" panose="02020603050405020304" pitchFamily="18" charset="0"/>
              <a:ea typeface="Times New Roman" panose="02020603050405020304" pitchFamily="18" charset="0"/>
            </a:endParaRPr>
          </a:p>
          <a:p>
            <a:pPr indent="0" algn="just">
              <a:spcAft>
                <a:spcPts val="0"/>
              </a:spcAft>
              <a:buNone/>
            </a:pPr>
            <a:r>
              <a:rPr lang="tk-TM" sz="3200" dirty="0" smtClean="0">
                <a:latin typeface="Times New Roman" panose="02020603050405020304" pitchFamily="18" charset="0"/>
                <a:ea typeface="Times New Roman" panose="02020603050405020304" pitchFamily="18" charset="0"/>
              </a:rPr>
              <a:t>                      </a:t>
            </a:r>
            <a:r>
              <a:rPr lang="cs-CZ" sz="3200" dirty="0" smtClean="0">
                <a:latin typeface="Times New Roman" panose="02020603050405020304" pitchFamily="18" charset="0"/>
                <a:ea typeface="Times New Roman" panose="02020603050405020304" pitchFamily="18" charset="0"/>
              </a:rPr>
              <a:t> </a:t>
            </a:r>
            <a:r>
              <a:rPr lang="cs-CZ" sz="3200" b="1" dirty="0">
                <a:latin typeface="Times New Roman" panose="02020603050405020304" pitchFamily="18" charset="0"/>
                <a:ea typeface="Times New Roman" panose="02020603050405020304" pitchFamily="18" charset="0"/>
              </a:rPr>
              <a:t>n –</a:t>
            </a:r>
            <a:r>
              <a:rPr lang="cs-CZ" sz="3200" dirty="0">
                <a:latin typeface="Times New Roman" panose="02020603050405020304" pitchFamily="18" charset="0"/>
                <a:ea typeface="Times New Roman" panose="02020603050405020304" pitchFamily="18" charset="0"/>
              </a:rPr>
              <a:t> ölçelen burçlaryň sany.</a:t>
            </a:r>
            <a:endParaRPr lang="ru-RU" sz="1800" dirty="0">
              <a:latin typeface="Times New Roman" panose="02020603050405020304" pitchFamily="18" charset="0"/>
              <a:ea typeface="Times New Roman" panose="02020603050405020304" pitchFamily="18" charset="0"/>
            </a:endParaRPr>
          </a:p>
          <a:p>
            <a:pPr indent="381000" algn="just">
              <a:spcAft>
                <a:spcPts val="0"/>
              </a:spcAft>
            </a:pPr>
            <a:r>
              <a:rPr lang="cs-CZ" sz="3200" dirty="0">
                <a:latin typeface="Times New Roman" panose="02020603050405020304" pitchFamily="18" charset="0"/>
                <a:ea typeface="Times New Roman" panose="02020603050405020304" pitchFamily="18" charset="0"/>
              </a:rPr>
              <a:t>Burç ölçelende </a:t>
            </a:r>
            <a:r>
              <a:rPr lang="cs-CZ" sz="3200" b="1" dirty="0">
                <a:latin typeface="Times New Roman" panose="02020603050405020304" pitchFamily="18" charset="0"/>
                <a:ea typeface="Times New Roman" panose="02020603050405020304" pitchFamily="18" charset="0"/>
              </a:rPr>
              <a:t>goýberilen ýalñyşlyk</a:t>
            </a:r>
            <a:r>
              <a:rPr lang="cs-CZ" sz="3200" dirty="0">
                <a:latin typeface="Times New Roman" panose="02020603050405020304" pitchFamily="18" charset="0"/>
                <a:ea typeface="Times New Roman" panose="02020603050405020304" pitchFamily="18" charset="0"/>
              </a:rPr>
              <a:t> şeýle formula bilen hasaplanylýar.</a:t>
            </a:r>
            <a:endParaRPr lang="ru-RU" sz="1800" dirty="0">
              <a:latin typeface="Times New Roman" panose="02020603050405020304" pitchFamily="18" charset="0"/>
              <a:ea typeface="Times New Roman" panose="02020603050405020304" pitchFamily="18" charset="0"/>
            </a:endParaRPr>
          </a:p>
          <a:p>
            <a:pPr indent="0" algn="just">
              <a:spcAft>
                <a:spcPts val="0"/>
              </a:spcAft>
              <a:buNone/>
            </a:pPr>
            <a:r>
              <a:rPr lang="cs-CZ" sz="3200" dirty="0">
                <a:latin typeface="Times New Roman" panose="02020603050405020304" pitchFamily="18" charset="0"/>
                <a:ea typeface="Times New Roman" panose="02020603050405020304" pitchFamily="18" charset="0"/>
              </a:rPr>
              <a:t> </a:t>
            </a:r>
            <a:endParaRPr lang="ru-RU" sz="1800" dirty="0">
              <a:latin typeface="Times New Roman" panose="02020603050405020304" pitchFamily="18" charset="0"/>
              <a:ea typeface="Times New Roman" panose="02020603050405020304" pitchFamily="18" charset="0"/>
            </a:endParaRPr>
          </a:p>
          <a:p>
            <a:pPr indent="0" algn="ctr">
              <a:spcAft>
                <a:spcPts val="0"/>
              </a:spcAft>
              <a:buNone/>
            </a:pPr>
            <a:r>
              <a:rPr lang="cs-CZ" sz="3200" b="1" dirty="0">
                <a:latin typeface="Times New Roman" panose="02020603050405020304" pitchFamily="18" charset="0"/>
                <a:ea typeface="Times New Roman" panose="02020603050405020304" pitchFamily="18" charset="0"/>
              </a:rPr>
              <a:t>f</a:t>
            </a:r>
            <a:r>
              <a:rPr lang="en-US" sz="3200" b="1" baseline="-25000" dirty="0">
                <a:latin typeface="Times New Roman" panose="02020603050405020304" pitchFamily="18" charset="0"/>
                <a:ea typeface="Times New Roman" panose="02020603050405020304" pitchFamily="18" charset="0"/>
                <a:sym typeface="Symbol" panose="05050102010706020507" pitchFamily="18" charset="2"/>
              </a:rPr>
              <a:t></a:t>
            </a:r>
            <a:r>
              <a:rPr lang="cs-CZ" sz="3200" b="1" dirty="0">
                <a:latin typeface="Times New Roman" panose="02020603050405020304" pitchFamily="18" charset="0"/>
                <a:ea typeface="Times New Roman" panose="02020603050405020304" pitchFamily="18" charset="0"/>
              </a:rPr>
              <a:t>=</a:t>
            </a:r>
            <a:r>
              <a:rPr lang="en-US" sz="3200" b="1" dirty="0">
                <a:latin typeface="Times New Roman" panose="02020603050405020304" pitchFamily="18" charset="0"/>
                <a:ea typeface="Times New Roman" panose="02020603050405020304" pitchFamily="18" charset="0"/>
                <a:sym typeface="Symbol" panose="05050102010706020507" pitchFamily="18" charset="2"/>
              </a:rPr>
              <a:t></a:t>
            </a:r>
            <a:r>
              <a:rPr lang="cs-CZ" sz="3200" b="1" baseline="-25000" dirty="0">
                <a:latin typeface="Times New Roman" panose="02020603050405020304" pitchFamily="18" charset="0"/>
                <a:ea typeface="Times New Roman" panose="02020603050405020304" pitchFamily="18" charset="0"/>
              </a:rPr>
              <a:t>ölç</a:t>
            </a:r>
            <a:r>
              <a:rPr lang="cs-CZ" sz="3200" b="1" dirty="0">
                <a:latin typeface="Times New Roman" panose="02020603050405020304" pitchFamily="18" charset="0"/>
                <a:ea typeface="Times New Roman" panose="02020603050405020304" pitchFamily="18" charset="0"/>
              </a:rPr>
              <a:t>-</a:t>
            </a:r>
            <a:r>
              <a:rPr lang="en-US" sz="3200" b="1" dirty="0">
                <a:latin typeface="Times New Roman" panose="02020603050405020304" pitchFamily="18" charset="0"/>
                <a:ea typeface="Times New Roman" panose="02020603050405020304" pitchFamily="18" charset="0"/>
                <a:sym typeface="Symbol" panose="05050102010706020507" pitchFamily="18" charset="2"/>
              </a:rPr>
              <a:t></a:t>
            </a:r>
            <a:r>
              <a:rPr lang="cs-CZ" sz="3200" b="1" baseline="-25000" dirty="0">
                <a:latin typeface="Times New Roman" panose="02020603050405020304" pitchFamily="18" charset="0"/>
                <a:ea typeface="Times New Roman" panose="02020603050405020304" pitchFamily="18" charset="0"/>
              </a:rPr>
              <a:t>teor</a:t>
            </a:r>
            <a:endParaRPr lang="ru-RU" sz="1800" dirty="0">
              <a:latin typeface="Times New Roman" panose="02020603050405020304" pitchFamily="18" charset="0"/>
              <a:ea typeface="Times New Roman" panose="02020603050405020304" pitchFamily="18" charset="0"/>
            </a:endParaRPr>
          </a:p>
          <a:p>
            <a:pPr indent="381000" algn="ctr">
              <a:spcAft>
                <a:spcPts val="0"/>
              </a:spcAft>
            </a:pPr>
            <a:r>
              <a:rPr lang="cs-CZ" sz="800" b="1" dirty="0">
                <a:latin typeface="Times New Roman" panose="02020603050405020304" pitchFamily="18" charset="0"/>
                <a:ea typeface="Times New Roman" panose="02020603050405020304" pitchFamily="18" charset="0"/>
              </a:rPr>
              <a:t> </a:t>
            </a:r>
            <a:endParaRPr lang="ru-RU" sz="1800" dirty="0">
              <a:latin typeface="Times New Roman" panose="02020603050405020304" pitchFamily="18" charset="0"/>
              <a:ea typeface="Times New Roman" panose="02020603050405020304" pitchFamily="18" charset="0"/>
            </a:endParaRPr>
          </a:p>
          <a:p>
            <a:pPr indent="381000" algn="just">
              <a:spcAft>
                <a:spcPts val="0"/>
              </a:spcAft>
            </a:pPr>
            <a:r>
              <a:rPr lang="cs-CZ" sz="3200" dirty="0">
                <a:latin typeface="Times New Roman" panose="02020603050405020304" pitchFamily="18" charset="0"/>
                <a:ea typeface="Times New Roman" panose="02020603050405020304" pitchFamily="18" charset="0"/>
              </a:rPr>
              <a:t>Eger-de </a:t>
            </a:r>
            <a:r>
              <a:rPr lang="cs-CZ" sz="3200" b="1" dirty="0">
                <a:latin typeface="Times New Roman" panose="02020603050405020304" pitchFamily="18" charset="0"/>
                <a:ea typeface="Times New Roman" panose="02020603050405020304" pitchFamily="18" charset="0"/>
              </a:rPr>
              <a:t>goýberilen ýalñyşlyk</a:t>
            </a:r>
            <a:r>
              <a:rPr lang="cs-CZ" sz="3200" dirty="0">
                <a:latin typeface="Times New Roman" panose="02020603050405020304" pitchFamily="18" charset="0"/>
                <a:ea typeface="Times New Roman" panose="02020603050405020304" pitchFamily="18" charset="0"/>
              </a:rPr>
              <a:t>, rugsat berilýän ýalñyşlykdan uly bolmasa, onda ony esasy ýörelgedäki ýaly yzygiderlilikde burçlara paýlaýarlar.</a:t>
            </a:r>
            <a:endParaRPr lang="ru-RU" sz="1800" dirty="0">
              <a:latin typeface="Times New Roman" panose="02020603050405020304" pitchFamily="18" charset="0"/>
              <a:ea typeface="Times New Roman" panose="02020603050405020304" pitchFamily="18" charset="0"/>
            </a:endParaRPr>
          </a:p>
          <a:p>
            <a:pPr indent="381000" algn="just">
              <a:spcAft>
                <a:spcPts val="0"/>
              </a:spcAft>
            </a:pPr>
            <a:r>
              <a:rPr lang="cs-CZ" sz="3200" b="1" dirty="0">
                <a:latin typeface="Times New Roman" panose="02020603050405020304" pitchFamily="18" charset="0"/>
                <a:ea typeface="Times New Roman" panose="02020603050405020304" pitchFamily="18" charset="0"/>
              </a:rPr>
              <a:t>Diogonal ýörelgäniň</a:t>
            </a:r>
            <a:r>
              <a:rPr lang="cs-CZ" sz="3200" dirty="0">
                <a:latin typeface="Times New Roman" panose="02020603050405020304" pitchFamily="18" charset="0"/>
                <a:ea typeface="Times New Roman" panose="02020603050405020304" pitchFamily="18" charset="0"/>
              </a:rPr>
              <a:t> </a:t>
            </a:r>
            <a:r>
              <a:rPr lang="cs-CZ" sz="3200" b="1" dirty="0">
                <a:latin typeface="Times New Roman" panose="02020603050405020304" pitchFamily="18" charset="0"/>
                <a:ea typeface="Times New Roman" panose="02020603050405020304" pitchFamily="18" charset="0"/>
              </a:rPr>
              <a:t>azimutlary </a:t>
            </a:r>
            <a:r>
              <a:rPr lang="cs-CZ" sz="3200" dirty="0">
                <a:latin typeface="Times New Roman" panose="02020603050405020304" pitchFamily="18" charset="0"/>
                <a:ea typeface="Times New Roman" panose="02020603050405020304" pitchFamily="18" charset="0"/>
              </a:rPr>
              <a:t>we </a:t>
            </a:r>
            <a:r>
              <a:rPr lang="cs-CZ" sz="3200" b="1" dirty="0">
                <a:latin typeface="Times New Roman" panose="02020603050405020304" pitchFamily="18" charset="0"/>
                <a:ea typeface="Times New Roman" panose="02020603050405020304" pitchFamily="18" charset="0"/>
              </a:rPr>
              <a:t>rumblary</a:t>
            </a:r>
            <a:r>
              <a:rPr lang="cs-CZ" sz="3200" dirty="0">
                <a:latin typeface="Times New Roman" panose="02020603050405020304" pitchFamily="18" charset="0"/>
                <a:ea typeface="Times New Roman" panose="02020603050405020304" pitchFamily="18" charset="0"/>
              </a:rPr>
              <a:t> hasaplanandan soň, </a:t>
            </a:r>
            <a:r>
              <a:rPr lang="cs-CZ" sz="3200" dirty="0" smtClean="0">
                <a:latin typeface="Times New Roman" panose="02020603050405020304" pitchFamily="18" charset="0"/>
                <a:ea typeface="Times New Roman" panose="02020603050405020304" pitchFamily="18" charset="0"/>
              </a:rPr>
              <a:t>on</a:t>
            </a:r>
            <a:r>
              <a:rPr lang="tk-TM" sz="3200" dirty="0" smtClean="0">
                <a:latin typeface="Times New Roman" panose="02020603050405020304" pitchFamily="18" charset="0"/>
                <a:ea typeface="Times New Roman" panose="02020603050405020304" pitchFamily="18" charset="0"/>
              </a:rPr>
              <a:t>u</a:t>
            </a:r>
            <a:r>
              <a:rPr lang="cs-CZ" sz="3200" dirty="0" smtClean="0">
                <a:latin typeface="Times New Roman" panose="02020603050405020304" pitchFamily="18" charset="0"/>
                <a:ea typeface="Times New Roman" panose="02020603050405020304" pitchFamily="18" charset="0"/>
              </a:rPr>
              <a:t>ñ </a:t>
            </a:r>
            <a:r>
              <a:rPr lang="cs-CZ" sz="3200" dirty="0">
                <a:latin typeface="Times New Roman" panose="02020603050405020304" pitchFamily="18" charset="0"/>
                <a:ea typeface="Times New Roman" panose="02020603050405020304" pitchFamily="18" charset="0"/>
              </a:rPr>
              <a:t>ösdürilen koordinatalary esasy ýörelgedäki ýaly hasaplanylýar.</a:t>
            </a:r>
            <a:endParaRPr lang="ru-RU" sz="1800" dirty="0">
              <a:latin typeface="Times New Roman" panose="02020603050405020304" pitchFamily="18" charset="0"/>
              <a:ea typeface="Times New Roman" panose="02020603050405020304" pitchFamily="18" charset="0"/>
            </a:endParaRPr>
          </a:p>
          <a:p>
            <a:pPr indent="0" algn="just">
              <a:spcAft>
                <a:spcPts val="0"/>
              </a:spcAft>
              <a:buNone/>
            </a:pPr>
            <a:endParaRPr lang="ru-RU"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4454162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stretch>
            <a:fillRect/>
          </a:stretch>
        </p:blipFill>
        <p:spPr>
          <a:xfrm>
            <a:off x="1362808" y="958362"/>
            <a:ext cx="10119946" cy="5081953"/>
          </a:xfrm>
          <a:prstGeom prst="rect">
            <a:avLst/>
          </a:prstGeom>
        </p:spPr>
      </p:pic>
    </p:spTree>
    <p:extLst>
      <p:ext uri="{BB962C8B-B14F-4D97-AF65-F5344CB8AC3E}">
        <p14:creationId xmlns:p14="http://schemas.microsoft.com/office/powerpoint/2010/main" val="42089538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stretch>
            <a:fillRect/>
          </a:stretch>
        </p:blipFill>
        <p:spPr>
          <a:xfrm>
            <a:off x="430824" y="492369"/>
            <a:ext cx="11210192" cy="5873262"/>
          </a:xfrm>
          <a:prstGeom prst="rect">
            <a:avLst/>
          </a:prstGeom>
        </p:spPr>
      </p:pic>
    </p:spTree>
    <p:extLst>
      <p:ext uri="{BB962C8B-B14F-4D97-AF65-F5344CB8AC3E}">
        <p14:creationId xmlns:p14="http://schemas.microsoft.com/office/powerpoint/2010/main" val="845232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tk-TM" b="1" dirty="0" smtClean="0"/>
              <a:t>Sapagyň meýilnamasy</a:t>
            </a:r>
            <a:endParaRPr lang="ru-RU" b="1" dirty="0"/>
          </a:p>
        </p:txBody>
      </p:sp>
      <p:sp>
        <p:nvSpPr>
          <p:cNvPr id="3" name="Объект 2"/>
          <p:cNvSpPr>
            <a:spLocks noGrp="1"/>
          </p:cNvSpPr>
          <p:nvPr>
            <p:ph idx="1"/>
          </p:nvPr>
        </p:nvSpPr>
        <p:spPr/>
        <p:txBody>
          <a:bodyPr/>
          <a:lstStyle/>
          <a:p>
            <a:pPr marR="29210">
              <a:lnSpc>
                <a:spcPct val="100000"/>
              </a:lnSpc>
              <a:spcAft>
                <a:spcPts val="0"/>
              </a:spcAft>
            </a:pPr>
            <a:r>
              <a:rPr lang="ru-RU" sz="3200" b="1" dirty="0">
                <a:solidFill>
                  <a:srgbClr val="000000"/>
                </a:solidFill>
                <a:latin typeface="Times New Roman" panose="02020603050405020304" pitchFamily="18" charset="0"/>
                <a:ea typeface="Times New Roman" panose="02020603050405020304" pitchFamily="18" charset="0"/>
              </a:rPr>
              <a:t> 1.</a:t>
            </a:r>
            <a:r>
              <a:rPr lang="ru-RU" sz="3200" b="1"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Gorizontal</a:t>
            </a:r>
            <a:r>
              <a:rPr lang="en-US" sz="3200" b="1"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burçlar</a:t>
            </a:r>
            <a:r>
              <a:rPr lang="en-US" sz="3200" b="1"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ölçelende</a:t>
            </a:r>
            <a:r>
              <a:rPr lang="en-US" sz="3200" b="1"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goýberilen</a:t>
            </a:r>
            <a:r>
              <a:rPr lang="en-US" sz="3200" b="1" dirty="0">
                <a:latin typeface="Times New Roman" panose="02020603050405020304" pitchFamily="18" charset="0"/>
                <a:ea typeface="Times New Roman" panose="02020603050405020304" pitchFamily="18" charset="0"/>
              </a:rPr>
              <a:t> </a:t>
            </a:r>
            <a:r>
              <a:rPr lang="en-US" sz="3200" b="1" dirty="0" err="1" smtClean="0">
                <a:latin typeface="Times New Roman" panose="02020603050405020304" pitchFamily="18" charset="0"/>
                <a:ea typeface="Times New Roman" panose="02020603050405020304" pitchFamily="18" charset="0"/>
              </a:rPr>
              <a:t>ýalňyşlyklary</a:t>
            </a:r>
            <a:endParaRPr lang="tk-TM" sz="3200" b="1" dirty="0" smtClean="0">
              <a:latin typeface="Times New Roman" panose="02020603050405020304" pitchFamily="18" charset="0"/>
              <a:ea typeface="Times New Roman" panose="02020603050405020304" pitchFamily="18" charset="0"/>
            </a:endParaRPr>
          </a:p>
          <a:p>
            <a:pPr marL="0" marR="29210" indent="0">
              <a:lnSpc>
                <a:spcPct val="100000"/>
              </a:lnSpc>
              <a:spcAft>
                <a:spcPts val="0"/>
              </a:spcAft>
              <a:buNone/>
            </a:pPr>
            <a:r>
              <a:rPr lang="tk-TM" sz="3200" b="1" dirty="0" smtClean="0">
                <a:latin typeface="Times New Roman" panose="02020603050405020304" pitchFamily="18" charset="0"/>
                <a:ea typeface="Times New Roman" panose="02020603050405020304" pitchFamily="18" charset="0"/>
              </a:rPr>
              <a:t>        </a:t>
            </a:r>
            <a:r>
              <a:rPr lang="en-US" sz="3200" b="1" dirty="0" err="1" smtClean="0">
                <a:latin typeface="Times New Roman" panose="02020603050405020304" pitchFamily="18" charset="0"/>
                <a:ea typeface="Times New Roman" panose="02020603050405020304" pitchFamily="18" charset="0"/>
              </a:rPr>
              <a:t>kesgitlemek</a:t>
            </a:r>
            <a:r>
              <a:rPr lang="en-US" sz="3200" b="1" dirty="0" smtClean="0">
                <a:latin typeface="Times New Roman" panose="02020603050405020304" pitchFamily="18" charset="0"/>
                <a:ea typeface="Times New Roman" panose="02020603050405020304" pitchFamily="18" charset="0"/>
              </a:rPr>
              <a:t> </a:t>
            </a:r>
            <a:r>
              <a:rPr lang="en-US" sz="3200" b="1" dirty="0">
                <a:latin typeface="Times New Roman" panose="02020603050405020304" pitchFamily="18" charset="0"/>
                <a:ea typeface="Times New Roman" panose="02020603050405020304" pitchFamily="18" charset="0"/>
              </a:rPr>
              <a:t>we </a:t>
            </a:r>
            <a:r>
              <a:rPr lang="en-US" sz="3200" b="1" dirty="0" err="1">
                <a:latin typeface="Times New Roman" panose="02020603050405020304" pitchFamily="18" charset="0"/>
                <a:ea typeface="Times New Roman" panose="02020603050405020304" pitchFamily="18" charset="0"/>
              </a:rPr>
              <a:t>düzetmek</a:t>
            </a:r>
            <a:r>
              <a:rPr lang="tk-TM" sz="3200" b="1" dirty="0" smtClean="0">
                <a:solidFill>
                  <a:srgbClr val="000000"/>
                </a:solidFill>
                <a:latin typeface="Times New Roman" panose="02020603050405020304" pitchFamily="18" charset="0"/>
                <a:ea typeface="Times New Roman" panose="02020603050405020304" pitchFamily="18" charset="0"/>
              </a:rPr>
              <a:t>.</a:t>
            </a:r>
            <a:endParaRPr lang="tk-TM" sz="3200" b="1" dirty="0" smtClean="0">
              <a:solidFill>
                <a:srgbClr val="000000"/>
              </a:solidFill>
              <a:latin typeface="Times New Roman" panose="02020603050405020304" pitchFamily="18" charset="0"/>
              <a:ea typeface="Times New Roman" panose="02020603050405020304" pitchFamily="18" charset="0"/>
            </a:endParaRPr>
          </a:p>
          <a:p>
            <a:pPr marR="29210">
              <a:spcAft>
                <a:spcPts val="0"/>
              </a:spcAft>
            </a:pPr>
            <a:endParaRPr lang="ru-RU" sz="3200" dirty="0">
              <a:latin typeface="Times New Roman" panose="02020603050405020304" pitchFamily="18" charset="0"/>
              <a:ea typeface="Times New Roman" panose="02020603050405020304" pitchFamily="18" charset="0"/>
            </a:endParaRPr>
          </a:p>
          <a:p>
            <a:pPr marR="29210">
              <a:spcAft>
                <a:spcPts val="0"/>
              </a:spcAft>
            </a:pPr>
            <a:r>
              <a:rPr lang="ru-RU" sz="3200" b="1" dirty="0">
                <a:solidFill>
                  <a:srgbClr val="000000"/>
                </a:solidFill>
                <a:latin typeface="Times New Roman" panose="02020603050405020304" pitchFamily="18" charset="0"/>
                <a:ea typeface="Times New Roman" panose="02020603050405020304" pitchFamily="18" charset="0"/>
              </a:rPr>
              <a:t> </a:t>
            </a:r>
            <a:r>
              <a:rPr lang="ru-RU" sz="3200" b="1" dirty="0" smtClean="0">
                <a:solidFill>
                  <a:srgbClr val="000000"/>
                </a:solidFill>
                <a:latin typeface="Times New Roman" panose="02020603050405020304" pitchFamily="18" charset="0"/>
                <a:ea typeface="Times New Roman" panose="02020603050405020304" pitchFamily="18" charset="0"/>
              </a:rPr>
              <a:t>2</a:t>
            </a:r>
            <a:r>
              <a:rPr lang="ru-RU" sz="3200" b="1" dirty="0">
                <a:solidFill>
                  <a:srgbClr val="000000"/>
                </a:solidFill>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Ösdürilen</a:t>
            </a:r>
            <a:r>
              <a:rPr lang="en-US" sz="3200" b="1"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koordinatalary</a:t>
            </a:r>
            <a:r>
              <a:rPr lang="en-US" sz="3200" b="1"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hasaplamak</a:t>
            </a:r>
            <a:r>
              <a:rPr lang="tk-TM" sz="3200" b="1" dirty="0" smtClean="0">
                <a:latin typeface="Times New Roman" panose="02020603050405020304" pitchFamily="18" charset="0"/>
                <a:ea typeface="Times New Roman" panose="02020603050405020304" pitchFamily="18" charset="0"/>
              </a:rPr>
              <a:t>.</a:t>
            </a:r>
            <a:endParaRPr lang="tk-TM" sz="3200" b="1" dirty="0" smtClean="0">
              <a:latin typeface="Times New Roman" panose="02020603050405020304" pitchFamily="18" charset="0"/>
              <a:ea typeface="Times New Roman" panose="02020603050405020304" pitchFamily="18" charset="0"/>
            </a:endParaRPr>
          </a:p>
          <a:p>
            <a:pPr marR="29210">
              <a:spcAft>
                <a:spcPts val="0"/>
              </a:spcAft>
            </a:pPr>
            <a:endParaRPr lang="ru-RU" sz="3200" dirty="0">
              <a:latin typeface="Times New Roman" panose="02020603050405020304" pitchFamily="18" charset="0"/>
              <a:ea typeface="Times New Roman" panose="02020603050405020304" pitchFamily="18" charset="0"/>
            </a:endParaRPr>
          </a:p>
          <a:p>
            <a:pPr>
              <a:spcAft>
                <a:spcPts val="0"/>
              </a:spcAft>
            </a:pPr>
            <a:r>
              <a:rPr lang="ru-RU" sz="3200" dirty="0">
                <a:solidFill>
                  <a:srgbClr val="000000"/>
                </a:solidFill>
                <a:latin typeface="Times New Roman" panose="02020603050405020304" pitchFamily="18" charset="0"/>
                <a:ea typeface="Times New Roman" panose="02020603050405020304" pitchFamily="18" charset="0"/>
              </a:rPr>
              <a:t> </a:t>
            </a:r>
            <a:r>
              <a:rPr lang="ru-RU" sz="3200" b="1" dirty="0" smtClean="0">
                <a:solidFill>
                  <a:srgbClr val="000000"/>
                </a:solidFill>
                <a:latin typeface="Times New Roman" panose="02020603050405020304" pitchFamily="18" charset="0"/>
                <a:ea typeface="Times New Roman" panose="02020603050405020304" pitchFamily="18" charset="0"/>
              </a:rPr>
              <a:t>3</a:t>
            </a:r>
            <a:r>
              <a:rPr lang="hr-HR" sz="3200" b="1" dirty="0">
                <a:latin typeface="Times New Roman" panose="02020603050405020304" pitchFamily="18" charset="0"/>
                <a:ea typeface="Times New Roman" panose="02020603050405020304" pitchFamily="18" charset="0"/>
              </a:rPr>
              <a:t>. </a:t>
            </a:r>
            <a:r>
              <a:rPr lang="hr-HR" sz="3200" b="1" dirty="0">
                <a:latin typeface="Times New Roman" panose="02020603050405020304" pitchFamily="18" charset="0"/>
                <a:ea typeface="Times New Roman" panose="02020603050405020304" pitchFamily="18" charset="0"/>
              </a:rPr>
              <a:t>Diogonal ýörelgede nokotlaryň </a:t>
            </a:r>
            <a:r>
              <a:rPr lang="hr-HR" sz="3200" b="1" dirty="0" smtClean="0">
                <a:latin typeface="Times New Roman" panose="02020603050405020304" pitchFamily="18" charset="0"/>
                <a:ea typeface="Times New Roman" panose="02020603050405020304" pitchFamily="18" charset="0"/>
              </a:rPr>
              <a:t>koordinatalaryny</a:t>
            </a:r>
            <a:r>
              <a:rPr lang="tk-TM" sz="3200" b="1" dirty="0" smtClean="0">
                <a:latin typeface="Times New Roman" panose="02020603050405020304" pitchFamily="18" charset="0"/>
                <a:ea typeface="Times New Roman" panose="02020603050405020304" pitchFamily="18" charset="0"/>
              </a:rPr>
              <a:t> </a:t>
            </a:r>
          </a:p>
          <a:p>
            <a:pPr marL="0" indent="0">
              <a:spcAft>
                <a:spcPts val="0"/>
              </a:spcAft>
              <a:buNone/>
            </a:pPr>
            <a:r>
              <a:rPr lang="tk-TM" sz="3200" b="1" dirty="0" smtClean="0">
                <a:latin typeface="Times New Roman" panose="02020603050405020304" pitchFamily="18" charset="0"/>
                <a:ea typeface="Times New Roman" panose="02020603050405020304" pitchFamily="18" charset="0"/>
              </a:rPr>
              <a:t>     </a:t>
            </a:r>
            <a:r>
              <a:rPr lang="hr-HR" sz="3200" b="1" dirty="0" smtClean="0">
                <a:latin typeface="Times New Roman" panose="02020603050405020304" pitchFamily="18" charset="0"/>
                <a:ea typeface="Times New Roman" panose="02020603050405020304" pitchFamily="18" charset="0"/>
              </a:rPr>
              <a:t> </a:t>
            </a:r>
            <a:r>
              <a:rPr lang="tk-TM" sz="3200" b="1" dirty="0" smtClean="0">
                <a:latin typeface="Times New Roman" panose="02020603050405020304" pitchFamily="18" charset="0"/>
                <a:ea typeface="Times New Roman" panose="02020603050405020304" pitchFamily="18" charset="0"/>
              </a:rPr>
              <a:t>  </a:t>
            </a:r>
            <a:r>
              <a:rPr lang="hr-HR" sz="3200" b="1" dirty="0" smtClean="0">
                <a:latin typeface="Times New Roman" panose="02020603050405020304" pitchFamily="18" charset="0"/>
                <a:ea typeface="Times New Roman" panose="02020603050405020304" pitchFamily="18" charset="0"/>
              </a:rPr>
              <a:t>hasaplamak</a:t>
            </a:r>
            <a:r>
              <a:rPr lang="tk-TM" sz="3200" b="1" dirty="0" smtClean="0">
                <a:latin typeface="Times New Roman" panose="02020603050405020304" pitchFamily="18" charset="0"/>
                <a:ea typeface="Times New Roman" panose="02020603050405020304" pitchFamily="18" charset="0"/>
              </a:rPr>
              <a:t>.</a:t>
            </a:r>
            <a:r>
              <a:rPr lang="ru-RU" sz="3200" b="1" dirty="0" smtClean="0">
                <a:latin typeface="Times New Roman" panose="02020603050405020304" pitchFamily="18" charset="0"/>
                <a:ea typeface="Times New Roman" panose="02020603050405020304" pitchFamily="18" charset="0"/>
              </a:rPr>
              <a:t> </a:t>
            </a:r>
            <a:endParaRPr lang="ru-RU" sz="3200" dirty="0"/>
          </a:p>
        </p:txBody>
      </p:sp>
    </p:spTree>
    <p:extLst>
      <p:ext uri="{BB962C8B-B14F-4D97-AF65-F5344CB8AC3E}">
        <p14:creationId xmlns:p14="http://schemas.microsoft.com/office/powerpoint/2010/main" val="40971403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20717" y="283779"/>
            <a:ext cx="11666483" cy="6258911"/>
          </a:xfrm>
        </p:spPr>
        <p:txBody>
          <a:bodyPr>
            <a:normAutofit lnSpcReduction="10000"/>
          </a:bodyPr>
          <a:lstStyle/>
          <a:p>
            <a:pPr algn="just"/>
            <a:r>
              <a:rPr lang="tk-TM" sz="3200" b="1" dirty="0" smtClean="0">
                <a:latin typeface="Times New Roman" panose="02020603050405020304" pitchFamily="18" charset="0"/>
                <a:ea typeface="Times New Roman" panose="02020603050405020304" pitchFamily="18" charset="0"/>
              </a:rPr>
              <a:t>     </a:t>
            </a:r>
            <a:r>
              <a:rPr lang="ru-RU" sz="3000" b="1" dirty="0" smtClean="0">
                <a:latin typeface="Times New Roman" panose="02020603050405020304" pitchFamily="18" charset="0"/>
                <a:ea typeface="Times New Roman" panose="02020603050405020304" pitchFamily="18" charset="0"/>
              </a:rPr>
              <a:t>1</a:t>
            </a:r>
            <a:r>
              <a:rPr lang="ru-RU" sz="3000" dirty="0" smtClean="0">
                <a:solidFill>
                  <a:srgbClr val="000000"/>
                </a:solidFill>
                <a:latin typeface="Times New Roman" panose="02020603050405020304" pitchFamily="18" charset="0"/>
                <a:ea typeface="Times New Roman" panose="02020603050405020304" pitchFamily="18" charset="0"/>
              </a:rPr>
              <a:t>.</a:t>
            </a:r>
            <a:r>
              <a:rPr lang="ru-RU" b="1" dirty="0" smtClean="0"/>
              <a:t> </a:t>
            </a:r>
            <a:r>
              <a:rPr lang="cs-CZ" sz="3100" dirty="0"/>
              <a:t>Ýapyk teodolit ýörelgede gorizontal burçlar ölçenende dürli sebäplere görä ýalňyşlyklar goýberilýär. Ol ýalňyşlyklaryň ululygyny kesgitlemek üçin teodolit ýörelgede ölçenen burçlaryň ählisini goşyp jemlemeli we olaryň jemni, teoriýa boýunça bolmaly bahasy bilen </a:t>
            </a:r>
            <a:r>
              <a:rPr lang="cs-CZ" sz="3100" dirty="0" smtClean="0"/>
              <a:t>deñeşdirilýär</a:t>
            </a:r>
            <a:r>
              <a:rPr lang="cs-CZ" dirty="0" smtClean="0"/>
              <a:t>.</a:t>
            </a:r>
            <a:r>
              <a:rPr lang="tk-TM" dirty="0"/>
              <a:t> </a:t>
            </a:r>
            <a:r>
              <a:rPr lang="cs-CZ" dirty="0" smtClean="0"/>
              <a:t>Ýapyk </a:t>
            </a:r>
            <a:r>
              <a:rPr lang="cs-CZ" dirty="0"/>
              <a:t>teodolit ýörelgede içki gorizontal burçlaryň teoriýa boýunça bolmaly jemi şeýle formula bilen hasaplanylýar</a:t>
            </a:r>
            <a:r>
              <a:rPr lang="cs-CZ" dirty="0" smtClean="0"/>
              <a:t>.                         </a:t>
            </a:r>
            <a:endParaRPr lang="en-US" dirty="0" smtClean="0"/>
          </a:p>
          <a:p>
            <a:pPr marL="0" indent="0" algn="ctr">
              <a:buNone/>
            </a:pPr>
            <a:r>
              <a:rPr lang="cs-CZ" dirty="0" smtClean="0"/>
              <a:t> </a:t>
            </a:r>
            <a:r>
              <a:rPr lang="cs-CZ" b="1" dirty="0" smtClean="0">
                <a:sym typeface="Symbol" panose="05050102010706020507" pitchFamily="18" charset="2"/>
              </a:rPr>
              <a:t></a:t>
            </a:r>
            <a:r>
              <a:rPr lang="cs-CZ" b="1" baseline="-25000" dirty="0" smtClean="0"/>
              <a:t>teor</a:t>
            </a:r>
            <a:r>
              <a:rPr lang="cs-CZ" b="1" dirty="0" smtClean="0"/>
              <a:t>=180</a:t>
            </a:r>
            <a:r>
              <a:rPr lang="en-US" b="1" dirty="0" smtClean="0"/>
              <a:t>x</a:t>
            </a:r>
            <a:r>
              <a:rPr lang="cs-CZ" b="1" dirty="0" smtClean="0"/>
              <a:t>(n </a:t>
            </a:r>
            <a:r>
              <a:rPr lang="cs-CZ" b="1" dirty="0"/>
              <a:t>– 2)</a:t>
            </a:r>
            <a:endParaRPr lang="ru-RU" b="1" dirty="0"/>
          </a:p>
          <a:p>
            <a:pPr marL="0" indent="0">
              <a:buNone/>
            </a:pPr>
            <a:r>
              <a:rPr lang="cs-CZ" b="1" dirty="0"/>
              <a:t>Bu </a:t>
            </a:r>
            <a:r>
              <a:rPr lang="cs-CZ" b="1" dirty="0" smtClean="0"/>
              <a:t>ýerde:</a:t>
            </a:r>
            <a:r>
              <a:rPr lang="en-US" dirty="0"/>
              <a:t> </a:t>
            </a:r>
            <a:r>
              <a:rPr lang="cs-CZ" b="1" dirty="0" smtClean="0"/>
              <a:t>n</a:t>
            </a:r>
            <a:r>
              <a:rPr lang="cs-CZ" dirty="0" smtClean="0"/>
              <a:t>–burçlaryň </a:t>
            </a:r>
            <a:r>
              <a:rPr lang="cs-CZ" dirty="0"/>
              <a:t>sany.</a:t>
            </a:r>
            <a:endParaRPr lang="ru-RU" dirty="0"/>
          </a:p>
          <a:p>
            <a:r>
              <a:rPr lang="cs-CZ" dirty="0"/>
              <a:t>Gorizontal burçlary ölçemekde goýberilen ýalňyşlyk şeýle formula bilen hasaplanylýar</a:t>
            </a:r>
            <a:r>
              <a:rPr lang="cs-CZ" dirty="0" smtClean="0"/>
              <a:t>.</a:t>
            </a:r>
            <a:r>
              <a:rPr lang="cs-CZ" dirty="0"/>
              <a:t> </a:t>
            </a:r>
            <a:endParaRPr lang="ru-RU" dirty="0" smtClean="0"/>
          </a:p>
          <a:p>
            <a:pPr marL="0" indent="0" algn="ctr">
              <a:buNone/>
            </a:pPr>
            <a:r>
              <a:rPr lang="cs-CZ" b="1" dirty="0" smtClean="0"/>
              <a:t>f</a:t>
            </a:r>
            <a:r>
              <a:rPr lang="cs-CZ" b="1" baseline="-25000" dirty="0" smtClean="0">
                <a:sym typeface="Symbol" panose="05050102010706020507" pitchFamily="18" charset="2"/>
              </a:rPr>
              <a:t></a:t>
            </a:r>
            <a:r>
              <a:rPr lang="cs-CZ" b="1" baseline="-25000" dirty="0" smtClean="0"/>
              <a:t>goýb</a:t>
            </a:r>
            <a:r>
              <a:rPr lang="cs-CZ" b="1" dirty="0" smtClean="0"/>
              <a:t> = </a:t>
            </a:r>
            <a:r>
              <a:rPr lang="cs-CZ" b="1" dirty="0" smtClean="0">
                <a:sym typeface="Symbol" panose="05050102010706020507" pitchFamily="18" charset="2"/>
              </a:rPr>
              <a:t></a:t>
            </a:r>
            <a:r>
              <a:rPr lang="cs-CZ" b="1" baseline="-25000" dirty="0" smtClean="0"/>
              <a:t>ölç</a:t>
            </a:r>
            <a:r>
              <a:rPr lang="cs-CZ" b="1" dirty="0" smtClean="0"/>
              <a:t> - </a:t>
            </a:r>
            <a:r>
              <a:rPr lang="cs-CZ" b="1" dirty="0" smtClean="0">
                <a:sym typeface="Symbol" panose="05050102010706020507" pitchFamily="18" charset="2"/>
              </a:rPr>
              <a:t></a:t>
            </a:r>
            <a:r>
              <a:rPr lang="cs-CZ" b="1" baseline="-25000" dirty="0" smtClean="0"/>
              <a:t>teor</a:t>
            </a:r>
            <a:endParaRPr lang="ru-RU" dirty="0" smtClean="0"/>
          </a:p>
          <a:p>
            <a:pPr marL="0" indent="0">
              <a:buNone/>
            </a:pPr>
            <a:r>
              <a:rPr lang="cs-CZ" baseline="-25000" dirty="0"/>
              <a:t> </a:t>
            </a:r>
            <a:r>
              <a:rPr lang="cs-CZ" b="1" dirty="0" smtClean="0"/>
              <a:t>Bu ýerde</a:t>
            </a:r>
            <a:r>
              <a:rPr lang="cs-CZ" b="1" baseline="-25000" dirty="0" smtClean="0"/>
              <a:t> </a:t>
            </a:r>
            <a:r>
              <a:rPr lang="cs-CZ" b="1" dirty="0" smtClean="0"/>
              <a:t>:  </a:t>
            </a:r>
            <a:endParaRPr lang="ru-RU" dirty="0" smtClean="0"/>
          </a:p>
          <a:p>
            <a:r>
              <a:rPr lang="cs-CZ" b="1" dirty="0" smtClean="0">
                <a:sym typeface="Symbol" panose="05050102010706020507" pitchFamily="18" charset="2"/>
              </a:rPr>
              <a:t></a:t>
            </a:r>
            <a:r>
              <a:rPr lang="cs-CZ" b="1" baseline="-25000" dirty="0"/>
              <a:t>ölç</a:t>
            </a:r>
            <a:r>
              <a:rPr lang="cs-CZ" dirty="0"/>
              <a:t> </a:t>
            </a:r>
            <a:r>
              <a:rPr lang="cs-CZ" baseline="-25000" dirty="0"/>
              <a:t> </a:t>
            </a:r>
            <a:r>
              <a:rPr lang="cs-CZ" dirty="0"/>
              <a:t>- ölçelen içki burçlaryñ jemi. </a:t>
            </a:r>
            <a:endParaRPr lang="ru-RU" dirty="0"/>
          </a:p>
          <a:p>
            <a:r>
              <a:rPr lang="cs-CZ" b="1" dirty="0" smtClean="0">
                <a:sym typeface="Symbol" panose="05050102010706020507" pitchFamily="18" charset="2"/>
              </a:rPr>
              <a:t></a:t>
            </a:r>
            <a:r>
              <a:rPr lang="cs-CZ" b="1" baseline="-25000" dirty="0"/>
              <a:t>teor</a:t>
            </a:r>
            <a:r>
              <a:rPr lang="cs-CZ" baseline="-25000" dirty="0"/>
              <a:t>  </a:t>
            </a:r>
            <a:r>
              <a:rPr lang="cs-CZ" dirty="0"/>
              <a:t>- şol buçlaryñ teoriýa boýunça bolmaly jemi</a:t>
            </a:r>
            <a:r>
              <a:rPr lang="cs-CZ" dirty="0" smtClean="0"/>
              <a:t>.</a:t>
            </a:r>
            <a:r>
              <a:rPr lang="en-US" sz="3000" dirty="0" smtClean="0">
                <a:latin typeface="Times New Roman" panose="02020603050405020304" pitchFamily="18" charset="0"/>
                <a:ea typeface="Times New Roman" panose="02020603050405020304" pitchFamily="18" charset="0"/>
              </a:rPr>
              <a:t> </a:t>
            </a:r>
            <a:endParaRPr lang="ru-RU" sz="3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430123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p:cNvPicPr>
            <a:picLocks noGrp="1" noChangeAspect="1"/>
          </p:cNvPicPr>
          <p:nvPr>
            <p:ph idx="1"/>
          </p:nvPr>
        </p:nvPicPr>
        <p:blipFill>
          <a:blip r:embed="rId2"/>
          <a:stretch>
            <a:fillRect/>
          </a:stretch>
        </p:blipFill>
        <p:spPr>
          <a:xfrm>
            <a:off x="914400" y="430823"/>
            <a:ext cx="10796954" cy="5917223"/>
          </a:xfrm>
          <a:prstGeom prst="rect">
            <a:avLst/>
          </a:prstGeom>
        </p:spPr>
      </p:pic>
    </p:spTree>
    <p:extLst>
      <p:ext uri="{BB962C8B-B14F-4D97-AF65-F5344CB8AC3E}">
        <p14:creationId xmlns:p14="http://schemas.microsoft.com/office/powerpoint/2010/main" val="1450748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6208585" y="5495352"/>
            <a:ext cx="184731" cy="865173"/>
          </a:xfrm>
          <a:prstGeom prst="rect">
            <a:avLst/>
          </a:prstGeom>
        </p:spPr>
        <p:txBody>
          <a:bodyPr wrap="none">
            <a:spAutoFit/>
          </a:bodyPr>
          <a:lstStyle/>
          <a:p>
            <a:pPr algn="ctr">
              <a:lnSpc>
                <a:spcPct val="107000"/>
              </a:lnSpc>
              <a:spcAft>
                <a:spcPts val="0"/>
              </a:spcAft>
            </a:pPr>
            <a:endParaRPr lang="tk-TM" sz="2400" b="1"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p:cNvSpPr/>
          <p:nvPr/>
        </p:nvSpPr>
        <p:spPr>
          <a:xfrm>
            <a:off x="1195754" y="2690336"/>
            <a:ext cx="10357337" cy="3154710"/>
          </a:xfrm>
          <a:prstGeom prst="rect">
            <a:avLst/>
          </a:prstGeom>
        </p:spPr>
        <p:txBody>
          <a:bodyPr wrap="square">
            <a:spAutoFit/>
          </a:bodyPr>
          <a:lstStyle/>
          <a:p>
            <a:pPr marL="1341120" indent="381000" algn="ctr"/>
            <a:r>
              <a:rPr lang="cs-CZ" sz="3600" b="1" dirty="0">
                <a:latin typeface="Times New Roman" panose="02020603050405020304" pitchFamily="18" charset="0"/>
                <a:ea typeface="Times New Roman" panose="02020603050405020304" pitchFamily="18" charset="0"/>
                <a:sym typeface="Symbol" panose="05050102010706020507" pitchFamily="18" charset="2"/>
              </a:rPr>
              <a:t></a:t>
            </a:r>
            <a:r>
              <a:rPr lang="cs-CZ" sz="3600" b="1" baseline="-25000" dirty="0">
                <a:latin typeface="Times New Roman" panose="02020603050405020304" pitchFamily="18" charset="0"/>
                <a:ea typeface="Times New Roman" panose="02020603050405020304" pitchFamily="18" charset="0"/>
              </a:rPr>
              <a:t>n</a:t>
            </a:r>
            <a:r>
              <a:rPr lang="cs-CZ" sz="3600" b="1" dirty="0">
                <a:latin typeface="Times New Roman" panose="02020603050405020304" pitchFamily="18" charset="0"/>
                <a:ea typeface="Times New Roman" panose="02020603050405020304" pitchFamily="18" charset="0"/>
              </a:rPr>
              <a:t>=</a:t>
            </a:r>
            <a:r>
              <a:rPr lang="cs-CZ" sz="3600" b="1" dirty="0">
                <a:latin typeface="Times New Roman" panose="02020603050405020304" pitchFamily="18" charset="0"/>
                <a:ea typeface="Times New Roman" panose="02020603050405020304" pitchFamily="18" charset="0"/>
                <a:sym typeface="Symbol" panose="05050102010706020507" pitchFamily="18" charset="2"/>
              </a:rPr>
              <a:t></a:t>
            </a:r>
            <a:r>
              <a:rPr lang="cs-CZ" sz="3600" b="1" baseline="-25000" dirty="0">
                <a:latin typeface="Times New Roman" panose="02020603050405020304" pitchFamily="18" charset="0"/>
                <a:ea typeface="Times New Roman" panose="02020603050405020304" pitchFamily="18" charset="0"/>
              </a:rPr>
              <a:t>n-1</a:t>
            </a:r>
            <a:r>
              <a:rPr lang="cs-CZ" sz="3600" b="1" dirty="0">
                <a:latin typeface="Times New Roman" panose="02020603050405020304" pitchFamily="18" charset="0"/>
                <a:ea typeface="Times New Roman" panose="02020603050405020304" pitchFamily="18" charset="0"/>
              </a:rPr>
              <a:t>+180</a:t>
            </a:r>
            <a:r>
              <a:rPr lang="cs-CZ" sz="3600" b="1" baseline="30000" dirty="0">
                <a:latin typeface="Times New Roman" panose="02020603050405020304" pitchFamily="18" charset="0"/>
                <a:ea typeface="Times New Roman" panose="02020603050405020304" pitchFamily="18" charset="0"/>
              </a:rPr>
              <a:t>0</a:t>
            </a:r>
            <a:r>
              <a:rPr lang="cs-CZ" sz="3600" b="1" dirty="0">
                <a:latin typeface="Times New Roman" panose="02020603050405020304" pitchFamily="18" charset="0"/>
                <a:ea typeface="Times New Roman" panose="02020603050405020304" pitchFamily="18" charset="0"/>
              </a:rPr>
              <a:t>-</a:t>
            </a:r>
            <a:r>
              <a:rPr lang="cs-CZ" sz="3600" b="1" dirty="0">
                <a:latin typeface="Times New Roman" panose="02020603050405020304" pitchFamily="18" charset="0"/>
                <a:ea typeface="Times New Roman" panose="02020603050405020304" pitchFamily="18" charset="0"/>
                <a:sym typeface="Symbol" panose="05050102010706020507" pitchFamily="18" charset="2"/>
              </a:rPr>
              <a:t></a:t>
            </a:r>
            <a:r>
              <a:rPr lang="cs-CZ" sz="3600" b="1" baseline="-25000" dirty="0" smtClean="0">
                <a:latin typeface="Times New Roman" panose="02020603050405020304" pitchFamily="18" charset="0"/>
                <a:ea typeface="Times New Roman" panose="02020603050405020304" pitchFamily="18" charset="0"/>
              </a:rPr>
              <a:t>n</a:t>
            </a:r>
            <a:endParaRPr lang="en-US" sz="3600" b="1" baseline="-25000" dirty="0" smtClean="0">
              <a:latin typeface="Times New Roman" panose="02020603050405020304" pitchFamily="18" charset="0"/>
              <a:ea typeface="Times New Roman" panose="02020603050405020304" pitchFamily="18" charset="0"/>
            </a:endParaRPr>
          </a:p>
          <a:p>
            <a:pPr marL="1341120" indent="381000" algn="ctr"/>
            <a:endParaRPr lang="en-US" sz="3600" b="1" baseline="-25000" dirty="0" smtClean="0">
              <a:latin typeface="Times New Roman" panose="02020603050405020304" pitchFamily="18" charset="0"/>
              <a:ea typeface="Times New Roman" panose="02020603050405020304" pitchFamily="18" charset="0"/>
            </a:endParaRPr>
          </a:p>
          <a:p>
            <a:pPr marL="1341120" indent="381000">
              <a:spcAft>
                <a:spcPts val="0"/>
              </a:spcAft>
            </a:pPr>
            <a:endParaRPr lang="ru-RU" sz="1100" dirty="0">
              <a:latin typeface="Times New Roman" panose="02020603050405020304" pitchFamily="18" charset="0"/>
              <a:ea typeface="Times New Roman" panose="02020603050405020304" pitchFamily="18" charset="0"/>
            </a:endParaRPr>
          </a:p>
          <a:p>
            <a:pPr indent="381000" algn="just">
              <a:spcAft>
                <a:spcPts val="0"/>
              </a:spcAft>
            </a:pPr>
            <a:r>
              <a:rPr lang="cs-CZ" sz="3200" b="1" dirty="0">
                <a:latin typeface="Times New Roman" panose="02020603050405020304" pitchFamily="18" charset="0"/>
                <a:ea typeface="Times New Roman" panose="02020603050405020304" pitchFamily="18" charset="0"/>
              </a:rPr>
              <a:t>Bu ýerde: </a:t>
            </a:r>
            <a:r>
              <a:rPr lang="cs-CZ" sz="3200" b="1" dirty="0">
                <a:latin typeface="Times New Roman" panose="02020603050405020304" pitchFamily="18" charset="0"/>
                <a:ea typeface="Times New Roman" panose="02020603050405020304" pitchFamily="18" charset="0"/>
                <a:sym typeface="Symbol" panose="05050102010706020507" pitchFamily="18" charset="2"/>
              </a:rPr>
              <a:t></a:t>
            </a:r>
            <a:r>
              <a:rPr lang="cs-CZ" sz="3200" b="1" baseline="-25000" dirty="0">
                <a:latin typeface="Times New Roman" panose="02020603050405020304" pitchFamily="18" charset="0"/>
                <a:ea typeface="Times New Roman" panose="02020603050405020304" pitchFamily="18" charset="0"/>
              </a:rPr>
              <a:t>n</a:t>
            </a:r>
            <a:r>
              <a:rPr lang="cs-CZ" sz="3200" dirty="0">
                <a:latin typeface="Times New Roman" panose="02020603050405020304" pitchFamily="18" charset="0"/>
                <a:ea typeface="Times New Roman" panose="02020603050405020304" pitchFamily="18" charset="0"/>
              </a:rPr>
              <a:t>–öňdäki tarapyň azimuty;</a:t>
            </a:r>
            <a:endParaRPr lang="ru-RU" sz="3200" dirty="0">
              <a:latin typeface="Times New Roman" panose="02020603050405020304" pitchFamily="18" charset="0"/>
              <a:ea typeface="Times New Roman" panose="02020603050405020304" pitchFamily="18" charset="0"/>
            </a:endParaRPr>
          </a:p>
          <a:p>
            <a:pPr indent="381000" algn="just">
              <a:spcAft>
                <a:spcPts val="0"/>
              </a:spcAft>
            </a:pPr>
            <a:r>
              <a:rPr lang="cs-CZ" sz="3200" b="1" dirty="0">
                <a:latin typeface="Times New Roman" panose="02020603050405020304" pitchFamily="18" charset="0"/>
                <a:ea typeface="Times New Roman" panose="02020603050405020304" pitchFamily="18" charset="0"/>
                <a:sym typeface="Symbol" panose="05050102010706020507" pitchFamily="18" charset="2"/>
              </a:rPr>
              <a:t></a:t>
            </a:r>
            <a:r>
              <a:rPr lang="cs-CZ" sz="3200" b="1" baseline="-25000" dirty="0">
                <a:latin typeface="Times New Roman" panose="02020603050405020304" pitchFamily="18" charset="0"/>
                <a:ea typeface="Times New Roman" panose="02020603050405020304" pitchFamily="18" charset="0"/>
              </a:rPr>
              <a:t>n-1</a:t>
            </a:r>
            <a:r>
              <a:rPr lang="cs-CZ" sz="3200" dirty="0">
                <a:latin typeface="Times New Roman" panose="02020603050405020304" pitchFamily="18" charset="0"/>
                <a:ea typeface="Times New Roman" panose="02020603050405020304" pitchFamily="18" charset="0"/>
              </a:rPr>
              <a:t>–başlangyç tarapyň azimuty;</a:t>
            </a:r>
            <a:endParaRPr lang="ru-RU" sz="3200" dirty="0">
              <a:latin typeface="Times New Roman" panose="02020603050405020304" pitchFamily="18" charset="0"/>
              <a:ea typeface="Times New Roman" panose="02020603050405020304" pitchFamily="18" charset="0"/>
            </a:endParaRPr>
          </a:p>
          <a:p>
            <a:pPr indent="381000" algn="just">
              <a:spcAft>
                <a:spcPts val="0"/>
              </a:spcAft>
            </a:pPr>
            <a:r>
              <a:rPr lang="cs-CZ" sz="3200" b="1" dirty="0">
                <a:latin typeface="Times New Roman" panose="02020603050405020304" pitchFamily="18" charset="0"/>
                <a:ea typeface="Times New Roman" panose="02020603050405020304" pitchFamily="18" charset="0"/>
                <a:sym typeface="Symbol" panose="05050102010706020507" pitchFamily="18" charset="2"/>
              </a:rPr>
              <a:t></a:t>
            </a:r>
            <a:r>
              <a:rPr lang="cs-CZ" sz="3200" b="1" baseline="-25000" dirty="0">
                <a:latin typeface="Times New Roman" panose="02020603050405020304" pitchFamily="18" charset="0"/>
                <a:ea typeface="Times New Roman" panose="02020603050405020304" pitchFamily="18" charset="0"/>
              </a:rPr>
              <a:t>n</a:t>
            </a:r>
            <a:r>
              <a:rPr lang="cs-CZ" sz="3200" dirty="0">
                <a:latin typeface="Times New Roman" panose="02020603050405020304" pitchFamily="18" charset="0"/>
                <a:ea typeface="Times New Roman" panose="02020603050405020304" pitchFamily="18" charset="0"/>
              </a:rPr>
              <a:t> - ýörelgeden sagda, başlnagyç we öňdäki taraplaryň arasynda ýatan, düzedilen içki burç;</a:t>
            </a:r>
            <a:endParaRPr lang="ru-RU"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325877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Объект 2"/>
          <p:cNvPicPr>
            <a:picLocks noGrp="1" noChangeAspect="1"/>
          </p:cNvPicPr>
          <p:nvPr>
            <p:ph idx="1"/>
          </p:nvPr>
        </p:nvPicPr>
        <p:blipFill>
          <a:blip r:embed="rId2"/>
          <a:stretch>
            <a:fillRect/>
          </a:stretch>
        </p:blipFill>
        <p:spPr>
          <a:xfrm>
            <a:off x="677006" y="158262"/>
            <a:ext cx="10691447" cy="5996353"/>
          </a:xfrm>
          <a:prstGeom prst="rect">
            <a:avLst/>
          </a:prstGeom>
        </p:spPr>
      </p:pic>
    </p:spTree>
    <p:extLst>
      <p:ext uri="{BB962C8B-B14F-4D97-AF65-F5344CB8AC3E}">
        <p14:creationId xmlns:p14="http://schemas.microsoft.com/office/powerpoint/2010/main" val="5698944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stretch>
            <a:fillRect/>
          </a:stretch>
        </p:blipFill>
        <p:spPr>
          <a:xfrm>
            <a:off x="527538" y="536330"/>
            <a:ext cx="11315699" cy="5802923"/>
          </a:xfrm>
          <a:prstGeom prst="rect">
            <a:avLst/>
          </a:prstGeom>
        </p:spPr>
      </p:pic>
    </p:spTree>
    <p:extLst>
      <p:ext uri="{BB962C8B-B14F-4D97-AF65-F5344CB8AC3E}">
        <p14:creationId xmlns:p14="http://schemas.microsoft.com/office/powerpoint/2010/main" val="32819241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38200" y="509954"/>
            <a:ext cx="10515600" cy="5547946"/>
          </a:xfrm>
        </p:spPr>
        <p:txBody>
          <a:bodyPr>
            <a:normAutofit fontScale="85000" lnSpcReduction="10000"/>
          </a:bodyPr>
          <a:lstStyle/>
          <a:p>
            <a:pPr indent="381000" algn="just">
              <a:spcAft>
                <a:spcPts val="0"/>
              </a:spcAft>
            </a:pPr>
            <a:r>
              <a:rPr lang="cs-CZ" dirty="0">
                <a:latin typeface="Times New Roman" panose="02020603050405020304" pitchFamily="18" charset="0"/>
                <a:ea typeface="Times New Roman" panose="02020603050405020304" pitchFamily="18" charset="0"/>
              </a:rPr>
              <a:t>Ösdirilen koordinatalar düzedilenden soñ teodolit ýörelgesinde burç nokatlaryň koordinatalary hasaplanylýar. Ol şu aşakdaky formula boýunça hasaplanylýar:</a:t>
            </a:r>
            <a:endParaRPr lang="ru-RU" sz="1600" dirty="0">
              <a:latin typeface="Times New Roman" panose="02020603050405020304" pitchFamily="18" charset="0"/>
              <a:ea typeface="Times New Roman" panose="02020603050405020304" pitchFamily="18" charset="0"/>
            </a:endParaRPr>
          </a:p>
          <a:p>
            <a:pPr indent="0" algn="just">
              <a:spcAft>
                <a:spcPts val="0"/>
              </a:spcAft>
              <a:buNone/>
            </a:pPr>
            <a:r>
              <a:rPr lang="cs-CZ" dirty="0">
                <a:solidFill>
                  <a:srgbClr val="993300"/>
                </a:solidFill>
                <a:latin typeface="Times New Roman" panose="02020603050405020304" pitchFamily="18" charset="0"/>
                <a:ea typeface="Times New Roman" panose="02020603050405020304" pitchFamily="18" charset="0"/>
              </a:rPr>
              <a:t> </a:t>
            </a:r>
            <a:endParaRPr lang="ru-RU" sz="1600" dirty="0">
              <a:latin typeface="Times New Roman" panose="02020603050405020304" pitchFamily="18" charset="0"/>
              <a:ea typeface="Times New Roman" panose="02020603050405020304" pitchFamily="18" charset="0"/>
            </a:endParaRPr>
          </a:p>
          <a:p>
            <a:pPr indent="0" algn="ctr">
              <a:spcAft>
                <a:spcPts val="0"/>
              </a:spcAft>
              <a:buNone/>
            </a:pPr>
            <a:r>
              <a:rPr lang="cs-CZ" b="1" dirty="0">
                <a:latin typeface="Times New Roman" panose="02020603050405020304" pitchFamily="18" charset="0"/>
                <a:ea typeface="Times New Roman" panose="02020603050405020304" pitchFamily="18" charset="0"/>
              </a:rPr>
              <a:t>         X</a:t>
            </a:r>
            <a:r>
              <a:rPr lang="cs-CZ" b="1" baseline="-25000" dirty="0">
                <a:latin typeface="Times New Roman" panose="02020603050405020304" pitchFamily="18" charset="0"/>
                <a:ea typeface="Times New Roman" panose="02020603050405020304" pitchFamily="18" charset="0"/>
              </a:rPr>
              <a:t>n+1</a:t>
            </a:r>
            <a:r>
              <a:rPr lang="cs-CZ" b="1" dirty="0">
                <a:latin typeface="Times New Roman" panose="02020603050405020304" pitchFamily="18" charset="0"/>
                <a:ea typeface="Times New Roman" panose="02020603050405020304" pitchFamily="18" charset="0"/>
              </a:rPr>
              <a:t>=X</a:t>
            </a:r>
            <a:r>
              <a:rPr lang="cs-CZ" b="1" baseline="-25000" dirty="0">
                <a:latin typeface="Times New Roman" panose="02020603050405020304" pitchFamily="18" charset="0"/>
                <a:ea typeface="Times New Roman" panose="02020603050405020304" pitchFamily="18" charset="0"/>
              </a:rPr>
              <a:t>n</a:t>
            </a:r>
            <a:r>
              <a:rPr lang="cs-CZ" b="1" dirty="0">
                <a:latin typeface="Times New Roman" panose="02020603050405020304" pitchFamily="18" charset="0"/>
                <a:ea typeface="Times New Roman" panose="02020603050405020304" pitchFamily="18" charset="0"/>
              </a:rPr>
              <a:t>+</a:t>
            </a:r>
            <a:r>
              <a:rPr lang="en-US" b="1" dirty="0">
                <a:latin typeface="Times New Roman" panose="02020603050405020304" pitchFamily="18" charset="0"/>
                <a:ea typeface="Times New Roman" panose="02020603050405020304" pitchFamily="18" charset="0"/>
                <a:sym typeface="Symbol" panose="05050102010706020507" pitchFamily="18" charset="2"/>
              </a:rPr>
              <a:t></a:t>
            </a:r>
            <a:r>
              <a:rPr lang="cs-CZ" b="1" dirty="0">
                <a:latin typeface="Times New Roman" panose="02020603050405020304" pitchFamily="18" charset="0"/>
                <a:ea typeface="Times New Roman" panose="02020603050405020304" pitchFamily="18" charset="0"/>
              </a:rPr>
              <a:t>X; 		Y</a:t>
            </a:r>
            <a:r>
              <a:rPr lang="cs-CZ" b="1" baseline="-25000" dirty="0">
                <a:latin typeface="Times New Roman" panose="02020603050405020304" pitchFamily="18" charset="0"/>
                <a:ea typeface="Times New Roman" panose="02020603050405020304" pitchFamily="18" charset="0"/>
              </a:rPr>
              <a:t>n+1</a:t>
            </a:r>
            <a:r>
              <a:rPr lang="cs-CZ" b="1" dirty="0">
                <a:latin typeface="Times New Roman" panose="02020603050405020304" pitchFamily="18" charset="0"/>
                <a:ea typeface="Times New Roman" panose="02020603050405020304" pitchFamily="18" charset="0"/>
              </a:rPr>
              <a:t>=Y</a:t>
            </a:r>
            <a:r>
              <a:rPr lang="cs-CZ" b="1" baseline="-25000" dirty="0">
                <a:latin typeface="Times New Roman" panose="02020603050405020304" pitchFamily="18" charset="0"/>
                <a:ea typeface="Times New Roman" panose="02020603050405020304" pitchFamily="18" charset="0"/>
              </a:rPr>
              <a:t>n</a:t>
            </a:r>
            <a:r>
              <a:rPr lang="cs-CZ" b="1" dirty="0">
                <a:latin typeface="Times New Roman" panose="02020603050405020304" pitchFamily="18" charset="0"/>
                <a:ea typeface="Times New Roman" panose="02020603050405020304" pitchFamily="18" charset="0"/>
              </a:rPr>
              <a:t>+</a:t>
            </a:r>
            <a:r>
              <a:rPr lang="en-US" b="1" dirty="0">
                <a:latin typeface="Times New Roman" panose="02020603050405020304" pitchFamily="18" charset="0"/>
                <a:ea typeface="Times New Roman" panose="02020603050405020304" pitchFamily="18" charset="0"/>
                <a:sym typeface="Symbol" panose="05050102010706020507" pitchFamily="18" charset="2"/>
              </a:rPr>
              <a:t></a:t>
            </a:r>
            <a:r>
              <a:rPr lang="cs-CZ" b="1" dirty="0" smtClean="0">
                <a:latin typeface="Times New Roman" panose="02020603050405020304" pitchFamily="18" charset="0"/>
                <a:ea typeface="Times New Roman" panose="02020603050405020304" pitchFamily="18" charset="0"/>
              </a:rPr>
              <a:t>Y;               </a:t>
            </a:r>
            <a:endParaRPr lang="ru-RU" sz="1600" b="1" dirty="0">
              <a:latin typeface="Times New Roman" panose="02020603050405020304" pitchFamily="18" charset="0"/>
              <a:ea typeface="Times New Roman" panose="02020603050405020304" pitchFamily="18" charset="0"/>
            </a:endParaRPr>
          </a:p>
          <a:p>
            <a:pPr indent="0" algn="ctr">
              <a:spcAft>
                <a:spcPts val="0"/>
              </a:spcAft>
              <a:buNone/>
            </a:pPr>
            <a:r>
              <a:rPr lang="cs-CZ" dirty="0">
                <a:latin typeface="Times New Roman" panose="02020603050405020304" pitchFamily="18" charset="0"/>
                <a:ea typeface="Times New Roman" panose="02020603050405020304" pitchFamily="18" charset="0"/>
              </a:rPr>
              <a:t> </a:t>
            </a:r>
            <a:endParaRPr lang="ru-RU" sz="1600" dirty="0">
              <a:latin typeface="Times New Roman" panose="02020603050405020304" pitchFamily="18" charset="0"/>
              <a:ea typeface="Times New Roman" panose="02020603050405020304" pitchFamily="18" charset="0"/>
            </a:endParaRPr>
          </a:p>
          <a:p>
            <a:pPr indent="0" algn="just">
              <a:spcAft>
                <a:spcPts val="0"/>
              </a:spcAft>
              <a:buNone/>
            </a:pPr>
            <a:r>
              <a:rPr lang="cs-CZ" b="1" dirty="0">
                <a:latin typeface="Times New Roman" panose="02020603050405020304" pitchFamily="18" charset="0"/>
                <a:ea typeface="Times New Roman" panose="02020603050405020304" pitchFamily="18" charset="0"/>
              </a:rPr>
              <a:t>Bu ýerde:</a:t>
            </a:r>
            <a:endParaRPr lang="ru-RU" sz="1600" dirty="0">
              <a:latin typeface="Times New Roman" panose="02020603050405020304" pitchFamily="18" charset="0"/>
              <a:ea typeface="Times New Roman" panose="02020603050405020304" pitchFamily="18" charset="0"/>
            </a:endParaRPr>
          </a:p>
          <a:p>
            <a:pPr indent="381000" algn="just">
              <a:spcAft>
                <a:spcPts val="0"/>
              </a:spcAft>
            </a:pPr>
            <a:r>
              <a:rPr lang="cs-CZ" b="1" dirty="0">
                <a:latin typeface="Times New Roman" panose="02020603050405020304" pitchFamily="18" charset="0"/>
                <a:ea typeface="Times New Roman" panose="02020603050405020304" pitchFamily="18" charset="0"/>
              </a:rPr>
              <a:t>X</a:t>
            </a:r>
            <a:r>
              <a:rPr lang="cs-CZ" b="1" baseline="-25000" dirty="0">
                <a:latin typeface="Times New Roman" panose="02020603050405020304" pitchFamily="18" charset="0"/>
                <a:ea typeface="Times New Roman" panose="02020603050405020304" pitchFamily="18" charset="0"/>
              </a:rPr>
              <a:t>n+1</a:t>
            </a:r>
            <a:r>
              <a:rPr lang="cs-CZ" b="1" dirty="0">
                <a:latin typeface="Times New Roman" panose="02020603050405020304" pitchFamily="18" charset="0"/>
                <a:ea typeface="Times New Roman" panose="02020603050405020304" pitchFamily="18" charset="0"/>
              </a:rPr>
              <a:t> we Y</a:t>
            </a:r>
            <a:r>
              <a:rPr lang="cs-CZ" b="1" baseline="-25000" dirty="0">
                <a:latin typeface="Times New Roman" panose="02020603050405020304" pitchFamily="18" charset="0"/>
                <a:ea typeface="Times New Roman" panose="02020603050405020304" pitchFamily="18" charset="0"/>
              </a:rPr>
              <a:t>n+1</a:t>
            </a:r>
            <a:r>
              <a:rPr lang="cs-CZ" dirty="0">
                <a:latin typeface="Times New Roman" panose="02020603050405020304" pitchFamily="18" charset="0"/>
                <a:ea typeface="Times New Roman" panose="02020603050405020304" pitchFamily="18" charset="0"/>
              </a:rPr>
              <a:t> - öñdäki nokadyñ koordinatalary; </a:t>
            </a:r>
            <a:endParaRPr lang="ru-RU" sz="1600" dirty="0">
              <a:latin typeface="Times New Roman" panose="02020603050405020304" pitchFamily="18" charset="0"/>
              <a:ea typeface="Times New Roman" panose="02020603050405020304" pitchFamily="18" charset="0"/>
            </a:endParaRPr>
          </a:p>
          <a:p>
            <a:pPr indent="381000" algn="just">
              <a:spcAft>
                <a:spcPts val="0"/>
              </a:spcAft>
            </a:pPr>
            <a:r>
              <a:rPr lang="cs-CZ" b="1" dirty="0">
                <a:latin typeface="Times New Roman" panose="02020603050405020304" pitchFamily="18" charset="0"/>
                <a:ea typeface="Times New Roman" panose="02020603050405020304" pitchFamily="18" charset="0"/>
              </a:rPr>
              <a:t>X</a:t>
            </a:r>
            <a:r>
              <a:rPr lang="cs-CZ" b="1" baseline="-25000" dirty="0">
                <a:latin typeface="Times New Roman" panose="02020603050405020304" pitchFamily="18" charset="0"/>
                <a:ea typeface="Times New Roman" panose="02020603050405020304" pitchFamily="18" charset="0"/>
              </a:rPr>
              <a:t>n</a:t>
            </a:r>
            <a:r>
              <a:rPr lang="cs-CZ" b="1" dirty="0">
                <a:latin typeface="Times New Roman" panose="02020603050405020304" pitchFamily="18" charset="0"/>
                <a:ea typeface="Times New Roman" panose="02020603050405020304" pitchFamily="18" charset="0"/>
              </a:rPr>
              <a:t> we Y</a:t>
            </a:r>
            <a:r>
              <a:rPr lang="cs-CZ" b="1" baseline="-25000" dirty="0">
                <a:latin typeface="Times New Roman" panose="02020603050405020304" pitchFamily="18" charset="0"/>
                <a:ea typeface="Times New Roman" panose="02020603050405020304" pitchFamily="18" charset="0"/>
              </a:rPr>
              <a:t>n</a:t>
            </a:r>
            <a:r>
              <a:rPr lang="cs-CZ" b="1" dirty="0">
                <a:latin typeface="Times New Roman" panose="02020603050405020304" pitchFamily="18" charset="0"/>
                <a:ea typeface="Times New Roman" panose="02020603050405020304" pitchFamily="18" charset="0"/>
              </a:rPr>
              <a:t> –</a:t>
            </a:r>
            <a:r>
              <a:rPr lang="cs-CZ" dirty="0">
                <a:latin typeface="Times New Roman" panose="02020603050405020304" pitchFamily="18" charset="0"/>
                <a:ea typeface="Times New Roman" panose="02020603050405020304" pitchFamily="18" charset="0"/>
              </a:rPr>
              <a:t> başlangyç nokadyñ koordinatalary; </a:t>
            </a:r>
            <a:endParaRPr lang="ru-RU" sz="1600" dirty="0">
              <a:latin typeface="Times New Roman" panose="02020603050405020304" pitchFamily="18" charset="0"/>
              <a:ea typeface="Times New Roman" panose="02020603050405020304" pitchFamily="18" charset="0"/>
            </a:endParaRPr>
          </a:p>
          <a:p>
            <a:pPr indent="381000" algn="just">
              <a:spcAft>
                <a:spcPts val="0"/>
              </a:spcAft>
            </a:pPr>
            <a:r>
              <a:rPr lang="en-US" b="1" dirty="0">
                <a:latin typeface="Times New Roman" panose="02020603050405020304" pitchFamily="18" charset="0"/>
                <a:ea typeface="Times New Roman" panose="02020603050405020304" pitchFamily="18" charset="0"/>
                <a:sym typeface="Symbol" panose="05050102010706020507" pitchFamily="18" charset="2"/>
              </a:rPr>
              <a:t></a:t>
            </a:r>
            <a:r>
              <a:rPr lang="cs-CZ" b="1" dirty="0">
                <a:latin typeface="Times New Roman" panose="02020603050405020304" pitchFamily="18" charset="0"/>
                <a:ea typeface="Times New Roman" panose="02020603050405020304" pitchFamily="18" charset="0"/>
              </a:rPr>
              <a:t>X we </a:t>
            </a:r>
            <a:r>
              <a:rPr lang="en-US" b="1" dirty="0">
                <a:latin typeface="Times New Roman" panose="02020603050405020304" pitchFamily="18" charset="0"/>
                <a:ea typeface="Times New Roman" panose="02020603050405020304" pitchFamily="18" charset="0"/>
                <a:sym typeface="Symbol" panose="05050102010706020507" pitchFamily="18" charset="2"/>
              </a:rPr>
              <a:t></a:t>
            </a:r>
            <a:r>
              <a:rPr lang="cs-CZ" b="1" dirty="0">
                <a:latin typeface="Times New Roman" panose="02020603050405020304" pitchFamily="18" charset="0"/>
                <a:ea typeface="Times New Roman" panose="02020603050405020304" pitchFamily="18" charset="0"/>
              </a:rPr>
              <a:t>Y–</a:t>
            </a:r>
            <a:r>
              <a:rPr lang="cs-CZ" dirty="0">
                <a:latin typeface="Times New Roman" panose="02020603050405020304" pitchFamily="18" charset="0"/>
                <a:ea typeface="Times New Roman" panose="02020603050405020304" pitchFamily="18" charset="0"/>
              </a:rPr>
              <a:t>şol nokatlaryñ arasyndaky ösdürilen koordinatalary;</a:t>
            </a:r>
            <a:endParaRPr lang="ru-RU" sz="1600" dirty="0">
              <a:latin typeface="Times New Roman" panose="02020603050405020304" pitchFamily="18" charset="0"/>
              <a:ea typeface="Times New Roman" panose="02020603050405020304" pitchFamily="18" charset="0"/>
            </a:endParaRPr>
          </a:p>
          <a:p>
            <a:pPr indent="381000" algn="just">
              <a:spcAft>
                <a:spcPts val="0"/>
              </a:spcAft>
            </a:pPr>
            <a:r>
              <a:rPr lang="cs-CZ" sz="800" dirty="0">
                <a:latin typeface="Times New Roman" panose="02020603050405020304" pitchFamily="18" charset="0"/>
                <a:ea typeface="Times New Roman" panose="02020603050405020304" pitchFamily="18" charset="0"/>
              </a:rPr>
              <a:t> </a:t>
            </a:r>
            <a:endParaRPr lang="ru-RU" sz="1600" dirty="0">
              <a:latin typeface="Times New Roman" panose="02020603050405020304" pitchFamily="18" charset="0"/>
              <a:ea typeface="Times New Roman" panose="02020603050405020304" pitchFamily="18" charset="0"/>
            </a:endParaRPr>
          </a:p>
          <a:p>
            <a:pPr indent="381000" algn="just">
              <a:spcAft>
                <a:spcPts val="0"/>
              </a:spcAft>
            </a:pPr>
            <a:r>
              <a:rPr lang="cs-CZ" dirty="0">
                <a:latin typeface="Times New Roman" panose="02020603050405020304" pitchFamily="18" charset="0"/>
                <a:ea typeface="Times New Roman" panose="02020603050405020304" pitchFamily="18" charset="0"/>
              </a:rPr>
              <a:t>Hasaplanan koordinatalar tablisanyñ soňky sütünlerinde </a:t>
            </a:r>
            <a:r>
              <a:rPr lang="cs-CZ" b="1" dirty="0">
                <a:latin typeface="Times New Roman" panose="02020603050405020304" pitchFamily="18" charset="0"/>
                <a:ea typeface="Times New Roman" panose="02020603050405020304" pitchFamily="18" charset="0"/>
              </a:rPr>
              <a:t>(23,24)</a:t>
            </a:r>
            <a:r>
              <a:rPr lang="cs-CZ" dirty="0">
                <a:latin typeface="Times New Roman" panose="02020603050405020304" pitchFamily="18" charset="0"/>
                <a:ea typeface="Times New Roman" panose="02020603050405020304" pitchFamily="18" charset="0"/>
              </a:rPr>
              <a:t> ýazylýar. </a:t>
            </a:r>
            <a:r>
              <a:rPr lang="cs-CZ" b="1" dirty="0">
                <a:latin typeface="Times New Roman" panose="02020603050405020304" pitchFamily="18" charset="0"/>
                <a:ea typeface="Times New Roman" panose="02020603050405020304" pitchFamily="18" charset="0"/>
              </a:rPr>
              <a:t>Ýapyk teodolit</a:t>
            </a:r>
            <a:r>
              <a:rPr lang="cs-CZ" dirty="0">
                <a:latin typeface="Times New Roman" panose="02020603050405020304" pitchFamily="18" charset="0"/>
                <a:ea typeface="Times New Roman" panose="02020603050405020304" pitchFamily="18" charset="0"/>
              </a:rPr>
              <a:t> ýörelgesinde hasaplanan koordinatalaryñ dogrylygyny barlamak üçin, ýörelgäniñ soñky nokadynyñ X</a:t>
            </a:r>
            <a:r>
              <a:rPr lang="cs-CZ" baseline="-25000" dirty="0">
                <a:latin typeface="Times New Roman" panose="02020603050405020304" pitchFamily="18" charset="0"/>
                <a:ea typeface="Times New Roman" panose="02020603050405020304" pitchFamily="18" charset="0"/>
              </a:rPr>
              <a:t>n</a:t>
            </a:r>
            <a:r>
              <a:rPr lang="cs-CZ" dirty="0">
                <a:latin typeface="Times New Roman" panose="02020603050405020304" pitchFamily="18" charset="0"/>
                <a:ea typeface="Times New Roman" panose="02020603050405020304" pitchFamily="18" charset="0"/>
              </a:rPr>
              <a:t> we Y</a:t>
            </a:r>
            <a:r>
              <a:rPr lang="cs-CZ" baseline="-25000" dirty="0">
                <a:latin typeface="Times New Roman" panose="02020603050405020304" pitchFamily="18" charset="0"/>
                <a:ea typeface="Times New Roman" panose="02020603050405020304" pitchFamily="18" charset="0"/>
              </a:rPr>
              <a:t>n</a:t>
            </a:r>
            <a:r>
              <a:rPr lang="cs-CZ" dirty="0">
                <a:latin typeface="Times New Roman" panose="02020603050405020304" pitchFamily="18" charset="0"/>
                <a:ea typeface="Times New Roman" panose="02020603050405020304" pitchFamily="18" charset="0"/>
              </a:rPr>
              <a:t> koordinatalaryna, şol nokotlara degişli </a:t>
            </a:r>
            <a:r>
              <a:rPr lang="en-US" dirty="0">
                <a:latin typeface="Times New Roman" panose="02020603050405020304" pitchFamily="18" charset="0"/>
                <a:ea typeface="Times New Roman" panose="02020603050405020304" pitchFamily="18" charset="0"/>
                <a:sym typeface="Symbol" panose="05050102010706020507" pitchFamily="18" charset="2"/>
              </a:rPr>
              <a:t></a:t>
            </a:r>
            <a:r>
              <a:rPr lang="cs-CZ" dirty="0">
                <a:latin typeface="Times New Roman" panose="02020603050405020304" pitchFamily="18" charset="0"/>
                <a:ea typeface="Times New Roman" panose="02020603050405020304" pitchFamily="18" charset="0"/>
              </a:rPr>
              <a:t>X</a:t>
            </a:r>
            <a:r>
              <a:rPr lang="cs-CZ" baseline="-25000" dirty="0">
                <a:latin typeface="Times New Roman" panose="02020603050405020304" pitchFamily="18" charset="0"/>
                <a:ea typeface="Times New Roman" panose="02020603050405020304" pitchFamily="18" charset="0"/>
              </a:rPr>
              <a:t>n</a:t>
            </a:r>
            <a:r>
              <a:rPr lang="cs-CZ" dirty="0">
                <a:latin typeface="Times New Roman" panose="02020603050405020304" pitchFamily="18" charset="0"/>
                <a:ea typeface="Times New Roman" panose="02020603050405020304" pitchFamily="18" charset="0"/>
              </a:rPr>
              <a:t> we </a:t>
            </a:r>
            <a:r>
              <a:rPr lang="en-US" dirty="0">
                <a:latin typeface="Times New Roman" panose="02020603050405020304" pitchFamily="18" charset="0"/>
                <a:ea typeface="Times New Roman" panose="02020603050405020304" pitchFamily="18" charset="0"/>
                <a:sym typeface="Symbol" panose="05050102010706020507" pitchFamily="18" charset="2"/>
              </a:rPr>
              <a:t></a:t>
            </a:r>
            <a:r>
              <a:rPr lang="cs-CZ" dirty="0">
                <a:latin typeface="Times New Roman" panose="02020603050405020304" pitchFamily="18" charset="0"/>
                <a:ea typeface="Times New Roman" panose="02020603050405020304" pitchFamily="18" charset="0"/>
              </a:rPr>
              <a:t>Y</a:t>
            </a:r>
            <a:r>
              <a:rPr lang="cs-CZ" baseline="-25000" dirty="0">
                <a:latin typeface="Times New Roman" panose="02020603050405020304" pitchFamily="18" charset="0"/>
                <a:ea typeface="Times New Roman" panose="02020603050405020304" pitchFamily="18" charset="0"/>
              </a:rPr>
              <a:t>n</a:t>
            </a:r>
            <a:r>
              <a:rPr lang="cs-CZ" dirty="0">
                <a:latin typeface="Times New Roman" panose="02020603050405020304" pitchFamily="18" charset="0"/>
                <a:ea typeface="Times New Roman" panose="02020603050405020304" pitchFamily="18" charset="0"/>
              </a:rPr>
              <a:t> ösdürilen koordinatalaryny goşmaly, netijesi başlangyç nokadyñ koordinatalaryna gabat gelse, hasaplamanyň dogrylygyny aňladýar. </a:t>
            </a:r>
            <a:endParaRPr lang="ru-RU" sz="1600" dirty="0">
              <a:latin typeface="Times New Roman" panose="02020603050405020304" pitchFamily="18" charset="0"/>
              <a:ea typeface="Times New Roman" panose="02020603050405020304" pitchFamily="18" charset="0"/>
            </a:endParaRPr>
          </a:p>
          <a:p>
            <a:endParaRPr lang="ru-RU" dirty="0"/>
          </a:p>
        </p:txBody>
      </p:sp>
    </p:spTree>
    <p:extLst>
      <p:ext uri="{BB962C8B-B14F-4D97-AF65-F5344CB8AC3E}">
        <p14:creationId xmlns:p14="http://schemas.microsoft.com/office/powerpoint/2010/main" val="12160464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04497" y="567559"/>
            <a:ext cx="11177752" cy="4690241"/>
          </a:xfrm>
        </p:spPr>
        <p:txBody>
          <a:bodyPr>
            <a:normAutofit/>
          </a:bodyPr>
          <a:lstStyle/>
          <a:p>
            <a:pPr algn="just">
              <a:lnSpc>
                <a:spcPct val="100000"/>
              </a:lnSpc>
              <a:spcAft>
                <a:spcPts val="0"/>
              </a:spcAft>
            </a:pPr>
            <a:r>
              <a:rPr lang="en-US" sz="3200" b="1" dirty="0" smtClean="0">
                <a:latin typeface="Times New Roman" panose="02020603050405020304" pitchFamily="18" charset="0"/>
                <a:ea typeface="Times New Roman" panose="02020603050405020304" pitchFamily="18" charset="0"/>
              </a:rPr>
              <a:t>     </a:t>
            </a:r>
            <a:r>
              <a:rPr lang="ru-RU" sz="3200" b="1" dirty="0" smtClean="0">
                <a:latin typeface="Times New Roman" panose="02020603050405020304" pitchFamily="18" charset="0"/>
                <a:ea typeface="Times New Roman" panose="02020603050405020304" pitchFamily="18" charset="0"/>
              </a:rPr>
              <a:t>3.</a:t>
            </a:r>
            <a:r>
              <a:rPr lang="cs-CZ" sz="3200" b="1" dirty="0" smtClean="0">
                <a:latin typeface="Times New Roman" panose="02020603050405020304" pitchFamily="18" charset="0"/>
                <a:ea typeface="Times New Roman" panose="02020603050405020304" pitchFamily="18" charset="0"/>
              </a:rPr>
              <a:t>Ýapyk </a:t>
            </a:r>
            <a:r>
              <a:rPr lang="cs-CZ" sz="3200" b="1" dirty="0">
                <a:latin typeface="Times New Roman" panose="02020603050405020304" pitchFamily="18" charset="0"/>
                <a:ea typeface="Times New Roman" panose="02020603050405020304" pitchFamily="18" charset="0"/>
              </a:rPr>
              <a:t>teodolit</a:t>
            </a:r>
            <a:r>
              <a:rPr lang="cs-CZ" sz="3200" dirty="0">
                <a:latin typeface="Times New Roman" panose="02020603050405020304" pitchFamily="18" charset="0"/>
                <a:ea typeface="Times New Roman" panose="02020603050405020304" pitchFamily="18" charset="0"/>
              </a:rPr>
              <a:t> ýörelgesiniñ daýanç nokatlaryny ýygylandyrmak üçin, </a:t>
            </a:r>
            <a:r>
              <a:rPr lang="cs-CZ" sz="3200" dirty="0" smtClean="0">
                <a:latin typeface="Times New Roman" panose="02020603050405020304" pitchFamily="18" charset="0"/>
                <a:ea typeface="Times New Roman" panose="02020603050405020304" pitchFamily="18" charset="0"/>
              </a:rPr>
              <a:t>on</a:t>
            </a:r>
            <a:r>
              <a:rPr lang="en-US" sz="3200" dirty="0" smtClean="0">
                <a:latin typeface="Times New Roman" panose="02020603050405020304" pitchFamily="18" charset="0"/>
                <a:ea typeface="Times New Roman" panose="02020603050405020304" pitchFamily="18" charset="0"/>
              </a:rPr>
              <a:t>u</a:t>
            </a:r>
            <a:r>
              <a:rPr lang="cs-CZ" sz="3200" dirty="0" smtClean="0">
                <a:latin typeface="Times New Roman" panose="02020603050405020304" pitchFamily="18" charset="0"/>
                <a:ea typeface="Times New Roman" panose="02020603050405020304" pitchFamily="18" charset="0"/>
              </a:rPr>
              <a:t>ñ </a:t>
            </a:r>
            <a:r>
              <a:rPr lang="cs-CZ" sz="3200" dirty="0">
                <a:latin typeface="Times New Roman" panose="02020603050405020304" pitchFamily="18" charset="0"/>
                <a:ea typeface="Times New Roman" panose="02020603050405020304" pitchFamily="18" charset="0"/>
              </a:rPr>
              <a:t>içinden açyk, ýagny </a:t>
            </a:r>
            <a:r>
              <a:rPr lang="cs-CZ" sz="3200" b="1" dirty="0">
                <a:latin typeface="Times New Roman" panose="02020603050405020304" pitchFamily="18" charset="0"/>
                <a:ea typeface="Times New Roman" panose="02020603050405020304" pitchFamily="18" charset="0"/>
              </a:rPr>
              <a:t>diogonal </a:t>
            </a:r>
            <a:r>
              <a:rPr lang="cs-CZ" sz="3200" dirty="0">
                <a:latin typeface="Times New Roman" panose="02020603050405020304" pitchFamily="18" charset="0"/>
                <a:ea typeface="Times New Roman" panose="02020603050405020304" pitchFamily="18" charset="0"/>
              </a:rPr>
              <a:t>ýörelge </a:t>
            </a:r>
            <a:r>
              <a:rPr lang="cs-CZ" sz="3200" dirty="0" smtClean="0">
                <a:latin typeface="Times New Roman" panose="02020603050405020304" pitchFamily="18" charset="0"/>
                <a:ea typeface="Times New Roman" panose="02020603050405020304" pitchFamily="18" charset="0"/>
              </a:rPr>
              <a:t>geçirilýär.</a:t>
            </a:r>
            <a:r>
              <a:rPr lang="en-US" sz="3200" dirty="0">
                <a:latin typeface="Times New Roman" panose="02020603050405020304" pitchFamily="18" charset="0"/>
                <a:ea typeface="Times New Roman" panose="02020603050405020304" pitchFamily="18" charset="0"/>
              </a:rPr>
              <a:t> </a:t>
            </a:r>
            <a:r>
              <a:rPr lang="tk-TM" sz="3200" dirty="0" smtClean="0">
                <a:latin typeface="Times New Roman" panose="02020603050405020304" pitchFamily="18" charset="0"/>
                <a:ea typeface="Times New Roman" panose="02020603050405020304" pitchFamily="18" charset="0"/>
              </a:rPr>
              <a:t>Ýagny </a:t>
            </a:r>
            <a:r>
              <a:rPr lang="tk-TM" sz="3200" b="1" dirty="0">
                <a:latin typeface="Times New Roman" panose="02020603050405020304" pitchFamily="18" charset="0"/>
                <a:ea typeface="Times New Roman" panose="02020603050405020304" pitchFamily="18" charset="0"/>
              </a:rPr>
              <a:t>d</a:t>
            </a:r>
            <a:r>
              <a:rPr lang="cs-CZ" sz="3200" b="1" dirty="0" smtClean="0">
                <a:latin typeface="Times New Roman" panose="02020603050405020304" pitchFamily="18" charset="0"/>
                <a:ea typeface="Times New Roman" panose="02020603050405020304" pitchFamily="18" charset="0"/>
              </a:rPr>
              <a:t>iogonal </a:t>
            </a:r>
            <a:r>
              <a:rPr lang="cs-CZ" sz="3200" b="1" dirty="0">
                <a:latin typeface="Times New Roman" panose="02020603050405020304" pitchFamily="18" charset="0"/>
                <a:ea typeface="Times New Roman" panose="02020603050405020304" pitchFamily="18" charset="0"/>
              </a:rPr>
              <a:t>ýörelgäniň</a:t>
            </a:r>
            <a:r>
              <a:rPr lang="cs-CZ" sz="3200" dirty="0">
                <a:latin typeface="Times New Roman" panose="02020603050405020304" pitchFamily="18" charset="0"/>
                <a:ea typeface="Times New Roman" panose="02020603050405020304" pitchFamily="18" charset="0"/>
              </a:rPr>
              <a:t> burç nokatlarynyň koordinatalaryny hasaplama işleri esasy ýörelgäniňki ýaly yzygiderlilikde alnyp barylýar</a:t>
            </a:r>
            <a:r>
              <a:rPr lang="cs-CZ" sz="3200" dirty="0" smtClean="0">
                <a:latin typeface="Times New Roman" panose="02020603050405020304" pitchFamily="18" charset="0"/>
                <a:ea typeface="Times New Roman" panose="02020603050405020304" pitchFamily="18" charset="0"/>
              </a:rPr>
              <a:t>.</a:t>
            </a:r>
            <a:r>
              <a:rPr lang="en-US" sz="3200" dirty="0" smtClean="0">
                <a:latin typeface="Times New Roman" panose="02020603050405020304" pitchFamily="18" charset="0"/>
                <a:ea typeface="Times New Roman" panose="02020603050405020304" pitchFamily="18" charset="0"/>
              </a:rPr>
              <a:t> </a:t>
            </a:r>
            <a:r>
              <a:rPr lang="cs-CZ" sz="3200" dirty="0" smtClean="0">
                <a:latin typeface="Times New Roman" panose="02020603050405020304" pitchFamily="18" charset="0"/>
                <a:ea typeface="Times New Roman" panose="02020603050405020304" pitchFamily="18" charset="0"/>
              </a:rPr>
              <a:t>Esasy </a:t>
            </a:r>
            <a:r>
              <a:rPr lang="cs-CZ" sz="3200" dirty="0">
                <a:latin typeface="Times New Roman" panose="02020603050405020304" pitchFamily="18" charset="0"/>
                <a:ea typeface="Times New Roman" panose="02020603050405020304" pitchFamily="18" charset="0"/>
              </a:rPr>
              <a:t>ýörelgäniñ tablisasyndan </a:t>
            </a:r>
            <a:r>
              <a:rPr lang="cs-CZ" sz="3200" b="1" dirty="0">
                <a:latin typeface="Times New Roman" panose="02020603050405020304" pitchFamily="18" charset="0"/>
                <a:ea typeface="Times New Roman" panose="02020603050405020304" pitchFamily="18" charset="0"/>
              </a:rPr>
              <a:t>diogonal</a:t>
            </a:r>
            <a:r>
              <a:rPr lang="cs-CZ" sz="3200" dirty="0">
                <a:latin typeface="Times New Roman" panose="02020603050405020304" pitchFamily="18" charset="0"/>
                <a:ea typeface="Times New Roman" panose="02020603050405020304" pitchFamily="18" charset="0"/>
              </a:rPr>
              <a:t> ýörelgäniñ başlangyç we ahyrky nokatlaryna degişli </a:t>
            </a:r>
            <a:r>
              <a:rPr lang="cs-CZ" sz="3200" b="1" dirty="0">
                <a:latin typeface="Times New Roman" panose="02020603050405020304" pitchFamily="18" charset="0"/>
                <a:ea typeface="Times New Roman" panose="02020603050405020304" pitchFamily="18" charset="0"/>
              </a:rPr>
              <a:t>azimutlar</a:t>
            </a:r>
            <a:r>
              <a:rPr lang="cs-CZ" sz="3200" dirty="0">
                <a:latin typeface="Times New Roman" panose="02020603050405020304" pitchFamily="18" charset="0"/>
                <a:ea typeface="Times New Roman" panose="02020603050405020304" pitchFamily="18" charset="0"/>
              </a:rPr>
              <a:t> we </a:t>
            </a:r>
            <a:r>
              <a:rPr lang="cs-CZ" sz="3200" dirty="0" smtClean="0">
                <a:latin typeface="Times New Roman" panose="02020603050405020304" pitchFamily="18" charset="0"/>
                <a:ea typeface="Times New Roman" panose="02020603050405020304" pitchFamily="18" charset="0"/>
              </a:rPr>
              <a:t>şol </a:t>
            </a:r>
            <a:r>
              <a:rPr lang="cs-CZ" sz="3200" dirty="0">
                <a:latin typeface="Times New Roman" panose="02020603050405020304" pitchFamily="18" charset="0"/>
                <a:ea typeface="Times New Roman" panose="02020603050405020304" pitchFamily="18" charset="0"/>
              </a:rPr>
              <a:t>nokotlaryñ koordinatalary ýazylyp alynýar. </a:t>
            </a:r>
            <a:r>
              <a:rPr lang="cs-CZ" sz="3200" b="1" dirty="0">
                <a:latin typeface="Times New Roman" panose="02020603050405020304" pitchFamily="18" charset="0"/>
                <a:ea typeface="Times New Roman" panose="02020603050405020304" pitchFamily="18" charset="0"/>
              </a:rPr>
              <a:t>Diogonal</a:t>
            </a:r>
            <a:r>
              <a:rPr lang="cs-CZ" sz="3200" dirty="0">
                <a:latin typeface="Times New Roman" panose="02020603050405020304" pitchFamily="18" charset="0"/>
                <a:ea typeface="Times New Roman" panose="02020603050405020304" pitchFamily="18" charset="0"/>
              </a:rPr>
              <a:t> ýörelgäniň burçlarynyň </a:t>
            </a:r>
            <a:r>
              <a:rPr lang="cs-CZ" sz="3200" b="1" dirty="0">
                <a:latin typeface="Times New Roman" panose="02020603050405020304" pitchFamily="18" charset="0"/>
                <a:ea typeface="Times New Roman" panose="02020603050405020304" pitchFamily="18" charset="0"/>
              </a:rPr>
              <a:t>teoretiki</a:t>
            </a:r>
            <a:r>
              <a:rPr lang="cs-CZ" sz="3200" dirty="0">
                <a:latin typeface="Times New Roman" panose="02020603050405020304" pitchFamily="18" charset="0"/>
                <a:ea typeface="Times New Roman" panose="02020603050405020304" pitchFamily="18" charset="0"/>
              </a:rPr>
              <a:t> jemi şeýle formula bilen hasaplanylýar.</a:t>
            </a:r>
            <a:endParaRPr lang="ru-RU" sz="1800" dirty="0">
              <a:latin typeface="Times New Roman" panose="02020603050405020304" pitchFamily="18" charset="0"/>
              <a:ea typeface="Times New Roman" panose="02020603050405020304" pitchFamily="18" charset="0"/>
            </a:endParaRPr>
          </a:p>
          <a:p>
            <a:pPr algn="just">
              <a:lnSpc>
                <a:spcPct val="100000"/>
              </a:lnSpc>
            </a:pPr>
            <a:endParaRPr lang="ru-R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43638720"/>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170</TotalTime>
  <Words>274</Words>
  <Application>Microsoft Office PowerPoint</Application>
  <PresentationFormat>Широкоэкранный</PresentationFormat>
  <Paragraphs>44</Paragraphs>
  <Slides>12</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12</vt:i4>
      </vt:variant>
    </vt:vector>
  </HeadingPairs>
  <TitlesOfParts>
    <vt:vector size="18" baseType="lpstr">
      <vt:lpstr>Arial</vt:lpstr>
      <vt:lpstr>Calibri</vt:lpstr>
      <vt:lpstr>Calibri Light</vt:lpstr>
      <vt:lpstr>Symbol</vt:lpstr>
      <vt:lpstr>Times New Roman</vt:lpstr>
      <vt:lpstr>Тема Office</vt:lpstr>
      <vt:lpstr>Tema:Teodolit ýörelgesinde geçirilen             ölçegleriñ netijesini işlemek. </vt:lpstr>
      <vt:lpstr>Sapagyň meýilnamasy</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Baş güýjenmeler we baş meýdançalar barada düşünje we Gukuň umumylaşdyrylan kanuny. </dc:title>
  <dc:creator>Lenovo</dc:creator>
  <cp:lastModifiedBy>Lenovo</cp:lastModifiedBy>
  <cp:revision>14</cp:revision>
  <dcterms:created xsi:type="dcterms:W3CDTF">2019-02-11T16:56:33Z</dcterms:created>
  <dcterms:modified xsi:type="dcterms:W3CDTF">2019-03-02T12:02:13Z</dcterms:modified>
</cp:coreProperties>
</file>