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258" r:id="rId5"/>
    <p:sldId id="279" r:id="rId6"/>
    <p:sldId id="280" r:id="rId7"/>
    <p:sldId id="281" r:id="rId8"/>
    <p:sldId id="260" r:id="rId9"/>
    <p:sldId id="282" r:id="rId10"/>
    <p:sldId id="262" r:id="rId11"/>
    <p:sldId id="283" r:id="rId12"/>
    <p:sldId id="284" r:id="rId13"/>
    <p:sldId id="285" r:id="rId14"/>
    <p:sldId id="286" r:id="rId15"/>
    <p:sldId id="287" r:id="rId16"/>
    <p:sldId id="263" r:id="rId17"/>
    <p:sldId id="264" r:id="rId18"/>
    <p:sldId id="265" r:id="rId19"/>
    <p:sldId id="266" r:id="rId20"/>
    <p:sldId id="288" r:id="rId21"/>
    <p:sldId id="289" r:id="rId22"/>
    <p:sldId id="290"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11.03.2019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11.03.2019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11.03.2019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11.03.2019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11.03.2019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844062"/>
            <a:ext cx="9144000" cy="3930161"/>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cs-CZ" sz="4400" b="1" dirty="0">
                <a:latin typeface="Times New Roman" panose="02020603050405020304" pitchFamily="18" charset="0"/>
                <a:ea typeface="Times New Roman" panose="02020603050405020304" pitchFamily="18" charset="0"/>
              </a:rPr>
              <a:t>Inženerçilik gözleg işlerinde we </a:t>
            </a:r>
            <a:r>
              <a:rPr lang="ru-RU" sz="4400" b="1" dirty="0" err="1" smtClean="0">
                <a:latin typeface="Times New Roman" panose="02020603050405020304" pitchFamily="18" charset="0"/>
                <a:ea typeface="Times New Roman" panose="02020603050405020304" pitchFamily="18" charset="0"/>
              </a:rPr>
              <a:t>gurluşyk</a:t>
            </a:r>
            <a:r>
              <a:rPr lang="tk-TM" sz="4400" b="1" dirty="0" smtClean="0">
                <a:latin typeface="Times New Roman" panose="02020603050405020304" pitchFamily="18" charset="0"/>
                <a:ea typeface="Times New Roman" panose="02020603050405020304" pitchFamily="18" charset="0"/>
              </a:rPr>
              <a:t>-</a:t>
            </a:r>
            <a:r>
              <a:rPr lang="ru-RU" sz="4400" b="1" dirty="0" err="1" smtClean="0">
                <a:latin typeface="Times New Roman" panose="02020603050405020304" pitchFamily="18" charset="0"/>
                <a:ea typeface="Times New Roman" panose="02020603050405020304" pitchFamily="18" charset="0"/>
              </a:rPr>
              <a:t>gurnama</a:t>
            </a:r>
            <a:r>
              <a:rPr lang="ru-RU" sz="4400" b="1" dirty="0" smtClean="0">
                <a:latin typeface="Times New Roman" panose="02020603050405020304" pitchFamily="18" charset="0"/>
                <a:ea typeface="Times New Roman" panose="02020603050405020304" pitchFamily="18" charset="0"/>
              </a:rPr>
              <a:t> </a:t>
            </a:r>
            <a:r>
              <a:rPr lang="ru-RU" sz="4400" b="1" dirty="0" err="1">
                <a:latin typeface="Times New Roman" panose="02020603050405020304" pitchFamily="18" charset="0"/>
                <a:ea typeface="Times New Roman" panose="02020603050405020304" pitchFamily="18" charset="0"/>
              </a:rPr>
              <a:t>işlerinde</a:t>
            </a:r>
            <a:r>
              <a:rPr lang="ru-RU" sz="4400" b="1" dirty="0">
                <a:latin typeface="Times New Roman" panose="02020603050405020304" pitchFamily="18" charset="0"/>
                <a:ea typeface="Times New Roman" panose="02020603050405020304" pitchFamily="18" charset="0"/>
              </a:rPr>
              <a:t> g</a:t>
            </a:r>
            <a:r>
              <a:rPr lang="cs-CZ" sz="4400" b="1" dirty="0">
                <a:latin typeface="Times New Roman" panose="02020603050405020304" pitchFamily="18" charset="0"/>
                <a:ea typeface="Times New Roman" panose="02020603050405020304" pitchFamily="18" charset="0"/>
              </a:rPr>
              <a:t>eçirilýän geodeziki işler</a:t>
            </a:r>
            <a:r>
              <a:rPr lang="ru-RU" sz="44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3200"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3200" dirty="0" smtClean="0">
                <a:effectLst/>
                <a:latin typeface="Calibri" panose="020F0502020204030204" pitchFamily="34" charset="0"/>
                <a:ea typeface="Calibri" panose="020F0502020204030204" pitchFamily="34" charset="0"/>
                <a:cs typeface="Times New Roman" panose="02020603050405020304" pitchFamily="18" charset="0"/>
              </a:rPr>
            </a:b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09954"/>
            <a:ext cx="10515600" cy="5547946"/>
          </a:xfrm>
        </p:spPr>
        <p:txBody>
          <a:bodyPr>
            <a:normAutofit/>
          </a:bodyPr>
          <a:lstStyle/>
          <a:p>
            <a:pPr indent="381000" algn="just">
              <a:spcAft>
                <a:spcPts val="0"/>
              </a:spcAft>
            </a:pPr>
            <a:r>
              <a:rPr lang="sq-AL" dirty="0">
                <a:latin typeface="Times New Roman" panose="02020603050405020304" pitchFamily="18" charset="0"/>
                <a:ea typeface="Times New Roman" panose="02020603050405020304" pitchFamily="18" charset="0"/>
              </a:rPr>
              <a:t>Grafiki usulda daýanç çyzyklary bilen taslama nokatlarynyň arasyndaky gorizontal burçlary planyň ýüzünde geodeziki trapesiýalaryň kömegi bilen ölçegler çyzyklaryň uzunlygyny bolsa ölçeýji sirkul bilen masştab çyzygynda kesgitleýärler. Eger-de plan deformirlenen bolsa, onda alynan uzynlyga şu formula boýunça düzündiriş berýärler.</a:t>
            </a:r>
            <a:endParaRPr lang="ru-RU" sz="1600" dirty="0">
              <a:latin typeface="Times New Roman" panose="02020603050405020304" pitchFamily="18" charset="0"/>
              <a:ea typeface="Times New Roman" panose="02020603050405020304" pitchFamily="18" charset="0"/>
            </a:endParaRPr>
          </a:p>
          <a:p>
            <a:pPr indent="0" algn="ctr">
              <a:spcAft>
                <a:spcPts val="0"/>
              </a:spcAft>
              <a:buNone/>
            </a:pPr>
            <a:r>
              <a:rPr lang="sq-AL" b="1" dirty="0">
                <a:latin typeface="Times New Roman" panose="02020603050405020304" pitchFamily="18" charset="0"/>
                <a:ea typeface="Times New Roman" panose="02020603050405020304" pitchFamily="18" charset="0"/>
              </a:rPr>
              <a:t>                                 d</a:t>
            </a:r>
            <a:r>
              <a:rPr lang="sq-AL" b="1" baseline="-25000" dirty="0">
                <a:latin typeface="Times New Roman" panose="02020603050405020304" pitchFamily="18" charset="0"/>
                <a:ea typeface="Times New Roman" panose="02020603050405020304" pitchFamily="18" charset="0"/>
              </a:rPr>
              <a:t>0</a:t>
            </a:r>
            <a:r>
              <a:rPr lang="sq-AL" b="1" dirty="0">
                <a:latin typeface="Times New Roman" panose="02020603050405020304" pitchFamily="18" charset="0"/>
                <a:ea typeface="Times New Roman" panose="02020603050405020304" pitchFamily="18" charset="0"/>
              </a:rPr>
              <a:t>=d+k.d                                  (5)</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sq-AL" b="1" dirty="0">
                <a:latin typeface="Times New Roman" panose="02020603050405020304" pitchFamily="18" charset="0"/>
                <a:ea typeface="Times New Roman" panose="02020603050405020304" pitchFamily="18" charset="0"/>
              </a:rPr>
              <a:t>Bu ýerde: d</a:t>
            </a:r>
            <a:r>
              <a:rPr lang="sq-AL" b="1" baseline="-25000" dirty="0">
                <a:latin typeface="Times New Roman" panose="02020603050405020304" pitchFamily="18" charset="0"/>
                <a:ea typeface="Times New Roman" panose="02020603050405020304" pitchFamily="18" charset="0"/>
              </a:rPr>
              <a:t>0</a:t>
            </a:r>
            <a:r>
              <a:rPr lang="sq-AL" dirty="0">
                <a:latin typeface="Times New Roman" panose="02020603050405020304" pitchFamily="18" charset="0"/>
                <a:ea typeface="Times New Roman" panose="02020603050405020304" pitchFamily="18" charset="0"/>
              </a:rPr>
              <a:t>-ýerdäki gorizontal aralyk, </a:t>
            </a:r>
            <a:endParaRPr lang="tk-TM" dirty="0" smtClean="0">
              <a:latin typeface="Times New Roman" panose="02020603050405020304" pitchFamily="18" charset="0"/>
              <a:ea typeface="Times New Roman" panose="02020603050405020304" pitchFamily="18" charset="0"/>
            </a:endParaRPr>
          </a:p>
          <a:p>
            <a:pPr indent="381000" algn="just">
              <a:spcAft>
                <a:spcPts val="0"/>
              </a:spcAft>
            </a:pPr>
            <a:r>
              <a:rPr lang="tk-TM" b="1" dirty="0">
                <a:latin typeface="Times New Roman" panose="02020603050405020304" pitchFamily="18" charset="0"/>
                <a:ea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d</a:t>
            </a:r>
            <a:r>
              <a:rPr lang="sq-AL" dirty="0" smtClean="0">
                <a:latin typeface="Times New Roman" panose="02020603050405020304" pitchFamily="18" charset="0"/>
                <a:ea typeface="Times New Roman" panose="02020603050405020304" pitchFamily="18" charset="0"/>
              </a:rPr>
              <a:t>-plandan </a:t>
            </a:r>
            <a:r>
              <a:rPr lang="sq-AL" dirty="0">
                <a:latin typeface="Times New Roman" panose="02020603050405020304" pitchFamily="18" charset="0"/>
                <a:ea typeface="Times New Roman" panose="02020603050405020304" pitchFamily="18" charset="0"/>
              </a:rPr>
              <a:t>grafiki usulda alynan şol aralyk, </a:t>
            </a:r>
            <a:endParaRPr lang="tk-TM" dirty="0" smtClean="0">
              <a:latin typeface="Times New Roman" panose="02020603050405020304" pitchFamily="18" charset="0"/>
              <a:ea typeface="Times New Roman" panose="02020603050405020304" pitchFamily="18" charset="0"/>
            </a:endParaRPr>
          </a:p>
          <a:p>
            <a:pPr indent="381000" algn="just">
              <a:spcAft>
                <a:spcPts val="0"/>
              </a:spcAft>
            </a:pPr>
            <a:r>
              <a:rPr lang="tk-TM" b="1" dirty="0">
                <a:latin typeface="Times New Roman" panose="02020603050405020304" pitchFamily="18" charset="0"/>
                <a:ea typeface="Times New Roman" panose="02020603050405020304" pitchFamily="18" charset="0"/>
              </a:rPr>
              <a:t> </a:t>
            </a: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k</a:t>
            </a:r>
            <a:r>
              <a:rPr lang="sq-AL" dirty="0" smtClean="0">
                <a:latin typeface="Times New Roman" panose="02020603050405020304" pitchFamily="18" charset="0"/>
                <a:ea typeface="Times New Roman" panose="02020603050405020304" pitchFamily="18" charset="0"/>
              </a:rPr>
              <a:t>-planyň </a:t>
            </a:r>
            <a:r>
              <a:rPr lang="sq-AL" dirty="0">
                <a:latin typeface="Times New Roman" panose="02020603050405020304" pitchFamily="18" charset="0"/>
                <a:ea typeface="Times New Roman" panose="02020603050405020304" pitchFamily="18" charset="0"/>
              </a:rPr>
              <a:t>kagyzynyň deformasiýa koeffisienti </a:t>
            </a:r>
            <a:endParaRPr lang="tk-TM" dirty="0" smtClean="0">
              <a:latin typeface="Times New Roman" panose="02020603050405020304" pitchFamily="18" charset="0"/>
              <a:ea typeface="Times New Roman" panose="02020603050405020304" pitchFamily="18" charset="0"/>
            </a:endParaRPr>
          </a:p>
          <a:p>
            <a:pPr indent="0" algn="just">
              <a:spcAft>
                <a:spcPts val="0"/>
              </a:spcAft>
              <a:buNone/>
            </a:pPr>
            <a:r>
              <a:rPr lang="sq-AL" dirty="0" smtClean="0">
                <a:latin typeface="Times New Roman" panose="02020603050405020304" pitchFamily="18" charset="0"/>
                <a:ea typeface="Times New Roman" panose="02020603050405020304" pitchFamily="18" charset="0"/>
              </a:rPr>
              <a:t>Deformasiýa </a:t>
            </a:r>
            <a:r>
              <a:rPr lang="sq-AL" dirty="0">
                <a:latin typeface="Times New Roman" panose="02020603050405020304" pitchFamily="18" charset="0"/>
                <a:ea typeface="Times New Roman" panose="02020603050405020304" pitchFamily="18" charset="0"/>
              </a:rPr>
              <a:t>koeffisientini şu formula boýunça kesgitlenilýär.</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17390"/>
          </a:xfrm>
        </p:spPr>
        <p:txBody>
          <a:bodyPr>
            <a:normAutofit fontScale="90000"/>
          </a:bodyPr>
          <a:lstStyle/>
          <a:p>
            <a:endParaRPr lang="ru-RU" dirty="0"/>
          </a:p>
        </p:txBody>
      </p:sp>
      <p:sp>
        <p:nvSpPr>
          <p:cNvPr id="3" name="Объект 2"/>
          <p:cNvSpPr>
            <a:spLocks noGrp="1"/>
          </p:cNvSpPr>
          <p:nvPr>
            <p:ph idx="1"/>
          </p:nvPr>
        </p:nvSpPr>
        <p:spPr>
          <a:xfrm>
            <a:off x="838200" y="1107831"/>
            <a:ext cx="10515600" cy="5069132"/>
          </a:xfrm>
        </p:spPr>
        <p:txBody>
          <a:bodyPr>
            <a:normAutofit/>
          </a:bodyPr>
          <a:lstStyle/>
          <a:p>
            <a:endParaRPr lang="tk-TM" dirty="0" smtClean="0"/>
          </a:p>
          <a:p>
            <a:endParaRPr lang="tk-TM" dirty="0" smtClean="0"/>
          </a:p>
          <a:p>
            <a:endParaRPr lang="tk-TM" dirty="0" smtClean="0"/>
          </a:p>
          <a:p>
            <a:pPr algn="just"/>
            <a:r>
              <a:rPr lang="tk-TM"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 </a:t>
            </a:r>
            <a:r>
              <a:rPr lang="en-US" dirty="0" err="1">
                <a:latin typeface="Times New Roman" panose="02020603050405020304" pitchFamily="18" charset="0"/>
                <a:cs typeface="Times New Roman" panose="02020603050405020304" pitchFamily="18" charset="0"/>
              </a:rPr>
              <a:t>ýerde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d0</a:t>
            </a:r>
            <a:r>
              <a:rPr lang="en-US" dirty="0">
                <a:latin typeface="Times New Roman" panose="02020603050405020304" pitchFamily="18" charset="0"/>
                <a:cs typeface="Times New Roman" panose="02020603050405020304" pitchFamily="18" charset="0"/>
              </a:rPr>
              <a:t> we </a:t>
            </a:r>
            <a:r>
              <a:rPr lang="en-US" b="1" dirty="0">
                <a:latin typeface="Times New Roman" panose="02020603050405020304" pitchFamily="18" charset="0"/>
                <a:cs typeface="Times New Roman" panose="02020603050405020304" pitchFamily="18" charset="0"/>
              </a:rPr>
              <a:t>d </a:t>
            </a:r>
            <a:r>
              <a:rPr lang="en-US" dirty="0" err="1">
                <a:latin typeface="Times New Roman" panose="02020603050405020304" pitchFamily="18" charset="0"/>
                <a:cs typeface="Times New Roman" panose="02020603050405020304" pitchFamily="18" charset="0"/>
              </a:rPr>
              <a:t>plana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geçirilen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sany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geodeziki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daýanç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arasy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ýa</a:t>
            </a:r>
            <a:r>
              <a:rPr lang="en-US" dirty="0">
                <a:latin typeface="Times New Roman" panose="02020603050405020304" pitchFamily="18" charset="0"/>
                <a:cs typeface="Times New Roman" panose="02020603050405020304" pitchFamily="18" charset="0"/>
              </a:rPr>
              <a:t>-da </a:t>
            </a:r>
            <a:r>
              <a:rPr lang="en-US" dirty="0" err="1">
                <a:latin typeface="Times New Roman" panose="02020603050405020304" pitchFamily="18" charset="0"/>
                <a:cs typeface="Times New Roman" panose="02020603050405020304" pitchFamily="18" charset="0"/>
              </a:rPr>
              <a:t>koordinata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torunyň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tarapy</a:t>
            </a:r>
            <a:r>
              <a:rPr lang="en-US" dirty="0">
                <a:latin typeface="Times New Roman" panose="02020603050405020304" pitchFamily="18" charset="0"/>
                <a:cs typeface="Times New Roman" panose="02020603050405020304" pitchFamily="18" charset="0"/>
              </a:rPr>
              <a:t>.</a:t>
            </a:r>
          </a:p>
          <a:p>
            <a:pPr algn="just"/>
            <a:r>
              <a:rPr lang="tk-TM"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Burçlary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we </a:t>
            </a:r>
            <a:r>
              <a:rPr lang="en-US" dirty="0" err="1">
                <a:latin typeface="Times New Roman" panose="02020603050405020304" pitchFamily="18" charset="0"/>
                <a:cs typeface="Times New Roman" panose="02020603050405020304" pitchFamily="18" charset="0"/>
              </a:rPr>
              <a:t>çyzyklaryň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uzynlygyny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daýanç</a:t>
            </a:r>
            <a:r>
              <a:rPr lang="en-US" dirty="0">
                <a:latin typeface="Times New Roman" panose="02020603050405020304" pitchFamily="18" charset="0"/>
                <a:cs typeface="Times New Roman" panose="02020603050405020304" pitchFamily="18" charset="0"/>
              </a:rPr>
              <a:t> we </a:t>
            </a:r>
            <a:r>
              <a:rPr lang="en-US" dirty="0" err="1">
                <a:latin typeface="Times New Roman" panose="02020603050405020304" pitchFamily="18" charset="0"/>
                <a:cs typeface="Times New Roman" panose="02020603050405020304" pitchFamily="18" charset="0"/>
              </a:rPr>
              <a:t>taslama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nokatlarynyň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koordinatalary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boýunça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ters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geodeziki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meseleleri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çözmek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arkaly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hasaplaýarlar</a:t>
            </a:r>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usul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taslama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nokatlaryň</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kordinatalary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adatça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plandaky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kordinata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torundan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grafiki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usulda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alỳarlar</a:t>
            </a:r>
            <a:r>
              <a:rPr lang="en-US"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6149" y="1525832"/>
            <a:ext cx="2178905" cy="1041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63895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75652"/>
          </a:xfrm>
        </p:spPr>
        <p:txBody>
          <a:bodyPr>
            <a:normAutofit fontScale="90000"/>
          </a:bodyPr>
          <a:lstStyle/>
          <a:p>
            <a:endParaRPr lang="ru-RU" dirty="0"/>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l="32736" t="36069" r="36110" b="38460"/>
          <a:stretch>
            <a:fillRect/>
          </a:stretch>
        </p:blipFill>
        <p:spPr bwMode="auto">
          <a:xfrm>
            <a:off x="2751992" y="1037493"/>
            <a:ext cx="6954716" cy="2523391"/>
          </a:xfrm>
          <a:prstGeom prst="rect">
            <a:avLst/>
          </a:prstGeom>
          <a:noFill/>
          <a:ln>
            <a:noFill/>
          </a:ln>
        </p:spPr>
      </p:pic>
      <p:sp>
        <p:nvSpPr>
          <p:cNvPr id="5" name="Прямоугольник 4"/>
          <p:cNvSpPr/>
          <p:nvPr/>
        </p:nvSpPr>
        <p:spPr>
          <a:xfrm>
            <a:off x="1389185" y="2828836"/>
            <a:ext cx="10119946" cy="2677656"/>
          </a:xfrm>
          <a:prstGeom prst="rect">
            <a:avLst/>
          </a:prstGeom>
        </p:spPr>
        <p:txBody>
          <a:bodyPr wrap="square">
            <a:spAutoFit/>
          </a:bodyPr>
          <a:lstStyle/>
          <a:p>
            <a:endParaRPr lang="tk-TM" sz="2800" dirty="0" smtClean="0"/>
          </a:p>
          <a:p>
            <a:endParaRPr lang="tk-TM" sz="2800" dirty="0"/>
          </a:p>
          <a:p>
            <a:pPr algn="just"/>
            <a:r>
              <a:rPr lang="en-US" sz="2800" dirty="0" err="1" smtClean="0"/>
              <a:t>Taslama</a:t>
            </a:r>
            <a:r>
              <a:rPr lang="en-US" sz="2800" dirty="0" smtClean="0"/>
              <a:t> </a:t>
            </a:r>
            <a:r>
              <a:rPr lang="en-US" sz="2800" dirty="0" err="1"/>
              <a:t>burçy</a:t>
            </a:r>
            <a:r>
              <a:rPr lang="en-US" sz="2800" dirty="0"/>
              <a:t> </a:t>
            </a:r>
            <a:r>
              <a:rPr lang="en-US" sz="2800" dirty="0" err="1"/>
              <a:t>ýere</a:t>
            </a:r>
            <a:r>
              <a:rPr lang="en-US" sz="2800" dirty="0"/>
              <a:t> </a:t>
            </a:r>
            <a:r>
              <a:rPr lang="en-US" sz="2800" dirty="0" err="1"/>
              <a:t>geçirmek</a:t>
            </a:r>
            <a:r>
              <a:rPr lang="en-US" sz="2800" dirty="0"/>
              <a:t> </a:t>
            </a:r>
            <a:r>
              <a:rPr lang="en-US" sz="2800" dirty="0" err="1"/>
              <a:t>üçin</a:t>
            </a:r>
            <a:r>
              <a:rPr lang="en-US" sz="2800" dirty="0"/>
              <a:t> </a:t>
            </a:r>
            <a:r>
              <a:rPr lang="en-US" sz="2800" dirty="0" err="1"/>
              <a:t>ýerinde</a:t>
            </a:r>
            <a:r>
              <a:rPr lang="en-US" sz="2800" dirty="0"/>
              <a:t> </a:t>
            </a:r>
            <a:r>
              <a:rPr lang="en-US" sz="2800" dirty="0" err="1"/>
              <a:t>bellik</a:t>
            </a:r>
            <a:r>
              <a:rPr lang="en-US" sz="2800" dirty="0"/>
              <a:t> </a:t>
            </a:r>
            <a:r>
              <a:rPr lang="en-US" sz="2800" dirty="0" err="1"/>
              <a:t>bilen</a:t>
            </a:r>
            <a:r>
              <a:rPr lang="en-US" sz="2800" dirty="0"/>
              <a:t> </a:t>
            </a:r>
            <a:r>
              <a:rPr lang="en-US" sz="2800" dirty="0" err="1"/>
              <a:t>berkidilen</a:t>
            </a:r>
            <a:r>
              <a:rPr lang="en-US" sz="2800" dirty="0"/>
              <a:t> </a:t>
            </a:r>
            <a:r>
              <a:rPr lang="en-US" sz="2800" dirty="0" err="1"/>
              <a:t>burçy</a:t>
            </a:r>
            <a:r>
              <a:rPr lang="en-US" sz="2800" dirty="0"/>
              <a:t> </a:t>
            </a:r>
            <a:r>
              <a:rPr lang="en-US" sz="2800" dirty="0" err="1"/>
              <a:t>düzýän</a:t>
            </a:r>
            <a:r>
              <a:rPr lang="en-US" sz="2800" dirty="0"/>
              <a:t> </a:t>
            </a:r>
            <a:r>
              <a:rPr lang="en-US" sz="2800" dirty="0" err="1"/>
              <a:t>taraplaryň</a:t>
            </a:r>
            <a:r>
              <a:rPr lang="en-US" sz="2800" dirty="0"/>
              <a:t> </a:t>
            </a:r>
            <a:r>
              <a:rPr lang="en-US" sz="2800" dirty="0" err="1"/>
              <a:t>haýsy</a:t>
            </a:r>
            <a:r>
              <a:rPr lang="en-US" sz="2800" dirty="0"/>
              <a:t> hem </a:t>
            </a:r>
            <a:r>
              <a:rPr lang="en-US" sz="2800" dirty="0" err="1"/>
              <a:t>bolsa</a:t>
            </a:r>
            <a:r>
              <a:rPr lang="en-US" sz="2800" dirty="0"/>
              <a:t> </a:t>
            </a:r>
            <a:r>
              <a:rPr lang="en-US" sz="2800" dirty="0" err="1"/>
              <a:t>biri</a:t>
            </a:r>
            <a:r>
              <a:rPr lang="en-US" sz="2800" dirty="0"/>
              <a:t> </a:t>
            </a:r>
            <a:r>
              <a:rPr lang="en-US" sz="2800" dirty="0" err="1"/>
              <a:t>bolmalydyr</a:t>
            </a:r>
            <a:r>
              <a:rPr lang="en-US" sz="2800" dirty="0"/>
              <a:t>. </a:t>
            </a:r>
            <a:r>
              <a:rPr lang="en-US" sz="2800" dirty="0" err="1"/>
              <a:t>Mysal</a:t>
            </a:r>
            <a:r>
              <a:rPr lang="en-US" sz="2800" dirty="0"/>
              <a:t> </a:t>
            </a:r>
            <a:r>
              <a:rPr lang="en-US" sz="2800" dirty="0" err="1"/>
              <a:t>üçin</a:t>
            </a:r>
            <a:r>
              <a:rPr lang="en-US" sz="2800" dirty="0"/>
              <a:t> </a:t>
            </a:r>
            <a:r>
              <a:rPr lang="en-US" sz="2800" dirty="0" err="1"/>
              <a:t>ýerdäki</a:t>
            </a:r>
            <a:r>
              <a:rPr lang="en-US" sz="2800" dirty="0"/>
              <a:t> AB </a:t>
            </a:r>
            <a:r>
              <a:rPr lang="en-US" sz="2800" dirty="0" err="1"/>
              <a:t>çyzykdan</a:t>
            </a:r>
            <a:r>
              <a:rPr lang="en-US" sz="2800" dirty="0"/>
              <a:t> </a:t>
            </a:r>
            <a:r>
              <a:rPr lang="en-US" sz="2800" dirty="0" err="1"/>
              <a:t>sagda</a:t>
            </a:r>
            <a:r>
              <a:rPr lang="en-US" sz="2800" dirty="0"/>
              <a:t> A </a:t>
            </a:r>
            <a:r>
              <a:rPr lang="en-US" sz="2800" dirty="0" err="1"/>
              <a:t>nokadyň</a:t>
            </a:r>
            <a:r>
              <a:rPr lang="en-US" sz="2800" dirty="0"/>
              <a:t> </a:t>
            </a:r>
            <a:r>
              <a:rPr lang="el-GR" sz="2800" dirty="0"/>
              <a:t>β </a:t>
            </a:r>
            <a:r>
              <a:rPr lang="en-US" sz="2800" dirty="0" err="1"/>
              <a:t>burçyny</a:t>
            </a:r>
            <a:r>
              <a:rPr lang="en-US" sz="2800" dirty="0"/>
              <a:t> </a:t>
            </a:r>
            <a:r>
              <a:rPr lang="en-US" sz="2800" dirty="0" err="1" smtClean="0"/>
              <a:t>gurmaly</a:t>
            </a:r>
            <a:r>
              <a:rPr lang="tk-TM" sz="2800" dirty="0" smtClean="0"/>
              <a:t>.</a:t>
            </a:r>
            <a:r>
              <a:rPr lang="en-US" sz="2800" dirty="0" smtClean="0"/>
              <a:t> </a:t>
            </a:r>
            <a:endParaRPr lang="tk-TM" sz="2800" dirty="0" smtClean="0"/>
          </a:p>
          <a:p>
            <a:pPr algn="just"/>
            <a:r>
              <a:rPr lang="en-US" sz="2800" dirty="0" smtClean="0"/>
              <a:t>(</a:t>
            </a:r>
            <a:r>
              <a:rPr lang="en-US" sz="2800" dirty="0"/>
              <a:t>6.2-nji a </a:t>
            </a:r>
            <a:r>
              <a:rPr lang="en-US" sz="2800" dirty="0" err="1"/>
              <a:t>surat</a:t>
            </a:r>
            <a:r>
              <a:rPr lang="en-US" sz="2800" dirty="0"/>
              <a:t>).</a:t>
            </a:r>
            <a:endParaRPr lang="ru-RU" sz="2800" dirty="0"/>
          </a:p>
        </p:txBody>
      </p:sp>
    </p:spTree>
    <p:extLst>
      <p:ext uri="{BB962C8B-B14F-4D97-AF65-F5344CB8AC3E}">
        <p14:creationId xmlns:p14="http://schemas.microsoft.com/office/powerpoint/2010/main" val="3958060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1032852"/>
          </a:xfrm>
        </p:spPr>
        <p:txBody>
          <a:bodyPr/>
          <a:lstStyle/>
          <a:p>
            <a:endParaRPr lang="ru-RU" dirty="0"/>
          </a:p>
        </p:txBody>
      </p:sp>
      <p:pic>
        <p:nvPicPr>
          <p:cNvPr id="4" name="Объект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63654" y="1755878"/>
            <a:ext cx="9103638" cy="3906368"/>
          </a:xfrm>
          <a:prstGeom prst="rect">
            <a:avLst/>
          </a:prstGeom>
          <a:noFill/>
          <a:ln>
            <a:noFill/>
          </a:ln>
        </p:spPr>
      </p:pic>
    </p:spTree>
    <p:extLst>
      <p:ext uri="{BB962C8B-B14F-4D97-AF65-F5344CB8AC3E}">
        <p14:creationId xmlns:p14="http://schemas.microsoft.com/office/powerpoint/2010/main" val="4213693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231315" cy="162413"/>
          </a:xfrm>
        </p:spPr>
        <p:txBody>
          <a:bodyPr>
            <a:normAutofit fontScale="90000"/>
          </a:bodyPr>
          <a:lstStyle/>
          <a:p>
            <a:endParaRPr lang="ru-RU" dirty="0"/>
          </a:p>
        </p:txBody>
      </p:sp>
      <p:sp>
        <p:nvSpPr>
          <p:cNvPr id="3" name="Объект 2"/>
          <p:cNvSpPr>
            <a:spLocks noGrp="1"/>
          </p:cNvSpPr>
          <p:nvPr>
            <p:ph idx="1"/>
          </p:nvPr>
        </p:nvSpPr>
        <p:spPr>
          <a:xfrm>
            <a:off x="791063" y="835269"/>
            <a:ext cx="10758854" cy="5372099"/>
          </a:xfrm>
        </p:spPr>
        <p:txBody>
          <a:bodyPr>
            <a:normAutofit lnSpcReduction="10000"/>
          </a:bodyPr>
          <a:lstStyle/>
          <a:p>
            <a:pPr algn="ctr"/>
            <a:r>
              <a:rPr lang="en-US" b="1" dirty="0" err="1"/>
              <a:t>Berlen</a:t>
            </a:r>
            <a:r>
              <a:rPr lang="en-US" b="1" dirty="0"/>
              <a:t> </a:t>
            </a:r>
            <a:r>
              <a:rPr lang="en-US" b="1" dirty="0" err="1"/>
              <a:t>uzynlykdaky</a:t>
            </a:r>
            <a:r>
              <a:rPr lang="en-US" b="1" dirty="0"/>
              <a:t> </a:t>
            </a:r>
            <a:r>
              <a:rPr lang="en-US" b="1" dirty="0" err="1"/>
              <a:t>çyzyklary</a:t>
            </a:r>
            <a:r>
              <a:rPr lang="en-US" b="1" dirty="0"/>
              <a:t> </a:t>
            </a:r>
            <a:r>
              <a:rPr lang="en-US" b="1" dirty="0" err="1"/>
              <a:t>ỳere</a:t>
            </a:r>
            <a:r>
              <a:rPr lang="en-US" b="1" dirty="0"/>
              <a:t> </a:t>
            </a:r>
            <a:r>
              <a:rPr lang="en-US" b="1" dirty="0" err="1"/>
              <a:t>geçirmek</a:t>
            </a:r>
            <a:endParaRPr lang="en-US" b="1" dirty="0"/>
          </a:p>
          <a:p>
            <a:pPr algn="just"/>
            <a:r>
              <a:rPr lang="tk-TM" dirty="0" smtClean="0"/>
              <a:t>    </a:t>
            </a:r>
            <a:r>
              <a:rPr lang="en-US" dirty="0" err="1" smtClean="0"/>
              <a:t>Taslama</a:t>
            </a:r>
            <a:r>
              <a:rPr lang="en-US" dirty="0" smtClean="0"/>
              <a:t> </a:t>
            </a:r>
            <a:r>
              <a:rPr lang="en-US" b="1" dirty="0"/>
              <a:t>d</a:t>
            </a:r>
            <a:r>
              <a:rPr lang="en-US" dirty="0"/>
              <a:t> </a:t>
            </a:r>
            <a:r>
              <a:rPr lang="en-US" dirty="0" err="1"/>
              <a:t>çyzygy</a:t>
            </a:r>
            <a:r>
              <a:rPr lang="en-US" dirty="0"/>
              <a:t>  </a:t>
            </a:r>
            <a:r>
              <a:rPr lang="en-US" dirty="0" err="1"/>
              <a:t>ỳokarda</a:t>
            </a:r>
            <a:r>
              <a:rPr lang="en-US" dirty="0"/>
              <a:t> </a:t>
            </a:r>
            <a:r>
              <a:rPr lang="en-US" dirty="0" err="1"/>
              <a:t>getirilen</a:t>
            </a:r>
            <a:r>
              <a:rPr lang="en-US" dirty="0"/>
              <a:t> </a:t>
            </a:r>
            <a:r>
              <a:rPr lang="en-US" dirty="0" err="1"/>
              <a:t>usul</a:t>
            </a:r>
            <a:r>
              <a:rPr lang="en-US" dirty="0"/>
              <a:t> </a:t>
            </a:r>
            <a:r>
              <a:rPr lang="en-US" dirty="0" err="1"/>
              <a:t>bilen</a:t>
            </a:r>
            <a:r>
              <a:rPr lang="en-US" dirty="0"/>
              <a:t> </a:t>
            </a:r>
            <a:r>
              <a:rPr lang="en-US" dirty="0" err="1"/>
              <a:t>ỳere</a:t>
            </a:r>
            <a:r>
              <a:rPr lang="en-US" dirty="0"/>
              <a:t> </a:t>
            </a:r>
            <a:r>
              <a:rPr lang="en-US" dirty="0" err="1"/>
              <a:t>geçirmek</a:t>
            </a:r>
            <a:r>
              <a:rPr lang="en-US" dirty="0"/>
              <a:t> </a:t>
            </a:r>
            <a:r>
              <a:rPr lang="en-US" dirty="0" err="1"/>
              <a:t>üçin</a:t>
            </a:r>
            <a:r>
              <a:rPr lang="en-US" dirty="0"/>
              <a:t>, </a:t>
            </a:r>
            <a:r>
              <a:rPr lang="en-US" dirty="0" err="1"/>
              <a:t>onuń</a:t>
            </a:r>
            <a:r>
              <a:rPr lang="en-US" dirty="0"/>
              <a:t> </a:t>
            </a:r>
            <a:r>
              <a:rPr lang="en-US" dirty="0" err="1"/>
              <a:t>ugryny</a:t>
            </a:r>
            <a:r>
              <a:rPr lang="en-US" dirty="0"/>
              <a:t> </a:t>
            </a:r>
            <a:r>
              <a:rPr lang="en-US" dirty="0" err="1"/>
              <a:t>berỳärler</a:t>
            </a:r>
            <a:r>
              <a:rPr lang="en-US" dirty="0"/>
              <a:t> we </a:t>
            </a:r>
            <a:r>
              <a:rPr lang="en-US" dirty="0" err="1"/>
              <a:t>ölçeg</a:t>
            </a:r>
            <a:r>
              <a:rPr lang="en-US" dirty="0"/>
              <a:t> </a:t>
            </a:r>
            <a:r>
              <a:rPr lang="en-US" dirty="0" err="1"/>
              <a:t>esbaby</a:t>
            </a:r>
            <a:r>
              <a:rPr lang="en-US" dirty="0"/>
              <a:t> </a:t>
            </a:r>
            <a:r>
              <a:rPr lang="en-US" dirty="0" err="1"/>
              <a:t>bilen</a:t>
            </a:r>
            <a:r>
              <a:rPr lang="en-US" dirty="0"/>
              <a:t> </a:t>
            </a:r>
            <a:r>
              <a:rPr lang="en-US" dirty="0" err="1"/>
              <a:t>talap</a:t>
            </a:r>
            <a:r>
              <a:rPr lang="en-US" dirty="0"/>
              <a:t> </a:t>
            </a:r>
            <a:r>
              <a:rPr lang="en-US" dirty="0" err="1"/>
              <a:t>edilỳän</a:t>
            </a:r>
            <a:r>
              <a:rPr lang="en-US" dirty="0"/>
              <a:t> </a:t>
            </a:r>
            <a:r>
              <a:rPr lang="en-US" dirty="0" err="1"/>
              <a:t>takyklykda</a:t>
            </a:r>
            <a:r>
              <a:rPr lang="en-US" dirty="0"/>
              <a:t> </a:t>
            </a:r>
            <a:r>
              <a:rPr lang="en-US" dirty="0" err="1"/>
              <a:t>berlen</a:t>
            </a:r>
            <a:r>
              <a:rPr lang="en-US" dirty="0"/>
              <a:t> </a:t>
            </a:r>
            <a:r>
              <a:rPr lang="en-US" dirty="0" err="1"/>
              <a:t>aralygy</a:t>
            </a:r>
            <a:r>
              <a:rPr lang="en-US" dirty="0"/>
              <a:t> </a:t>
            </a:r>
            <a:r>
              <a:rPr lang="en-US" dirty="0" err="1"/>
              <a:t>ỳere</a:t>
            </a:r>
            <a:r>
              <a:rPr lang="en-US" dirty="0"/>
              <a:t> </a:t>
            </a:r>
            <a:r>
              <a:rPr lang="en-US" dirty="0" err="1"/>
              <a:t>geçirỳärler</a:t>
            </a:r>
            <a:r>
              <a:rPr lang="en-US" dirty="0"/>
              <a:t>. </a:t>
            </a:r>
            <a:r>
              <a:rPr lang="en-US" dirty="0" err="1"/>
              <a:t>Taslama</a:t>
            </a:r>
            <a:r>
              <a:rPr lang="en-US" dirty="0"/>
              <a:t> </a:t>
            </a:r>
            <a:r>
              <a:rPr lang="en-US" dirty="0" err="1"/>
              <a:t>çyzyklaryń</a:t>
            </a:r>
            <a:r>
              <a:rPr lang="en-US" dirty="0"/>
              <a:t> </a:t>
            </a:r>
            <a:r>
              <a:rPr lang="en-US" dirty="0" err="1"/>
              <a:t>uzynlygyny</a:t>
            </a:r>
            <a:r>
              <a:rPr lang="en-US" dirty="0"/>
              <a:t> </a:t>
            </a:r>
            <a:r>
              <a:rPr lang="en-US" dirty="0" err="1"/>
              <a:t>gorizontal</a:t>
            </a:r>
            <a:r>
              <a:rPr lang="en-US" dirty="0"/>
              <a:t> </a:t>
            </a:r>
            <a:r>
              <a:rPr lang="en-US" dirty="0" err="1"/>
              <a:t>aralyklardyr</a:t>
            </a:r>
            <a:r>
              <a:rPr lang="en-US" dirty="0"/>
              <a:t>. </a:t>
            </a:r>
            <a:r>
              <a:rPr lang="en-US" dirty="0" err="1"/>
              <a:t>Şonuń</a:t>
            </a:r>
            <a:r>
              <a:rPr lang="en-US" dirty="0"/>
              <a:t> </a:t>
            </a:r>
            <a:r>
              <a:rPr lang="en-US" dirty="0" err="1"/>
              <a:t>üçin</a:t>
            </a:r>
            <a:r>
              <a:rPr lang="en-US" dirty="0"/>
              <a:t>, </a:t>
            </a:r>
            <a:r>
              <a:rPr lang="en-US" dirty="0" err="1"/>
              <a:t>olar</a:t>
            </a:r>
            <a:r>
              <a:rPr lang="en-US" dirty="0"/>
              <a:t> </a:t>
            </a:r>
            <a:r>
              <a:rPr lang="en-US" dirty="0" err="1"/>
              <a:t>ỳere</a:t>
            </a:r>
            <a:r>
              <a:rPr lang="en-US" dirty="0"/>
              <a:t> </a:t>
            </a:r>
            <a:r>
              <a:rPr lang="en-US" dirty="0" err="1"/>
              <a:t>geçirilende</a:t>
            </a:r>
            <a:r>
              <a:rPr lang="en-US" dirty="0"/>
              <a:t> </a:t>
            </a:r>
            <a:r>
              <a:rPr lang="en-US" dirty="0" err="1"/>
              <a:t>olaryń</a:t>
            </a:r>
            <a:r>
              <a:rPr lang="en-US" dirty="0"/>
              <a:t> </a:t>
            </a:r>
            <a:r>
              <a:rPr lang="en-US" dirty="0" err="1"/>
              <a:t>ỳapgytlyk</a:t>
            </a:r>
            <a:r>
              <a:rPr lang="en-US" dirty="0"/>
              <a:t> </a:t>
            </a:r>
            <a:r>
              <a:rPr lang="en-US" dirty="0" err="1"/>
              <a:t>bahalaryny</a:t>
            </a:r>
            <a:r>
              <a:rPr lang="en-US" dirty="0"/>
              <a:t> </a:t>
            </a:r>
            <a:r>
              <a:rPr lang="en-US" dirty="0" err="1"/>
              <a:t>şu</a:t>
            </a:r>
            <a:r>
              <a:rPr lang="en-US" dirty="0"/>
              <a:t> formula </a:t>
            </a:r>
            <a:r>
              <a:rPr lang="en-US" dirty="0" err="1"/>
              <a:t>bilen</a:t>
            </a:r>
            <a:r>
              <a:rPr lang="en-US" dirty="0"/>
              <a:t> </a:t>
            </a:r>
            <a:r>
              <a:rPr lang="en-US" dirty="0" err="1"/>
              <a:t>kesgitleỳärler</a:t>
            </a:r>
            <a:r>
              <a:rPr lang="en-US" dirty="0"/>
              <a:t>.</a:t>
            </a:r>
          </a:p>
          <a:p>
            <a:r>
              <a:rPr lang="en-US" dirty="0"/>
              <a:t>                                      </a:t>
            </a:r>
          </a:p>
          <a:p>
            <a:endParaRPr lang="tk-TM" dirty="0" smtClean="0"/>
          </a:p>
          <a:p>
            <a:r>
              <a:rPr lang="en-US" dirty="0" smtClean="0"/>
              <a:t>Bu </a:t>
            </a:r>
            <a:r>
              <a:rPr lang="en-US" dirty="0" err="1"/>
              <a:t>ỳerde</a:t>
            </a:r>
            <a:r>
              <a:rPr lang="en-US" dirty="0"/>
              <a:t>: </a:t>
            </a:r>
            <a:r>
              <a:rPr lang="en-US" b="1" dirty="0"/>
              <a:t>d</a:t>
            </a:r>
            <a:r>
              <a:rPr lang="en-US" dirty="0"/>
              <a:t>- </a:t>
            </a:r>
            <a:r>
              <a:rPr lang="en-US" dirty="0" err="1"/>
              <a:t>taslama</a:t>
            </a:r>
            <a:r>
              <a:rPr lang="en-US" dirty="0"/>
              <a:t> </a:t>
            </a:r>
            <a:r>
              <a:rPr lang="en-US" dirty="0" err="1"/>
              <a:t>çyzygyń</a:t>
            </a:r>
            <a:r>
              <a:rPr lang="en-US" dirty="0"/>
              <a:t> </a:t>
            </a:r>
            <a:r>
              <a:rPr lang="en-US" dirty="0" err="1"/>
              <a:t>gorizontal</a:t>
            </a:r>
            <a:r>
              <a:rPr lang="en-US" dirty="0"/>
              <a:t> </a:t>
            </a:r>
            <a:r>
              <a:rPr lang="en-US" dirty="0" err="1"/>
              <a:t>aralygy</a:t>
            </a:r>
            <a:r>
              <a:rPr lang="en-US" dirty="0"/>
              <a:t>;  </a:t>
            </a:r>
            <a:endParaRPr lang="en-US" dirty="0" smtClean="0"/>
          </a:p>
          <a:p>
            <a:r>
              <a:rPr lang="en-US" b="1" dirty="0"/>
              <a:t> </a:t>
            </a:r>
            <a:r>
              <a:rPr lang="en-US" b="1" dirty="0" smtClean="0"/>
              <a:t>                 v</a:t>
            </a:r>
            <a:r>
              <a:rPr lang="en-US" dirty="0" smtClean="0"/>
              <a:t>- </a:t>
            </a:r>
            <a:r>
              <a:rPr lang="en-US" dirty="0" err="1"/>
              <a:t>ỳeriń</a:t>
            </a:r>
            <a:r>
              <a:rPr lang="en-US" dirty="0"/>
              <a:t> </a:t>
            </a:r>
            <a:r>
              <a:rPr lang="en-US" dirty="0" err="1"/>
              <a:t>ỳapgytlyk</a:t>
            </a:r>
            <a:r>
              <a:rPr lang="en-US" dirty="0"/>
              <a:t> </a:t>
            </a:r>
            <a:r>
              <a:rPr lang="en-US" dirty="0" err="1"/>
              <a:t>burçy</a:t>
            </a:r>
            <a:r>
              <a:rPr lang="en-US" dirty="0"/>
              <a:t>; </a:t>
            </a:r>
            <a:endParaRPr lang="en-US" dirty="0" smtClean="0"/>
          </a:p>
          <a:p>
            <a:r>
              <a:rPr lang="en-US" b="1" dirty="0"/>
              <a:t> </a:t>
            </a:r>
            <a:r>
              <a:rPr lang="en-US" b="1" dirty="0" smtClean="0"/>
              <a:t>                 h</a:t>
            </a:r>
            <a:r>
              <a:rPr lang="en-US" dirty="0" smtClean="0"/>
              <a:t>-</a:t>
            </a:r>
            <a:r>
              <a:rPr lang="en-US" dirty="0" err="1" smtClean="0"/>
              <a:t>taslama</a:t>
            </a:r>
            <a:r>
              <a:rPr lang="en-US" dirty="0" smtClean="0"/>
              <a:t> </a:t>
            </a:r>
            <a:r>
              <a:rPr lang="en-US" dirty="0" err="1"/>
              <a:t>çyzygyń</a:t>
            </a:r>
            <a:r>
              <a:rPr lang="en-US" dirty="0"/>
              <a:t> </a:t>
            </a:r>
            <a:r>
              <a:rPr lang="en-US" dirty="0" err="1"/>
              <a:t>ahyrky</a:t>
            </a:r>
            <a:r>
              <a:rPr lang="en-US" dirty="0"/>
              <a:t> </a:t>
            </a:r>
            <a:r>
              <a:rPr lang="en-US" dirty="0" err="1"/>
              <a:t>nokatlarynyń</a:t>
            </a:r>
            <a:r>
              <a:rPr lang="en-US" dirty="0"/>
              <a:t> </a:t>
            </a:r>
            <a:r>
              <a:rPr lang="en-US" dirty="0" err="1"/>
              <a:t>arasyndaky</a:t>
            </a:r>
            <a:r>
              <a:rPr lang="en-US" dirty="0"/>
              <a:t> </a:t>
            </a:r>
            <a:r>
              <a:rPr lang="en-US" dirty="0" err="1" smtClean="0"/>
              <a:t>planyń</a:t>
            </a:r>
            <a:endParaRPr lang="en-US" dirty="0" smtClean="0"/>
          </a:p>
          <a:p>
            <a:pPr marL="0" indent="0">
              <a:buNone/>
            </a:pPr>
            <a:r>
              <a:rPr lang="en-US" dirty="0"/>
              <a:t> </a:t>
            </a:r>
            <a:r>
              <a:rPr lang="en-US" dirty="0" smtClean="0"/>
              <a:t>                          </a:t>
            </a:r>
            <a:r>
              <a:rPr lang="en-US" dirty="0" err="1" smtClean="0"/>
              <a:t>gorizontallary</a:t>
            </a:r>
            <a:r>
              <a:rPr lang="en-US" dirty="0" smtClean="0"/>
              <a:t> </a:t>
            </a:r>
            <a:r>
              <a:rPr lang="en-US" dirty="0" err="1"/>
              <a:t>boỳunça</a:t>
            </a:r>
            <a:r>
              <a:rPr lang="en-US" dirty="0"/>
              <a:t> </a:t>
            </a:r>
            <a:r>
              <a:rPr lang="en-US" dirty="0" err="1"/>
              <a:t>kesgitlemeli</a:t>
            </a:r>
            <a:r>
              <a:rPr lang="en-US" dirty="0"/>
              <a:t> </a:t>
            </a:r>
            <a:r>
              <a:rPr lang="en-US" dirty="0" err="1"/>
              <a:t>beỳiklik</a:t>
            </a:r>
            <a:r>
              <a:rPr lang="en-US" dirty="0"/>
              <a:t>.</a:t>
            </a:r>
          </a:p>
          <a:p>
            <a:endParaRPr lang="ru-RU" dirty="0"/>
          </a:p>
        </p:txBody>
      </p:sp>
      <p:pic>
        <p:nvPicPr>
          <p:cNvPr id="4" name="Рисунок 3"/>
          <p:cNvPicPr>
            <a:picLocks noChangeAspect="1"/>
          </p:cNvPicPr>
          <p:nvPr/>
        </p:nvPicPr>
        <p:blipFill>
          <a:blip r:embed="rId2"/>
          <a:stretch>
            <a:fillRect/>
          </a:stretch>
        </p:blipFill>
        <p:spPr>
          <a:xfrm>
            <a:off x="4069128" y="3043069"/>
            <a:ext cx="4202723" cy="956498"/>
          </a:xfrm>
          <a:prstGeom prst="rect">
            <a:avLst/>
          </a:prstGeom>
        </p:spPr>
      </p:pic>
    </p:spTree>
    <p:extLst>
      <p:ext uri="{BB962C8B-B14F-4D97-AF65-F5344CB8AC3E}">
        <p14:creationId xmlns:p14="http://schemas.microsoft.com/office/powerpoint/2010/main" val="2893193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59129"/>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518747" y="967154"/>
            <a:ext cx="11175022" cy="4053253"/>
          </a:xfrm>
          <a:prstGeom prst="rect">
            <a:avLst/>
          </a:prstGeom>
        </p:spPr>
      </p:pic>
    </p:spTree>
    <p:extLst>
      <p:ext uri="{BB962C8B-B14F-4D97-AF65-F5344CB8AC3E}">
        <p14:creationId xmlns:p14="http://schemas.microsoft.com/office/powerpoint/2010/main" val="17966050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04497" y="567559"/>
            <a:ext cx="11177752" cy="5692564"/>
          </a:xfrm>
        </p:spPr>
        <p:txBody>
          <a:bodyPr>
            <a:normAutofit lnSpcReduction="10000"/>
          </a:bodyPr>
          <a:lstStyle/>
          <a:p>
            <a:pPr indent="381000" algn="just">
              <a:spcAft>
                <a:spcPts val="0"/>
              </a:spcAft>
            </a:pPr>
            <a:r>
              <a:rPr lang="en-US" sz="32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3</a:t>
            </a:r>
            <a:r>
              <a:rPr lang="ru-RU" sz="4000" b="1" dirty="0">
                <a:latin typeface="Times New Roman" panose="02020603050405020304" pitchFamily="18" charset="0"/>
                <a:ea typeface="Times New Roman" panose="02020603050405020304" pitchFamily="18" charset="0"/>
              </a:rPr>
              <a:t>. </a:t>
            </a:r>
            <a:r>
              <a:rPr lang="sq-AL" sz="4000" dirty="0">
                <a:latin typeface="Times New Roman" panose="02020603050405020304" pitchFamily="18" charset="0"/>
                <a:ea typeface="Times New Roman" panose="02020603050405020304" pitchFamily="18" charset="0"/>
              </a:rPr>
              <a:t>Desgalaryñ bölüşdirme işlerinde taslama nokatlaryñ ýerdäki ýagdaýyny edil sudurlaryñ nokatlarynyñ şekillendirilendäki usul ýaly edip kesgitleýärler. </a:t>
            </a:r>
            <a:endParaRPr lang="ru-RU" sz="4000" dirty="0">
              <a:latin typeface="Times New Roman" panose="02020603050405020304" pitchFamily="18" charset="0"/>
              <a:ea typeface="Times New Roman" panose="02020603050405020304" pitchFamily="18" charset="0"/>
            </a:endParaRPr>
          </a:p>
          <a:p>
            <a:pPr indent="381000" algn="just">
              <a:spcAft>
                <a:spcPts val="0"/>
              </a:spcAft>
            </a:pPr>
            <a:r>
              <a:rPr lang="sq-AL" sz="4000" b="1" dirty="0">
                <a:latin typeface="Times New Roman" panose="02020603050405020304" pitchFamily="18" charset="0"/>
                <a:ea typeface="Times New Roman" panose="02020603050405020304" pitchFamily="18" charset="0"/>
              </a:rPr>
              <a:t>	</a:t>
            </a:r>
            <a:r>
              <a:rPr lang="sq-AL" sz="4000" b="1" i="1" dirty="0">
                <a:latin typeface="Times New Roman" panose="02020603050405020304" pitchFamily="18" charset="0"/>
                <a:ea typeface="Times New Roman" panose="02020603050405020304" pitchFamily="18" charset="0"/>
              </a:rPr>
              <a:t>Polýar koordinatlar</a:t>
            </a:r>
            <a:r>
              <a:rPr lang="sq-AL" sz="4000" dirty="0">
                <a:latin typeface="Times New Roman" panose="02020603050405020304" pitchFamily="18" charset="0"/>
                <a:ea typeface="Times New Roman" panose="02020603050405020304" pitchFamily="18" charset="0"/>
              </a:rPr>
              <a:t> usulyny ýeterlik ýygylykda esas torlary bar bolanda, çylşyrymly sudurlarda we taslama nokatlarynyñ has dagynyk ýagdaýlaynda ulanýarlar. Mysal üçin A we B daýanç nokatlaryndan 1-nji we 2-nji taslama nokatlaryny ýere geçirmek talap edilýär</a:t>
            </a:r>
            <a:r>
              <a:rPr lang="ru-RU" sz="4000" dirty="0">
                <a:latin typeface="Times New Roman" panose="02020603050405020304" pitchFamily="18" charset="0"/>
                <a:ea typeface="Times New Roman" panose="02020603050405020304" pitchFamily="18" charset="0"/>
              </a:rPr>
              <a:t>.</a:t>
            </a:r>
            <a:endParaRPr lang="ru-R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372" y="315310"/>
            <a:ext cx="11508828" cy="5153505"/>
          </a:xfrm>
        </p:spPr>
        <p:txBody>
          <a:bodyPr>
            <a:normAutofit lnSpcReduction="10000"/>
          </a:bodyPr>
          <a:lstStyle/>
          <a:p>
            <a:pPr indent="0" algn="just">
              <a:spcAft>
                <a:spcPts val="0"/>
              </a:spcAft>
              <a:buNone/>
            </a:pPr>
            <a:r>
              <a:rPr lang="en-US" sz="4000" b="1" dirty="0">
                <a:latin typeface="Times New Roman" panose="02020603050405020304" pitchFamily="18" charset="0"/>
                <a:ea typeface="Times New Roman" panose="02020603050405020304" pitchFamily="18" charset="0"/>
              </a:rPr>
              <a:t>1–</a:t>
            </a:r>
            <a:r>
              <a:rPr lang="en-US" sz="4000" b="1" dirty="0" err="1">
                <a:latin typeface="Times New Roman" panose="02020603050405020304" pitchFamily="18" charset="0"/>
                <a:ea typeface="Times New Roman" panose="02020603050405020304" pitchFamily="18" charset="0"/>
              </a:rPr>
              <a:t>nji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taslama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nokady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geçirmek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üçin</a:t>
            </a:r>
            <a:r>
              <a:rPr lang="en-US" sz="4000" dirty="0">
                <a:latin typeface="Times New Roman" panose="02020603050405020304" pitchFamily="18" charset="0"/>
                <a:ea typeface="Times New Roman" panose="02020603050405020304" pitchFamily="18" charset="0"/>
              </a:rPr>
              <a:t> A </a:t>
            </a:r>
            <a:r>
              <a:rPr lang="en-US" sz="4000" dirty="0" err="1">
                <a:latin typeface="Times New Roman" panose="02020603050405020304" pitchFamily="18" charset="0"/>
                <a:ea typeface="Times New Roman" panose="02020603050405020304" pitchFamily="18" charset="0"/>
              </a:rPr>
              <a:t>daýanç</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nokadynda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teodoliti</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gurnaýarlar</a:t>
            </a:r>
            <a:r>
              <a:rPr lang="en-US" sz="4000" dirty="0">
                <a:latin typeface="Times New Roman" panose="02020603050405020304" pitchFamily="18" charset="0"/>
                <a:ea typeface="Times New Roman" panose="02020603050405020304" pitchFamily="18" charset="0"/>
              </a:rPr>
              <a:t> we AB </a:t>
            </a:r>
            <a:r>
              <a:rPr lang="en-US" sz="4000" dirty="0" err="1">
                <a:latin typeface="Times New Roman" panose="02020603050405020304" pitchFamily="18" charset="0"/>
                <a:ea typeface="Times New Roman" panose="02020603050405020304" pitchFamily="18" charset="0"/>
              </a:rPr>
              <a:t>çyzykdan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burç</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boýunça</a:t>
            </a:r>
            <a:r>
              <a:rPr lang="en-US" sz="4000" dirty="0">
                <a:latin typeface="Times New Roman" panose="02020603050405020304" pitchFamily="18" charset="0"/>
                <a:ea typeface="Times New Roman" panose="02020603050405020304" pitchFamily="18" charset="0"/>
              </a:rPr>
              <a:t> d1 </a:t>
            </a:r>
            <a:r>
              <a:rPr lang="en-US" sz="4000" dirty="0" err="1">
                <a:latin typeface="Times New Roman" panose="02020603050405020304" pitchFamily="18" charset="0"/>
                <a:ea typeface="Times New Roman" panose="02020603050405020304" pitchFamily="18" charset="0"/>
              </a:rPr>
              <a:t>ugry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berýärler</a:t>
            </a:r>
            <a:r>
              <a:rPr lang="en-US" sz="4000" dirty="0">
                <a:latin typeface="Times New Roman" panose="02020603050405020304" pitchFamily="18" charset="0"/>
                <a:ea typeface="Times New Roman" panose="02020603050405020304" pitchFamily="18" charset="0"/>
              </a:rPr>
              <a:t>. Bu </a:t>
            </a:r>
            <a:r>
              <a:rPr lang="en-US" sz="4000" dirty="0" err="1">
                <a:latin typeface="Times New Roman" panose="02020603050405020304" pitchFamily="18" charset="0"/>
                <a:ea typeface="Times New Roman" panose="02020603050405020304" pitchFamily="18" charset="0"/>
              </a:rPr>
              <a:t>berlen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ugr</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boýunça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ýeriñ</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ýapgytlygyny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hasaba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alyp</a:t>
            </a:r>
            <a:r>
              <a:rPr lang="en-US" sz="4000" dirty="0">
                <a:latin typeface="Times New Roman" panose="02020603050405020304" pitchFamily="18" charset="0"/>
                <a:ea typeface="Times New Roman" panose="02020603050405020304" pitchFamily="18" charset="0"/>
              </a:rPr>
              <a:t> d1 </a:t>
            </a:r>
            <a:r>
              <a:rPr lang="en-US" sz="4000" dirty="0" err="1">
                <a:latin typeface="Times New Roman" panose="02020603050405020304" pitchFamily="18" charset="0"/>
                <a:ea typeface="Times New Roman" panose="02020603050405020304" pitchFamily="18" charset="0"/>
              </a:rPr>
              <a:t>gorizontal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aralygy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ölçeg</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lentasy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bilen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geçirilýärler</a:t>
            </a:r>
            <a:r>
              <a:rPr lang="en-US" sz="4000" dirty="0">
                <a:latin typeface="Times New Roman" panose="02020603050405020304" pitchFamily="18" charset="0"/>
                <a:ea typeface="Times New Roman" panose="02020603050405020304" pitchFamily="18" charset="0"/>
              </a:rPr>
              <a:t>.</a:t>
            </a:r>
          </a:p>
          <a:p>
            <a:pPr indent="0" algn="just">
              <a:spcAft>
                <a:spcPts val="0"/>
              </a:spcAft>
              <a:buNone/>
            </a:pPr>
            <a:endParaRPr lang="en-US" sz="4000" b="1" dirty="0" smtClean="0">
              <a:latin typeface="Times New Roman" panose="02020603050405020304" pitchFamily="18" charset="0"/>
              <a:ea typeface="Times New Roman" panose="02020603050405020304" pitchFamily="18" charset="0"/>
            </a:endParaRPr>
          </a:p>
          <a:p>
            <a:pPr indent="0" algn="just">
              <a:spcAft>
                <a:spcPts val="0"/>
              </a:spcAft>
              <a:buNone/>
            </a:pPr>
            <a:r>
              <a:rPr lang="en-US" sz="4000" b="1" dirty="0" smtClean="0">
                <a:latin typeface="Times New Roman" panose="02020603050405020304" pitchFamily="18" charset="0"/>
                <a:ea typeface="Times New Roman" panose="02020603050405020304" pitchFamily="18" charset="0"/>
              </a:rPr>
              <a:t>2-nji</a:t>
            </a:r>
            <a:r>
              <a:rPr lang="en-US" sz="4000" dirty="0" smtClean="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taslama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nokady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ýere</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geçirmek</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üçin</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teodoliti</a:t>
            </a:r>
            <a:r>
              <a:rPr lang="en-US" sz="4000" dirty="0">
                <a:latin typeface="Times New Roman" panose="02020603050405020304" pitchFamily="18" charset="0"/>
                <a:ea typeface="Times New Roman" panose="02020603050405020304" pitchFamily="18" charset="0"/>
              </a:rPr>
              <a:t> B </a:t>
            </a:r>
            <a:r>
              <a:rPr lang="en-US" sz="4000" dirty="0" err="1">
                <a:latin typeface="Times New Roman" panose="02020603050405020304" pitchFamily="18" charset="0"/>
                <a:ea typeface="Times New Roman" panose="02020603050405020304" pitchFamily="18" charset="0"/>
              </a:rPr>
              <a:t>nokatda</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gurup</a:t>
            </a:r>
            <a:r>
              <a:rPr lang="en-US" sz="4000" dirty="0">
                <a:latin typeface="Times New Roman" panose="02020603050405020304" pitchFamily="18" charset="0"/>
                <a:ea typeface="Times New Roman" panose="02020603050405020304" pitchFamily="18" charset="0"/>
              </a:rPr>
              <a:t> </a:t>
            </a:r>
            <a:r>
              <a:rPr lang="el-GR" sz="4000" dirty="0">
                <a:latin typeface="Times New Roman" panose="02020603050405020304" pitchFamily="18" charset="0"/>
                <a:ea typeface="Times New Roman" panose="02020603050405020304" pitchFamily="18" charset="0"/>
              </a:rPr>
              <a:t>β </a:t>
            </a:r>
            <a:r>
              <a:rPr lang="en-US" sz="4000" dirty="0" err="1">
                <a:latin typeface="Times New Roman" panose="02020603050405020304" pitchFamily="18" charset="0"/>
                <a:ea typeface="Times New Roman" panose="02020603050405020304" pitchFamily="18" charset="0"/>
              </a:rPr>
              <a:t>burçly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ugry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berýärler</a:t>
            </a:r>
            <a:r>
              <a:rPr lang="en-US" sz="4000" dirty="0">
                <a:latin typeface="Times New Roman" panose="02020603050405020304" pitchFamily="18" charset="0"/>
                <a:ea typeface="Times New Roman" panose="02020603050405020304" pitchFamily="18" charset="0"/>
              </a:rPr>
              <a:t> we d2 </a:t>
            </a:r>
            <a:r>
              <a:rPr lang="en-US" sz="4000" dirty="0" err="1">
                <a:latin typeface="Times New Roman" panose="02020603050405020304" pitchFamily="18" charset="0"/>
                <a:ea typeface="Times New Roman" panose="02020603050405020304" pitchFamily="18" charset="0"/>
              </a:rPr>
              <a:t>gorizontal</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aralygy</a:t>
            </a:r>
            <a:r>
              <a:rPr lang="en-US" sz="4000" dirty="0">
                <a:latin typeface="Times New Roman" panose="02020603050405020304" pitchFamily="18" charset="0"/>
                <a:ea typeface="Times New Roman" panose="02020603050405020304" pitchFamily="18" charset="0"/>
              </a:rPr>
              <a:t> </a:t>
            </a:r>
            <a:r>
              <a:rPr lang="en-US" sz="4000" dirty="0" err="1">
                <a:latin typeface="Times New Roman" panose="02020603050405020304" pitchFamily="18" charset="0"/>
                <a:ea typeface="Times New Roman" panose="02020603050405020304" pitchFamily="18" charset="0"/>
              </a:rPr>
              <a:t>geçirýärler</a:t>
            </a:r>
            <a:r>
              <a:rPr lang="en-US" sz="4000" dirty="0">
                <a:latin typeface="Times New Roman" panose="02020603050405020304" pitchFamily="18" charset="0"/>
                <a:ea typeface="Times New Roman" panose="02020603050405020304" pitchFamily="18" charset="0"/>
              </a:rPr>
              <a:t>. </a:t>
            </a:r>
          </a:p>
          <a:p>
            <a:pPr indent="0" algn="just">
              <a:spcAft>
                <a:spcPts val="0"/>
              </a:spcAft>
              <a:buNone/>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5416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597878"/>
            <a:ext cx="10515600" cy="5301760"/>
          </a:xfrm>
        </p:spPr>
        <p:txBody>
          <a:bodyPr/>
          <a:lstStyle/>
          <a:p>
            <a:pPr indent="381000" algn="ctr">
              <a:spcAft>
                <a:spcPts val="0"/>
              </a:spcAft>
            </a:pPr>
            <a:r>
              <a:rPr lang="sq-AL" b="1" dirty="0">
                <a:latin typeface="Times New Roman" panose="02020603050405020304" pitchFamily="18" charset="0"/>
                <a:ea typeface="Times New Roman" panose="02020603050405020304" pitchFamily="18" charset="0"/>
              </a:rPr>
              <a:t>Taslama nokatlaryň belentlik bahalaryny ýere geçirmek</a:t>
            </a:r>
            <a:endParaRPr lang="ru-RU" sz="1600" dirty="0">
              <a:latin typeface="Times New Roman" panose="02020603050405020304" pitchFamily="18" charset="0"/>
              <a:ea typeface="Times New Roman" panose="02020603050405020304" pitchFamily="18" charset="0"/>
            </a:endParaRPr>
          </a:p>
          <a:p>
            <a:pPr indent="0" algn="just">
              <a:spcAft>
                <a:spcPts val="0"/>
              </a:spcAft>
              <a:buNone/>
            </a:pPr>
            <a:r>
              <a:rPr lang="sq-AL" b="1" dirty="0">
                <a:latin typeface="Times New Roman" panose="02020603050405020304" pitchFamily="18" charset="0"/>
                <a:ea typeface="Times New Roman" panose="02020603050405020304" pitchFamily="18" charset="0"/>
              </a:rPr>
              <a:t> </a:t>
            </a:r>
            <a:r>
              <a:rPr lang="en-US" b="1" dirty="0" smtClean="0">
                <a:latin typeface="Times New Roman" panose="02020603050405020304" pitchFamily="18" charset="0"/>
                <a:ea typeface="Times New Roman" panose="02020603050405020304" pitchFamily="18" charset="0"/>
              </a:rPr>
              <a:t> </a:t>
            </a:r>
            <a:r>
              <a:rPr lang="sq-AL" dirty="0" smtClean="0">
                <a:latin typeface="Times New Roman" panose="02020603050405020304" pitchFamily="18" charset="0"/>
                <a:ea typeface="Times New Roman" panose="02020603050405020304" pitchFamily="18" charset="0"/>
              </a:rPr>
              <a:t>Taslama </a:t>
            </a:r>
            <a:r>
              <a:rPr lang="sq-AL" dirty="0">
                <a:latin typeface="Times New Roman" panose="02020603050405020304" pitchFamily="18" charset="0"/>
                <a:ea typeface="Times New Roman" panose="02020603050405020304" pitchFamily="18" charset="0"/>
              </a:rPr>
              <a:t>nokotlaryň belentlik bahalaryny ýere geçirmek üçin belentlik bahalary daýanç nokadynyň (reper) bolmagy hökmandyr. Mysal üçin taslama H</a:t>
            </a:r>
            <a:r>
              <a:rPr lang="sq-AL" baseline="-25000" dirty="0">
                <a:latin typeface="Times New Roman" panose="02020603050405020304" pitchFamily="18" charset="0"/>
                <a:ea typeface="Times New Roman" panose="02020603050405020304" pitchFamily="18" charset="0"/>
              </a:rPr>
              <a:t>tas</a:t>
            </a:r>
            <a:r>
              <a:rPr lang="sq-AL" dirty="0">
                <a:latin typeface="Times New Roman" panose="02020603050405020304" pitchFamily="18" charset="0"/>
                <a:ea typeface="Times New Roman" panose="02020603050405020304" pitchFamily="18" charset="0"/>
              </a:rPr>
              <a:t> belentlik bahany çuň bolmadyk çukyjygyň düýbine geçirmek talap edilýär (2.</a:t>
            </a:r>
            <a:r>
              <a:rPr lang="ru-RU" dirty="0">
                <a:latin typeface="Times New Roman" panose="02020603050405020304" pitchFamily="18" charset="0"/>
                <a:ea typeface="Times New Roman" panose="02020603050405020304" pitchFamily="18" charset="0"/>
              </a:rPr>
              <a:t>19</a:t>
            </a:r>
            <a:r>
              <a:rPr lang="sq-AL" dirty="0">
                <a:latin typeface="Times New Roman" panose="02020603050405020304" pitchFamily="18" charset="0"/>
                <a:ea typeface="Times New Roman" panose="02020603050405020304" pitchFamily="18" charset="0"/>
              </a:rPr>
              <a:t>-nji a surat).</a:t>
            </a:r>
            <a:endParaRPr lang="ru-RU" dirty="0"/>
          </a:p>
        </p:txBody>
      </p:sp>
      <p:pic>
        <p:nvPicPr>
          <p:cNvPr id="3" name="Рисунок 2"/>
          <p:cNvPicPr>
            <a:picLocks noChangeAspect="1"/>
          </p:cNvPicPr>
          <p:nvPr/>
        </p:nvPicPr>
        <p:blipFill>
          <a:blip r:embed="rId2"/>
          <a:stretch>
            <a:fillRect/>
          </a:stretch>
        </p:blipFill>
        <p:spPr>
          <a:xfrm>
            <a:off x="2672862" y="3282976"/>
            <a:ext cx="6752492" cy="1646063"/>
          </a:xfrm>
          <a:prstGeom prst="rect">
            <a:avLst/>
          </a:prstGeom>
        </p:spPr>
      </p:pic>
      <p:sp>
        <p:nvSpPr>
          <p:cNvPr id="6" name="Прямоугольник 5"/>
          <p:cNvSpPr/>
          <p:nvPr/>
        </p:nvSpPr>
        <p:spPr>
          <a:xfrm>
            <a:off x="2488223" y="3105835"/>
            <a:ext cx="7948246" cy="2862322"/>
          </a:xfrm>
          <a:prstGeom prst="rect">
            <a:avLst/>
          </a:prstGeom>
        </p:spPr>
        <p:txBody>
          <a:bodyPr wrap="square">
            <a:spAutoFit/>
          </a:bodyPr>
          <a:lstStyle/>
          <a:p>
            <a:pPr indent="381000">
              <a:spcAft>
                <a:spcPts val="0"/>
              </a:spcAft>
            </a:pPr>
            <a:r>
              <a:rPr lang="sq-AL" b="1" dirty="0">
                <a:latin typeface="Times New Roman" panose="02020603050405020304" pitchFamily="18" charset="0"/>
                <a:ea typeface="Times New Roman" panose="02020603050405020304" pitchFamily="18" charset="0"/>
              </a:rPr>
              <a:t> </a:t>
            </a:r>
            <a:endParaRPr lang="en-US" b="1" dirty="0" smtClean="0">
              <a:latin typeface="Times New Roman" panose="02020603050405020304" pitchFamily="18" charset="0"/>
              <a:ea typeface="Times New Roman" panose="02020603050405020304" pitchFamily="18" charset="0"/>
            </a:endParaRPr>
          </a:p>
          <a:p>
            <a:pPr indent="381000">
              <a:spcAft>
                <a:spcPts val="0"/>
              </a:spcAft>
            </a:pPr>
            <a:endParaRPr lang="en-US" b="1" dirty="0">
              <a:latin typeface="Times New Roman" panose="02020603050405020304" pitchFamily="18" charset="0"/>
              <a:ea typeface="Times New Roman" panose="02020603050405020304" pitchFamily="18" charset="0"/>
            </a:endParaRPr>
          </a:p>
          <a:p>
            <a:pPr indent="381000">
              <a:spcAft>
                <a:spcPts val="0"/>
              </a:spcAft>
            </a:pPr>
            <a:endParaRPr lang="en-US" b="1" dirty="0" smtClean="0">
              <a:latin typeface="Times New Roman" panose="02020603050405020304" pitchFamily="18" charset="0"/>
              <a:ea typeface="Times New Roman" panose="02020603050405020304" pitchFamily="18" charset="0"/>
            </a:endParaRPr>
          </a:p>
          <a:p>
            <a:pPr indent="381000">
              <a:spcAft>
                <a:spcPts val="0"/>
              </a:spcAft>
            </a:pPr>
            <a:endParaRPr lang="en-US" b="1" dirty="0">
              <a:latin typeface="Times New Roman" panose="02020603050405020304" pitchFamily="18" charset="0"/>
              <a:ea typeface="Times New Roman" panose="02020603050405020304" pitchFamily="18" charset="0"/>
            </a:endParaRPr>
          </a:p>
          <a:p>
            <a:pPr indent="381000">
              <a:spcAft>
                <a:spcPts val="0"/>
              </a:spcAft>
            </a:pPr>
            <a:endParaRPr lang="en-US" b="1" dirty="0" smtClean="0">
              <a:latin typeface="Times New Roman" panose="02020603050405020304" pitchFamily="18" charset="0"/>
              <a:ea typeface="Times New Roman" panose="02020603050405020304" pitchFamily="18" charset="0"/>
            </a:endParaRPr>
          </a:p>
          <a:p>
            <a:pPr indent="381000">
              <a:spcAft>
                <a:spcPts val="0"/>
              </a:spcAft>
            </a:pPr>
            <a:endParaRPr lang="en-US" b="1" dirty="0">
              <a:latin typeface="Times New Roman" panose="02020603050405020304" pitchFamily="18" charset="0"/>
              <a:ea typeface="Times New Roman" panose="02020603050405020304" pitchFamily="18" charset="0"/>
            </a:endParaRPr>
          </a:p>
          <a:p>
            <a:pPr indent="381000">
              <a:spcAft>
                <a:spcPts val="0"/>
              </a:spcAft>
            </a:pPr>
            <a:endParaRPr lang="en-US" b="1" dirty="0" smtClean="0">
              <a:latin typeface="Times New Roman" panose="02020603050405020304" pitchFamily="18" charset="0"/>
              <a:ea typeface="Times New Roman" panose="02020603050405020304" pitchFamily="18" charset="0"/>
            </a:endParaRPr>
          </a:p>
          <a:p>
            <a:pPr indent="381000">
              <a:spcAft>
                <a:spcPts val="0"/>
              </a:spcAft>
            </a:pPr>
            <a:endParaRPr lang="en-US" b="1" dirty="0">
              <a:latin typeface="Times New Roman" panose="02020603050405020304" pitchFamily="18" charset="0"/>
              <a:ea typeface="Times New Roman" panose="02020603050405020304" pitchFamily="18" charset="0"/>
            </a:endParaRPr>
          </a:p>
          <a:p>
            <a:pPr indent="381000">
              <a:spcAft>
                <a:spcPts val="0"/>
              </a:spcAft>
            </a:pPr>
            <a:r>
              <a:rPr lang="en-US"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a</a:t>
            </a:r>
            <a:r>
              <a:rPr lang="sq-AL" b="1" dirty="0">
                <a:latin typeface="Times New Roman" panose="02020603050405020304" pitchFamily="18" charset="0"/>
                <a:ea typeface="Times New Roman" panose="02020603050405020304" pitchFamily="18" charset="0"/>
              </a:rPr>
              <a:t>)                                           </a:t>
            </a:r>
            <a:r>
              <a:rPr lang="en-US"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b</a:t>
            </a:r>
            <a:r>
              <a:rPr lang="sq-AL" b="1" dirty="0">
                <a:latin typeface="Times New Roman" panose="02020603050405020304" pitchFamily="18" charset="0"/>
                <a:ea typeface="Times New Roman" panose="02020603050405020304" pitchFamily="18" charset="0"/>
              </a:rPr>
              <a:t>)</a:t>
            </a:r>
            <a:endParaRPr lang="ru-RU" sz="1100" dirty="0">
              <a:latin typeface="Times New Roman" panose="02020603050405020304" pitchFamily="18" charset="0"/>
              <a:ea typeface="Times New Roman" panose="02020603050405020304" pitchFamily="18" charset="0"/>
            </a:endParaRPr>
          </a:p>
          <a:p>
            <a:pPr algn="ctr">
              <a:spcAft>
                <a:spcPts val="0"/>
              </a:spcAft>
            </a:pPr>
            <a:r>
              <a:rPr lang="sq-AL" b="1" dirty="0">
                <a:solidFill>
                  <a:srgbClr val="FF0000"/>
                </a:solidFill>
                <a:latin typeface="Times New Roman" panose="02020603050405020304" pitchFamily="18" charset="0"/>
                <a:ea typeface="Times New Roman" panose="02020603050405020304" pitchFamily="18" charset="0"/>
              </a:rPr>
              <a:t> </a:t>
            </a:r>
            <a:r>
              <a:rPr lang="sq-AL" dirty="0">
                <a:latin typeface="Times New Roman" panose="02020603050405020304" pitchFamily="18" charset="0"/>
                <a:ea typeface="Times New Roman" panose="02020603050405020304" pitchFamily="18" charset="0"/>
              </a:rPr>
              <a:t>6.5-nji surat</a:t>
            </a:r>
            <a:endParaRPr lang="ru-RU" dirty="0"/>
          </a:p>
        </p:txBody>
      </p:sp>
    </p:spTree>
    <p:extLst>
      <p:ext uri="{BB962C8B-B14F-4D97-AF65-F5344CB8AC3E}">
        <p14:creationId xmlns:p14="http://schemas.microsoft.com/office/powerpoint/2010/main" val="4208953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3385" y="2305616"/>
            <a:ext cx="11051931" cy="2677656"/>
          </a:xfrm>
          <a:prstGeom prst="rect">
            <a:avLst/>
          </a:prstGeom>
        </p:spPr>
        <p:txBody>
          <a:bodyPr wrap="square">
            <a:spAutoFit/>
          </a:bodyPr>
          <a:lstStyle/>
          <a:p>
            <a:pPr indent="381000" algn="just">
              <a:spcAft>
                <a:spcPts val="0"/>
              </a:spcAft>
            </a:pPr>
            <a:r>
              <a:rPr lang="sq-AL" sz="2800" dirty="0">
                <a:latin typeface="Times New Roman" panose="02020603050405020304" pitchFamily="18" charset="0"/>
                <a:ea typeface="Times New Roman" panose="02020603050405020304" pitchFamily="18" charset="0"/>
              </a:rPr>
              <a:t>Onuň üçin H</a:t>
            </a:r>
            <a:r>
              <a:rPr lang="sq-AL" sz="2800" baseline="-25000" dirty="0">
                <a:latin typeface="Times New Roman" panose="02020603050405020304" pitchFamily="18" charset="0"/>
                <a:ea typeface="Times New Roman" panose="02020603050405020304" pitchFamily="18" charset="0"/>
              </a:rPr>
              <a:t>rp</a:t>
            </a:r>
            <a:r>
              <a:rPr lang="sq-AL" sz="2800" dirty="0">
                <a:latin typeface="Times New Roman" panose="02020603050405020304" pitchFamily="18" charset="0"/>
                <a:ea typeface="Times New Roman" panose="02020603050405020304" pitchFamily="18" charset="0"/>
              </a:rPr>
              <a:t> belentlik bahaly reperiň üstünde reýkany goýup a hasaby alýarlar we guralyň gorizontalyny hasaplaýarlar</a:t>
            </a:r>
            <a:r>
              <a:rPr lang="sq-AL" sz="2800" dirty="0" smtClean="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Times New Roman" panose="02020603050405020304" pitchFamily="18" charset="0"/>
            </a:endParaRPr>
          </a:p>
          <a:p>
            <a:pPr indent="381000" algn="just">
              <a:spcAft>
                <a:spcPts val="0"/>
              </a:spcAft>
            </a:pPr>
            <a:r>
              <a:rPr lang="sq-AL" sz="2800" dirty="0">
                <a:latin typeface="Times New Roman" panose="02020603050405020304" pitchFamily="18" charset="0"/>
                <a:ea typeface="Times New Roman" panose="02020603050405020304" pitchFamily="18" charset="0"/>
              </a:rPr>
              <a:t> </a:t>
            </a:r>
            <a:r>
              <a:rPr lang="sq-AL" sz="2800" dirty="0" smtClean="0">
                <a:latin typeface="Times New Roman" panose="02020603050405020304" pitchFamily="18" charset="0"/>
                <a:ea typeface="Times New Roman" panose="02020603050405020304" pitchFamily="18" charset="0"/>
              </a:rPr>
              <a:t>                                     </a:t>
            </a:r>
            <a:r>
              <a:rPr lang="sq-AL" sz="2800" b="1" dirty="0">
                <a:latin typeface="Times New Roman" panose="02020603050405020304" pitchFamily="18" charset="0"/>
                <a:ea typeface="Times New Roman" panose="02020603050405020304" pitchFamily="18" charset="0"/>
              </a:rPr>
              <a:t>Gg= H</a:t>
            </a:r>
            <a:r>
              <a:rPr lang="sq-AL" sz="2800" b="1" baseline="-25000" dirty="0">
                <a:latin typeface="Times New Roman" panose="02020603050405020304" pitchFamily="18" charset="0"/>
                <a:ea typeface="Times New Roman" panose="02020603050405020304" pitchFamily="18" charset="0"/>
              </a:rPr>
              <a:t>rp</a:t>
            </a:r>
            <a:r>
              <a:rPr lang="sq-AL" sz="2800" b="1" dirty="0">
                <a:latin typeface="Times New Roman" panose="02020603050405020304" pitchFamily="18" charset="0"/>
                <a:ea typeface="Times New Roman" panose="02020603050405020304" pitchFamily="18" charset="0"/>
              </a:rPr>
              <a:t>+a                          </a:t>
            </a:r>
            <a:r>
              <a:rPr lang="cs-CZ" sz="2800" b="1" dirty="0">
                <a:latin typeface="Times New Roman" panose="02020603050405020304" pitchFamily="18" charset="0"/>
                <a:ea typeface="Times New Roman" panose="02020603050405020304" pitchFamily="18" charset="0"/>
              </a:rPr>
              <a:t>              </a:t>
            </a:r>
            <a:r>
              <a:rPr lang="cs-CZ" sz="2800" dirty="0">
                <a:latin typeface="Times New Roman" panose="02020603050405020304" pitchFamily="18" charset="0"/>
                <a:ea typeface="Times New Roman" panose="02020603050405020304" pitchFamily="18" charset="0"/>
              </a:rPr>
              <a:t>(14)</a:t>
            </a:r>
            <a:r>
              <a:rPr lang="cs-CZ" sz="2800" dirty="0">
                <a:solidFill>
                  <a:srgbClr val="FF0000"/>
                </a:solidFill>
                <a:latin typeface="Times New Roman" panose="02020603050405020304" pitchFamily="18" charset="0"/>
                <a:ea typeface="Times New Roman" panose="02020603050405020304" pitchFamily="18" charset="0"/>
              </a:rPr>
              <a:t>  </a:t>
            </a:r>
            <a:endParaRPr lang="ru-RU" sz="2800" dirty="0">
              <a:latin typeface="Times New Roman" panose="02020603050405020304" pitchFamily="18" charset="0"/>
              <a:ea typeface="Times New Roman" panose="02020603050405020304" pitchFamily="18" charset="0"/>
            </a:endParaRPr>
          </a:p>
          <a:p>
            <a:pPr indent="381000">
              <a:spcAft>
                <a:spcPts val="0"/>
              </a:spcAft>
            </a:pPr>
            <a:r>
              <a:rPr lang="cs-CZ" sz="2800" dirty="0">
                <a:solidFill>
                  <a:srgbClr val="FF0000"/>
                </a:solidFill>
                <a:latin typeface="Times New Roman" panose="02020603050405020304" pitchFamily="18" charset="0"/>
                <a:ea typeface="Times New Roman" panose="02020603050405020304" pitchFamily="18" charset="0"/>
              </a:rPr>
              <a:t> </a:t>
            </a:r>
            <a:endParaRPr lang="ru-RU" sz="2800" dirty="0">
              <a:latin typeface="Times New Roman" panose="02020603050405020304" pitchFamily="18" charset="0"/>
              <a:ea typeface="Times New Roman" panose="02020603050405020304" pitchFamily="18" charset="0"/>
            </a:endParaRPr>
          </a:p>
          <a:p>
            <a:pPr indent="381000" algn="just">
              <a:spcAft>
                <a:spcPts val="0"/>
              </a:spcAft>
            </a:pPr>
            <a:r>
              <a:rPr lang="sq-AL" sz="2800" dirty="0">
                <a:latin typeface="Times New Roman" panose="02020603050405020304" pitchFamily="18" charset="0"/>
                <a:ea typeface="Times New Roman" panose="02020603050405020304" pitchFamily="18" charset="0"/>
              </a:rPr>
              <a:t>B nokatda reýkada bolmaly b hasap şeýle krsgitlenýär</a:t>
            </a:r>
            <a:r>
              <a:rPr lang="sq-AL" sz="2800" dirty="0" smtClean="0">
                <a:latin typeface="Times New Roman" panose="02020603050405020304" pitchFamily="18" charset="0"/>
                <a:ea typeface="Times New Roman" panose="02020603050405020304" pitchFamily="18" charset="0"/>
              </a:rPr>
              <a:t>.</a:t>
            </a:r>
            <a:endParaRPr lang="ru-RU" sz="2800" dirty="0">
              <a:latin typeface="Times New Roman" panose="02020603050405020304" pitchFamily="18" charset="0"/>
              <a:ea typeface="Times New Roman" panose="02020603050405020304" pitchFamily="18" charset="0"/>
            </a:endParaRPr>
          </a:p>
          <a:p>
            <a:pPr indent="381000" algn="ctr">
              <a:spcAft>
                <a:spcPts val="0"/>
              </a:spcAft>
            </a:pPr>
            <a:r>
              <a:rPr lang="sq-AL" sz="2800" b="1" dirty="0">
                <a:latin typeface="Times New Roman" panose="02020603050405020304" pitchFamily="18" charset="0"/>
                <a:ea typeface="Times New Roman" panose="02020603050405020304" pitchFamily="18" charset="0"/>
              </a:rPr>
              <a:t>                   b= Cg-H</a:t>
            </a:r>
            <a:r>
              <a:rPr lang="sq-AL" sz="2800" b="1" baseline="-25000" dirty="0">
                <a:latin typeface="Times New Roman" panose="02020603050405020304" pitchFamily="18" charset="0"/>
                <a:ea typeface="Times New Roman" panose="02020603050405020304" pitchFamily="18" charset="0"/>
              </a:rPr>
              <a:t>rp                                                             </a:t>
            </a:r>
            <a:r>
              <a:rPr lang="cs-CZ" sz="2800" dirty="0">
                <a:latin typeface="Times New Roman" panose="02020603050405020304" pitchFamily="18" charset="0"/>
                <a:ea typeface="Times New Roman" panose="02020603050405020304" pitchFamily="18" charset="0"/>
              </a:rPr>
              <a:t>(15)</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4523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0" marR="29210" indent="0">
              <a:lnSpc>
                <a:spcPct val="100000"/>
              </a:lnSpc>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1</a:t>
            </a:r>
            <a:r>
              <a:rPr lang="ru-RU" sz="3200" b="1" dirty="0">
                <a:solidFill>
                  <a:srgbClr val="000000"/>
                </a:solidFill>
                <a:latin typeface="Times New Roman" panose="02020603050405020304" pitchFamily="18" charset="0"/>
                <a:ea typeface="Times New Roman" panose="02020603050405020304" pitchFamily="18" charset="0"/>
              </a:rPr>
              <a:t>.</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Geçirilýän</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gözleg</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işleri</a:t>
            </a:r>
            <a:r>
              <a:rPr lang="ru-RU" sz="3200" b="1" dirty="0">
                <a:latin typeface="Times New Roman" panose="02020603050405020304" pitchFamily="18" charset="0"/>
                <a:ea typeface="Times New Roman" panose="02020603050405020304" pitchFamily="18" charset="0"/>
              </a:rPr>
              <a:t> </a:t>
            </a:r>
            <a:r>
              <a:rPr lang="ru-RU" sz="3200" b="1" dirty="0" err="1">
                <a:latin typeface="Times New Roman" panose="02020603050405020304" pitchFamily="18" charset="0"/>
                <a:ea typeface="Times New Roman" panose="02020603050405020304" pitchFamily="18" charset="0"/>
              </a:rPr>
              <a:t>barada</a:t>
            </a:r>
            <a:r>
              <a:rPr lang="ru-RU" sz="3200" b="1" dirty="0">
                <a:latin typeface="Times New Roman" panose="02020603050405020304" pitchFamily="18" charset="0"/>
                <a:ea typeface="Times New Roman" panose="02020603050405020304" pitchFamily="18" charset="0"/>
              </a:rPr>
              <a:t> u</a:t>
            </a:r>
            <a:r>
              <a:rPr lang="sq-AL" sz="3200" b="1" dirty="0">
                <a:latin typeface="Times New Roman" panose="02020603050405020304" pitchFamily="18" charset="0"/>
                <a:ea typeface="Times New Roman" panose="02020603050405020304" pitchFamily="18" charset="0"/>
              </a:rPr>
              <a:t>mumy düşünje</a:t>
            </a:r>
            <a:r>
              <a:rPr lang="tk-TM" sz="3200" b="1" dirty="0" smtClean="0">
                <a:solidFill>
                  <a:srgbClr val="000000"/>
                </a:solidFill>
                <a:latin typeface="Times New Roman" panose="02020603050405020304" pitchFamily="18" charset="0"/>
                <a:ea typeface="Times New Roman" panose="02020603050405020304" pitchFamily="18" charset="0"/>
              </a:rPr>
              <a:t>.</a:t>
            </a:r>
            <a:endParaRPr lang="tk-TM" sz="3200" b="1" dirty="0" smtClean="0">
              <a:solidFill>
                <a:srgbClr val="000000"/>
              </a:solidFill>
              <a:latin typeface="Times New Roman" panose="02020603050405020304" pitchFamily="18" charset="0"/>
              <a:ea typeface="Times New Roman" panose="02020603050405020304" pitchFamily="18" charset="0"/>
            </a:endParaRPr>
          </a:p>
          <a:p>
            <a:pPr marR="29210">
              <a:spcAft>
                <a:spcPts val="0"/>
              </a:spcAft>
            </a:pPr>
            <a:endParaRPr lang="ru-RU" sz="3200" dirty="0">
              <a:latin typeface="Times New Roman" panose="02020603050405020304" pitchFamily="18" charset="0"/>
              <a:ea typeface="Times New Roman" panose="02020603050405020304" pitchFamily="18" charset="0"/>
            </a:endParaRPr>
          </a:p>
          <a:p>
            <a:pPr marL="0" marR="2921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2</a:t>
            </a:r>
            <a:r>
              <a:rPr lang="ru-RU" sz="3200" b="1" dirty="0">
                <a:solidFill>
                  <a:srgbClr val="000000"/>
                </a:solidFill>
                <a:latin typeface="Times New Roman" panose="02020603050405020304" pitchFamily="18" charset="0"/>
                <a:ea typeface="Times New Roman" panose="02020603050405020304" pitchFamily="18" charset="0"/>
              </a:rPr>
              <a:t>. </a:t>
            </a:r>
            <a:r>
              <a:rPr lang="sq-AL" sz="3200" b="1" dirty="0">
                <a:latin typeface="Times New Roman" panose="02020603050405020304" pitchFamily="18" charset="0"/>
                <a:ea typeface="Times New Roman" panose="02020603050405020304" pitchFamily="18" charset="0"/>
              </a:rPr>
              <a:t>Taslamany ýere geçirmek üçin geodeziki esaslandyrma</a:t>
            </a:r>
            <a:r>
              <a:rPr lang="ru-RU" sz="3200" b="1" dirty="0" err="1">
                <a:latin typeface="Times New Roman" panose="02020603050405020304" pitchFamily="18" charset="0"/>
                <a:ea typeface="Times New Roman" panose="02020603050405020304" pitchFamily="18" charset="0"/>
              </a:rPr>
              <a:t>lar</a:t>
            </a:r>
            <a:r>
              <a:rPr lang="tk-TM" sz="3200" b="1" dirty="0" smtClean="0">
                <a:latin typeface="Times New Roman" panose="02020603050405020304" pitchFamily="18" charset="0"/>
                <a:ea typeface="Times New Roman" panose="02020603050405020304" pitchFamily="18" charset="0"/>
              </a:rPr>
              <a:t>.</a:t>
            </a:r>
            <a:endParaRPr lang="tk-TM" sz="3200" b="1" dirty="0" smtClean="0">
              <a:latin typeface="Times New Roman" panose="02020603050405020304" pitchFamily="18" charset="0"/>
              <a:ea typeface="Times New Roman" panose="02020603050405020304" pitchFamily="18" charset="0"/>
            </a:endParaRPr>
          </a:p>
          <a:p>
            <a:pPr marL="0" marR="29210" indent="0">
              <a:spcAft>
                <a:spcPts val="0"/>
              </a:spcAft>
              <a:buNone/>
            </a:pPr>
            <a:endParaRPr lang="ru-RU" sz="3200" dirty="0">
              <a:latin typeface="Times New Roman" panose="02020603050405020304" pitchFamily="18" charset="0"/>
              <a:ea typeface="Times New Roman" panose="02020603050405020304" pitchFamily="18" charset="0"/>
            </a:endParaRPr>
          </a:p>
          <a:p>
            <a:pPr marL="0" indent="0">
              <a:spcAft>
                <a:spcPts val="0"/>
              </a:spcAft>
              <a:buNone/>
            </a:pPr>
            <a:r>
              <a:rPr lang="ru-RU" sz="3200" b="1" dirty="0" smtClean="0">
                <a:solidFill>
                  <a:srgbClr val="000000"/>
                </a:solidFill>
                <a:latin typeface="Times New Roman" panose="02020603050405020304" pitchFamily="18" charset="0"/>
                <a:ea typeface="Times New Roman" panose="02020603050405020304" pitchFamily="18" charset="0"/>
              </a:rPr>
              <a:t>3</a:t>
            </a:r>
            <a:r>
              <a:rPr lang="hr-HR" sz="3200" b="1" dirty="0">
                <a:latin typeface="Times New Roman" panose="02020603050405020304" pitchFamily="18" charset="0"/>
                <a:ea typeface="Times New Roman" panose="02020603050405020304" pitchFamily="18" charset="0"/>
              </a:rPr>
              <a:t>. </a:t>
            </a:r>
            <a:r>
              <a:rPr lang="hr-HR" sz="3200" b="1" dirty="0">
                <a:latin typeface="Times New Roman" panose="02020603050405020304" pitchFamily="18" charset="0"/>
                <a:ea typeface="Times New Roman" panose="02020603050405020304" pitchFamily="18" charset="0"/>
              </a:rPr>
              <a:t>Desganyñ ýerleşişiniñ taslamalaryny ýere </a:t>
            </a:r>
            <a:r>
              <a:rPr lang="hr-HR" sz="3200" b="1" dirty="0" smtClean="0">
                <a:latin typeface="Times New Roman" panose="02020603050405020304" pitchFamily="18" charset="0"/>
                <a:ea typeface="Times New Roman" panose="02020603050405020304" pitchFamily="18" charset="0"/>
              </a:rPr>
              <a:t>geçirmegiñ</a:t>
            </a:r>
            <a:r>
              <a:rPr lang="tk-TM" sz="3200" b="1" dirty="0" smtClean="0">
                <a:latin typeface="Times New Roman" panose="02020603050405020304" pitchFamily="18" charset="0"/>
                <a:ea typeface="Times New Roman" panose="02020603050405020304" pitchFamily="18" charset="0"/>
              </a:rPr>
              <a:t> </a:t>
            </a:r>
            <a:r>
              <a:rPr lang="hr-HR" sz="3200" b="1" dirty="0" smtClean="0">
                <a:latin typeface="Times New Roman" panose="02020603050405020304" pitchFamily="18" charset="0"/>
                <a:ea typeface="Times New Roman" panose="02020603050405020304" pitchFamily="18" charset="0"/>
              </a:rPr>
              <a:t>usullary</a:t>
            </a:r>
            <a:r>
              <a:rPr lang="tk-TM" sz="3200" b="1" dirty="0" smtClean="0">
                <a:latin typeface="Times New Roman" panose="02020603050405020304" pitchFamily="18" charset="0"/>
                <a:ea typeface="Times New Roman" panose="02020603050405020304" pitchFamily="18" charset="0"/>
              </a:rPr>
              <a:t>.</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011115"/>
            <a:ext cx="10515600" cy="5165848"/>
          </a:xfrm>
        </p:spPr>
        <p:txBody>
          <a:bodyPr>
            <a:normAutofit/>
          </a:bodyPr>
          <a:lstStyle/>
          <a:p>
            <a:pPr indent="381000" algn="just">
              <a:spcAft>
                <a:spcPts val="0"/>
              </a:spcAft>
            </a:pPr>
            <a:r>
              <a:rPr lang="sq-AL" sz="3200" dirty="0">
                <a:latin typeface="Times New Roman" panose="02020603050405020304" pitchFamily="18" charset="0"/>
                <a:ea typeface="Times New Roman" panose="02020603050405020304" pitchFamily="18" charset="0"/>
              </a:rPr>
              <a:t>Taslama H</a:t>
            </a:r>
            <a:r>
              <a:rPr lang="sq-AL" sz="3200" baseline="-25000" dirty="0">
                <a:latin typeface="Times New Roman" panose="02020603050405020304" pitchFamily="18" charset="0"/>
                <a:ea typeface="Times New Roman" panose="02020603050405020304" pitchFamily="18" charset="0"/>
              </a:rPr>
              <a:t>tas</a:t>
            </a:r>
            <a:r>
              <a:rPr lang="sq-AL" sz="3200" dirty="0">
                <a:latin typeface="Times New Roman" panose="02020603050405020304" pitchFamily="18" charset="0"/>
                <a:ea typeface="Times New Roman" panose="02020603050405020304" pitchFamily="18" charset="0"/>
              </a:rPr>
              <a:t> belentlik bahasy has çuň bolan çukuryň düýbine geçirmek üçin çukuryň gyrasyna saklaýjyny berkidýärler we oňa  soňky ujyna ýükjagaz dakylan rületkany onuň düýbine sallaýarlar (6.</a:t>
            </a:r>
            <a:r>
              <a:rPr lang="ru-RU" sz="3200" dirty="0">
                <a:latin typeface="Times New Roman" panose="02020603050405020304" pitchFamily="18" charset="0"/>
                <a:ea typeface="Times New Roman" panose="02020603050405020304" pitchFamily="18" charset="0"/>
              </a:rPr>
              <a:t>5</a:t>
            </a:r>
            <a:r>
              <a:rPr lang="sq-AL" sz="3200" dirty="0">
                <a:latin typeface="Times New Roman" panose="02020603050405020304" pitchFamily="18" charset="0"/>
                <a:ea typeface="Times New Roman" panose="02020603050405020304" pitchFamily="18" charset="0"/>
              </a:rPr>
              <a:t>-nji b surat). Reperiň R</a:t>
            </a:r>
            <a:r>
              <a:rPr lang="sq-AL" sz="3200" baseline="-25000" dirty="0">
                <a:latin typeface="Times New Roman" panose="02020603050405020304" pitchFamily="18" charset="0"/>
                <a:ea typeface="Times New Roman" panose="02020603050405020304" pitchFamily="18" charset="0"/>
              </a:rPr>
              <a:t>p</a:t>
            </a:r>
            <a:r>
              <a:rPr lang="sq-AL" sz="3200" dirty="0">
                <a:latin typeface="Times New Roman" panose="02020603050405020304" pitchFamily="18" charset="0"/>
                <a:ea typeface="Times New Roman" panose="02020603050405020304" pitchFamily="18" charset="0"/>
              </a:rPr>
              <a:t>üstünde reýkany goýup, reper bilen ruletkanyň arasynda niweliri gurnap iş ýagdaýyna getirip, reýkadan we ruletkadan a, we b, hasaplary alýarlar. Soň niweliri çukuryň düýbinde gurnap, reýkany bolsa çukuryň düýbine deň edip kakylan B gagyzyň üstünde goýup ruletkadan a</a:t>
            </a:r>
            <a:r>
              <a:rPr lang="sq-AL" sz="3200" baseline="-25000" dirty="0">
                <a:latin typeface="Times New Roman" panose="02020603050405020304" pitchFamily="18" charset="0"/>
                <a:ea typeface="Times New Roman" panose="02020603050405020304" pitchFamily="18" charset="0"/>
              </a:rPr>
              <a:t>2</a:t>
            </a:r>
            <a:r>
              <a:rPr lang="sq-AL" sz="3200" dirty="0">
                <a:latin typeface="Times New Roman" panose="02020603050405020304" pitchFamily="18" charset="0"/>
                <a:ea typeface="Times New Roman" panose="02020603050405020304" pitchFamily="18" charset="0"/>
              </a:rPr>
              <a:t> we reýkadan b</a:t>
            </a:r>
            <a:r>
              <a:rPr lang="sq-AL" sz="3200" baseline="-25000" dirty="0">
                <a:latin typeface="Times New Roman" panose="02020603050405020304" pitchFamily="18" charset="0"/>
                <a:ea typeface="Times New Roman" panose="02020603050405020304" pitchFamily="18" charset="0"/>
              </a:rPr>
              <a:t>2 </a:t>
            </a:r>
            <a:r>
              <a:rPr lang="sq-AL" sz="3200" dirty="0">
                <a:latin typeface="Times New Roman" panose="02020603050405020304" pitchFamily="18" charset="0"/>
                <a:ea typeface="Times New Roman" panose="02020603050405020304" pitchFamily="18" charset="0"/>
              </a:rPr>
              <a:t>hasaplary alýarlar. B gazygyň belentlik bahasyny şeýle hasaplaýarlar.</a:t>
            </a:r>
            <a:endParaRPr lang="ru-RU" sz="3200" dirty="0">
              <a:latin typeface="Times New Roman" panose="02020603050405020304" pitchFamily="18" charset="0"/>
              <a:ea typeface="Times New Roman" panose="02020603050405020304" pitchFamily="18" charset="0"/>
            </a:endParaRPr>
          </a:p>
          <a:p>
            <a:endParaRPr lang="ru-RU" sz="3200" dirty="0"/>
          </a:p>
        </p:txBody>
      </p:sp>
    </p:spTree>
    <p:extLst>
      <p:ext uri="{BB962C8B-B14F-4D97-AF65-F5344CB8AC3E}">
        <p14:creationId xmlns:p14="http://schemas.microsoft.com/office/powerpoint/2010/main" val="16859931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sp>
        <p:nvSpPr>
          <p:cNvPr id="3" name="Объект 2"/>
          <p:cNvSpPr>
            <a:spLocks noGrp="1"/>
          </p:cNvSpPr>
          <p:nvPr>
            <p:ph idx="1"/>
          </p:nvPr>
        </p:nvSpPr>
        <p:spPr/>
        <p:txBody>
          <a:bodyPr>
            <a:normAutofit/>
          </a:bodyPr>
          <a:lstStyle/>
          <a:p>
            <a:pPr indent="381000" algn="ctr">
              <a:spcAft>
                <a:spcPts val="0"/>
              </a:spcAft>
            </a:pPr>
            <a:r>
              <a:rPr lang="en-US" sz="3600" b="1" dirty="0" smtClean="0">
                <a:latin typeface="Times New Roman" panose="02020603050405020304" pitchFamily="18" charset="0"/>
                <a:ea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rPr>
              <a:t>H</a:t>
            </a:r>
            <a:r>
              <a:rPr lang="sq-AL" sz="3600" b="1" baseline="-25000" dirty="0" smtClean="0">
                <a:latin typeface="Times New Roman" panose="02020603050405020304" pitchFamily="18" charset="0"/>
                <a:ea typeface="Times New Roman" panose="02020603050405020304" pitchFamily="18" charset="0"/>
              </a:rPr>
              <a:t>B</a:t>
            </a:r>
            <a:r>
              <a:rPr lang="sq-AL" sz="3600" b="1" dirty="0" smtClean="0">
                <a:latin typeface="Times New Roman" panose="02020603050405020304" pitchFamily="18" charset="0"/>
                <a:ea typeface="Times New Roman" panose="02020603050405020304" pitchFamily="18" charset="0"/>
              </a:rPr>
              <a:t>=H</a:t>
            </a:r>
            <a:r>
              <a:rPr lang="sq-AL" sz="3600" b="1" baseline="-25000" dirty="0" smtClean="0">
                <a:latin typeface="Times New Roman" panose="02020603050405020304" pitchFamily="18" charset="0"/>
                <a:ea typeface="Times New Roman" panose="02020603050405020304" pitchFamily="18" charset="0"/>
              </a:rPr>
              <a:t>rp</a:t>
            </a:r>
            <a:r>
              <a:rPr lang="sq-AL" sz="3600" b="1" dirty="0">
                <a:latin typeface="Times New Roman" panose="02020603050405020304" pitchFamily="18" charset="0"/>
                <a:ea typeface="Times New Roman" panose="02020603050405020304" pitchFamily="18" charset="0"/>
              </a:rPr>
              <a:t>+(a</a:t>
            </a:r>
            <a:r>
              <a:rPr lang="sq-AL" sz="3600" b="1" baseline="-25000" dirty="0">
                <a:latin typeface="Times New Roman" panose="02020603050405020304" pitchFamily="18" charset="0"/>
                <a:ea typeface="Times New Roman" panose="02020603050405020304" pitchFamily="18" charset="0"/>
              </a:rPr>
              <a:t>1</a:t>
            </a:r>
            <a:r>
              <a:rPr lang="sq-AL" sz="3600" b="1" dirty="0">
                <a:latin typeface="Times New Roman" panose="02020603050405020304" pitchFamily="18" charset="0"/>
                <a:ea typeface="Times New Roman" panose="02020603050405020304" pitchFamily="18" charset="0"/>
              </a:rPr>
              <a:t>-b</a:t>
            </a:r>
            <a:r>
              <a:rPr lang="sq-AL" sz="3600" b="1" baseline="-25000" dirty="0">
                <a:latin typeface="Times New Roman" panose="02020603050405020304" pitchFamily="18" charset="0"/>
                <a:ea typeface="Times New Roman" panose="02020603050405020304" pitchFamily="18" charset="0"/>
              </a:rPr>
              <a:t>1</a:t>
            </a:r>
            <a:r>
              <a:rPr lang="sq-AL" sz="3600" b="1" dirty="0">
                <a:latin typeface="Times New Roman" panose="02020603050405020304" pitchFamily="18" charset="0"/>
                <a:ea typeface="Times New Roman" panose="02020603050405020304" pitchFamily="18" charset="0"/>
              </a:rPr>
              <a:t>)+(a</a:t>
            </a:r>
            <a:r>
              <a:rPr lang="sq-AL" sz="3600" b="1" baseline="-25000" dirty="0">
                <a:latin typeface="Times New Roman" panose="02020603050405020304" pitchFamily="18" charset="0"/>
                <a:ea typeface="Times New Roman" panose="02020603050405020304" pitchFamily="18" charset="0"/>
              </a:rPr>
              <a:t>2</a:t>
            </a:r>
            <a:r>
              <a:rPr lang="sq-AL" sz="3600" b="1" dirty="0">
                <a:latin typeface="Times New Roman" panose="02020603050405020304" pitchFamily="18" charset="0"/>
                <a:ea typeface="Times New Roman" panose="02020603050405020304" pitchFamily="18" charset="0"/>
              </a:rPr>
              <a:t>-b</a:t>
            </a:r>
            <a:r>
              <a:rPr lang="sq-AL" sz="3600" b="1" baseline="-25000" dirty="0">
                <a:latin typeface="Times New Roman" panose="02020603050405020304" pitchFamily="18" charset="0"/>
                <a:ea typeface="Times New Roman" panose="02020603050405020304" pitchFamily="18" charset="0"/>
              </a:rPr>
              <a:t>2</a:t>
            </a:r>
            <a:r>
              <a:rPr lang="sq-AL" sz="3600" b="1" dirty="0">
                <a:latin typeface="Times New Roman" panose="02020603050405020304" pitchFamily="18" charset="0"/>
                <a:ea typeface="Times New Roman" panose="02020603050405020304" pitchFamily="18" charset="0"/>
              </a:rPr>
              <a:t>)     </a:t>
            </a:r>
            <a:r>
              <a:rPr lang="en-US" sz="3600" b="1" dirty="0" smtClean="0">
                <a:latin typeface="Times New Roman" panose="02020603050405020304" pitchFamily="18" charset="0"/>
                <a:ea typeface="Times New Roman" panose="02020603050405020304" pitchFamily="18" charset="0"/>
              </a:rPr>
              <a:t>  </a:t>
            </a:r>
            <a:r>
              <a:rPr lang="cs-CZ" sz="3600" b="1" dirty="0" smtClean="0">
                <a:latin typeface="Times New Roman" panose="02020603050405020304" pitchFamily="18" charset="0"/>
                <a:ea typeface="Times New Roman" panose="02020603050405020304" pitchFamily="18" charset="0"/>
              </a:rPr>
              <a:t>(</a:t>
            </a:r>
            <a:r>
              <a:rPr lang="cs-CZ" sz="3600" b="1" dirty="0">
                <a:latin typeface="Times New Roman" panose="02020603050405020304" pitchFamily="18" charset="0"/>
                <a:ea typeface="Times New Roman" panose="02020603050405020304" pitchFamily="18" charset="0"/>
              </a:rPr>
              <a:t>16)</a:t>
            </a:r>
            <a:r>
              <a:rPr lang="cs-CZ" sz="3600" b="1" dirty="0">
                <a:solidFill>
                  <a:srgbClr val="FF0000"/>
                </a:solidFill>
                <a:latin typeface="Times New Roman" panose="02020603050405020304" pitchFamily="18" charset="0"/>
                <a:ea typeface="Times New Roman" panose="02020603050405020304" pitchFamily="18" charset="0"/>
              </a:rPr>
              <a:t>  </a:t>
            </a:r>
            <a:endParaRPr lang="en-US" sz="3600" b="1" dirty="0" smtClean="0">
              <a:latin typeface="Times New Roman" panose="02020603050405020304" pitchFamily="18" charset="0"/>
              <a:ea typeface="Times New Roman" panose="02020603050405020304" pitchFamily="18" charset="0"/>
            </a:endParaRPr>
          </a:p>
          <a:p>
            <a:pPr indent="0" algn="ctr">
              <a:spcAft>
                <a:spcPts val="0"/>
              </a:spcAft>
              <a:buNone/>
            </a:pP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sq-AL" sz="3600" dirty="0">
                <a:latin typeface="Times New Roman" panose="02020603050405020304" pitchFamily="18" charset="0"/>
                <a:ea typeface="Times New Roman" panose="02020603050405020304" pitchFamily="18" charset="0"/>
              </a:rPr>
              <a:t>Eger-de H</a:t>
            </a:r>
            <a:r>
              <a:rPr lang="sq-AL" sz="3600" baseline="-25000" dirty="0">
                <a:latin typeface="Times New Roman" panose="02020603050405020304" pitchFamily="18" charset="0"/>
                <a:ea typeface="Times New Roman" panose="02020603050405020304" pitchFamily="18" charset="0"/>
              </a:rPr>
              <a:t>B</a:t>
            </a:r>
            <a:r>
              <a:rPr lang="sq-AL" sz="3600" dirty="0">
                <a:latin typeface="Times New Roman" panose="02020603050405020304" pitchFamily="18" charset="0"/>
                <a:ea typeface="Times New Roman" panose="02020603050405020304" pitchFamily="18" charset="0"/>
              </a:rPr>
              <a:t>=H</a:t>
            </a:r>
            <a:r>
              <a:rPr lang="sq-AL" sz="3600" baseline="-25000" dirty="0">
                <a:latin typeface="Times New Roman" panose="02020603050405020304" pitchFamily="18" charset="0"/>
                <a:ea typeface="Times New Roman" panose="02020603050405020304" pitchFamily="18" charset="0"/>
              </a:rPr>
              <a:t>tas</a:t>
            </a:r>
            <a:r>
              <a:rPr lang="sq-AL" sz="3600" dirty="0">
                <a:latin typeface="Times New Roman" panose="02020603050405020304" pitchFamily="18" charset="0"/>
                <a:ea typeface="Times New Roman" panose="02020603050405020304" pitchFamily="18" charset="0"/>
              </a:rPr>
              <a:t> onda mesele çözülýär, eger-de H</a:t>
            </a:r>
            <a:r>
              <a:rPr lang="sq-AL" sz="3600" baseline="-25000" dirty="0">
                <a:latin typeface="Times New Roman" panose="02020603050405020304" pitchFamily="18" charset="0"/>
                <a:ea typeface="Times New Roman" panose="02020603050405020304" pitchFamily="18" charset="0"/>
              </a:rPr>
              <a:t>B</a:t>
            </a:r>
            <a:r>
              <a:rPr lang="sq-AL" sz="3600" dirty="0">
                <a:latin typeface="Times New Roman" panose="02020603050405020304" pitchFamily="18" charset="0"/>
                <a:ea typeface="Times New Roman" panose="02020603050405020304" pitchFamily="18" charset="0"/>
              </a:rPr>
              <a:t> taslama bahadan H</a:t>
            </a:r>
            <a:r>
              <a:rPr lang="sq-AL" sz="3600" baseline="-25000" dirty="0">
                <a:latin typeface="Times New Roman" panose="02020603050405020304" pitchFamily="18" charset="0"/>
                <a:ea typeface="Times New Roman" panose="02020603050405020304" pitchFamily="18" charset="0"/>
              </a:rPr>
              <a:t>tas</a:t>
            </a:r>
            <a:r>
              <a:rPr lang="sq-AL" sz="3600" dirty="0">
                <a:latin typeface="Times New Roman" panose="02020603050405020304" pitchFamily="18" charset="0"/>
                <a:ea typeface="Times New Roman" panose="02020603050405020304" pitchFamily="18" charset="0"/>
              </a:rPr>
              <a:t> ýokarda ýa-da aşakda bolsa, onda çukuryň düýbini h= H</a:t>
            </a:r>
            <a:r>
              <a:rPr lang="sq-AL" sz="3600" baseline="-25000" dirty="0">
                <a:latin typeface="Times New Roman" panose="02020603050405020304" pitchFamily="18" charset="0"/>
                <a:ea typeface="Times New Roman" panose="02020603050405020304" pitchFamily="18" charset="0"/>
              </a:rPr>
              <a:t>tas </a:t>
            </a:r>
            <a:r>
              <a:rPr lang="sq-AL" sz="3600" dirty="0">
                <a:latin typeface="Times New Roman" panose="02020603050405020304" pitchFamily="18" charset="0"/>
                <a:ea typeface="Times New Roman" panose="02020603050405020304" pitchFamily="18" charset="0"/>
              </a:rPr>
              <a:t>-H</a:t>
            </a:r>
            <a:r>
              <a:rPr lang="sq-AL" sz="3600" baseline="-25000" dirty="0">
                <a:latin typeface="Times New Roman" panose="02020603050405020304" pitchFamily="18" charset="0"/>
                <a:ea typeface="Times New Roman" panose="02020603050405020304" pitchFamily="18" charset="0"/>
              </a:rPr>
              <a:t>B </a:t>
            </a:r>
            <a:r>
              <a:rPr lang="sq-AL" sz="3600" dirty="0">
                <a:latin typeface="Times New Roman" panose="02020603050405020304" pitchFamily="18" charset="0"/>
                <a:ea typeface="Times New Roman" panose="02020603050405020304" pitchFamily="18" charset="0"/>
              </a:rPr>
              <a:t>ululyga görä gazmaly ýa-da gömmeli. Edil şular ýaly taslama belentlik bahalar desgalaryň belent depelerine hem geçirilýär.</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2298200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1169377" y="1547447"/>
            <a:ext cx="9522069" cy="4317022"/>
          </a:xfrm>
          <a:prstGeom prst="rect">
            <a:avLst/>
          </a:prstGeom>
        </p:spPr>
      </p:pic>
    </p:spTree>
    <p:extLst>
      <p:ext uri="{BB962C8B-B14F-4D97-AF65-F5344CB8AC3E}">
        <p14:creationId xmlns:p14="http://schemas.microsoft.com/office/powerpoint/2010/main" val="631654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a:bodyPr>
          <a:lstStyle/>
          <a:p>
            <a:pPr marL="0" indent="0" algn="just">
              <a:buNone/>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cs-CZ" sz="4000" dirty="0"/>
              <a:t>Taslanan desganyñ gurluşygyna başlamazdan öñ ony ýerinde belleýärler, ýagny onuñ esasy oklaryny we sudurlaryny gazyklar, sütünler bilen berkidip belleýärler. Ondan soñ beýleki ownuk böleklerini ýere geçirip belleýärler we bu işlere taslamany ýere geçirmek diýilýär.</a:t>
            </a:r>
            <a:endParaRPr lang="ru-RU"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5462" y="518746"/>
            <a:ext cx="11122269" cy="5658217"/>
          </a:xfrm>
        </p:spPr>
        <p:txBody>
          <a:bodyPr>
            <a:noAutofit/>
          </a:bodyPr>
          <a:lstStyle/>
          <a:p>
            <a:pPr algn="just">
              <a:lnSpc>
                <a:spcPct val="115000"/>
              </a:lnSpc>
            </a:pPr>
            <a:r>
              <a:rPr lang="ru-RU" sz="3600" dirty="0"/>
              <a:t>T</a:t>
            </a:r>
            <a:r>
              <a:rPr lang="en-US" sz="3600" dirty="0" err="1"/>
              <a:t>aslamalary</a:t>
            </a:r>
            <a:r>
              <a:rPr lang="en-US" sz="3600" dirty="0"/>
              <a:t> </a:t>
            </a:r>
            <a:r>
              <a:rPr lang="en-US" sz="3600" dirty="0" err="1"/>
              <a:t>ýere</a:t>
            </a:r>
            <a:r>
              <a:rPr lang="en-US" sz="3600" dirty="0"/>
              <a:t> </a:t>
            </a:r>
            <a:r>
              <a:rPr lang="en-US" sz="3600" dirty="0" err="1"/>
              <a:t>geçirmek-şekillendirmäniñ</a:t>
            </a:r>
            <a:r>
              <a:rPr lang="en-US" sz="3600" dirty="0"/>
              <a:t> </a:t>
            </a:r>
            <a:r>
              <a:rPr lang="en-US" sz="3600" dirty="0" err="1"/>
              <a:t>ters</a:t>
            </a:r>
            <a:r>
              <a:rPr lang="en-US" sz="3600" dirty="0"/>
              <a:t> </a:t>
            </a:r>
            <a:r>
              <a:rPr lang="en-US" sz="3600" dirty="0" err="1"/>
              <a:t>hadysasydyr</a:t>
            </a:r>
            <a:r>
              <a:rPr lang="en-US" sz="3600" dirty="0"/>
              <a:t>. Eger-de, </a:t>
            </a:r>
            <a:r>
              <a:rPr lang="en-US" sz="3600" dirty="0" err="1"/>
              <a:t>ýer</a:t>
            </a:r>
            <a:r>
              <a:rPr lang="en-US" sz="3600" dirty="0"/>
              <a:t> </a:t>
            </a:r>
            <a:r>
              <a:rPr lang="en-US" sz="3600" dirty="0" err="1"/>
              <a:t>üstü</a:t>
            </a:r>
            <a:r>
              <a:rPr lang="en-US" sz="3600" dirty="0"/>
              <a:t> </a:t>
            </a:r>
            <a:r>
              <a:rPr lang="en-US" sz="3600" dirty="0" err="1"/>
              <a:t>şekillendirilmede</a:t>
            </a:r>
            <a:r>
              <a:rPr lang="en-US" sz="3600" dirty="0"/>
              <a:t> </a:t>
            </a:r>
            <a:r>
              <a:rPr lang="en-US" sz="3600" dirty="0" err="1"/>
              <a:t>ölçegler</a:t>
            </a:r>
            <a:r>
              <a:rPr lang="en-US" sz="3600" dirty="0"/>
              <a:t> </a:t>
            </a:r>
            <a:r>
              <a:rPr lang="en-US" sz="3600" dirty="0" err="1"/>
              <a:t>geçirilip</a:t>
            </a:r>
            <a:r>
              <a:rPr lang="en-US" sz="3600" dirty="0"/>
              <a:t> </a:t>
            </a:r>
            <a:r>
              <a:rPr lang="en-US" sz="3600" dirty="0" err="1"/>
              <a:t>ondan</a:t>
            </a:r>
            <a:r>
              <a:rPr lang="en-US" sz="3600" dirty="0"/>
              <a:t> </a:t>
            </a:r>
            <a:r>
              <a:rPr lang="en-US" sz="3600" dirty="0" err="1"/>
              <a:t>soñ</a:t>
            </a:r>
            <a:r>
              <a:rPr lang="en-US" sz="3600" dirty="0"/>
              <a:t> </a:t>
            </a:r>
            <a:r>
              <a:rPr lang="en-US" sz="3600" dirty="0" err="1"/>
              <a:t>olaryñ</a:t>
            </a:r>
            <a:r>
              <a:rPr lang="en-US" sz="3600" dirty="0"/>
              <a:t> </a:t>
            </a:r>
            <a:r>
              <a:rPr lang="en-US" sz="3600" dirty="0" err="1"/>
              <a:t>netijeleri</a:t>
            </a:r>
            <a:r>
              <a:rPr lang="en-US" sz="3600" dirty="0"/>
              <a:t> </a:t>
            </a:r>
            <a:r>
              <a:rPr lang="en-US" sz="3600" dirty="0" err="1"/>
              <a:t>boýunça</a:t>
            </a:r>
            <a:r>
              <a:rPr lang="en-US" sz="3600" dirty="0"/>
              <a:t> </a:t>
            </a:r>
            <a:r>
              <a:rPr lang="en-US" sz="3600" dirty="0" err="1"/>
              <a:t>planda</a:t>
            </a:r>
            <a:r>
              <a:rPr lang="en-US" sz="3600" dirty="0"/>
              <a:t> </a:t>
            </a:r>
            <a:r>
              <a:rPr lang="en-US" sz="3600" dirty="0" err="1"/>
              <a:t>ýer</a:t>
            </a:r>
            <a:r>
              <a:rPr lang="en-US" sz="3600" dirty="0"/>
              <a:t> </a:t>
            </a:r>
            <a:r>
              <a:rPr lang="en-US" sz="3600" dirty="0" err="1"/>
              <a:t>üstüniñ</a:t>
            </a:r>
            <a:r>
              <a:rPr lang="en-US" sz="3600" dirty="0"/>
              <a:t> </a:t>
            </a:r>
            <a:r>
              <a:rPr lang="en-US" sz="3600" dirty="0" err="1"/>
              <a:t>sudurlary</a:t>
            </a:r>
            <a:r>
              <a:rPr lang="en-US" sz="3600" dirty="0"/>
              <a:t> we </a:t>
            </a:r>
            <a:r>
              <a:rPr lang="en-US" sz="3600" dirty="0" err="1"/>
              <a:t>relefi</a:t>
            </a:r>
            <a:r>
              <a:rPr lang="en-US" sz="3600" dirty="0"/>
              <a:t> </a:t>
            </a:r>
            <a:r>
              <a:rPr lang="en-US" sz="3600" dirty="0" err="1"/>
              <a:t>şekillendirilýän</a:t>
            </a:r>
            <a:r>
              <a:rPr lang="en-US" sz="3600" dirty="0"/>
              <a:t> </a:t>
            </a:r>
            <a:r>
              <a:rPr lang="en-US" sz="3600" dirty="0" err="1"/>
              <a:t>bolsa</a:t>
            </a:r>
            <a:r>
              <a:rPr lang="en-US" sz="3600" dirty="0"/>
              <a:t>, </a:t>
            </a:r>
            <a:r>
              <a:rPr lang="en-US" sz="3600" dirty="0" err="1"/>
              <a:t>taslamany</a:t>
            </a:r>
            <a:r>
              <a:rPr lang="en-US" sz="3600" dirty="0"/>
              <a:t> </a:t>
            </a:r>
            <a:r>
              <a:rPr lang="en-US" sz="3600" dirty="0" err="1"/>
              <a:t>ýere</a:t>
            </a:r>
            <a:r>
              <a:rPr lang="en-US" sz="3600" dirty="0"/>
              <a:t> </a:t>
            </a:r>
            <a:r>
              <a:rPr lang="en-US" sz="3600" dirty="0" err="1"/>
              <a:t>geçirmekde</a:t>
            </a:r>
            <a:r>
              <a:rPr lang="en-US" sz="3600" dirty="0"/>
              <a:t> </a:t>
            </a:r>
            <a:r>
              <a:rPr lang="en-US" sz="3600" dirty="0" err="1"/>
              <a:t>bolsa</a:t>
            </a:r>
            <a:r>
              <a:rPr lang="en-US" sz="3600" dirty="0"/>
              <a:t> </a:t>
            </a:r>
            <a:r>
              <a:rPr lang="en-US" sz="3600" dirty="0" err="1"/>
              <a:t>tersine</a:t>
            </a:r>
            <a:r>
              <a:rPr lang="en-US" sz="3600" dirty="0"/>
              <a:t> </a:t>
            </a:r>
            <a:r>
              <a:rPr lang="en-US" sz="3600" dirty="0" err="1"/>
              <a:t>taslama</a:t>
            </a:r>
            <a:r>
              <a:rPr lang="en-US" sz="3600" dirty="0"/>
              <a:t> </a:t>
            </a:r>
            <a:r>
              <a:rPr lang="en-US" sz="3600" dirty="0" err="1"/>
              <a:t>boýunça</a:t>
            </a:r>
            <a:r>
              <a:rPr lang="en-US" sz="3600" dirty="0"/>
              <a:t> </a:t>
            </a:r>
            <a:r>
              <a:rPr lang="en-US" sz="3600" dirty="0" err="1"/>
              <a:t>geodeziki</a:t>
            </a:r>
            <a:r>
              <a:rPr lang="en-US" sz="3600" dirty="0"/>
              <a:t> </a:t>
            </a:r>
            <a:r>
              <a:rPr lang="en-US" sz="3600" dirty="0" err="1"/>
              <a:t>ölçegler</a:t>
            </a:r>
            <a:r>
              <a:rPr lang="en-US" sz="3600" dirty="0"/>
              <a:t> </a:t>
            </a:r>
            <a:r>
              <a:rPr lang="en-US" sz="3600" dirty="0" err="1"/>
              <a:t>üçin</a:t>
            </a:r>
            <a:r>
              <a:rPr lang="en-US" sz="3600" dirty="0"/>
              <a:t> </a:t>
            </a:r>
            <a:r>
              <a:rPr lang="en-US" sz="3600" dirty="0" err="1"/>
              <a:t>gerek</a:t>
            </a:r>
            <a:r>
              <a:rPr lang="en-US" sz="3600" dirty="0"/>
              <a:t> </a:t>
            </a:r>
            <a:r>
              <a:rPr lang="en-US" sz="3600" dirty="0" err="1"/>
              <a:t>bolan</a:t>
            </a:r>
            <a:r>
              <a:rPr lang="en-US" sz="3600" dirty="0"/>
              <a:t> </a:t>
            </a:r>
            <a:r>
              <a:rPr lang="en-US" sz="3600" dirty="0" err="1"/>
              <a:t>görkezijileri</a:t>
            </a:r>
            <a:r>
              <a:rPr lang="en-US" sz="3600" dirty="0"/>
              <a:t> </a:t>
            </a:r>
            <a:r>
              <a:rPr lang="en-US" sz="3600" dirty="0" err="1"/>
              <a:t>kesgitleýärler</a:t>
            </a:r>
            <a:r>
              <a:rPr lang="en-US" sz="3600" dirty="0"/>
              <a:t>. </a:t>
            </a:r>
            <a:r>
              <a:rPr lang="en-US" sz="3600" dirty="0" err="1"/>
              <a:t>Şol</a:t>
            </a:r>
            <a:r>
              <a:rPr lang="en-US" sz="3600" dirty="0"/>
              <a:t> </a:t>
            </a:r>
            <a:r>
              <a:rPr lang="en-US" sz="3600" dirty="0" err="1"/>
              <a:t>kesgitlenen</a:t>
            </a:r>
            <a:r>
              <a:rPr lang="en-US" sz="3600" dirty="0"/>
              <a:t> </a:t>
            </a:r>
            <a:r>
              <a:rPr lang="en-US" sz="3600" dirty="0" err="1"/>
              <a:t>görkezijiler</a:t>
            </a:r>
            <a:r>
              <a:rPr lang="en-US" sz="3600" dirty="0"/>
              <a:t> </a:t>
            </a:r>
            <a:r>
              <a:rPr lang="en-US" sz="3600" dirty="0" err="1"/>
              <a:t>boýunça</a:t>
            </a:r>
            <a:r>
              <a:rPr lang="en-US" sz="3600" dirty="0"/>
              <a:t> </a:t>
            </a:r>
            <a:r>
              <a:rPr lang="en-US" sz="3600" dirty="0" err="1"/>
              <a:t>taslanan</a:t>
            </a:r>
            <a:r>
              <a:rPr lang="en-US" sz="3600" dirty="0"/>
              <a:t> </a:t>
            </a:r>
            <a:r>
              <a:rPr lang="en-US" sz="3600" dirty="0" err="1"/>
              <a:t>desgalaryñ</a:t>
            </a:r>
            <a:r>
              <a:rPr lang="en-US" sz="3600" dirty="0"/>
              <a:t> </a:t>
            </a:r>
            <a:r>
              <a:rPr lang="en-US" sz="3600" dirty="0" err="1"/>
              <a:t>sudurlaryny</a:t>
            </a:r>
            <a:r>
              <a:rPr lang="en-US" sz="3600" dirty="0"/>
              <a:t> </a:t>
            </a:r>
            <a:r>
              <a:rPr lang="en-US" sz="3600" dirty="0" err="1"/>
              <a:t>ýer</a:t>
            </a:r>
            <a:r>
              <a:rPr lang="en-US" sz="3600" dirty="0"/>
              <a:t> </a:t>
            </a:r>
            <a:r>
              <a:rPr lang="en-US" sz="3600" dirty="0" err="1"/>
              <a:t>üstüne</a:t>
            </a:r>
            <a:r>
              <a:rPr lang="en-US" sz="3600" dirty="0"/>
              <a:t> </a:t>
            </a:r>
            <a:r>
              <a:rPr lang="en-US" sz="3600" dirty="0" err="1"/>
              <a:t>geçirýärler</a:t>
            </a:r>
            <a:r>
              <a:rPr lang="en-US" sz="3600" dirty="0"/>
              <a:t>. </a:t>
            </a:r>
            <a:endParaRPr lang="ru-RU" sz="3600" dirty="0"/>
          </a:p>
          <a:p>
            <a:pPr marL="0" indent="0">
              <a:buNone/>
            </a:pPr>
            <a:endParaRPr lang="ru-RU" sz="3600" dirty="0"/>
          </a:p>
        </p:txBody>
      </p:sp>
    </p:spTree>
    <p:extLst>
      <p:ext uri="{BB962C8B-B14F-4D97-AF65-F5344CB8AC3E}">
        <p14:creationId xmlns:p14="http://schemas.microsoft.com/office/powerpoint/2010/main" val="145074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315317"/>
          </a:xfrm>
        </p:spPr>
        <p:txBody>
          <a:bodyPr>
            <a:normAutofit fontScale="92500" lnSpcReduction="10000"/>
          </a:bodyPr>
          <a:lstStyle/>
          <a:p>
            <a:pPr indent="381000" algn="just">
              <a:lnSpc>
                <a:spcPct val="115000"/>
              </a:lnSpc>
              <a:spcAft>
                <a:spcPts val="1000"/>
              </a:spcAft>
            </a:pPr>
            <a:r>
              <a:rPr lang="sq-AL" sz="3200" dirty="0"/>
              <a:t>Onuñ üçin berilen tehniki ýumuşa we ýer üstüniñ takyklanan ýagdaýyna baglylykda geodeziki bölüşdirme işleriniñ taslamasyny düzýärler. Onda bolsa ýiten daýanç nokatlary dikeltmegiñ we goşmaça daýanç nokatlaryny döretmegiñ usullaryny, taslama nokatlaryny ýere geçirmegiñ tärlerini we usullaryny göz öñünde tutýarlar. Geodeziki görkezijileri, ýagny burçlary, aralyk uzynlyklaryny, eññitlikleri, belentlik bahalaryny hasaplaýarlar we bölüşdirme işleriniñ çyzgysyna ýazýarlar. Egerde taslamany ýere geçirmek işleri uzak wagty talap edýän bolsa onda bölüşdirme işleriniñ çyzgysyny 2-3 giñlik meýdan işleri üçin bölüşdirip düzýärler.</a:t>
            </a:r>
            <a:endParaRPr lang="ru-RU" sz="3200" dirty="0"/>
          </a:p>
          <a:p>
            <a:endParaRPr lang="ru-RU" dirty="0"/>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94298"/>
          </a:xfrm>
        </p:spPr>
        <p:txBody>
          <a:bodyPr>
            <a:normAutofit fontScale="90000"/>
          </a:bodyPr>
          <a:lstStyle/>
          <a:p>
            <a:endParaRPr lang="ru-RU" dirty="0"/>
          </a:p>
        </p:txBody>
      </p:sp>
      <p:sp>
        <p:nvSpPr>
          <p:cNvPr id="3" name="Объект 2"/>
          <p:cNvSpPr>
            <a:spLocks noGrp="1"/>
          </p:cNvSpPr>
          <p:nvPr>
            <p:ph idx="1"/>
          </p:nvPr>
        </p:nvSpPr>
        <p:spPr>
          <a:xfrm>
            <a:off x="838200" y="791308"/>
            <a:ext cx="10758854" cy="5385655"/>
          </a:xfrm>
        </p:spPr>
        <p:txBody>
          <a:bodyPr>
            <a:normAutofit fontScale="92500" lnSpcReduction="10000"/>
          </a:bodyPr>
          <a:lstStyle/>
          <a:p>
            <a:pPr indent="381000" algn="just">
              <a:lnSpc>
                <a:spcPct val="115000"/>
              </a:lnSpc>
              <a:spcAft>
                <a:spcPts val="1000"/>
              </a:spcAft>
            </a:pPr>
            <a:r>
              <a:rPr lang="sq-AL" sz="3200" dirty="0"/>
              <a:t>Dürli desgalary ýere geçirmegiñ takyklygy bir meñzeş däldir we desgalaryñ niýetlenilşine häsýetlerine, onuñ aýratyn bölekleriniñ özara gatnaşygyna, ulanylýan materiallara we beýleki faktorlara baglydyr. Özi hem desganyñ aýratyn böleklerini, geodeziki daýanç nokatlaryndan esasy oklaryñ geçiriliş takyklygyndan takyk geçirýärler. </a:t>
            </a:r>
            <a:endParaRPr lang="ru-RU" sz="3200" dirty="0"/>
          </a:p>
          <a:p>
            <a:pPr indent="381000" algn="just">
              <a:lnSpc>
                <a:spcPct val="115000"/>
              </a:lnSpc>
              <a:spcAft>
                <a:spcPts val="1000"/>
              </a:spcAft>
            </a:pPr>
            <a:r>
              <a:rPr lang="sq-AL" sz="3200" dirty="0"/>
              <a:t>Aşakdaky tablissada käbir desgalaryñ we olaryñ bölekleriniñ ýere geçirilende rugsat berilýän ýalñyşlyklary getirilýär.</a:t>
            </a:r>
            <a:endParaRPr lang="ru-RU" sz="3200" dirty="0"/>
          </a:p>
          <a:p>
            <a:pPr indent="0" algn="just">
              <a:lnSpc>
                <a:spcPct val="115000"/>
              </a:lnSpc>
              <a:spcAft>
                <a:spcPts val="1000"/>
              </a:spcAft>
              <a:buNone/>
            </a:pPr>
            <a:r>
              <a:rPr lang="sq-AL" dirty="0"/>
              <a:t> </a:t>
            </a:r>
            <a:endParaRPr lang="ru-RU" dirty="0"/>
          </a:p>
          <a:p>
            <a:endParaRPr lang="ru-RU" dirty="0"/>
          </a:p>
        </p:txBody>
      </p:sp>
    </p:spTree>
    <p:extLst>
      <p:ext uri="{BB962C8B-B14F-4D97-AF65-F5344CB8AC3E}">
        <p14:creationId xmlns:p14="http://schemas.microsoft.com/office/powerpoint/2010/main" val="367396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1028700" y="281354"/>
            <a:ext cx="9653954" cy="83772"/>
          </a:xfrm>
        </p:spPr>
        <p:txBody>
          <a:bodyPr>
            <a:normAutofit fontScale="90000"/>
          </a:bodyPr>
          <a:lstStyle/>
          <a:p>
            <a:endParaRPr lang="ru-RU" dirty="0"/>
          </a:p>
        </p:txBody>
      </p:sp>
      <mc:AlternateContent xmlns:mc="http://schemas.openxmlformats.org/markup-compatibility/2006">
        <mc:Choice xmlns:a14="http://schemas.microsoft.com/office/drawing/2010/main" Requires="a14">
          <p:graphicFrame>
            <p:nvGraphicFramePr>
              <p:cNvPr id="4" name="Объект 3"/>
              <p:cNvGraphicFramePr>
                <a:graphicFrameLocks noGrp="1"/>
              </p:cNvGraphicFramePr>
              <p:nvPr>
                <p:ph idx="1"/>
                <p:extLst>
                  <p:ext uri="{D42A27DB-BD31-4B8C-83A1-F6EECF244321}">
                    <p14:modId xmlns:p14="http://schemas.microsoft.com/office/powerpoint/2010/main" val="3806247957"/>
                  </p:ext>
                </p:extLst>
              </p:nvPr>
            </p:nvGraphicFramePr>
            <p:xfrm>
              <a:off x="1266093" y="474790"/>
              <a:ext cx="9750670" cy="5984901"/>
            </p:xfrm>
            <a:graphic>
              <a:graphicData uri="http://schemas.openxmlformats.org/drawingml/2006/table">
                <a:tbl>
                  <a:tblPr firstRow="1" firstCol="1" lastRow="1" lastCol="1" bandRow="1" bandCol="1"/>
                  <a:tblGrid>
                    <a:gridCol w="4602438">
                      <a:extLst>
                        <a:ext uri="{9D8B030D-6E8A-4147-A177-3AD203B41FA5}">
                          <a16:colId xmlns:a16="http://schemas.microsoft.com/office/drawing/2014/main" val="1628397990"/>
                        </a:ext>
                      </a:extLst>
                    </a:gridCol>
                    <a:gridCol w="2574116">
                      <a:extLst>
                        <a:ext uri="{9D8B030D-6E8A-4147-A177-3AD203B41FA5}">
                          <a16:colId xmlns:a16="http://schemas.microsoft.com/office/drawing/2014/main" val="465030609"/>
                        </a:ext>
                      </a:extLst>
                    </a:gridCol>
                    <a:gridCol w="2574116">
                      <a:extLst>
                        <a:ext uri="{9D8B030D-6E8A-4147-A177-3AD203B41FA5}">
                          <a16:colId xmlns:a16="http://schemas.microsoft.com/office/drawing/2014/main" val="3346446460"/>
                        </a:ext>
                      </a:extLst>
                    </a:gridCol>
                  </a:tblGrid>
                  <a:tr h="755039">
                    <a:tc rowSpan="2">
                      <a:txBody>
                        <a:bodyPr/>
                        <a:lstStyle/>
                        <a:p>
                          <a:pPr indent="381000" algn="ctr">
                            <a:lnSpc>
                              <a:spcPct val="107000"/>
                            </a:lnSpc>
                            <a:spcAft>
                              <a:spcPts val="1000"/>
                            </a:spcAft>
                          </a:pPr>
                          <a:endParaRPr lang="ru-RU" sz="2400" dirty="0">
                            <a:effectLst/>
                            <a:latin typeface="Calibri" panose="020F0502020204030204" pitchFamily="34" charset="0"/>
                          </a:endParaRPr>
                        </a:p>
                        <a:p>
                          <a:pPr>
                            <a:lnSpc>
                              <a:spcPct val="107000"/>
                            </a:lnSpc>
                            <a:spcAft>
                              <a:spcPts val="1000"/>
                            </a:spcAft>
                          </a:pPr>
                          <a:r>
                            <a:rPr lang="en-US" sz="2400" b="1" dirty="0">
                              <a:effectLst/>
                              <a:latin typeface="Calibri" panose="020F0502020204030204" pitchFamily="34" charset="0"/>
                            </a:rPr>
                            <a:t>                  </a:t>
                          </a:r>
                          <a:r>
                            <a:rPr lang="en-US" sz="2400" b="1" dirty="0" err="1">
                              <a:effectLst/>
                              <a:latin typeface="Calibri" panose="020F0502020204030204" pitchFamily="34" charset="0"/>
                            </a:rPr>
                            <a:t>Desgalaryñ</a:t>
                          </a:r>
                          <a:r>
                            <a:rPr lang="en-US" sz="2400" b="1" dirty="0">
                              <a:effectLst/>
                              <a:latin typeface="Calibri" panose="020F0502020204030204" pitchFamily="34" charset="0"/>
                            </a:rPr>
                            <a:t> </a:t>
                          </a:r>
                          <a:r>
                            <a:rPr lang="en-US" sz="2400" b="1" dirty="0" err="1">
                              <a:effectLst/>
                              <a:latin typeface="Calibri" panose="020F0502020204030204" pitchFamily="34" charset="0"/>
                            </a:rPr>
                            <a:t>atlary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381000" algn="ctr">
                            <a:lnSpc>
                              <a:spcPct val="107000"/>
                            </a:lnSpc>
                          </a:pPr>
                          <a:r>
                            <a:rPr lang="en-US" sz="2400" b="1" dirty="0" err="1">
                              <a:effectLst/>
                              <a:latin typeface="Calibri" panose="020F0502020204030204" pitchFamily="34" charset="0"/>
                            </a:rPr>
                            <a:t>Rugsat</a:t>
                          </a:r>
                          <a:r>
                            <a:rPr lang="en-US" sz="2400" b="1" dirty="0">
                              <a:effectLst/>
                              <a:latin typeface="Calibri" panose="020F0502020204030204" pitchFamily="34" charset="0"/>
                            </a:rPr>
                            <a:t> </a:t>
                          </a:r>
                          <a:r>
                            <a:rPr lang="en-US" sz="2400" b="1" dirty="0" err="1">
                              <a:effectLst/>
                              <a:latin typeface="Calibri" panose="020F0502020204030204" pitchFamily="34" charset="0"/>
                            </a:rPr>
                            <a:t>berilýän</a:t>
                          </a:r>
                          <a:endParaRPr lang="ru-RU" sz="2400" dirty="0">
                            <a:effectLst/>
                            <a:latin typeface="Calibri" panose="020F0502020204030204" pitchFamily="34" charset="0"/>
                          </a:endParaRPr>
                        </a:p>
                        <a:p>
                          <a:pPr algn="ctr">
                            <a:lnSpc>
                              <a:spcPct val="107000"/>
                            </a:lnSpc>
                          </a:pPr>
                          <a:r>
                            <a:rPr lang="en-US" sz="2400" b="1" dirty="0" err="1">
                              <a:effectLst/>
                              <a:latin typeface="Calibri" panose="020F0502020204030204" pitchFamily="34" charset="0"/>
                            </a:rPr>
                            <a:t>absolýut</a:t>
                          </a:r>
                          <a:r>
                            <a:rPr lang="en-US" sz="2400" b="1" dirty="0">
                              <a:effectLst/>
                              <a:latin typeface="Calibri" panose="020F0502020204030204" pitchFamily="34" charset="0"/>
                            </a:rPr>
                            <a:t> </a:t>
                          </a:r>
                          <a:r>
                            <a:rPr lang="en-US" sz="2400" b="1" dirty="0" err="1">
                              <a:effectLst/>
                              <a:latin typeface="Calibri" panose="020F0502020204030204" pitchFamily="34" charset="0"/>
                            </a:rPr>
                            <a:t>ýalñyşlyk</a:t>
                          </a:r>
                          <a:r>
                            <a:rPr lang="en-US" sz="2400" b="1" dirty="0">
                              <a:effectLst/>
                              <a:latin typeface="Calibri" panose="020F0502020204030204" pitchFamily="34" charset="0"/>
                            </a:rPr>
                            <a:t>, mm.</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2142139456"/>
                      </a:ext>
                    </a:extLst>
                  </a:tr>
                  <a:tr h="377520">
                    <a:tc vMerge="1">
                      <a:txBody>
                        <a:bodyPr/>
                        <a:lstStyle/>
                        <a:p>
                          <a:endParaRPr lang="ru-RU"/>
                        </a:p>
                      </a:txBody>
                      <a:tcPr/>
                    </a:tc>
                    <a:tc>
                      <a:txBody>
                        <a:bodyPr/>
                        <a:lstStyle/>
                        <a:p>
                          <a:pPr algn="ctr">
                            <a:lnSpc>
                              <a:spcPct val="107000"/>
                            </a:lnSpc>
                            <a:spcAft>
                              <a:spcPts val="1000"/>
                            </a:spcAft>
                          </a:pPr>
                          <a:r>
                            <a:rPr lang="en-US" sz="2400" b="1" dirty="0" err="1">
                              <a:effectLst/>
                              <a:latin typeface="Calibri" panose="020F0502020204030204" pitchFamily="34" charset="0"/>
                            </a:rPr>
                            <a:t>planda</a:t>
                          </a:r>
                          <a:r>
                            <a:rPr lang="en-US" sz="2400" b="1" dirty="0">
                              <a:effectLst/>
                              <a:latin typeface="Calibri" panose="020F0502020204030204" pitchFamily="34" charset="0"/>
                            </a:rPr>
                            <a:t>  </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3495" algn="ctr">
                            <a:lnSpc>
                              <a:spcPct val="107000"/>
                            </a:lnSpc>
                            <a:spcAft>
                              <a:spcPts val="1000"/>
                            </a:spcAft>
                          </a:pPr>
                          <a:r>
                            <a:rPr lang="en-US" sz="2400" b="1">
                              <a:effectLst/>
                              <a:latin typeface="Calibri" panose="020F0502020204030204" pitchFamily="34" charset="0"/>
                            </a:rPr>
                            <a:t>beýikliginde</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65857"/>
                      </a:ext>
                    </a:extLst>
                  </a:tr>
                  <a:tr h="377520">
                    <a:tc>
                      <a:txBody>
                        <a:bodyPr/>
                        <a:lstStyle/>
                        <a:p>
                          <a:pPr algn="just">
                            <a:lnSpc>
                              <a:spcPct val="107000"/>
                            </a:lnSpc>
                          </a:pPr>
                          <a:r>
                            <a:rPr lang="en-US" sz="2400" dirty="0" err="1">
                              <a:effectLst/>
                              <a:latin typeface="Calibri" panose="020F0502020204030204" pitchFamily="34" charset="0"/>
                            </a:rPr>
                            <a:t>Beton</a:t>
                          </a:r>
                          <a:r>
                            <a:rPr lang="en-US" sz="2400" dirty="0">
                              <a:effectLst/>
                              <a:latin typeface="Calibri" panose="020F0502020204030204" pitchFamily="34" charset="0"/>
                            </a:rPr>
                            <a:t> </a:t>
                          </a:r>
                          <a:r>
                            <a:rPr lang="en-US" sz="2400" dirty="0" err="1">
                              <a:effectLst/>
                              <a:latin typeface="Calibri" panose="020F0502020204030204" pitchFamily="34" charset="0"/>
                            </a:rPr>
                            <a:t>platinalary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30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5</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9980605"/>
                      </a:ext>
                    </a:extLst>
                  </a:tr>
                  <a:tr h="377520">
                    <a:tc>
                      <a:txBody>
                        <a:bodyPr/>
                        <a:lstStyle/>
                        <a:p>
                          <a:pPr>
                            <a:lnSpc>
                              <a:spcPct val="107000"/>
                            </a:lnSpc>
                          </a:pPr>
                          <a:r>
                            <a:rPr lang="en-US" sz="2400">
                              <a:effectLst/>
                              <a:latin typeface="Calibri" panose="020F0502020204030204" pitchFamily="34" charset="0"/>
                            </a:rPr>
                            <a:t>Gum platinalary (oky)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100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30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66165435"/>
                      </a:ext>
                    </a:extLst>
                  </a:tr>
                  <a:tr h="377520">
                    <a:tc>
                      <a:txBody>
                        <a:bodyPr/>
                        <a:lstStyle/>
                        <a:p>
                          <a:pPr>
                            <a:lnSpc>
                              <a:spcPct val="107000"/>
                            </a:lnSpc>
                          </a:pPr>
                          <a:r>
                            <a:rPr lang="en-US" sz="2400">
                              <a:effectLst/>
                              <a:latin typeface="Calibri" panose="020F0502020204030204" pitchFamily="34" charset="0"/>
                            </a:rPr>
                            <a:t>Köprüler</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30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10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3852116"/>
                      </a:ext>
                    </a:extLst>
                  </a:tr>
                  <a:tr h="755039">
                    <a:tc>
                      <a:txBody>
                        <a:bodyPr/>
                        <a:lstStyle/>
                        <a:p>
                          <a:pPr>
                            <a:lnSpc>
                              <a:spcPct val="107000"/>
                            </a:lnSpc>
                          </a:pPr>
                          <a:r>
                            <a:rPr lang="en-US" sz="2400" dirty="0" err="1">
                              <a:effectLst/>
                              <a:latin typeface="Calibri" panose="020F0502020204030204" pitchFamily="34" charset="0"/>
                            </a:rPr>
                            <a:t>Tekizlenen</a:t>
                          </a:r>
                          <a:r>
                            <a:rPr lang="en-US" sz="2400" dirty="0">
                              <a:effectLst/>
                              <a:latin typeface="Calibri" panose="020F0502020204030204" pitchFamily="34" charset="0"/>
                            </a:rPr>
                            <a:t> </a:t>
                          </a:r>
                          <a:r>
                            <a:rPr lang="en-US" sz="2400" dirty="0" err="1">
                              <a:effectLst/>
                              <a:latin typeface="Calibri" panose="020F0502020204030204" pitchFamily="34" charset="0"/>
                            </a:rPr>
                            <a:t>meýdanyñ</a:t>
                          </a:r>
                          <a:r>
                            <a:rPr lang="en-US" sz="2400" dirty="0">
                              <a:effectLst/>
                              <a:latin typeface="Calibri" panose="020F0502020204030204" pitchFamily="34" charset="0"/>
                            </a:rPr>
                            <a:t> </a:t>
                          </a:r>
                          <a:r>
                            <a:rPr lang="en-US" sz="2400" dirty="0" err="1">
                              <a:effectLst/>
                              <a:latin typeface="Calibri" panose="020F0502020204030204" pitchFamily="34" charset="0"/>
                            </a:rPr>
                            <a:t>belentlik</a:t>
                          </a:r>
                          <a:r>
                            <a:rPr lang="en-US" sz="2400" dirty="0">
                              <a:effectLst/>
                              <a:latin typeface="Calibri" panose="020F0502020204030204" pitchFamily="34" charset="0"/>
                            </a:rPr>
                            <a:t> </a:t>
                          </a:r>
                          <a:r>
                            <a:rPr lang="en-US" sz="2400" dirty="0" err="1">
                              <a:effectLst/>
                              <a:latin typeface="Calibri" panose="020F0502020204030204" pitchFamily="34" charset="0"/>
                            </a:rPr>
                            <a:t>bahalary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r>
                            <a:rPr lang="en-US" sz="2400" dirty="0">
                              <a:effectLst/>
                              <a:latin typeface="Calibri" panose="020F0502020204030204" pitchFamily="34" charset="0"/>
                            </a:rPr>
                            <a:t>-</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50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2627026"/>
                      </a:ext>
                    </a:extLst>
                  </a:tr>
                  <a:tr h="658317">
                    <a:tc>
                      <a:txBody>
                        <a:bodyPr/>
                        <a:lstStyle/>
                        <a:p>
                          <a:pPr>
                            <a:lnSpc>
                              <a:spcPct val="107000"/>
                            </a:lnSpc>
                            <a:spcAft>
                              <a:spcPts val="1000"/>
                            </a:spcAft>
                          </a:pPr>
                          <a:r>
                            <a:rPr lang="en-US" sz="2400">
                              <a:effectLst/>
                              <a:latin typeface="Calibri" panose="020F0502020204030204" pitchFamily="34" charset="0"/>
                            </a:rPr>
                            <a:t>Tekizlenen meýdanyñ eññitlig</a:t>
                          </a:r>
                          <a:r>
                            <a:rPr lang="ru-RU" sz="2400">
                              <a:effectLst/>
                              <a:latin typeface="Calibri" panose="020F0502020204030204" pitchFamily="34" charset="0"/>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r>
                            <a:rPr lang="en-US" sz="2400" dirty="0">
                              <a:effectLst/>
                              <a:latin typeface="Calibri" panose="020F0502020204030204" pitchFamily="34" charset="0"/>
                            </a:rPr>
                            <a:t>-</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0,001</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6195008"/>
                      </a:ext>
                    </a:extLst>
                  </a:tr>
                  <a:tr h="755039">
                    <a:tc>
                      <a:txBody>
                        <a:bodyPr/>
                        <a:lstStyle/>
                        <a:p>
                          <a:pPr>
                            <a:lnSpc>
                              <a:spcPct val="107000"/>
                            </a:lnSpc>
                          </a:pPr>
                          <a:r>
                            <a:rPr lang="en-US" sz="2400" dirty="0" err="1">
                              <a:effectLst/>
                              <a:latin typeface="Calibri" panose="020F0502020204030204" pitchFamily="34" charset="0"/>
                            </a:rPr>
                            <a:t>Desgalaryñ</a:t>
                          </a:r>
                          <a:r>
                            <a:rPr lang="en-US" sz="2400" dirty="0">
                              <a:effectLst/>
                              <a:latin typeface="Calibri" panose="020F0502020204030204" pitchFamily="34" charset="0"/>
                            </a:rPr>
                            <a:t> </a:t>
                          </a:r>
                          <a:r>
                            <a:rPr lang="en-US" sz="2400" dirty="0" err="1">
                              <a:effectLst/>
                              <a:latin typeface="Calibri" panose="020F0502020204030204" pitchFamily="34" charset="0"/>
                            </a:rPr>
                            <a:t>beton</a:t>
                          </a:r>
                          <a:r>
                            <a:rPr lang="en-US" sz="2400" dirty="0">
                              <a:effectLst/>
                              <a:latin typeface="Calibri" panose="020F0502020204030204" pitchFamily="34" charset="0"/>
                            </a:rPr>
                            <a:t> </a:t>
                          </a:r>
                          <a:r>
                            <a:rPr lang="en-US" sz="2400" dirty="0" err="1">
                              <a:effectLst/>
                              <a:latin typeface="Calibri" panose="020F0502020204030204" pitchFamily="34" charset="0"/>
                            </a:rPr>
                            <a:t>fundamentleriniñ</a:t>
                          </a:r>
                          <a:r>
                            <a:rPr lang="en-US" sz="2400" dirty="0">
                              <a:effectLst/>
                              <a:latin typeface="Calibri" panose="020F0502020204030204" pitchFamily="34" charset="0"/>
                            </a:rPr>
                            <a:t> </a:t>
                          </a:r>
                          <a:r>
                            <a:rPr lang="en-US" sz="2400" dirty="0" err="1">
                              <a:effectLst/>
                              <a:latin typeface="Calibri" panose="020F0502020204030204" pitchFamily="34" charset="0"/>
                            </a:rPr>
                            <a:t>oky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10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5</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3936462"/>
                      </a:ext>
                    </a:extLst>
                  </a:tr>
                  <a:tr h="377520">
                    <a:tc>
                      <a:txBody>
                        <a:bodyPr/>
                        <a:lstStyle/>
                        <a:p>
                          <a:pPr>
                            <a:lnSpc>
                              <a:spcPct val="107000"/>
                            </a:lnSpc>
                          </a:pPr>
                          <a:r>
                            <a:rPr lang="en-US" sz="2400">
                              <a:effectLst/>
                              <a:latin typeface="Calibri" panose="020F0502020204030204" pitchFamily="34" charset="0"/>
                            </a:rPr>
                            <a:t>Daşdan fundamentleriñ oky </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a:effectLst/>
                              <a:latin typeface="Calibri" panose="020F0502020204030204" pitchFamily="34" charset="0"/>
                            </a:rPr>
                            <a:t>500</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25</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9794446"/>
                      </a:ext>
                    </a:extLst>
                  </a:tr>
                  <a:tr h="377520">
                    <a:tc>
                      <a:txBody>
                        <a:bodyPr/>
                        <a:lstStyle/>
                        <a:p>
                          <a:pPr>
                            <a:lnSpc>
                              <a:spcPct val="107000"/>
                            </a:lnSpc>
                          </a:pPr>
                          <a:r>
                            <a:rPr lang="en-US" sz="2400">
                              <a:effectLst/>
                              <a:latin typeface="Calibri" panose="020F0502020204030204" pitchFamily="34" charset="0"/>
                            </a:rPr>
                            <a:t>Magistral akabalaryñ oky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a:effectLst/>
                              <a:latin typeface="Calibri" panose="020F0502020204030204" pitchFamily="34" charset="0"/>
                            </a:rPr>
                            <a:t>500</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10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832582"/>
                      </a:ext>
                    </a:extLst>
                  </a:tr>
                  <a:tr h="755039">
                    <a:tc>
                      <a:txBody>
                        <a:bodyPr/>
                        <a:lstStyle/>
                        <a:p>
                          <a:pPr>
                            <a:lnSpc>
                              <a:spcPct val="107000"/>
                            </a:lnSpc>
                            <a:spcAft>
                              <a:spcPts val="1000"/>
                            </a:spcAft>
                          </a:pPr>
                          <a:r>
                            <a:rPr lang="en-US" sz="2400">
                              <a:effectLst/>
                              <a:latin typeface="Calibri" panose="020F0502020204030204" pitchFamily="34" charset="0"/>
                            </a:rPr>
                            <a:t>Akabalaryñ okuna otnositellikde ýapgytlylygy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a:effectLst/>
                              <a:latin typeface="Calibri" panose="020F0502020204030204" pitchFamily="34" charset="0"/>
                            </a:rPr>
                            <a:t>100</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14:m>
                            <m:oMath xmlns:m="http://schemas.openxmlformats.org/officeDocument/2006/math">
                              <m:r>
                                <a:rPr lang="en-US" sz="2400" i="1">
                                  <a:effectLst/>
                                  <a:latin typeface="Cambria Math" panose="02040503050406030204" pitchFamily="18" charset="0"/>
                                </a:rPr>
                                <m:t>±</m:t>
                              </m:r>
                            </m:oMath>
                          </a14:m>
                          <a:r>
                            <a:rPr lang="en-US" sz="2400" dirty="0">
                              <a:effectLst/>
                              <a:latin typeface="Calibri" panose="020F0502020204030204" pitchFamily="34" charset="0"/>
                            </a:rPr>
                            <a:t>50</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448429"/>
                      </a:ext>
                    </a:extLst>
                  </a:tr>
                </a:tbl>
              </a:graphicData>
            </a:graphic>
          </p:graphicFrame>
        </mc:Choice>
        <mc:Fallback>
          <p:graphicFrame>
            <p:nvGraphicFramePr>
              <p:cNvPr id="4" name="Объект 3"/>
              <p:cNvGraphicFramePr>
                <a:graphicFrameLocks noGrp="1"/>
              </p:cNvGraphicFramePr>
              <p:nvPr>
                <p:ph idx="1"/>
                <p:extLst>
                  <p:ext uri="{D42A27DB-BD31-4B8C-83A1-F6EECF244321}">
                    <p14:modId xmlns:p14="http://schemas.microsoft.com/office/powerpoint/2010/main" val="3806247957"/>
                  </p:ext>
                </p:extLst>
              </p:nvPr>
            </p:nvGraphicFramePr>
            <p:xfrm>
              <a:off x="1266093" y="474790"/>
              <a:ext cx="9750670" cy="5984901"/>
            </p:xfrm>
            <a:graphic>
              <a:graphicData uri="http://schemas.openxmlformats.org/drawingml/2006/table">
                <a:tbl>
                  <a:tblPr firstRow="1" firstCol="1" lastRow="1" lastCol="1" bandRow="1" bandCol="1"/>
                  <a:tblGrid>
                    <a:gridCol w="4602438">
                      <a:extLst>
                        <a:ext uri="{9D8B030D-6E8A-4147-A177-3AD203B41FA5}">
                          <a16:colId xmlns:a16="http://schemas.microsoft.com/office/drawing/2014/main" val="1628397990"/>
                        </a:ext>
                      </a:extLst>
                    </a:gridCol>
                    <a:gridCol w="2574116">
                      <a:extLst>
                        <a:ext uri="{9D8B030D-6E8A-4147-A177-3AD203B41FA5}">
                          <a16:colId xmlns:a16="http://schemas.microsoft.com/office/drawing/2014/main" val="465030609"/>
                        </a:ext>
                      </a:extLst>
                    </a:gridCol>
                    <a:gridCol w="2574116">
                      <a:extLst>
                        <a:ext uri="{9D8B030D-6E8A-4147-A177-3AD203B41FA5}">
                          <a16:colId xmlns:a16="http://schemas.microsoft.com/office/drawing/2014/main" val="3346446460"/>
                        </a:ext>
                      </a:extLst>
                    </a:gridCol>
                  </a:tblGrid>
                  <a:tr h="765366">
                    <a:tc rowSpan="2">
                      <a:txBody>
                        <a:bodyPr/>
                        <a:lstStyle/>
                        <a:p>
                          <a:pPr indent="381000" algn="ctr">
                            <a:lnSpc>
                              <a:spcPct val="107000"/>
                            </a:lnSpc>
                            <a:spcAft>
                              <a:spcPts val="1000"/>
                            </a:spcAft>
                          </a:pPr>
                          <a:endParaRPr lang="ru-RU" sz="2400" dirty="0">
                            <a:effectLst/>
                            <a:latin typeface="Calibri" panose="020F0502020204030204" pitchFamily="34" charset="0"/>
                          </a:endParaRPr>
                        </a:p>
                        <a:p>
                          <a:pPr>
                            <a:lnSpc>
                              <a:spcPct val="107000"/>
                            </a:lnSpc>
                            <a:spcAft>
                              <a:spcPts val="1000"/>
                            </a:spcAft>
                          </a:pPr>
                          <a:r>
                            <a:rPr lang="en-US" sz="2400" b="1" dirty="0">
                              <a:effectLst/>
                              <a:latin typeface="Calibri" panose="020F0502020204030204" pitchFamily="34" charset="0"/>
                            </a:rPr>
                            <a:t>                  </a:t>
                          </a:r>
                          <a:r>
                            <a:rPr lang="en-US" sz="2400" b="1" dirty="0" err="1">
                              <a:effectLst/>
                              <a:latin typeface="Calibri" panose="020F0502020204030204" pitchFamily="34" charset="0"/>
                            </a:rPr>
                            <a:t>Desgalaryñ</a:t>
                          </a:r>
                          <a:r>
                            <a:rPr lang="en-US" sz="2400" b="1" dirty="0">
                              <a:effectLst/>
                              <a:latin typeface="Calibri" panose="020F0502020204030204" pitchFamily="34" charset="0"/>
                            </a:rPr>
                            <a:t> </a:t>
                          </a:r>
                          <a:r>
                            <a:rPr lang="en-US" sz="2400" b="1" dirty="0" err="1">
                              <a:effectLst/>
                              <a:latin typeface="Calibri" panose="020F0502020204030204" pitchFamily="34" charset="0"/>
                            </a:rPr>
                            <a:t>atlary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381000" algn="ctr">
                            <a:lnSpc>
                              <a:spcPct val="107000"/>
                            </a:lnSpc>
                          </a:pPr>
                          <a:r>
                            <a:rPr lang="en-US" sz="2400" b="1" dirty="0" err="1">
                              <a:effectLst/>
                              <a:latin typeface="Calibri" panose="020F0502020204030204" pitchFamily="34" charset="0"/>
                            </a:rPr>
                            <a:t>Rugsat</a:t>
                          </a:r>
                          <a:r>
                            <a:rPr lang="en-US" sz="2400" b="1" dirty="0">
                              <a:effectLst/>
                              <a:latin typeface="Calibri" panose="020F0502020204030204" pitchFamily="34" charset="0"/>
                            </a:rPr>
                            <a:t> </a:t>
                          </a:r>
                          <a:r>
                            <a:rPr lang="en-US" sz="2400" b="1" dirty="0" err="1">
                              <a:effectLst/>
                              <a:latin typeface="Calibri" panose="020F0502020204030204" pitchFamily="34" charset="0"/>
                            </a:rPr>
                            <a:t>berilýän</a:t>
                          </a:r>
                          <a:endParaRPr lang="ru-RU" sz="2400" dirty="0">
                            <a:effectLst/>
                            <a:latin typeface="Calibri" panose="020F0502020204030204" pitchFamily="34" charset="0"/>
                          </a:endParaRPr>
                        </a:p>
                        <a:p>
                          <a:pPr algn="ctr">
                            <a:lnSpc>
                              <a:spcPct val="107000"/>
                            </a:lnSpc>
                          </a:pPr>
                          <a:r>
                            <a:rPr lang="en-US" sz="2400" b="1" dirty="0" err="1">
                              <a:effectLst/>
                              <a:latin typeface="Calibri" panose="020F0502020204030204" pitchFamily="34" charset="0"/>
                            </a:rPr>
                            <a:t>absolýut</a:t>
                          </a:r>
                          <a:r>
                            <a:rPr lang="en-US" sz="2400" b="1" dirty="0">
                              <a:effectLst/>
                              <a:latin typeface="Calibri" panose="020F0502020204030204" pitchFamily="34" charset="0"/>
                            </a:rPr>
                            <a:t> </a:t>
                          </a:r>
                          <a:r>
                            <a:rPr lang="en-US" sz="2400" b="1" dirty="0" err="1">
                              <a:effectLst/>
                              <a:latin typeface="Calibri" panose="020F0502020204030204" pitchFamily="34" charset="0"/>
                            </a:rPr>
                            <a:t>ýalñyşlyk</a:t>
                          </a:r>
                          <a:r>
                            <a:rPr lang="en-US" sz="2400" b="1" dirty="0">
                              <a:effectLst/>
                              <a:latin typeface="Calibri" panose="020F0502020204030204" pitchFamily="34" charset="0"/>
                            </a:rPr>
                            <a:t>, mm.</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2142139456"/>
                      </a:ext>
                    </a:extLst>
                  </a:tr>
                  <a:tr h="377520">
                    <a:tc vMerge="1">
                      <a:txBody>
                        <a:bodyPr/>
                        <a:lstStyle/>
                        <a:p>
                          <a:endParaRPr lang="ru-RU"/>
                        </a:p>
                      </a:txBody>
                      <a:tcPr/>
                    </a:tc>
                    <a:tc>
                      <a:txBody>
                        <a:bodyPr/>
                        <a:lstStyle/>
                        <a:p>
                          <a:pPr algn="ctr">
                            <a:lnSpc>
                              <a:spcPct val="107000"/>
                            </a:lnSpc>
                            <a:spcAft>
                              <a:spcPts val="1000"/>
                            </a:spcAft>
                          </a:pPr>
                          <a:r>
                            <a:rPr lang="en-US" sz="2400" b="1" dirty="0" err="1">
                              <a:effectLst/>
                              <a:latin typeface="Calibri" panose="020F0502020204030204" pitchFamily="34" charset="0"/>
                            </a:rPr>
                            <a:t>planda</a:t>
                          </a:r>
                          <a:r>
                            <a:rPr lang="en-US" sz="2400" b="1" dirty="0">
                              <a:effectLst/>
                              <a:latin typeface="Calibri" panose="020F0502020204030204" pitchFamily="34" charset="0"/>
                            </a:rPr>
                            <a:t>  </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3495" algn="ctr">
                            <a:lnSpc>
                              <a:spcPct val="107000"/>
                            </a:lnSpc>
                            <a:spcAft>
                              <a:spcPts val="1000"/>
                            </a:spcAft>
                          </a:pPr>
                          <a:r>
                            <a:rPr lang="en-US" sz="2400" b="1">
                              <a:effectLst/>
                              <a:latin typeface="Calibri" panose="020F0502020204030204" pitchFamily="34" charset="0"/>
                            </a:rPr>
                            <a:t>beýikliginde</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765857"/>
                      </a:ext>
                    </a:extLst>
                  </a:tr>
                  <a:tr h="377520">
                    <a:tc>
                      <a:txBody>
                        <a:bodyPr/>
                        <a:lstStyle/>
                        <a:p>
                          <a:pPr algn="just">
                            <a:lnSpc>
                              <a:spcPct val="107000"/>
                            </a:lnSpc>
                          </a:pPr>
                          <a:r>
                            <a:rPr lang="en-US" sz="2400" dirty="0" err="1">
                              <a:effectLst/>
                              <a:latin typeface="Calibri" panose="020F0502020204030204" pitchFamily="34" charset="0"/>
                            </a:rPr>
                            <a:t>Beton</a:t>
                          </a:r>
                          <a:r>
                            <a:rPr lang="en-US" sz="2400" dirty="0">
                              <a:effectLst/>
                              <a:latin typeface="Calibri" panose="020F0502020204030204" pitchFamily="34" charset="0"/>
                            </a:rPr>
                            <a:t> </a:t>
                          </a:r>
                          <a:r>
                            <a:rPr lang="en-US" sz="2400" dirty="0" err="1">
                              <a:effectLst/>
                              <a:latin typeface="Calibri" panose="020F0502020204030204" pitchFamily="34" charset="0"/>
                            </a:rPr>
                            <a:t>platinalary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325806" r="-100711" b="-1230645"/>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325806" r="-473" b="-1230645"/>
                          </a:stretch>
                        </a:blipFill>
                      </a:tcPr>
                    </a:tc>
                    <a:extLst>
                      <a:ext uri="{0D108BD9-81ED-4DB2-BD59-A6C34878D82A}">
                        <a16:rowId xmlns:a16="http://schemas.microsoft.com/office/drawing/2014/main" val="3599980605"/>
                      </a:ext>
                    </a:extLst>
                  </a:tr>
                  <a:tr h="377520">
                    <a:tc>
                      <a:txBody>
                        <a:bodyPr/>
                        <a:lstStyle/>
                        <a:p>
                          <a:pPr>
                            <a:lnSpc>
                              <a:spcPct val="107000"/>
                            </a:lnSpc>
                          </a:pPr>
                          <a:r>
                            <a:rPr lang="en-US" sz="2400">
                              <a:effectLst/>
                              <a:latin typeface="Calibri" panose="020F0502020204030204" pitchFamily="34" charset="0"/>
                            </a:rPr>
                            <a:t>Gum platinalary (oky)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425806" r="-100711" b="-1130645"/>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425806" r="-473" b="-1130645"/>
                          </a:stretch>
                        </a:blipFill>
                      </a:tcPr>
                    </a:tc>
                    <a:extLst>
                      <a:ext uri="{0D108BD9-81ED-4DB2-BD59-A6C34878D82A}">
                        <a16:rowId xmlns:a16="http://schemas.microsoft.com/office/drawing/2014/main" val="2466165435"/>
                      </a:ext>
                    </a:extLst>
                  </a:tr>
                  <a:tr h="377520">
                    <a:tc>
                      <a:txBody>
                        <a:bodyPr/>
                        <a:lstStyle/>
                        <a:p>
                          <a:pPr>
                            <a:lnSpc>
                              <a:spcPct val="107000"/>
                            </a:lnSpc>
                          </a:pPr>
                          <a:r>
                            <a:rPr lang="en-US" sz="2400">
                              <a:effectLst/>
                              <a:latin typeface="Calibri" panose="020F0502020204030204" pitchFamily="34" charset="0"/>
                            </a:rPr>
                            <a:t>Köprüler</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525806" r="-100711" b="-1030645"/>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525806" r="-473" b="-1030645"/>
                          </a:stretch>
                        </a:blipFill>
                      </a:tcPr>
                    </a:tc>
                    <a:extLst>
                      <a:ext uri="{0D108BD9-81ED-4DB2-BD59-A6C34878D82A}">
                        <a16:rowId xmlns:a16="http://schemas.microsoft.com/office/drawing/2014/main" val="4213852116"/>
                      </a:ext>
                    </a:extLst>
                  </a:tr>
                  <a:tr h="765366">
                    <a:tc>
                      <a:txBody>
                        <a:bodyPr/>
                        <a:lstStyle/>
                        <a:p>
                          <a:pPr>
                            <a:lnSpc>
                              <a:spcPct val="107000"/>
                            </a:lnSpc>
                          </a:pPr>
                          <a:r>
                            <a:rPr lang="en-US" sz="2400" dirty="0" err="1">
                              <a:effectLst/>
                              <a:latin typeface="Calibri" panose="020F0502020204030204" pitchFamily="34" charset="0"/>
                            </a:rPr>
                            <a:t>Tekizlenen</a:t>
                          </a:r>
                          <a:r>
                            <a:rPr lang="en-US" sz="2400" dirty="0">
                              <a:effectLst/>
                              <a:latin typeface="Calibri" panose="020F0502020204030204" pitchFamily="34" charset="0"/>
                            </a:rPr>
                            <a:t> </a:t>
                          </a:r>
                          <a:r>
                            <a:rPr lang="en-US" sz="2400" dirty="0" err="1">
                              <a:effectLst/>
                              <a:latin typeface="Calibri" panose="020F0502020204030204" pitchFamily="34" charset="0"/>
                            </a:rPr>
                            <a:t>meýdanyñ</a:t>
                          </a:r>
                          <a:r>
                            <a:rPr lang="en-US" sz="2400" dirty="0">
                              <a:effectLst/>
                              <a:latin typeface="Calibri" panose="020F0502020204030204" pitchFamily="34" charset="0"/>
                            </a:rPr>
                            <a:t> </a:t>
                          </a:r>
                          <a:r>
                            <a:rPr lang="en-US" sz="2400" dirty="0" err="1">
                              <a:effectLst/>
                              <a:latin typeface="Calibri" panose="020F0502020204030204" pitchFamily="34" charset="0"/>
                            </a:rPr>
                            <a:t>belentlik</a:t>
                          </a:r>
                          <a:r>
                            <a:rPr lang="en-US" sz="2400" dirty="0">
                              <a:effectLst/>
                              <a:latin typeface="Calibri" panose="020F0502020204030204" pitchFamily="34" charset="0"/>
                            </a:rPr>
                            <a:t> </a:t>
                          </a:r>
                          <a:r>
                            <a:rPr lang="en-US" sz="2400" dirty="0" err="1">
                              <a:effectLst/>
                              <a:latin typeface="Calibri" panose="020F0502020204030204" pitchFamily="34" charset="0"/>
                            </a:rPr>
                            <a:t>bahalary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r>
                            <a:rPr lang="en-US" sz="2400" dirty="0">
                              <a:effectLst/>
                              <a:latin typeface="Calibri" panose="020F0502020204030204" pitchFamily="34" charset="0"/>
                            </a:rPr>
                            <a:t>-</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310400" r="-473" b="-411200"/>
                          </a:stretch>
                        </a:blipFill>
                      </a:tcPr>
                    </a:tc>
                    <a:extLst>
                      <a:ext uri="{0D108BD9-81ED-4DB2-BD59-A6C34878D82A}">
                        <a16:rowId xmlns:a16="http://schemas.microsoft.com/office/drawing/2014/main" val="2302627026"/>
                      </a:ext>
                    </a:extLst>
                  </a:tr>
                  <a:tr h="658317">
                    <a:tc>
                      <a:txBody>
                        <a:bodyPr/>
                        <a:lstStyle/>
                        <a:p>
                          <a:pPr>
                            <a:lnSpc>
                              <a:spcPct val="107000"/>
                            </a:lnSpc>
                            <a:spcAft>
                              <a:spcPts val="1000"/>
                            </a:spcAft>
                          </a:pPr>
                          <a:r>
                            <a:rPr lang="en-US" sz="2400">
                              <a:effectLst/>
                              <a:latin typeface="Calibri" panose="020F0502020204030204" pitchFamily="34" charset="0"/>
                            </a:rPr>
                            <a:t>Tekizlenen meýdanyñ eññitlig</a:t>
                          </a:r>
                          <a:r>
                            <a:rPr lang="ru-RU" sz="2400">
                              <a:effectLst/>
                              <a:latin typeface="Calibri" panose="020F0502020204030204" pitchFamily="34" charset="0"/>
                            </a:rPr>
                            <a:t>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1000"/>
                            </a:spcAft>
                          </a:pPr>
                          <a:r>
                            <a:rPr lang="en-US" sz="2400" dirty="0">
                              <a:effectLst/>
                              <a:latin typeface="Calibri" panose="020F0502020204030204" pitchFamily="34" charset="0"/>
                            </a:rPr>
                            <a:t>-</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470642" r="-473" b="-371560"/>
                          </a:stretch>
                        </a:blipFill>
                      </a:tcPr>
                    </a:tc>
                    <a:extLst>
                      <a:ext uri="{0D108BD9-81ED-4DB2-BD59-A6C34878D82A}">
                        <a16:rowId xmlns:a16="http://schemas.microsoft.com/office/drawing/2014/main" val="776195008"/>
                      </a:ext>
                    </a:extLst>
                  </a:tr>
                  <a:tr h="765366">
                    <a:tc>
                      <a:txBody>
                        <a:bodyPr/>
                        <a:lstStyle/>
                        <a:p>
                          <a:pPr>
                            <a:lnSpc>
                              <a:spcPct val="107000"/>
                            </a:lnSpc>
                          </a:pPr>
                          <a:r>
                            <a:rPr lang="en-US" sz="2400" dirty="0" err="1">
                              <a:effectLst/>
                              <a:latin typeface="Calibri" panose="020F0502020204030204" pitchFamily="34" charset="0"/>
                            </a:rPr>
                            <a:t>Desgalaryñ</a:t>
                          </a:r>
                          <a:r>
                            <a:rPr lang="en-US" sz="2400" dirty="0">
                              <a:effectLst/>
                              <a:latin typeface="Calibri" panose="020F0502020204030204" pitchFamily="34" charset="0"/>
                            </a:rPr>
                            <a:t> </a:t>
                          </a:r>
                          <a:r>
                            <a:rPr lang="en-US" sz="2400" dirty="0" err="1">
                              <a:effectLst/>
                              <a:latin typeface="Calibri" panose="020F0502020204030204" pitchFamily="34" charset="0"/>
                            </a:rPr>
                            <a:t>beton</a:t>
                          </a:r>
                          <a:r>
                            <a:rPr lang="en-US" sz="2400" dirty="0">
                              <a:effectLst/>
                              <a:latin typeface="Calibri" panose="020F0502020204030204" pitchFamily="34" charset="0"/>
                            </a:rPr>
                            <a:t> </a:t>
                          </a:r>
                          <a:r>
                            <a:rPr lang="en-US" sz="2400" dirty="0" err="1">
                              <a:effectLst/>
                              <a:latin typeface="Calibri" panose="020F0502020204030204" pitchFamily="34" charset="0"/>
                            </a:rPr>
                            <a:t>fundamentleriniñ</a:t>
                          </a:r>
                          <a:r>
                            <a:rPr lang="en-US" sz="2400" dirty="0">
                              <a:effectLst/>
                              <a:latin typeface="Calibri" panose="020F0502020204030204" pitchFamily="34" charset="0"/>
                            </a:rPr>
                            <a:t> </a:t>
                          </a:r>
                          <a:r>
                            <a:rPr lang="en-US" sz="2400" dirty="0" err="1">
                              <a:effectLst/>
                              <a:latin typeface="Calibri" panose="020F0502020204030204" pitchFamily="34" charset="0"/>
                            </a:rPr>
                            <a:t>oky</a:t>
                          </a:r>
                          <a:endParaRPr lang="ru-RU" sz="24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497600" r="-100711" b="-224000"/>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497600" r="-473" b="-224000"/>
                          </a:stretch>
                        </a:blipFill>
                      </a:tcPr>
                    </a:tc>
                    <a:extLst>
                      <a:ext uri="{0D108BD9-81ED-4DB2-BD59-A6C34878D82A}">
                        <a16:rowId xmlns:a16="http://schemas.microsoft.com/office/drawing/2014/main" val="3993936462"/>
                      </a:ext>
                    </a:extLst>
                  </a:tr>
                  <a:tr h="377520">
                    <a:tc>
                      <a:txBody>
                        <a:bodyPr/>
                        <a:lstStyle/>
                        <a:p>
                          <a:pPr>
                            <a:lnSpc>
                              <a:spcPct val="107000"/>
                            </a:lnSpc>
                          </a:pPr>
                          <a:r>
                            <a:rPr lang="en-US" sz="2400">
                              <a:effectLst/>
                              <a:latin typeface="Calibri" panose="020F0502020204030204" pitchFamily="34" charset="0"/>
                            </a:rPr>
                            <a:t>Daşdan fundamentleriñ oky </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1204839" r="-100711" b="-351613"/>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1204839" r="-473" b="-351613"/>
                          </a:stretch>
                        </a:blipFill>
                      </a:tcPr>
                    </a:tc>
                    <a:extLst>
                      <a:ext uri="{0D108BD9-81ED-4DB2-BD59-A6C34878D82A}">
                        <a16:rowId xmlns:a16="http://schemas.microsoft.com/office/drawing/2014/main" val="2319794446"/>
                      </a:ext>
                    </a:extLst>
                  </a:tr>
                  <a:tr h="377520">
                    <a:tc>
                      <a:txBody>
                        <a:bodyPr/>
                        <a:lstStyle/>
                        <a:p>
                          <a:pPr>
                            <a:lnSpc>
                              <a:spcPct val="107000"/>
                            </a:lnSpc>
                          </a:pPr>
                          <a:r>
                            <a:rPr lang="en-US" sz="2400">
                              <a:effectLst/>
                              <a:latin typeface="Calibri" panose="020F0502020204030204" pitchFamily="34" charset="0"/>
                            </a:rPr>
                            <a:t>Magistral akabalaryñ oky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1304839" r="-100711" b="-251613"/>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1304839" r="-473" b="-251613"/>
                          </a:stretch>
                        </a:blipFill>
                      </a:tcPr>
                    </a:tc>
                    <a:extLst>
                      <a:ext uri="{0D108BD9-81ED-4DB2-BD59-A6C34878D82A}">
                        <a16:rowId xmlns:a16="http://schemas.microsoft.com/office/drawing/2014/main" val="3331832582"/>
                      </a:ext>
                    </a:extLst>
                  </a:tr>
                  <a:tr h="765366">
                    <a:tc>
                      <a:txBody>
                        <a:bodyPr/>
                        <a:lstStyle/>
                        <a:p>
                          <a:pPr>
                            <a:lnSpc>
                              <a:spcPct val="107000"/>
                            </a:lnSpc>
                            <a:spcAft>
                              <a:spcPts val="1000"/>
                            </a:spcAft>
                          </a:pPr>
                          <a:r>
                            <a:rPr lang="en-US" sz="2400">
                              <a:effectLst/>
                              <a:latin typeface="Calibri" panose="020F0502020204030204" pitchFamily="34" charset="0"/>
                            </a:rPr>
                            <a:t>Akabalaryñ okuna otnositellikde ýapgytlylygy</a:t>
                          </a:r>
                          <a:endParaRPr lang="ru-RU" sz="24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79384" t="-691270" r="-100711" b="-23810"/>
                          </a:stretch>
                        </a:blipFill>
                      </a:tcPr>
                    </a:tc>
                    <a:tc>
                      <a:txBody>
                        <a:bodyPr/>
                        <a:lstStyle/>
                        <a:p>
                          <a:endParaRPr lang="ru-RU"/>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278723" t="-691270" r="-473" b="-23810"/>
                          </a:stretch>
                        </a:blipFill>
                      </a:tcPr>
                    </a:tc>
                    <a:extLst>
                      <a:ext uri="{0D108BD9-81ED-4DB2-BD59-A6C34878D82A}">
                        <a16:rowId xmlns:a16="http://schemas.microsoft.com/office/drawing/2014/main" val="2552448429"/>
                      </a:ext>
                    </a:extLst>
                  </a:tr>
                </a:tbl>
              </a:graphicData>
            </a:graphic>
          </p:graphicFrame>
        </mc:Fallback>
      </mc:AlternateContent>
    </p:spTree>
    <p:extLst>
      <p:ext uri="{BB962C8B-B14F-4D97-AF65-F5344CB8AC3E}">
        <p14:creationId xmlns:p14="http://schemas.microsoft.com/office/powerpoint/2010/main" val="15729199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lstStyle/>
          <a:p>
            <a:pPr algn="just">
              <a:spcAft>
                <a:spcPts val="0"/>
              </a:spcAft>
            </a:pPr>
            <a:r>
              <a:rPr lang="tk-TM" b="1" dirty="0" smtClean="0"/>
              <a:t>2.</a:t>
            </a:r>
            <a:r>
              <a:rPr lang="sq-AL" b="1" dirty="0">
                <a:latin typeface="Times New Roman" panose="02020603050405020304" pitchFamily="18" charset="0"/>
                <a:ea typeface="Times New Roman" panose="02020603050405020304" pitchFamily="18" charset="0"/>
              </a:rPr>
              <a:t> </a:t>
            </a:r>
            <a:r>
              <a:rPr lang="sq-AL" sz="3000" dirty="0">
                <a:latin typeface="Times New Roman" panose="02020603050405020304" pitchFamily="18" charset="0"/>
                <a:ea typeface="Times New Roman" panose="02020603050405020304" pitchFamily="18" charset="0"/>
              </a:rPr>
              <a:t>Desgalary ýere geçirmek üçin geodeziki bölüşdirmä esas bolup ýerinde bar bolan döwlet we ýerli geodeziýa torlarynyň hemme görnüşleri hem-de topografiki şekillendirmeleriň netijesinde döredilen geodeziki daýanç nokatlary hyzmat edýär. </a:t>
            </a:r>
            <a:endParaRPr lang="ru-RU" sz="3000" dirty="0">
              <a:latin typeface="Times New Roman" panose="02020603050405020304" pitchFamily="18" charset="0"/>
              <a:ea typeface="Times New Roman" panose="02020603050405020304" pitchFamily="18" charset="0"/>
            </a:endParaRPr>
          </a:p>
          <a:p>
            <a:pPr indent="381000" algn="just">
              <a:spcAft>
                <a:spcPts val="0"/>
              </a:spcAft>
            </a:pPr>
            <a:r>
              <a:rPr lang="sq-AL" sz="3000" dirty="0">
                <a:latin typeface="Times New Roman" panose="02020603050405020304" pitchFamily="18" charset="0"/>
                <a:ea typeface="Times New Roman" panose="02020603050405020304" pitchFamily="18" charset="0"/>
              </a:rPr>
              <a:t>Eger-de bar bolan daýanç nokatlary ýeterlik  däl bolsa, onda olary teodolit we niwelir ýörelgelerini geçirmek bilen ýygjamlaşdyryjylar. Bu daýanç nokatlaryny gurluwşyk işlerine päsgel bermez ýaly we taslama nokatlaryny ýere geçirmäge üpjün eder ýaly we gurluşyga iň ýakyn aralykdan gözegçilik etmäge mümkinçilik döreder ýaly edip ýerleşdirýärler.</a:t>
            </a:r>
            <a:endParaRPr lang="ru-RU" sz="3000" dirty="0">
              <a:latin typeface="Times New Roman" panose="02020603050405020304" pitchFamily="18" charset="0"/>
              <a:ea typeface="Times New Roman" panose="02020603050405020304" pitchFamily="18" charset="0"/>
            </a:endParaRPr>
          </a:p>
          <a:p>
            <a:pPr indent="381000" algn="just">
              <a:spcAft>
                <a:spcPts val="0"/>
              </a:spcAft>
            </a:pPr>
            <a:r>
              <a:rPr lang="sq-AL" sz="3000" dirty="0">
                <a:latin typeface="Times New Roman" panose="02020603050405020304" pitchFamily="18" charset="0"/>
                <a:ea typeface="Times New Roman" panose="02020603050405020304" pitchFamily="18" charset="0"/>
              </a:rPr>
              <a:t>Birnäçe obýektleriň toplumyndan durýan çylşyrymly desgalary gurluşyk tory görnüşinde döredilýän daýanç nokatlaryndan ýere geçirýärler.</a:t>
            </a:r>
            <a:endParaRPr lang="ru-RU" sz="3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38260"/>
          </a:xfrm>
        </p:spPr>
        <p:txBody>
          <a:bodyPr>
            <a:normAutofit fontScale="90000"/>
          </a:bodyPr>
          <a:lstStyle/>
          <a:p>
            <a:endParaRPr lang="ru-RU" dirty="0"/>
          </a:p>
        </p:txBody>
      </p:sp>
      <p:sp>
        <p:nvSpPr>
          <p:cNvPr id="3" name="Объект 2"/>
          <p:cNvSpPr>
            <a:spLocks noGrp="1"/>
          </p:cNvSpPr>
          <p:nvPr>
            <p:ph idx="1"/>
          </p:nvPr>
        </p:nvSpPr>
        <p:spPr>
          <a:xfrm>
            <a:off x="838199" y="984738"/>
            <a:ext cx="10741269" cy="5192225"/>
          </a:xfrm>
        </p:spPr>
        <p:txBody>
          <a:bodyPr>
            <a:normAutofit/>
          </a:bodyPr>
          <a:lstStyle/>
          <a:p>
            <a:pPr algn="ctr">
              <a:spcAft>
                <a:spcPts val="0"/>
              </a:spcAft>
            </a:pPr>
            <a:r>
              <a:rPr lang="sq-AL" sz="3600" b="1" dirty="0">
                <a:latin typeface="Times New Roman" panose="02020603050405020304" pitchFamily="18" charset="0"/>
                <a:ea typeface="Times New Roman" panose="02020603050405020304" pitchFamily="18" charset="0"/>
              </a:rPr>
              <a:t>Desgalaryň ýerleşiş taslamalaryny ýere geçirmek üçin </a:t>
            </a:r>
            <a:r>
              <a:rPr lang="sq-AL" sz="3600" b="1" dirty="0" smtClean="0">
                <a:latin typeface="Times New Roman" panose="02020603050405020304" pitchFamily="18" charset="0"/>
                <a:ea typeface="Times New Roman" panose="02020603050405020304" pitchFamily="18" charset="0"/>
              </a:rPr>
              <a:t>geodeziýa</a:t>
            </a:r>
            <a:r>
              <a:rPr lang="tk-TM" sz="3600" dirty="0" smtClean="0">
                <a:latin typeface="Times New Roman" panose="02020603050405020304" pitchFamily="18" charset="0"/>
                <a:ea typeface="Times New Roman" panose="02020603050405020304" pitchFamily="18" charset="0"/>
              </a:rPr>
              <a:t> </a:t>
            </a:r>
            <a:r>
              <a:rPr lang="sq-AL" sz="3600" b="1" dirty="0" smtClean="0">
                <a:latin typeface="Times New Roman" panose="02020603050405020304" pitchFamily="18" charset="0"/>
                <a:ea typeface="Times New Roman" panose="02020603050405020304" pitchFamily="18" charset="0"/>
              </a:rPr>
              <a:t>görkezijilerini </a:t>
            </a:r>
            <a:r>
              <a:rPr lang="sq-AL" sz="3600" b="1" dirty="0">
                <a:latin typeface="Times New Roman" panose="02020603050405020304" pitchFamily="18" charset="0"/>
                <a:ea typeface="Times New Roman" panose="02020603050405020304" pitchFamily="18" charset="0"/>
              </a:rPr>
              <a:t>taýýarlamagyñ usullary</a:t>
            </a:r>
            <a:endParaRPr lang="ru-RU" sz="3600" dirty="0">
              <a:latin typeface="Times New Roman" panose="02020603050405020304" pitchFamily="18" charset="0"/>
              <a:ea typeface="Times New Roman" panose="02020603050405020304" pitchFamily="18" charset="0"/>
            </a:endParaRPr>
          </a:p>
          <a:p>
            <a:pPr indent="381000" algn="just">
              <a:spcAft>
                <a:spcPts val="0"/>
              </a:spcAft>
            </a:pPr>
            <a:r>
              <a:rPr lang="sq-AL" sz="3600" dirty="0" smtClean="0">
                <a:latin typeface="Times New Roman" panose="02020603050405020304" pitchFamily="18" charset="0"/>
                <a:ea typeface="Times New Roman" panose="02020603050405020304" pitchFamily="18" charset="0"/>
              </a:rPr>
              <a:t>Desgalaryň </a:t>
            </a:r>
            <a:r>
              <a:rPr lang="sq-AL" sz="3600" dirty="0">
                <a:latin typeface="Times New Roman" panose="02020603050405020304" pitchFamily="18" charset="0"/>
                <a:ea typeface="Times New Roman" panose="02020603050405020304" pitchFamily="18" charset="0"/>
              </a:rPr>
              <a:t>ýerleşiş taslamalaryny ýere geçirmek üçin zeruz bolan ýa-da </a:t>
            </a:r>
            <a:r>
              <a:rPr lang="sq-AL" sz="3600" dirty="0" smtClean="0">
                <a:latin typeface="Times New Roman" panose="02020603050405020304" pitchFamily="18" charset="0"/>
                <a:ea typeface="Times New Roman" panose="02020603050405020304" pitchFamily="18" charset="0"/>
              </a:rPr>
              <a:t>grafiki</a:t>
            </a:r>
            <a:r>
              <a:rPr lang="tk-TM" sz="3600" dirty="0" smtClean="0">
                <a:latin typeface="Times New Roman" panose="02020603050405020304" pitchFamily="18" charset="0"/>
                <a:ea typeface="Times New Roman" panose="02020603050405020304" pitchFamily="18" charset="0"/>
              </a:rPr>
              <a:t> </a:t>
            </a:r>
            <a:r>
              <a:rPr lang="sq-AL" sz="3600" dirty="0" smtClean="0">
                <a:latin typeface="Times New Roman" panose="02020603050405020304" pitchFamily="18" charset="0"/>
                <a:ea typeface="Times New Roman" panose="02020603050405020304" pitchFamily="18" charset="0"/>
              </a:rPr>
              <a:t>analitiki </a:t>
            </a:r>
            <a:r>
              <a:rPr lang="sq-AL" sz="3600" dirty="0">
                <a:latin typeface="Times New Roman" panose="02020603050405020304" pitchFamily="18" charset="0"/>
                <a:ea typeface="Times New Roman" panose="02020603050405020304" pitchFamily="18" charset="0"/>
              </a:rPr>
              <a:t>usulda alynan geodezýa görkezijilerini, ýagny gorizontal burçlary we çyzyklaryň uzynlyklaryny ulanylýar.</a:t>
            </a:r>
            <a:endParaRPr lang="ru-RU" sz="3600" dirty="0">
              <a:latin typeface="Times New Roman" panose="02020603050405020304" pitchFamily="18" charset="0"/>
              <a:ea typeface="Times New Roman" panose="02020603050405020304" pitchFamily="18" charset="0"/>
            </a:endParaRPr>
          </a:p>
          <a:p>
            <a:endParaRPr lang="ru-RU" sz="3600" dirty="0"/>
          </a:p>
        </p:txBody>
      </p:sp>
    </p:spTree>
    <p:extLst>
      <p:ext uri="{BB962C8B-B14F-4D97-AF65-F5344CB8AC3E}">
        <p14:creationId xmlns:p14="http://schemas.microsoft.com/office/powerpoint/2010/main" val="220935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976</Words>
  <Application>Microsoft Office PowerPoint</Application>
  <PresentationFormat>Широкоэкранный</PresentationFormat>
  <Paragraphs>100</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Calibri Light</vt:lpstr>
      <vt:lpstr>Cambria Math</vt:lpstr>
      <vt:lpstr>Times New Roman</vt:lpstr>
      <vt:lpstr>Тема Office</vt:lpstr>
      <vt:lpstr>Tema:Inženerçilik gözleg işlerinde we gurluşyk-gurnama işlerinde geçirilýän geodeziki işler. </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21</cp:revision>
  <dcterms:created xsi:type="dcterms:W3CDTF">2019-02-11T16:56:33Z</dcterms:created>
  <dcterms:modified xsi:type="dcterms:W3CDTF">2019-03-11T11:06:33Z</dcterms:modified>
</cp:coreProperties>
</file>