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9596618-6B32-46E6-B6F5-C6AF3C229ABE}"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3745400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2070630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76006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08149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8492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880421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596618-6B32-46E6-B6F5-C6AF3C229ABE}"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265514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596618-6B32-46E6-B6F5-C6AF3C229ABE}"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768084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596618-6B32-46E6-B6F5-C6AF3C229ABE}"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74170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699631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9596618-6B32-46E6-B6F5-C6AF3C229ABE}" type="datetimeFigureOut">
              <a:rPr lang="ru-RU" smtClean="0"/>
              <a:t>05.11.2019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3057109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9596618-6B32-46E6-B6F5-C6AF3C229ABE}" type="datetimeFigureOut">
              <a:rPr lang="ru-RU" smtClean="0"/>
              <a:t>05.11.2019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47203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9596618-6B32-46E6-B6F5-C6AF3C229ABE}" type="datetimeFigureOut">
              <a:rPr lang="ru-RU" smtClean="0"/>
              <a:t>05.11.2019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677419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96618-6B32-46E6-B6F5-C6AF3C229ABE}" type="datetimeFigureOut">
              <a:rPr lang="ru-RU" smtClean="0"/>
              <a:t>05.11.2019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392084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596618-6B32-46E6-B6F5-C6AF3C229ABE}" type="datetimeFigureOut">
              <a:rPr lang="ru-RU" smtClean="0"/>
              <a:t>05.11.2019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200716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596618-6B32-46E6-B6F5-C6AF3C229ABE}" type="datetimeFigureOut">
              <a:rPr lang="ru-RU" smtClean="0"/>
              <a:t>05.11.2019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3147059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9596618-6B32-46E6-B6F5-C6AF3C229ABE}" type="datetimeFigureOut">
              <a:rPr lang="ru-RU" smtClean="0"/>
              <a:t>05.11.2019</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BBE895-DB31-48EE-83AE-0074B87BB761}" type="slidenum">
              <a:rPr lang="ru-RU" smtClean="0"/>
              <a:t>‹#›</a:t>
            </a:fld>
            <a:endParaRPr lang="ru-RU"/>
          </a:p>
        </p:txBody>
      </p:sp>
    </p:spTree>
    <p:extLst>
      <p:ext uri="{BB962C8B-B14F-4D97-AF65-F5344CB8AC3E}">
        <p14:creationId xmlns:p14="http://schemas.microsoft.com/office/powerpoint/2010/main" val="143795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2509" y="0"/>
            <a:ext cx="11374582" cy="6604885"/>
          </a:xfrm>
          <a:prstGeom prst="rect">
            <a:avLst/>
          </a:prstGeom>
        </p:spPr>
        <p:txBody>
          <a:bodyPr wrap="square">
            <a:spAutoFit/>
          </a:bodyPr>
          <a:lstStyle/>
          <a:p>
            <a:pPr algn="ctr">
              <a:lnSpc>
                <a:spcPct val="115000"/>
              </a:lnSpc>
              <a:spcAft>
                <a:spcPts val="0"/>
              </a:spcAft>
            </a:pPr>
            <a:r>
              <a:rPr lang="ru-RU"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18</a:t>
            </a:r>
            <a:r>
              <a:rPr lang="de-DE"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a:t>
            </a:r>
            <a:r>
              <a:rPr lang="de-DE" sz="28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nji</a:t>
            </a:r>
            <a:r>
              <a:rPr lang="de-DE"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tema</a:t>
            </a:r>
            <a:endParaRPr lang="ru-RU" sz="2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de-DE" sz="28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Türkmenistan</a:t>
            </a:r>
            <a:r>
              <a:rPr lang="tk-TM"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yň</a:t>
            </a:r>
            <a:r>
              <a:rPr lang="de-DE"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daşky</a:t>
            </a:r>
            <a:r>
              <a:rPr lang="de-DE"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gurşawy</a:t>
            </a:r>
            <a:r>
              <a:rPr lang="ru-RU" sz="2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Times New Roman" panose="02020603050405020304" pitchFamily="18" charset="0"/>
                <a:cs typeface="Times New Roman" panose="02020603050405020304" pitchFamily="18" charset="0"/>
              </a:rPr>
              <a:t> </a:t>
            </a:r>
            <a:r>
              <a:rPr lang="de-DE" sz="28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goramakdaky</a:t>
            </a:r>
            <a:r>
              <a:rPr lang="de-DE"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halkara</a:t>
            </a:r>
            <a:r>
              <a:rPr lang="de-DE"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hyzmatdaşlygy</a:t>
            </a:r>
            <a:endParaRPr lang="ru-RU" sz="2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endParaRPr lang="ru-RU" sz="240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de-DE" sz="2400" b="1" dirty="0" err="1" smtClean="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Umumy</a:t>
            </a:r>
            <a:r>
              <a:rPr lang="de-DE" sz="2400" b="1" dirty="0" smtClean="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400" b="1" dirty="0" err="1">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okuwyň</a:t>
            </a:r>
            <a:r>
              <a:rPr lang="de-DE" sz="2400" b="1" dirty="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400" b="1" dirty="0" err="1">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meýilnamasy</a:t>
            </a:r>
            <a:r>
              <a:rPr lang="de-DE" sz="2400" b="1" dirty="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b="1" dirty="0" smtClean="0">
              <a:ln w="9525">
                <a:solidFill>
                  <a:schemeClr val="bg1"/>
                </a:solidFill>
                <a:prstDash val="solid"/>
              </a:ln>
              <a:effectLst>
                <a:outerShdw blurRad="12700" dist="38100" dir="2700000" algn="tl" rotWithShape="0">
                  <a:schemeClr val="bg1">
                    <a:lumMod val="5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Daşky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gurşawy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goramagyň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meseleleri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bilen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halkara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möçberinde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ýörite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meşgullanýan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guramalar</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Türkmenistan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döwleti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tarapyndan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halkara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we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sebitara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guramalary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bilen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iki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we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köptaraplaýyn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hyzmatdaşlygyň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ýola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goýulmagy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olaryň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ösdürilmegi</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Türkmenistan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döwleti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tarapyndan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halkara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we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sebitara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guramalary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bilen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iki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we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köptaraplaýyn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hyzmatdaşlygyň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ýola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goýulmagy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olaryň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ösdürilmegi</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BMG-</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niň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Klimtyň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üýtgemegi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baradaky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çäklendiriji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konwensiýasy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(KÜÇK)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we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Kioto</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beýany</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BMG-</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niň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Çölleşmäge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garşy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göreş</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baradaky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konwensiýasy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(ÇGGK)</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Biologik</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dürlülik</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hakyndaky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konwensiýa</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BMG-</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nyň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daşky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gurşawy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goramak</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baradaky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beýleki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konwensiýalary,olaryň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maksady</a:t>
            </a:r>
            <a:endParaRPr lang="ru-RU"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517038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11480" y="264435"/>
            <a:ext cx="11315700" cy="6038576"/>
          </a:xfrm>
          <a:prstGeom prst="rect">
            <a:avLst/>
          </a:prstGeom>
        </p:spPr>
        <p:txBody>
          <a:bodyPr wrap="square">
            <a:spAutoFit/>
          </a:bodyPr>
          <a:lstStyle/>
          <a:p>
            <a:pPr indent="450215" algn="just">
              <a:lnSpc>
                <a:spcPct val="115000"/>
              </a:lnSpc>
              <a:spcAft>
                <a:spcPts val="0"/>
              </a:spcAft>
            </a:pP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Kioto</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beýanynyň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BMG-</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niň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KÜÇK-</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inden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tapawudy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taraplar</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tarapyndan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kabul</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edilen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borçnamalaryň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hukuk</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taýdan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borçly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ediji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häsiýetidir</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Beýan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2005-nji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ýylyň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fewral</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aýynyň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16-synda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güýje</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girdi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Häzirki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wagtda</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Kioto</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beýany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ýurtlaryň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150-si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tarapyndan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tassyklanyldy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we</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şu</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aşakdaky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esasy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parnik</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gazlarynyň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uglerodyň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ikili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okisiniň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(CO</a:t>
            </a:r>
            <a:r>
              <a:rPr lang="de-DE" sz="2800" baseline="-250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2</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metanyň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(CH</a:t>
            </a:r>
            <a:r>
              <a:rPr lang="de-DE" sz="2800" baseline="-250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4</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azotyň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zakisiniň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(N</a:t>
            </a:r>
            <a:r>
              <a:rPr lang="de-DE" sz="2800" baseline="-250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2</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O),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gidroftorkarbonatlaryň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(HFCs),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perftorkarbonatlaryň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(PFCs)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we</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sulfogeksaftoridleriň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(SF</a:t>
            </a:r>
            <a:r>
              <a:rPr lang="de-DE" sz="2800" baseline="-250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6</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atmosfera</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zyňyndylarynyň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umumy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möçberini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azaltmak</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boýunça</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ösen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ýurtlaryň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borçnamalarynyň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ýerine</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ýetirilmegini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nazarda</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smtClean="0">
                <a:ln>
                  <a:solidFill>
                    <a:schemeClr val="accent5">
                      <a:lumMod val="75000"/>
                    </a:schemeClr>
                  </a:solidFill>
                </a:ln>
                <a:latin typeface="Times New Roman" panose="02020603050405020304" pitchFamily="18" charset="0"/>
                <a:ea typeface="MyriadPro-Regular"/>
                <a:cs typeface="Times New Roman" panose="02020603050405020304" pitchFamily="18" charset="0"/>
              </a:rPr>
              <a:t>tutýar</a:t>
            </a:r>
            <a:r>
              <a:rPr lang="tk-TM" sz="2000" dirty="0" smtClean="0">
                <a:ln>
                  <a:solidFill>
                    <a:schemeClr val="accent5">
                      <a:lumMod val="75000"/>
                    </a:schemeClr>
                  </a:solidFill>
                </a:ln>
                <a:latin typeface="Calibri" panose="020F0502020204030204" pitchFamily="34" charset="0"/>
                <a:ea typeface="MyriadPro-Regular"/>
                <a:cs typeface="Times New Roman" panose="02020603050405020304" pitchFamily="18" charset="0"/>
              </a:rPr>
              <a:t>.</a:t>
            </a:r>
            <a:r>
              <a:rPr lang="de-DE" sz="2800" b="1" dirty="0"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BMG-</a:t>
            </a:r>
            <a:r>
              <a:rPr lang="de-DE" sz="2800" b="1" dirty="0" err="1"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niň</a:t>
            </a:r>
            <a:r>
              <a:rPr lang="de-DE" sz="2800" b="1" dirty="0"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 </a:t>
            </a:r>
            <a:r>
              <a:rPr lang="de-DE" sz="2800" b="1" dirty="0" err="1"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Çölleşmäge</a:t>
            </a:r>
            <a:r>
              <a:rPr lang="de-DE" sz="2800" b="1" dirty="0"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 </a:t>
            </a:r>
            <a:r>
              <a:rPr lang="de-DE" sz="2800" b="1" dirty="0" err="1"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garşy</a:t>
            </a:r>
            <a:r>
              <a:rPr lang="de-DE" sz="2800" b="1" dirty="0"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 </a:t>
            </a:r>
            <a:r>
              <a:rPr lang="de-DE" sz="2800" b="1" dirty="0" err="1"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göreş</a:t>
            </a:r>
            <a:r>
              <a:rPr lang="de-DE" sz="2800" b="1" dirty="0"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 </a:t>
            </a:r>
            <a:r>
              <a:rPr lang="de-DE" sz="2800" b="1" dirty="0" err="1"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baradaky</a:t>
            </a:r>
            <a:r>
              <a:rPr lang="de-DE" sz="2800" b="1" dirty="0"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 </a:t>
            </a:r>
            <a:r>
              <a:rPr lang="de-DE" sz="2800" b="1" dirty="0" err="1"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konwensiýasy</a:t>
            </a:r>
            <a:r>
              <a:rPr lang="de-DE" sz="2800" b="1" dirty="0" smtClean="0">
                <a:ln>
                  <a:solidFill>
                    <a:schemeClr val="accent5">
                      <a:lumMod val="75000"/>
                    </a:schemeClr>
                  </a:solidFill>
                </a:ln>
                <a:latin typeface="Times New Roman" panose="02020603050405020304" pitchFamily="18" charset="0"/>
                <a:ea typeface="MyriadPro-Bold"/>
                <a:cs typeface="Times New Roman" panose="02020603050405020304" pitchFamily="18" charset="0"/>
              </a:rPr>
              <a:t> (ÇGGK)</a:t>
            </a:r>
            <a:r>
              <a:rPr lang="sq-AL" sz="2800" dirty="0" smtClean="0">
                <a:ln>
                  <a:solidFill>
                    <a:schemeClr val="accent5">
                      <a:lumMod val="75000"/>
                    </a:schemeClr>
                  </a:solidFill>
                </a:ln>
                <a:latin typeface="Times New Roman" panose="02020603050405020304" pitchFamily="18" charset="0"/>
                <a:ea typeface="MyriadPro-Regular"/>
                <a:cs typeface="Times New Roman" panose="02020603050405020304" pitchFamily="18" charset="0"/>
              </a:rPr>
              <a:t>Dünýä </a:t>
            </a:r>
            <a:r>
              <a:rPr lang="sq-AL"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möçberli ekologik meseleleriň arasynda çölleşmek aýratyn orny eýeleýär. Berlen bahalar boýunça çölleşmegiň ýüze çykmagynyň has ähtimal aýtymy bolan gurak ýerler gury ýeriň 47,5%-e golaýyny eýeleýärler.</a:t>
            </a:r>
            <a:endParaRPr lang="ru-RU" sz="2000" dirty="0">
              <a:ln>
                <a:solidFill>
                  <a:schemeClr val="accent5">
                    <a:lumMod val="75000"/>
                  </a:schemeClr>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534674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2900" y="353638"/>
            <a:ext cx="11498580" cy="6007157"/>
          </a:xfrm>
          <a:prstGeom prst="rect">
            <a:avLst/>
          </a:prstGeom>
        </p:spPr>
        <p:txBody>
          <a:bodyPr wrap="square">
            <a:spAutoFit/>
          </a:bodyPr>
          <a:lstStyle/>
          <a:p>
            <a:pPr indent="450215" algn="just">
              <a:lnSpc>
                <a:spcPct val="115000"/>
              </a:lnSpc>
              <a:spcAft>
                <a:spcPts val="0"/>
              </a:spcAft>
            </a:pPr>
            <a:r>
              <a:rPr lang="sq-AL" sz="2800" dirty="0" smtClean="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Çölleşmek – organiki ýaşaýşyň ähli görnüşleriniň tapdan düşmegine, gurak ekoulgamyň weýran bolmagyna getirýän fiziki-geografik we adamyň döreden (antropogen) hadysalarynyň jemi. Çölleşmek hadysalary gurak, ýarym gurak we gurak çüýrüntgä garaşly etraplarda tebigy we adamyň döreden şertleriniň täsiri netijesinde ýerleriň ýaramazlaşmagyny aňladýar. Bu hadysalar, haçan-da gurak meýdana adamyň döreden täsirleriniň derejesi we tizligi landşaftlaryň öz-özüniň dikelmäge bolan ukyplylygyndan ýokary galanda başlanýar.Çölleşmäge garşy göreşmek meselesine ilkinji gezek dünýä derejesinde 1977-nji ýylda Naýrobide bolup geçen BMG-niň konferensiyasy tarapyndan seredildi. Hut şu maslahatgeçmişe gönükdirilen baha bermek we çölleşmäge garşy göreş baradaky hereketleriň onda kabul edilen Bütindünýä meýilnamasynyň durmuşa geçirilmegi üçin kesgitleýji boldy.</a:t>
            </a:r>
            <a:endParaRPr lang="ru-RU" sz="2000" dirty="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04584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0060" y="589553"/>
            <a:ext cx="11315700" cy="5016117"/>
          </a:xfrm>
          <a:prstGeom prst="rect">
            <a:avLst/>
          </a:prstGeom>
        </p:spPr>
        <p:txBody>
          <a:bodyPr wrap="square">
            <a:spAutoFit/>
          </a:bodyPr>
          <a:lstStyle/>
          <a:p>
            <a:pPr indent="450215" algn="just">
              <a:lnSpc>
                <a:spcPct val="115000"/>
              </a:lnSpc>
              <a:spcAft>
                <a:spcPts val="0"/>
              </a:spcAft>
            </a:pPr>
            <a:r>
              <a:rPr lang="sq-AL" sz="2800" dirty="0" smtClean="0">
                <a:ln w="0">
                  <a:solidFill>
                    <a:srgbClr val="0070C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1992-nji ýylda Rio-de-Žaneýroda geçirlen daşky gurşaw we ösüş boýunça Halkara maslahat çölleşmäge garşy göreş baradaky ählumumy Konwensiýany taýýarlamagyň gerekligi hakynda ösýän ýurtlaryň teklibini kabul etdi. Eýýäm 1992-nji ýylyň Bitaraplyk aýynda BMGniň Baş Assambleýasy çölleşmäge garşy göreş baradaky Konwensiýany işläp taýýarlamak üçin gepleşikleriň alnyp barylmagy boýunça edara öýi Ženewada ýerleşýän Hökümetara komiteti döretdi. Köp halkara, sebitleýin we milli guramalaryň, edaralaryň, alymlaryň we hünärmenleriň umumy tagallalary netijesinde 1994-nji ýylyň Iýun aýynyň 17-sinde kabul edilen Konwensiýa taýýarlanylypdy. Ol gün </a:t>
            </a:r>
            <a:r>
              <a:rPr lang="sq-AL" sz="2800" dirty="0" smtClean="0">
                <a:ln w="0">
                  <a:solidFill>
                    <a:srgbClr val="0070C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Çölleşmäge garşy göreşmegiň Bütindünýä</a:t>
            </a:r>
            <a:r>
              <a:rPr lang="sq-AL" sz="2800" dirty="0" smtClean="0">
                <a:ln w="0">
                  <a:solidFill>
                    <a:srgbClr val="0070C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sq-AL" sz="2800" dirty="0" smtClean="0">
                <a:ln w="0">
                  <a:solidFill>
                    <a:srgbClr val="0070C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güni </a:t>
            </a:r>
            <a:r>
              <a:rPr lang="sq-AL" sz="2800" dirty="0" smtClean="0">
                <a:ln w="0">
                  <a:solidFill>
                    <a:srgbClr val="0070C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diýlip yglan edildi.</a:t>
            </a:r>
            <a:endParaRPr lang="ru-RU" sz="2000" dirty="0">
              <a:ln w="0">
                <a:solidFill>
                  <a:srgbClr val="0070C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20982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8640" y="457200"/>
            <a:ext cx="11224260" cy="5586979"/>
          </a:xfrm>
          <a:prstGeom prst="rect">
            <a:avLst/>
          </a:prstGeom>
        </p:spPr>
        <p:txBody>
          <a:bodyPr wrap="square">
            <a:spAutoFit/>
          </a:bodyPr>
          <a:lstStyle/>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Konwensiýanyň maksady –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antropogen çölleşmek hadysalarynyň öňüni almak we olary togtatmak, ýaramazlaşan ýerleriň biologik önümliligini dikeltmek.</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ÇGGK-ny ýerine ýetirmek boýunça Türkmenistanyň borçnamalary</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Garaşsyz Türkmenistan BMG-niň çölleşmäge garşy göreş baradaky Konwensiýasyna 1995-nji ýylda goşuldy, 1996-njy ýylda bolsa ýurduň Mejlisi ony tassyklady. ÇGGK-nyň doly hukukly tarapy bolup, Türkmenistan özüne şeýle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borçnamalary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kabul etdi:</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çölleşmäge garşy göreşe ilkinji nobatda üns bermek we ýagdaýlary hem mümkinçilikleri hasaba almak bilen serişdeleri bölüp bermek;</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çölleşmäge garşy göreş baradaky durnukly ösüşiň meýilnamalarynyň we baş</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ugurlarynyň çäklerinde ileri tutulýan baş ugry işläp taýýarlamak we ýola goýmak;</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çölleşmegiň esasynda ýatýan sebäpleri ýok etmegiň meselelerine seretmek we</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çölleşmek amallarynyň ösüşine ýardam edýän durmuş-ykdysady şertlere aýratyn üns bermek;</a:t>
            </a:r>
            <a:endParaRPr lang="ru-RU" dirty="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47673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2900" y="218715"/>
            <a:ext cx="11498580" cy="5189113"/>
          </a:xfrm>
          <a:prstGeom prst="rect">
            <a:avLst/>
          </a:prstGeom>
        </p:spPr>
        <p:txBody>
          <a:bodyPr wrap="square">
            <a:spAutoFit/>
          </a:bodyPr>
          <a:lstStyle/>
          <a:p>
            <a:pPr indent="450215" algn="just">
              <a:lnSpc>
                <a:spcPct val="115000"/>
              </a:lnSpc>
              <a:spcAft>
                <a:spcPts val="0"/>
              </a:spcAft>
            </a:pPr>
            <a:r>
              <a:rPr lang="sq-AL"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sq-AL"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çölleşmäge garşy göreş baradaky tagallalarda ýerli ilatyň habarlylygyny we onuň, jemgyýetçilik birleşikleriniň kömek bermeginde, aýratyn-da aýallaryň we ýaşlaryň oňa gatnaşmaklarynyň üpjün edilmegine ýardam bermek;</a:t>
            </a:r>
            <a:endParaRPr lang="ru-RU" b="1" i="1"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sq-AL"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hereket edýän degişli kanunlary güýçlendirmek arkaly amatly ýagdaýy döretmek, haçan-da olaryň ýok ýagdaýlarynda bolsa, täze Kanunlary kabul etmek we uzak möhletli</a:t>
            </a:r>
            <a:endParaRPr lang="ru-RU" b="1" i="1"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syýasaty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we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hereket</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etmegiň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maksatnamalaryny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döretmek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arkaly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oňa</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ýardam</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etmek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t>
            </a:r>
            <a:endParaRPr lang="ru-RU" b="1" i="1"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1996-njy ýylda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çölleşmäge</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garşy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göreş</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baradaky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hereketleriň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taglymatyny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we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baş</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ugruny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işläp</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taýýarlamak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boýunça</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Hökümet</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iş</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topary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döredilipdi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Çölleşmäge</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garşy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göreş</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baradaky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hereketleriň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Milli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maksatnamasyny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(ÇGGMM)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işläp</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taýýarlamak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üçin</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jogapkärçilik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Türkmenistan</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Ylymlar</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akademiýasynyň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Çöller</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institutynyň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üstüne</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ýüklenilipdi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1997-nji ýylda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Türkmenistanda</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ÇGGMM-</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ilkinji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görnüşi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işlenilip</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taýýarlanyldy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we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seretmek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üçin</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Türkmenistanyň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Hökümetine</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berildi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t>
            </a:r>
            <a:endParaRPr lang="ru-RU" b="1" i="1" dirty="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633499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7180" y="192873"/>
            <a:ext cx="11475720" cy="6007157"/>
          </a:xfrm>
          <a:prstGeom prst="rect">
            <a:avLst/>
          </a:prstGeom>
        </p:spPr>
        <p:txBody>
          <a:bodyPr wrap="square">
            <a:spAutoFit/>
          </a:bodyPr>
          <a:lstStyle/>
          <a:p>
            <a:pPr indent="450215" algn="just">
              <a:lnSpc>
                <a:spcPct val="115000"/>
              </a:lnSpc>
              <a:spcAft>
                <a:spcPts val="0"/>
              </a:spcAft>
            </a:pP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Türkmenistan</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çölleşmegiň</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meseleleri</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boýunça</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halkara</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guramalarynyň</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köpüsi</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bilen</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işjeň</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hyzmatdaşlyk</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saklaýar</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olardan</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şulary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Dünýä</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möçberindäki</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usul</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(ÇGGK DU),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Konwensiýanyň</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kätipligi</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BMG ÖM, ÝUNEP,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Tehniki</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hyzmatdaşlyk</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baradaky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German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jemgyýeti</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(GTZ), ES-TASIS, DEG,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Bütindünýä</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banky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(BB), ÝUSAID,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Aziýa</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ösüş</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banky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(AÖB),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Araly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halas</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etmegiň</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halkara</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gaznasy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(AHHG),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Hazar</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ekologiki</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maksatnamasy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(HEM),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Halkara</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ösüşiň</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hyzmatdaşlygynyň</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German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Gaznasy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InWent</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Kanadanyň</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halkara</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hyzmatdaşlyk</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baradaky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gullugy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(KIDA),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Hyzmatdaşlygy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ösdürmegiň</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Şweýsar</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gullugy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(SDS), Oba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hojalygyny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ösdürmegiň</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halkara</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gaznasy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(IFAD),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Gurak</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sebitlerde</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oba</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hojalyk</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barlaglary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baradaky</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halkara</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merkezi</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(IKARDA)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görkezmek</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800" b="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bolar</a:t>
            </a:r>
            <a:r>
              <a:rPr lang="en-US" sz="2800" b="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t>
            </a:r>
            <a:endParaRPr lang="ru-RU" sz="2000" b="1" dirty="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745228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0040" y="218715"/>
            <a:ext cx="11498580" cy="5613845"/>
          </a:xfrm>
          <a:prstGeom prst="rect">
            <a:avLst/>
          </a:prstGeom>
        </p:spPr>
        <p:txBody>
          <a:bodyPr wrap="square">
            <a:spAutoFit/>
          </a:bodyPr>
          <a:lstStyle/>
          <a:p>
            <a:pPr lvl="0" algn="ctr">
              <a:lnSpc>
                <a:spcPct val="115000"/>
              </a:lnSpc>
              <a:spcAft>
                <a:spcPts val="0"/>
              </a:spcAft>
            </a:pPr>
            <a:r>
              <a:rPr lang="tk-TM" sz="2400" b="1" dirty="0" smtClean="0">
                <a:latin typeface="Times New Roman" panose="02020603050405020304" pitchFamily="18" charset="0"/>
                <a:ea typeface="MyriadPro-Bold"/>
                <a:cs typeface="Times New Roman" panose="02020603050405020304" pitchFamily="18" charset="0"/>
              </a:rPr>
              <a:t>5. </a:t>
            </a:r>
            <a:r>
              <a:rPr lang="de-DE" sz="2400" b="1" dirty="0" err="1" smtClean="0">
                <a:latin typeface="Times New Roman" panose="02020603050405020304" pitchFamily="18" charset="0"/>
                <a:ea typeface="MyriadPro-Bold"/>
                <a:cs typeface="Times New Roman" panose="02020603050405020304" pitchFamily="18" charset="0"/>
              </a:rPr>
              <a:t>Biologik</a:t>
            </a:r>
            <a:r>
              <a:rPr lang="de-DE" sz="2400" b="1" dirty="0" smtClean="0">
                <a:latin typeface="Times New Roman" panose="02020603050405020304" pitchFamily="18" charset="0"/>
                <a:ea typeface="MyriadPro-Bold"/>
                <a:cs typeface="Times New Roman" panose="02020603050405020304" pitchFamily="18" charset="0"/>
              </a:rPr>
              <a:t> </a:t>
            </a:r>
            <a:r>
              <a:rPr lang="de-DE" sz="2400" b="1" dirty="0" err="1">
                <a:latin typeface="Times New Roman" panose="02020603050405020304" pitchFamily="18" charset="0"/>
                <a:ea typeface="MyriadPro-Bold"/>
                <a:cs typeface="Times New Roman" panose="02020603050405020304" pitchFamily="18" charset="0"/>
              </a:rPr>
              <a:t>dürlülik</a:t>
            </a:r>
            <a:r>
              <a:rPr lang="de-DE" sz="2400" b="1" dirty="0">
                <a:latin typeface="Times New Roman" panose="02020603050405020304" pitchFamily="18" charset="0"/>
                <a:ea typeface="MyriadPro-Bold"/>
                <a:cs typeface="Times New Roman" panose="02020603050405020304" pitchFamily="18" charset="0"/>
              </a:rPr>
              <a:t> </a:t>
            </a:r>
            <a:r>
              <a:rPr lang="de-DE" sz="2400" b="1" dirty="0" err="1">
                <a:latin typeface="Times New Roman" panose="02020603050405020304" pitchFamily="18" charset="0"/>
                <a:ea typeface="MyriadPro-Bold"/>
                <a:cs typeface="Times New Roman" panose="02020603050405020304" pitchFamily="18" charset="0"/>
              </a:rPr>
              <a:t>hakyndaky</a:t>
            </a:r>
            <a:r>
              <a:rPr lang="de-DE" sz="2400" b="1" dirty="0">
                <a:latin typeface="Times New Roman" panose="02020603050405020304" pitchFamily="18" charset="0"/>
                <a:ea typeface="MyriadPro-Bold"/>
                <a:cs typeface="Times New Roman" panose="02020603050405020304" pitchFamily="18" charset="0"/>
              </a:rPr>
              <a:t> </a:t>
            </a:r>
            <a:r>
              <a:rPr lang="de-DE" sz="2400" b="1" dirty="0" err="1">
                <a:latin typeface="Times New Roman" panose="02020603050405020304" pitchFamily="18" charset="0"/>
                <a:ea typeface="MyriadPro-Bold"/>
                <a:cs typeface="Times New Roman" panose="02020603050405020304" pitchFamily="18" charset="0"/>
              </a:rPr>
              <a:t>konwensiýa</a:t>
            </a:r>
            <a:endParaRPr lang="ru-RU"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b="1" dirty="0">
                <a:latin typeface="Times New Roman" panose="02020603050405020304" pitchFamily="18" charset="0"/>
                <a:ea typeface="MyriadPro-Bold"/>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Durnukly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ekologik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ösüşi</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üpjün</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etmek</a:t>
            </a:r>
            <a:r>
              <a:rPr lang="en-US" sz="2400" b="1" dirty="0">
                <a:latin typeface="Times New Roman" panose="02020603050405020304" pitchFamily="18" charset="0"/>
                <a:ea typeface="MyriadPro-Regular"/>
                <a:cs typeface="Times New Roman" panose="02020603050405020304" pitchFamily="18" charset="0"/>
              </a:rPr>
              <a:t> we </a:t>
            </a:r>
            <a:r>
              <a:rPr lang="en-US" sz="2400" b="1" dirty="0" err="1">
                <a:latin typeface="Times New Roman" panose="02020603050405020304" pitchFamily="18" charset="0"/>
                <a:ea typeface="MyriadPro-Regular"/>
                <a:cs typeface="Times New Roman" panose="02020603050405020304" pitchFamily="18" charset="0"/>
              </a:rPr>
              <a:t>daşky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gurşawy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goramak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köp</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derejede</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biologik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dürlüligi</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gorap</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saklamak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meseleleriniň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çözülişine</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baglydyr</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Soňky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ýigrimi</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ýyllykda</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biodürlülik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ylmy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edebiýatda</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tebigaty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goraýyş</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hereketinde</a:t>
            </a:r>
            <a:r>
              <a:rPr lang="en-US" sz="2400" b="1" dirty="0">
                <a:latin typeface="Times New Roman" panose="02020603050405020304" pitchFamily="18" charset="0"/>
                <a:ea typeface="MyriadPro-Regular"/>
                <a:cs typeface="Times New Roman" panose="02020603050405020304" pitchFamily="18" charset="0"/>
              </a:rPr>
              <a:t> we </a:t>
            </a:r>
            <a:r>
              <a:rPr lang="en-US" sz="2400" b="1" dirty="0" err="1">
                <a:latin typeface="Times New Roman" panose="02020603050405020304" pitchFamily="18" charset="0"/>
                <a:ea typeface="MyriadPro-Regular"/>
                <a:cs typeface="Times New Roman" panose="02020603050405020304" pitchFamily="18" charset="0"/>
              </a:rPr>
              <a:t>halkara</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gatnaşyklarynda</a:t>
            </a:r>
            <a:r>
              <a:rPr lang="en-US" sz="2400" b="1" dirty="0">
                <a:latin typeface="Times New Roman" panose="02020603050405020304" pitchFamily="18" charset="0"/>
                <a:ea typeface="MyriadPro-Regular"/>
                <a:cs typeface="Times New Roman" panose="02020603050405020304" pitchFamily="18" charset="0"/>
              </a:rPr>
              <a:t> has </a:t>
            </a:r>
            <a:r>
              <a:rPr lang="en-US" sz="2400" b="1" dirty="0" err="1">
                <a:latin typeface="Times New Roman" panose="02020603050405020304" pitchFamily="18" charset="0"/>
                <a:ea typeface="MyriadPro-Regular"/>
                <a:cs typeface="Times New Roman" panose="02020603050405020304" pitchFamily="18" charset="0"/>
              </a:rPr>
              <a:t>giň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ýaýran</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adalgalaryň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birine</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öwrülýär</a:t>
            </a:r>
            <a:r>
              <a:rPr lang="en-US" sz="2400" b="1" dirty="0">
                <a:latin typeface="Times New Roman" panose="02020603050405020304" pitchFamily="18" charset="0"/>
                <a:ea typeface="MyriadPro-Regular"/>
                <a:cs typeface="Times New Roman" panose="02020603050405020304" pitchFamily="18" charset="0"/>
              </a:rPr>
              <a:t>. Bu </a:t>
            </a:r>
            <a:r>
              <a:rPr lang="en-US" sz="2400" b="1" dirty="0" err="1">
                <a:latin typeface="Times New Roman" panose="02020603050405020304" pitchFamily="18" charset="0"/>
                <a:ea typeface="MyriadPro-Regular"/>
                <a:cs typeface="Times New Roman" panose="02020603050405020304" pitchFamily="18" charset="0"/>
              </a:rPr>
              <a:t>ýagdaý</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biologik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dürlüligiň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ozaly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bilen</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dünýäniň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birnäçe</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uly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sebitlerinde</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görnüşleriň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populýasiýalaryň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tutuş</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ekologik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ulgamyň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dürli-dürlüliginiň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heläkçilikli</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çalt</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weýran</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bolmagy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bilen</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smtClean="0">
                <a:latin typeface="Times New Roman" panose="02020603050405020304" pitchFamily="18" charset="0"/>
                <a:ea typeface="MyriadPro-Regular"/>
                <a:cs typeface="Times New Roman" panose="02020603050405020304" pitchFamily="18" charset="0"/>
              </a:rPr>
              <a:t>baglanyşyklydyr.Ýaşaýşyň</a:t>
            </a:r>
            <a:r>
              <a:rPr lang="en-US" sz="2400" b="1" dirty="0" smtClean="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köpdürlüliginiň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köp</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elementleriniň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ilkinji</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nobatda</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görnüşleriniň</a:t>
            </a:r>
            <a:r>
              <a:rPr lang="en-US" sz="2400" b="1" dirty="0">
                <a:latin typeface="Times New Roman" panose="02020603050405020304" pitchFamily="18" charset="0"/>
                <a:ea typeface="MyriadPro-Regular"/>
                <a:cs typeface="Times New Roman" panose="02020603050405020304" pitchFamily="18" charset="0"/>
              </a:rPr>
              <a:t> we </a:t>
            </a:r>
            <a:r>
              <a:rPr lang="en-US" sz="2400" b="1" dirty="0" err="1">
                <a:latin typeface="Times New Roman" panose="02020603050405020304" pitchFamily="18" charset="0"/>
                <a:ea typeface="MyriadPro-Regular"/>
                <a:cs typeface="Times New Roman" panose="02020603050405020304" pitchFamily="18" charset="0"/>
              </a:rPr>
              <a:t>olaryň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tutuş</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toplumlarynyň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ýitip</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gitmek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howpy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biologik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dürlülige</a:t>
            </a:r>
            <a:r>
              <a:rPr lang="en-US" sz="2400" b="1" dirty="0">
                <a:latin typeface="Times New Roman" panose="02020603050405020304" pitchFamily="18" charset="0"/>
                <a:ea typeface="MyriadPro-Regular"/>
                <a:cs typeface="Times New Roman" panose="02020603050405020304" pitchFamily="18" charset="0"/>
              </a:rPr>
              <a:t> XXI </a:t>
            </a:r>
            <a:r>
              <a:rPr lang="en-US" sz="2400" b="1" dirty="0" err="1">
                <a:latin typeface="Times New Roman" panose="02020603050405020304" pitchFamily="18" charset="0"/>
                <a:ea typeface="MyriadPro-Regular"/>
                <a:cs typeface="Times New Roman" panose="02020603050405020304" pitchFamily="18" charset="0"/>
              </a:rPr>
              <a:t>asyrda</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durnukly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ösüşiň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esasy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elementi</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hökmünde</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düşünmäge</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mejbur</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etdi</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Ýeriň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biologik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dürlüliginiň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gymmatly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gorlaryny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hökmany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güýji</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bolan</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degişli</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resminamanyň</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esasynda</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halkara</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hyzmatdaşlyk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etmek</a:t>
            </a:r>
            <a:r>
              <a:rPr lang="en-US" sz="2400" b="1" dirty="0">
                <a:latin typeface="Times New Roman" panose="02020603050405020304" pitchFamily="18" charset="0"/>
                <a:ea typeface="MyriadPro-Regular"/>
                <a:cs typeface="Times New Roman" panose="02020603050405020304" pitchFamily="18" charset="0"/>
              </a:rPr>
              <a:t> we </a:t>
            </a:r>
            <a:r>
              <a:rPr lang="en-US" sz="2400" b="1" dirty="0" err="1">
                <a:latin typeface="Times New Roman" panose="02020603050405020304" pitchFamily="18" charset="0"/>
                <a:ea typeface="MyriadPro-Regular"/>
                <a:cs typeface="Times New Roman" panose="02020603050405020304" pitchFamily="18" charset="0"/>
              </a:rPr>
              <a:t>maliýeleşdirmek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ýoly</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bilen</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halas</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edip</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boljakdygyndan</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gelip</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çykýan</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geleşik</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konsensus</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kem-kemden</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kemala</a:t>
            </a:r>
            <a:r>
              <a:rPr lang="en-US" sz="2400" b="1" dirty="0">
                <a:latin typeface="Times New Roman" panose="02020603050405020304" pitchFamily="18" charset="0"/>
                <a:ea typeface="MyriadPro-Regular"/>
                <a:cs typeface="Times New Roman" panose="02020603050405020304" pitchFamily="18" charset="0"/>
              </a:rPr>
              <a:t> </a:t>
            </a:r>
            <a:r>
              <a:rPr lang="en-US" sz="2400" b="1" dirty="0" err="1">
                <a:latin typeface="Times New Roman" panose="02020603050405020304" pitchFamily="18" charset="0"/>
                <a:ea typeface="MyriadPro-Regular"/>
                <a:cs typeface="Times New Roman" panose="02020603050405020304" pitchFamily="18" charset="0"/>
              </a:rPr>
              <a:t>geldi</a:t>
            </a:r>
            <a:r>
              <a:rPr lang="en-US" sz="2400" b="1" dirty="0">
                <a:latin typeface="Times New Roman" panose="02020603050405020304" pitchFamily="18" charset="0"/>
                <a:ea typeface="MyriadPro-Regular"/>
                <a:cs typeface="Times New Roman" panose="02020603050405020304" pitchFamily="18" charset="0"/>
              </a:rPr>
              <a:t>.</a:t>
            </a:r>
            <a:endParaRPr lang="ru-RU"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26655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0060" y="388620"/>
            <a:ext cx="11292840" cy="5732980"/>
          </a:xfrm>
          <a:prstGeom prst="rect">
            <a:avLst/>
          </a:prstGeom>
        </p:spPr>
        <p:txBody>
          <a:bodyPr wrap="square">
            <a:spAutoFit/>
          </a:bodyPr>
          <a:lstStyle/>
          <a:p>
            <a:pPr indent="450215" algn="just">
              <a:lnSpc>
                <a:spcPct val="115000"/>
              </a:lnSpc>
              <a:spcAft>
                <a:spcPts val="0"/>
              </a:spcAft>
            </a:pPr>
            <a:r>
              <a:rPr lang="en-US" sz="2000" b="1" dirty="0">
                <a:latin typeface="Times New Roman" panose="02020603050405020304" pitchFamily="18" charset="0"/>
                <a:ea typeface="MyriadPro-Regular"/>
                <a:cs typeface="Times New Roman" panose="02020603050405020304" pitchFamily="18" charset="0"/>
              </a:rPr>
              <a:t>BMG-</a:t>
            </a:r>
            <a:r>
              <a:rPr lang="en-US" sz="2000" b="1" dirty="0" err="1">
                <a:latin typeface="Times New Roman" panose="02020603050405020304" pitchFamily="18" charset="0"/>
                <a:ea typeface="MyriadPro-Regular"/>
                <a:cs typeface="Times New Roman" panose="02020603050405020304" pitchFamily="18" charset="0"/>
              </a:rPr>
              <a:t>niň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Biodürlülik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hakyndaky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halkara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Konwensiýasyna</a:t>
            </a:r>
            <a:r>
              <a:rPr lang="en-US" sz="2000" b="1" dirty="0">
                <a:latin typeface="Times New Roman" panose="02020603050405020304" pitchFamily="18" charset="0"/>
                <a:ea typeface="MyriadPro-Regular"/>
                <a:cs typeface="Times New Roman" panose="02020603050405020304" pitchFamily="18" charset="0"/>
              </a:rPr>
              <a:t> (BDK) Rio-de </a:t>
            </a:r>
            <a:r>
              <a:rPr lang="en-US" sz="2000" b="1" dirty="0" err="1">
                <a:latin typeface="Times New Roman" panose="02020603050405020304" pitchFamily="18" charset="0"/>
                <a:ea typeface="MyriadPro-Regular"/>
                <a:cs typeface="Times New Roman" panose="02020603050405020304" pitchFamily="18" charset="0"/>
              </a:rPr>
              <a:t>Žaneýroda</a:t>
            </a:r>
            <a:r>
              <a:rPr lang="en-US" sz="2000" b="1" dirty="0">
                <a:latin typeface="Times New Roman" panose="02020603050405020304" pitchFamily="18" charset="0"/>
                <a:ea typeface="MyriadPro-Regular"/>
                <a:cs typeface="Times New Roman" panose="02020603050405020304" pitchFamily="18" charset="0"/>
              </a:rPr>
              <a:t> 1992-nji </a:t>
            </a:r>
            <a:r>
              <a:rPr lang="en-US" sz="2000" b="1" dirty="0" err="1">
                <a:latin typeface="Times New Roman" panose="02020603050405020304" pitchFamily="18" charset="0"/>
                <a:ea typeface="MyriadPro-Regular"/>
                <a:cs typeface="Times New Roman" panose="02020603050405020304" pitchFamily="18" charset="0"/>
              </a:rPr>
              <a:t>ýylyň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Iýun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aýynyň</a:t>
            </a:r>
            <a:r>
              <a:rPr lang="en-US" sz="2000" b="1" dirty="0">
                <a:latin typeface="Times New Roman" panose="02020603050405020304" pitchFamily="18" charset="0"/>
                <a:ea typeface="MyriadPro-Regular"/>
                <a:cs typeface="Times New Roman" panose="02020603050405020304" pitchFamily="18" charset="0"/>
              </a:rPr>
              <a:t> 5-inde </a:t>
            </a:r>
            <a:r>
              <a:rPr lang="en-US" sz="2000" b="1" dirty="0" err="1">
                <a:latin typeface="Times New Roman" panose="02020603050405020304" pitchFamily="18" charset="0"/>
                <a:ea typeface="MyriadPro-Regular"/>
                <a:cs typeface="Times New Roman" panose="02020603050405020304" pitchFamily="18" charset="0"/>
              </a:rPr>
              <a:t>Ýeriň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taryhy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Duşuşygynda</a:t>
            </a:r>
            <a:r>
              <a:rPr lang="en-US" sz="2000" b="1" dirty="0">
                <a:latin typeface="Times New Roman" panose="02020603050405020304" pitchFamily="18" charset="0"/>
                <a:ea typeface="MyriadPro-Regular"/>
                <a:cs typeface="Times New Roman" panose="02020603050405020304" pitchFamily="18" charset="0"/>
              </a:rPr>
              <a:t> 145 </a:t>
            </a:r>
            <a:r>
              <a:rPr lang="en-US" sz="2000" b="1" dirty="0" err="1">
                <a:latin typeface="Times New Roman" panose="02020603050405020304" pitchFamily="18" charset="0"/>
                <a:ea typeface="MyriadPro-Regular"/>
                <a:cs typeface="Times New Roman" panose="02020603050405020304" pitchFamily="18" charset="0"/>
              </a:rPr>
              <a:t>döwletiň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baştutanlary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tarapyndan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gol</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çekilipdi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a:t>
            </a:r>
            <a:r>
              <a:rPr lang="en-US" sz="2000" b="1" dirty="0">
                <a:latin typeface="Times New Roman" panose="02020603050405020304" pitchFamily="18" charset="0"/>
                <a:ea typeface="MyriadPro-Regular"/>
                <a:cs typeface="Times New Roman" panose="02020603050405020304" pitchFamily="18" charset="0"/>
              </a:rPr>
              <a:t> 30 </a:t>
            </a:r>
            <a:r>
              <a:rPr lang="en-US" sz="2000" b="1" dirty="0" err="1">
                <a:latin typeface="Times New Roman" panose="02020603050405020304" pitchFamily="18" charset="0"/>
                <a:ea typeface="MyriadPro-Regular"/>
                <a:cs typeface="Times New Roman" panose="02020603050405020304" pitchFamily="18" charset="0"/>
              </a:rPr>
              <a:t>ýurt</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gol</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çekenden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soňra</a:t>
            </a:r>
            <a:r>
              <a:rPr lang="en-US" sz="2000" b="1" dirty="0">
                <a:latin typeface="Times New Roman" panose="02020603050405020304" pitchFamily="18" charset="0"/>
                <a:ea typeface="MyriadPro-Regular"/>
                <a:cs typeface="Times New Roman" panose="02020603050405020304" pitchFamily="18" charset="0"/>
              </a:rPr>
              <a:t> 90-njy </a:t>
            </a:r>
            <a:r>
              <a:rPr lang="en-US" sz="2000" b="1" dirty="0" err="1">
                <a:latin typeface="Times New Roman" panose="02020603050405020304" pitchFamily="18" charset="0"/>
                <a:ea typeface="MyriadPro-Regular"/>
                <a:cs typeface="Times New Roman" panose="02020603050405020304" pitchFamily="18" charset="0"/>
              </a:rPr>
              <a:t>gün</a:t>
            </a:r>
            <a:r>
              <a:rPr lang="en-US" sz="2000" b="1" dirty="0">
                <a:latin typeface="Times New Roman" panose="02020603050405020304" pitchFamily="18" charset="0"/>
                <a:ea typeface="MyriadPro-Regular"/>
                <a:cs typeface="Times New Roman" panose="02020603050405020304" pitchFamily="18" charset="0"/>
              </a:rPr>
              <a:t>, 1993-nji </a:t>
            </a:r>
            <a:r>
              <a:rPr lang="en-US" sz="2000" b="1" dirty="0" err="1">
                <a:latin typeface="Times New Roman" panose="02020603050405020304" pitchFamily="18" charset="0"/>
                <a:ea typeface="MyriadPro-Regular"/>
                <a:cs typeface="Times New Roman" panose="02020603050405020304" pitchFamily="18" charset="0"/>
              </a:rPr>
              <a:t>ýylyň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Bitaraplyk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aýynyň</a:t>
            </a:r>
            <a:r>
              <a:rPr lang="en-US" sz="2000" b="1" dirty="0">
                <a:latin typeface="Times New Roman" panose="02020603050405020304" pitchFamily="18" charset="0"/>
                <a:ea typeface="MyriadPro-Regular"/>
                <a:cs typeface="Times New Roman" panose="02020603050405020304" pitchFamily="18" charset="0"/>
              </a:rPr>
              <a:t> 29-ynda </a:t>
            </a:r>
            <a:r>
              <a:rPr lang="en-US" sz="2000" b="1" dirty="0" err="1">
                <a:latin typeface="Times New Roman" panose="02020603050405020304" pitchFamily="18" charset="0"/>
                <a:ea typeface="MyriadPro-Regular"/>
                <a:cs typeface="Times New Roman" panose="02020603050405020304" pitchFamily="18" charset="0"/>
              </a:rPr>
              <a:t>güýje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girdi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Häzirki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güne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çenli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Konwensiýany</a:t>
            </a:r>
            <a:r>
              <a:rPr lang="en-US" sz="2000" b="1" dirty="0">
                <a:latin typeface="Times New Roman" panose="02020603050405020304" pitchFamily="18" charset="0"/>
                <a:ea typeface="MyriadPro-Regular"/>
                <a:cs typeface="Times New Roman" panose="02020603050405020304" pitchFamily="18" charset="0"/>
              </a:rPr>
              <a:t> 188 </a:t>
            </a:r>
            <a:r>
              <a:rPr lang="en-US" sz="2000" b="1" dirty="0" err="1">
                <a:latin typeface="Times New Roman" panose="02020603050405020304" pitchFamily="18" charset="0"/>
                <a:ea typeface="MyriadPro-Regular"/>
                <a:cs typeface="Times New Roman" panose="02020603050405020304" pitchFamily="18" charset="0"/>
              </a:rPr>
              <a:t>ýurt</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tassyklady</a:t>
            </a:r>
            <a:r>
              <a:rPr lang="en-US" sz="2000" b="1" dirty="0">
                <a:latin typeface="Times New Roman" panose="02020603050405020304" pitchFamily="18" charset="0"/>
                <a:ea typeface="MyriadPro-Regular"/>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a:latin typeface="Times New Roman" panose="02020603050405020304" pitchFamily="18" charset="0"/>
                <a:ea typeface="MyriadPro-Bold"/>
                <a:cs typeface="Times New Roman" panose="02020603050405020304" pitchFamily="18" charset="0"/>
              </a:rPr>
              <a:t>BDK-</a:t>
            </a:r>
            <a:r>
              <a:rPr lang="en-US" sz="2000" b="1" dirty="0" err="1">
                <a:latin typeface="Times New Roman" panose="02020603050405020304" pitchFamily="18" charset="0"/>
                <a:ea typeface="MyriadPro-Bold"/>
                <a:cs typeface="Times New Roman" panose="02020603050405020304" pitchFamily="18" charset="0"/>
              </a:rPr>
              <a:t>nyň</a:t>
            </a:r>
            <a:r>
              <a:rPr lang="en-US" sz="2000" b="1" dirty="0">
                <a:latin typeface="Times New Roman" panose="02020603050405020304" pitchFamily="18" charset="0"/>
                <a:ea typeface="MyriadPro-Bold"/>
                <a:cs typeface="Times New Roman" panose="02020603050405020304" pitchFamily="18" charset="0"/>
              </a:rPr>
              <a:t> </a:t>
            </a:r>
            <a:r>
              <a:rPr lang="en-US" sz="2000" b="1" dirty="0" err="1">
                <a:latin typeface="Times New Roman" panose="02020603050405020304" pitchFamily="18" charset="0"/>
                <a:ea typeface="MyriadPro-Bold"/>
                <a:cs typeface="Times New Roman" panose="02020603050405020304" pitchFamily="18" charset="0"/>
              </a:rPr>
              <a:t>maksatlary</a:t>
            </a:r>
            <a:r>
              <a:rPr lang="en-US" sz="2000" b="1" dirty="0">
                <a:latin typeface="Times New Roman" panose="02020603050405020304" pitchFamily="18" charset="0"/>
                <a:ea typeface="MyriadPro-Bold"/>
                <a:cs typeface="Times New Roman" panose="02020603050405020304" pitchFamily="18" charset="0"/>
              </a:rPr>
              <a:t> </a:t>
            </a:r>
            <a:r>
              <a:rPr lang="en-US" sz="2000" b="1" dirty="0" err="1">
                <a:latin typeface="Times New Roman" panose="02020603050405020304" pitchFamily="18" charset="0"/>
                <a:ea typeface="MyriadPro-Bold"/>
                <a:cs typeface="Times New Roman" panose="02020603050405020304" pitchFamily="18" charset="0"/>
              </a:rPr>
              <a:t>şulardyr</a:t>
            </a:r>
            <a:r>
              <a:rPr lang="en-US" sz="2000" b="1" dirty="0">
                <a:latin typeface="Times New Roman" panose="02020603050405020304" pitchFamily="18" charset="0"/>
                <a:ea typeface="MyriadPro-Bold"/>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a:latin typeface="Times New Roman" panose="02020603050405020304" pitchFamily="18" charset="0"/>
                <a:ea typeface="MyriadPro-Bold"/>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biodürlüligi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genetik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görnüş</a:t>
            </a:r>
            <a:r>
              <a:rPr lang="en-US" sz="2000" b="1" dirty="0">
                <a:latin typeface="Times New Roman" panose="02020603050405020304" pitchFamily="18" charset="0"/>
                <a:ea typeface="MyriadPro-Regular"/>
                <a:cs typeface="Times New Roman" panose="02020603050405020304" pitchFamily="18" charset="0"/>
              </a:rPr>
              <a:t> we </a:t>
            </a:r>
            <a:r>
              <a:rPr lang="en-US" sz="2000" b="1" dirty="0" err="1">
                <a:latin typeface="Times New Roman" panose="02020603050405020304" pitchFamily="18" charset="0"/>
                <a:ea typeface="MyriadPro-Regular"/>
                <a:cs typeface="Times New Roman" panose="02020603050405020304" pitchFamily="18" charset="0"/>
              </a:rPr>
              <a:t>ekoulgam</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derejelerde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aýap</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saklamak</a:t>
            </a:r>
            <a:r>
              <a:rPr lang="en-US" sz="2000" b="1" dirty="0">
                <a:latin typeface="Times New Roman" panose="02020603050405020304" pitchFamily="18" charset="0"/>
                <a:ea typeface="MyriadPro-Regular"/>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a:latin typeface="Times New Roman" panose="02020603050405020304" pitchFamily="18" charset="0"/>
                <a:ea typeface="MyriadPro-Bold"/>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onuň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düzüjilerini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durnukly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peýdalanmak</a:t>
            </a:r>
            <a:r>
              <a:rPr lang="en-US" sz="2000" b="1" dirty="0">
                <a:latin typeface="Times New Roman" panose="02020603050405020304" pitchFamily="18" charset="0"/>
                <a:ea typeface="MyriadPro-Regular"/>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a:latin typeface="Times New Roman" panose="02020603050405020304" pitchFamily="18" charset="0"/>
                <a:ea typeface="MyriadPro-Bold"/>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genetiki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baýlyklary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peýdalanmak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bilen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baglanyşykly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şol</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sanda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genetiki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baýlyklara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zerur</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ygtyýarlygyň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berilmegine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bagly</a:t>
            </a:r>
            <a:r>
              <a:rPr lang="en-US" sz="2000" b="1" dirty="0">
                <a:latin typeface="Times New Roman" panose="02020603050405020304" pitchFamily="18" charset="0"/>
                <a:ea typeface="MyriadPro-Regular"/>
                <a:cs typeface="Times New Roman" panose="02020603050405020304" pitchFamily="18" charset="0"/>
              </a:rPr>
              <a:t> we </a:t>
            </a:r>
            <a:r>
              <a:rPr lang="en-US" sz="2000" b="1" dirty="0" err="1">
                <a:latin typeface="Times New Roman" panose="02020603050405020304" pitchFamily="18" charset="0"/>
                <a:ea typeface="MyriadPro-Regular"/>
                <a:cs typeface="Times New Roman" panose="02020603050405020304" pitchFamily="18" charset="0"/>
              </a:rPr>
              <a:t>degişli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tilsimatlary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göwnejaý</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bermek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arkaly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şeýle</a:t>
            </a:r>
            <a:r>
              <a:rPr lang="en-US" sz="2000" b="1" dirty="0">
                <a:latin typeface="Times New Roman" panose="02020603050405020304" pitchFamily="18" charset="0"/>
                <a:ea typeface="MyriadPro-Regular"/>
                <a:cs typeface="Times New Roman" panose="02020603050405020304" pitchFamily="18" charset="0"/>
              </a:rPr>
              <a:t> hem </a:t>
            </a:r>
            <a:r>
              <a:rPr lang="en-US" sz="2000" b="1" dirty="0" err="1">
                <a:latin typeface="Times New Roman" panose="02020603050405020304" pitchFamily="18" charset="0"/>
                <a:ea typeface="MyriadPro-Regular"/>
                <a:cs typeface="Times New Roman" panose="02020603050405020304" pitchFamily="18" charset="0"/>
              </a:rPr>
              <a:t>göwnejaý</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maliýeleşdirmek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arkaly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bilelikde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adalatly</a:t>
            </a:r>
            <a:r>
              <a:rPr lang="en-US" sz="2000" b="1" dirty="0">
                <a:latin typeface="Times New Roman" panose="02020603050405020304" pitchFamily="18" charset="0"/>
                <a:ea typeface="MyriadPro-Regular"/>
                <a:cs typeface="Times New Roman" panose="02020603050405020304" pitchFamily="18" charset="0"/>
              </a:rPr>
              <a:t> we </a:t>
            </a:r>
            <a:r>
              <a:rPr lang="en-US" sz="2000" b="1" dirty="0" err="1">
                <a:latin typeface="Times New Roman" panose="02020603050405020304" pitchFamily="18" charset="0"/>
                <a:ea typeface="MyriadPro-Regular"/>
                <a:cs typeface="Times New Roman" panose="02020603050405020304" pitchFamily="18" charset="0"/>
              </a:rPr>
              <a:t>deň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esasda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peýda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almak</a:t>
            </a:r>
            <a:r>
              <a:rPr lang="en-US" sz="2000" b="1" dirty="0">
                <a:latin typeface="Times New Roman" panose="02020603050405020304" pitchFamily="18" charset="0"/>
                <a:ea typeface="MyriadPro-Regular"/>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err="1">
                <a:latin typeface="Times New Roman" panose="02020603050405020304" pitchFamily="18" charset="0"/>
                <a:ea typeface="MyriadPro-Regular"/>
                <a:cs typeface="Times New Roman" panose="02020603050405020304" pitchFamily="18" charset="0"/>
              </a:rPr>
              <a:t>Türkmenistanyň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Hökümeti</a:t>
            </a:r>
            <a:r>
              <a:rPr lang="en-US" sz="2000" b="1" dirty="0">
                <a:latin typeface="Times New Roman" panose="02020603050405020304" pitchFamily="18" charset="0"/>
                <a:ea typeface="MyriadPro-Regular"/>
                <a:cs typeface="Times New Roman" panose="02020603050405020304" pitchFamily="18" charset="0"/>
              </a:rPr>
              <a:t> 1996-njy </a:t>
            </a:r>
            <a:r>
              <a:rPr lang="en-US" sz="2000" b="1" dirty="0" err="1">
                <a:latin typeface="Times New Roman" panose="02020603050405020304" pitchFamily="18" charset="0"/>
                <a:ea typeface="MyriadPro-Regular"/>
                <a:cs typeface="Times New Roman" panose="02020603050405020304" pitchFamily="18" charset="0"/>
              </a:rPr>
              <a:t>ýylyň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Oguz</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aýynyň</a:t>
            </a:r>
            <a:r>
              <a:rPr lang="en-US" sz="2000" b="1" dirty="0">
                <a:latin typeface="Times New Roman" panose="02020603050405020304" pitchFamily="18" charset="0"/>
                <a:ea typeface="MyriadPro-Regular"/>
                <a:cs typeface="Times New Roman" panose="02020603050405020304" pitchFamily="18" charset="0"/>
              </a:rPr>
              <a:t> 18-inde </a:t>
            </a:r>
            <a:r>
              <a:rPr lang="en-US" sz="2000" b="1" dirty="0" err="1">
                <a:latin typeface="Times New Roman" panose="02020603050405020304" pitchFamily="18" charset="0"/>
                <a:ea typeface="MyriadPro-Regular"/>
                <a:cs typeface="Times New Roman" panose="02020603050405020304" pitchFamily="18" charset="0"/>
              </a:rPr>
              <a:t>biologik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dürlülik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hakyndaky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Konwensiýany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tassyklady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goşulan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ýurtlar</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biodürlüligiň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saklanylyşy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boýunça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milli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nutuklary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taýýarlaýarlar</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hereket</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etmegiň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milli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baş</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ugurlaryny</a:t>
            </a:r>
            <a:r>
              <a:rPr lang="en-US" sz="2000" b="1" dirty="0">
                <a:latin typeface="Times New Roman" panose="02020603050405020304" pitchFamily="18" charset="0"/>
                <a:ea typeface="MyriadPro-Regular"/>
                <a:cs typeface="Times New Roman" panose="02020603050405020304" pitchFamily="18" charset="0"/>
              </a:rPr>
              <a:t> we </a:t>
            </a:r>
            <a:r>
              <a:rPr lang="en-US" sz="2000" b="1" dirty="0" err="1">
                <a:latin typeface="Times New Roman" panose="02020603050405020304" pitchFamily="18" charset="0"/>
                <a:ea typeface="MyriadPro-Regular"/>
                <a:cs typeface="Times New Roman" panose="02020603050405020304" pitchFamily="18" charset="0"/>
              </a:rPr>
              <a:t>meýilnamalaryny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işläp</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taýýarlaýarlar</a:t>
            </a:r>
            <a:r>
              <a:rPr lang="en-US" sz="2000" b="1" dirty="0">
                <a:latin typeface="Times New Roman" panose="02020603050405020304" pitchFamily="18" charset="0"/>
                <a:ea typeface="MyriadPro-Regular"/>
                <a:cs typeface="Times New Roman" panose="02020603050405020304" pitchFamily="18" charset="0"/>
              </a:rPr>
              <a:t> we </a:t>
            </a:r>
            <a:r>
              <a:rPr lang="en-US" sz="2000" b="1" dirty="0" err="1">
                <a:latin typeface="Times New Roman" panose="02020603050405020304" pitchFamily="18" charset="0"/>
                <a:ea typeface="MyriadPro-Regular"/>
                <a:cs typeface="Times New Roman" panose="02020603050405020304" pitchFamily="18" charset="0"/>
              </a:rPr>
              <a:t>amala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aşyrýarlar</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diýlip</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Konwensiýanyň</a:t>
            </a:r>
            <a:r>
              <a:rPr lang="en-US" sz="2000" b="1" dirty="0">
                <a:latin typeface="Times New Roman" panose="02020603050405020304" pitchFamily="18" charset="0"/>
                <a:ea typeface="MyriadPro-Regular"/>
                <a:cs typeface="Times New Roman" panose="02020603050405020304" pitchFamily="18" charset="0"/>
              </a:rPr>
              <a:t> 6-njy </a:t>
            </a:r>
            <a:r>
              <a:rPr lang="en-US" sz="2000" b="1" dirty="0" err="1">
                <a:latin typeface="Times New Roman" panose="02020603050405020304" pitchFamily="18" charset="0"/>
                <a:ea typeface="MyriadPro-Regular"/>
                <a:cs typeface="Times New Roman" panose="02020603050405020304" pitchFamily="18" charset="0"/>
              </a:rPr>
              <a:t>maddasynda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aýratyn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şert</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hökmünde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bellenilýär</a:t>
            </a:r>
            <a:r>
              <a:rPr lang="en-US" sz="2000" b="1" dirty="0">
                <a:latin typeface="Times New Roman" panose="02020603050405020304" pitchFamily="18" charset="0"/>
                <a:ea typeface="MyriadPro-Regular"/>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000" b="1" dirty="0">
                <a:latin typeface="Times New Roman" panose="02020603050405020304" pitchFamily="18" charset="0"/>
                <a:ea typeface="MyriadPro-Regular"/>
                <a:cs typeface="Times New Roman" panose="02020603050405020304" pitchFamily="18" charset="0"/>
              </a:rPr>
              <a:t>Türkmenistan biologik dürlülik babatda indiki guramalar bilen işjeň gatnaşyk saklaýar.</a:t>
            </a:r>
            <a:endParaRPr lang="ru-RU" sz="1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468153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4340" y="291389"/>
            <a:ext cx="11544300" cy="5579541"/>
          </a:xfrm>
          <a:prstGeom prst="rect">
            <a:avLst/>
          </a:prstGeom>
        </p:spPr>
        <p:txBody>
          <a:bodyPr wrap="square">
            <a:spAutoFit/>
          </a:bodyPr>
          <a:lstStyle/>
          <a:p>
            <a:pPr indent="450215" algn="just">
              <a:lnSpc>
                <a:spcPct val="115000"/>
              </a:lnSpc>
              <a:spcAft>
                <a:spcPts val="0"/>
              </a:spcAft>
            </a:pPr>
            <a:r>
              <a:rPr lang="sq-AL" sz="2400" dirty="0">
                <a:ln>
                  <a:solidFill>
                    <a:srgbClr val="0070C0"/>
                  </a:solidFill>
                </a:ln>
                <a:latin typeface="Times New Roman" panose="02020603050405020304" pitchFamily="18" charset="0"/>
                <a:ea typeface="MyriadPro-Bold"/>
                <a:cs typeface="Times New Roman" panose="02020603050405020304" pitchFamily="18" charset="0"/>
              </a:rPr>
              <a:t>Ýabany tebigatyň Bütindünýä gaznasy (WWF). </a:t>
            </a:r>
            <a:r>
              <a:rPr lang="sq-AL" sz="2400" dirty="0">
                <a:ln>
                  <a:solidFill>
                    <a:srgbClr val="0070C0"/>
                  </a:solidFill>
                </a:ln>
                <a:latin typeface="Times New Roman" panose="02020603050405020304" pitchFamily="18" charset="0"/>
                <a:ea typeface="MyriadPro-Regular"/>
                <a:cs typeface="Times New Roman" panose="02020603050405020304" pitchFamily="18" charset="0"/>
              </a:rPr>
              <a:t>Türkmenistanyň Tebigaty goramak ministrligi bilen WWF arasynda aýratyn goralýan tebigy ýerlerde biodürlüligi gorap saklamak boýunça Hyzmatdaşlyk hakynda Ylalaşyga gol çekildi. Häzirki wagtda ýurtda gulany, alaja gaplaňy we buhar sugunyny saklamak boýunça taslamalar durmuşa geçirilýar. DEG/ÝUNEP/WWF-iň “Merkezi Aziýada biodürlüligiň uzak möhletli goralyp saklanylmagy üçin EKONET-i taslamak” sebitleýin taslamasy 2003-nji ýyldan bäri durmuşa </a:t>
            </a:r>
            <a:r>
              <a:rPr lang="sq-AL" sz="2400" dirty="0" smtClean="0">
                <a:ln>
                  <a:solidFill>
                    <a:srgbClr val="0070C0"/>
                  </a:solidFill>
                </a:ln>
                <a:latin typeface="Times New Roman" panose="02020603050405020304" pitchFamily="18" charset="0"/>
                <a:ea typeface="MyriadPro-Regular"/>
                <a:cs typeface="Times New Roman" panose="02020603050405020304" pitchFamily="18" charset="0"/>
              </a:rPr>
              <a:t>geçirilýär.</a:t>
            </a:r>
            <a:r>
              <a:rPr lang="sq-AL" sz="2400" dirty="0" smtClean="0">
                <a:ln>
                  <a:solidFill>
                    <a:srgbClr val="0070C0"/>
                  </a:solidFill>
                </a:ln>
                <a:latin typeface="Times New Roman" panose="02020603050405020304" pitchFamily="18" charset="0"/>
                <a:ea typeface="MyriadPro-Bold"/>
              </a:rPr>
              <a:t>Araly </a:t>
            </a:r>
            <a:r>
              <a:rPr lang="sq-AL" sz="2400" dirty="0">
                <a:ln>
                  <a:solidFill>
                    <a:srgbClr val="0070C0"/>
                  </a:solidFill>
                </a:ln>
                <a:latin typeface="Times New Roman" panose="02020603050405020304" pitchFamily="18" charset="0"/>
                <a:ea typeface="MyriadPro-Bold"/>
              </a:rPr>
              <a:t>halas etmegiň Halkara gaznasynyň (AHHG) Aral sebiti ýurtlarynyň durnukly ösüşi boýunça Döwletara toparynyň ylmy-habar beriş merkezi (DÖDTYHM) </a:t>
            </a:r>
            <a:r>
              <a:rPr lang="sq-AL" sz="2400" dirty="0">
                <a:ln>
                  <a:solidFill>
                    <a:srgbClr val="0070C0"/>
                  </a:solidFill>
                </a:ln>
                <a:latin typeface="Times New Roman" panose="02020603050405020304" pitchFamily="18" charset="0"/>
                <a:ea typeface="MyriadPro-Regular"/>
              </a:rPr>
              <a:t>Türkmenistanda ýerleşýär. Merkezi Aziýanyň ýurtlary DÖDT</a:t>
            </a:r>
            <a:r>
              <a:rPr lang="sq-AL" sz="2400" dirty="0">
                <a:ln>
                  <a:solidFill>
                    <a:srgbClr val="0070C0"/>
                  </a:solidFill>
                </a:ln>
                <a:latin typeface="Times New Roman" panose="02020603050405020304" pitchFamily="18" charset="0"/>
                <a:ea typeface="MyriadPro-Bold"/>
              </a:rPr>
              <a:t> </a:t>
            </a:r>
            <a:r>
              <a:rPr lang="sq-AL" sz="2400" dirty="0">
                <a:ln>
                  <a:solidFill>
                    <a:srgbClr val="0070C0"/>
                  </a:solidFill>
                </a:ln>
                <a:latin typeface="Times New Roman" panose="02020603050405020304" pitchFamily="18" charset="0"/>
                <a:ea typeface="MyriadPro-Regular"/>
              </a:rPr>
              <a:t>tarapyndan makullanylan we halkara donorlar tarapyndan goldanylan Töwerekdäki gurşawy goramak boýunça hereketleriň sebitleýin meýilnamasyny (TGGHSM) işläp taýýarladylar. TGGHSM ileri tutulýan ekologik ugurlaryň bäşisini, şol sanda daglyk ekoulgamyň ýaramazlaşmagy boýunça meseläni öz içine alýar.</a:t>
            </a:r>
            <a:endParaRPr lang="ru-RU" sz="2400" dirty="0">
              <a:ln>
                <a:solidFill>
                  <a:srgbClr val="0070C0"/>
                </a:solidFill>
              </a:ln>
            </a:endParaRPr>
          </a:p>
        </p:txBody>
      </p:sp>
    </p:spTree>
    <p:extLst>
      <p:ext uri="{BB962C8B-B14F-4D97-AF65-F5344CB8AC3E}">
        <p14:creationId xmlns:p14="http://schemas.microsoft.com/office/powerpoint/2010/main" val="30682560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8640" y="197346"/>
            <a:ext cx="11361420" cy="6011710"/>
          </a:xfrm>
          <a:prstGeom prst="rect">
            <a:avLst/>
          </a:prstGeom>
        </p:spPr>
        <p:txBody>
          <a:bodyPr wrap="square">
            <a:spAutoFit/>
          </a:bodyPr>
          <a:lstStyle/>
          <a:p>
            <a:pPr indent="450215" algn="just">
              <a:lnSpc>
                <a:spcPct val="115000"/>
              </a:lnSpc>
              <a:spcAft>
                <a:spcPts val="0"/>
              </a:spcAft>
            </a:pPr>
            <a:r>
              <a:rPr lang="sq-AL" sz="2400" dirty="0">
                <a:ln>
                  <a:solidFill>
                    <a:schemeClr val="tx2">
                      <a:lumMod val="75000"/>
                    </a:schemeClr>
                  </a:solidFill>
                </a:ln>
                <a:latin typeface="Times New Roman" panose="02020603050405020304" pitchFamily="18" charset="0"/>
                <a:ea typeface="MyriadPro-Regular"/>
                <a:cs typeface="Times New Roman" panose="02020603050405020304" pitchFamily="18" charset="0"/>
              </a:rPr>
              <a:t>Häzirki wagtda halkara serişde berijileriň (donorlaryň) kömek bermeginde şeýle taslamalar durmuşa geçirilýär: “Türkmenistanyň daşky gurşawyna utgaşdyrylan bahany bermek we daşky gurşawyň ýagdaýy hakynda hasabaty taýýarlamak üçin mümkinçiligi giňeltmek” we “Durnukly ösüş boýunça milli baş ugry (DÖMBU) taýýarlamak we DÖMBU üçin gyzyklanýan taraplaryň usulyny döretmek</a:t>
            </a:r>
            <a:r>
              <a:rPr lang="sq-AL" sz="2400" dirty="0" smtClean="0">
                <a:ln>
                  <a:solidFill>
                    <a:schemeClr val="tx2">
                      <a:lumMod val="75000"/>
                    </a:schemeClr>
                  </a:solidFill>
                </a:ln>
                <a:latin typeface="Times New Roman" panose="02020603050405020304" pitchFamily="18" charset="0"/>
                <a:ea typeface="MyriadPro-Regular"/>
                <a:cs typeface="Times New Roman" panose="02020603050405020304" pitchFamily="18" charset="0"/>
              </a:rPr>
              <a:t>”.</a:t>
            </a:r>
            <a:r>
              <a:rPr lang="sq-AL" sz="2400" dirty="0" smtClean="0">
                <a:ln>
                  <a:solidFill>
                    <a:schemeClr val="tx2">
                      <a:lumMod val="75000"/>
                    </a:schemeClr>
                  </a:solidFill>
                </a:ln>
                <a:latin typeface="Times New Roman" panose="02020603050405020304" pitchFamily="18" charset="0"/>
                <a:ea typeface="Times New Roman" panose="02020603050405020304" pitchFamily="18" charset="0"/>
                <a:cs typeface="Times New Roman" panose="02020603050405020304" pitchFamily="18" charset="0"/>
              </a:rPr>
              <a:t>Hazaryň </a:t>
            </a:r>
            <a:r>
              <a:rPr lang="sq-AL" sz="2400" dirty="0">
                <a:ln>
                  <a:solidFill>
                    <a:schemeClr val="tx2">
                      <a:lumMod val="75000"/>
                    </a:schemeClr>
                  </a:solidFill>
                </a:ln>
                <a:latin typeface="Times New Roman" panose="02020603050405020304" pitchFamily="18" charset="0"/>
                <a:ea typeface="Times New Roman" panose="02020603050405020304" pitchFamily="18" charset="0"/>
                <a:cs typeface="Times New Roman" panose="02020603050405020304" pitchFamily="18" charset="0"/>
              </a:rPr>
              <a:t>ekologik maksatnamasy (HEM). </a:t>
            </a:r>
            <a:r>
              <a:rPr lang="sq-AL" sz="2400" dirty="0">
                <a:ln>
                  <a:solidFill>
                    <a:schemeClr val="tx2">
                      <a:lumMod val="75000"/>
                    </a:schemeClr>
                  </a:solidFill>
                </a:ln>
                <a:latin typeface="Times New Roman" panose="02020603050405020304" pitchFamily="18" charset="0"/>
                <a:ea typeface="MyriadPro-Regular"/>
                <a:cs typeface="Times New Roman" panose="02020603050405020304" pitchFamily="18" charset="0"/>
              </a:rPr>
              <a:t>HEM-iň çäklerinde Hereketleriň milli Hazar meýilnamasy (HMHM) we Hazaryň daşky gurşawyny goramak boýunça hereketleriň baş ugur meýilnamasy (HBM) işlenilip taýýarlanyldy. HBM-e laýyklykda dört ugur boýunça iş alnyp barylýar: biodürlüligi saklamak, ýat görnüşler, üýtgemeýän zäherli jisimler, kenarýaka ekologik bitewilik döredýän toplumyň (soobşşestwo) durnukly ösüşi. 2003-nji ýylda hemme Hazarýaka döwletler tarapyndan gol çekilen Hazar deňziniň deňiz gurşawynyň goragy boýunça Çäklendiriji konwensiýasyny Türkmenistan 2004-nji ýylda tassyklady, ol Hazar deňziniň hapalanmagynyň öňüni almak, onuň ýagdaýyna mundan beýläk-de gözegçilik etmek üçin gerekli çäreleri görmäge gönükdirilendir. </a:t>
            </a:r>
            <a:endParaRPr lang="ru-RU" dirty="0">
              <a:ln>
                <a:solidFill>
                  <a:schemeClr val="tx2">
                    <a:lumMod val="75000"/>
                  </a:schemeClr>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436814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6363" y="350169"/>
            <a:ext cx="11513127" cy="5755422"/>
          </a:xfrm>
          <a:prstGeom prst="rect">
            <a:avLst/>
          </a:prstGeom>
        </p:spPr>
        <p:txBody>
          <a:bodyPr wrap="square">
            <a:spAutoFit/>
          </a:bodyPr>
          <a:lstStyle/>
          <a:p>
            <a:pPr marL="342900" lvl="0" indent="-342900" algn="just">
              <a:lnSpc>
                <a:spcPct val="115000"/>
              </a:lnSpc>
              <a:spcAft>
                <a:spcPts val="0"/>
              </a:spcAft>
              <a:buFont typeface="+mj-lt"/>
              <a:buAutoNum type="arabicPeriod"/>
            </a:pP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Daşky</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gurşawy</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goramagyň</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meseleleri</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bilen</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halkara</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möçberinde</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ýörite</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meşgullanýan</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guramalar</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Häzirki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döwürde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dünýäde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guramalarynyñ</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onlarçasy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hereket</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edýär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Olaryñ</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iñ</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kuwwatlysy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we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iñ</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abraýlysy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BMG-</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dyr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Onuñ</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dürli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ugurlar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boýunça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iş</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alyp</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barýan</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bar.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Daşky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gurşawy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goramak</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meseleleriniň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çözülmeginde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hem BMG-</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ençeme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guramalarynyň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orny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uludyr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Ol</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şulardyr</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UNEP-</a:t>
            </a:r>
            <a:r>
              <a:rPr lang="de-DE" sz="2000" dirty="0">
                <a:ln>
                  <a:solidFill>
                    <a:srgbClr val="002060"/>
                  </a:solidFill>
                </a:ln>
                <a:latin typeface="Times New Roman" panose="02020603050405020304" pitchFamily="18" charset="0"/>
                <a:ea typeface="MyriadPro-Bold"/>
                <a:cs typeface="Times New Roman" panose="02020603050405020304" pitchFamily="18" charset="0"/>
              </a:rPr>
              <a:t> BMG-</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daşky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gurşawy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1972-nji 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döredilen</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UNESCO</a:t>
            </a:r>
            <a:r>
              <a:rPr lang="de-DE" sz="2000" dirty="0">
                <a:ln>
                  <a:solidFill>
                    <a:srgbClr val="002060"/>
                  </a:solidFill>
                </a:ln>
                <a:latin typeface="Times New Roman" panose="02020603050405020304" pitchFamily="18" charset="0"/>
                <a:ea typeface="MyriadPro-Bold"/>
                <a:cs typeface="Times New Roman" panose="02020603050405020304" pitchFamily="18" charset="0"/>
              </a:rPr>
              <a:t>-BMG-</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ylym</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bilim</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we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medeniýet</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smtClean="0">
                <a:ln>
                  <a:solidFill>
                    <a:srgbClr val="002060"/>
                  </a:solidFill>
                </a:ln>
                <a:latin typeface="Times New Roman" panose="02020603050405020304" pitchFamily="18" charset="0"/>
                <a:ea typeface="MyriadPro-Bold"/>
                <a:cs typeface="Times New Roman" panose="02020603050405020304" pitchFamily="18" charset="0"/>
              </a:rPr>
              <a:t>guramasy1946-njy </a:t>
            </a:r>
            <a:r>
              <a:rPr lang="de-DE" sz="2000" dirty="0">
                <a:ln>
                  <a:solidFill>
                    <a:srgbClr val="002060"/>
                  </a:solidFill>
                </a:ln>
                <a:latin typeface="Times New Roman" panose="02020603050405020304" pitchFamily="18" charset="0"/>
                <a:ea typeface="MyriadPro-Bold"/>
                <a:cs typeface="Times New Roman" panose="02020603050405020304" pitchFamily="18" charset="0"/>
              </a:rPr>
              <a:t>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döredilen</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FAO-</a:t>
            </a:r>
            <a:r>
              <a:rPr lang="de-DE" sz="2000" dirty="0">
                <a:ln>
                  <a:solidFill>
                    <a:srgbClr val="002060"/>
                  </a:solidFill>
                </a:ln>
                <a:latin typeface="Times New Roman" panose="02020603050405020304" pitchFamily="18" charset="0"/>
                <a:ea typeface="MyriadPro-Bold"/>
                <a:cs typeface="Times New Roman" panose="02020603050405020304" pitchFamily="18" charset="0"/>
              </a:rPr>
              <a:t>BMG-</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oba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hojalyk</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1945-nji 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döredilen</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WOZ-</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Bütindünýä</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saglygy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goraýyş</a:t>
            </a:r>
            <a:r>
              <a:rPr lang="de-DE" sz="2000" dirty="0">
                <a:ln>
                  <a:solidFill>
                    <a:srgbClr val="002060"/>
                  </a:solidFill>
                </a:ln>
                <a:latin typeface="Times New Roman" panose="02020603050405020304" pitchFamily="18" charset="0"/>
                <a:ea typeface="MyriadPro-Bold"/>
                <a:cs typeface="Times New Roman" panose="02020603050405020304" pitchFamily="18" charset="0"/>
              </a:rPr>
              <a:t> guramasy.1946-njy 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döredilen</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MAGATE-</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Atom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energiýasy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agentlilik.1957-nji 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döredilen</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Bu</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ýokardaky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ählisi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hem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hökümete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dahylly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Indiki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getirilen</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bolsa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hökümete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dahylsyz</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IUCN </a:t>
            </a:r>
            <a:r>
              <a:rPr lang="de-DE" sz="2000" b="1" dirty="0" err="1">
                <a:ln>
                  <a:solidFill>
                    <a:srgbClr val="002060"/>
                  </a:solidFill>
                </a:ln>
                <a:latin typeface="Times New Roman" panose="02020603050405020304" pitchFamily="18" charset="0"/>
                <a:ea typeface="MyriadPro-Bold"/>
                <a:cs typeface="Times New Roman" panose="02020603050405020304" pitchFamily="18" charset="0"/>
              </a:rPr>
              <a:t>ýa</a:t>
            </a:r>
            <a:r>
              <a:rPr lang="de-DE" sz="2000" b="1" dirty="0">
                <a:ln>
                  <a:solidFill>
                    <a:srgbClr val="002060"/>
                  </a:solidFill>
                </a:ln>
                <a:latin typeface="Times New Roman" panose="02020603050405020304" pitchFamily="18" charset="0"/>
                <a:ea typeface="MyriadPro-Bold"/>
                <a:cs typeface="Times New Roman" panose="02020603050405020304" pitchFamily="18" charset="0"/>
              </a:rPr>
              <a:t>-da MSOP</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tebigaty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goramak</a:t>
            </a:r>
            <a:r>
              <a:rPr lang="de-DE" sz="2000" dirty="0">
                <a:ln>
                  <a:solidFill>
                    <a:srgbClr val="002060"/>
                  </a:solidFill>
                </a:ln>
                <a:latin typeface="Times New Roman" panose="02020603050405020304" pitchFamily="18" charset="0"/>
                <a:ea typeface="MyriadPro-Bold"/>
                <a:cs typeface="Times New Roman" panose="02020603050405020304" pitchFamily="18" charset="0"/>
              </a:rPr>
              <a:t> jemgyýeti.1948-nji 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Fontenblodda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Fransiýa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döredildi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Bu</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işi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faunanyň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we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floranyň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satuwy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Waşington</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konwensiýasynyň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(CITES)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durmuşa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geçirilmegine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ýardam</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edýär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Bu</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ýitip</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barýan</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görnüşleri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Gyzyl</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kitaba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girizmegiň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inisiatorydyr</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87495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8640" y="435992"/>
            <a:ext cx="11338560" cy="5998502"/>
          </a:xfrm>
          <a:prstGeom prst="rect">
            <a:avLst/>
          </a:prstGeom>
        </p:spPr>
        <p:txBody>
          <a:bodyPr wrap="square">
            <a:spAutoFit/>
          </a:bodyPr>
          <a:lstStyle/>
          <a:p>
            <a:pPr indent="450215" algn="just">
              <a:lnSpc>
                <a:spcPct val="115000"/>
              </a:lnSpc>
              <a:spcAft>
                <a:spcPts val="0"/>
              </a:spcAft>
            </a:pPr>
            <a:r>
              <a:rPr lang="sq-AL" sz="2800" b="1" i="1" dirty="0">
                <a:latin typeface="Times New Roman" panose="02020603050405020304" pitchFamily="18" charset="0"/>
                <a:ea typeface="MyriadPro-Regular"/>
                <a:cs typeface="Times New Roman" panose="02020603050405020304" pitchFamily="18" charset="0"/>
              </a:rPr>
              <a:t>Türkmenistan </a:t>
            </a:r>
            <a:r>
              <a:rPr lang="sq-AL" sz="2800" b="1" i="1" dirty="0">
                <a:latin typeface="Times New Roman" panose="02020603050405020304" pitchFamily="18" charset="0"/>
                <a:ea typeface="Times New Roman" panose="02020603050405020304" pitchFamily="18" charset="0"/>
                <a:cs typeface="Times New Roman" panose="02020603050405020304" pitchFamily="18" charset="0"/>
              </a:rPr>
              <a:t>Durnukly ösüş boýunça Merkezi Aziýa başlangyjyna (DÖMAB) </a:t>
            </a:r>
            <a:r>
              <a:rPr lang="sq-AL" sz="2800" b="1" i="1" dirty="0">
                <a:latin typeface="Times New Roman" panose="02020603050405020304" pitchFamily="18" charset="0"/>
                <a:ea typeface="MyriadPro-Regular"/>
                <a:cs typeface="Times New Roman" panose="02020603050405020304" pitchFamily="18" charset="0"/>
              </a:rPr>
              <a:t>gatnaşýar. DÖMAB durnukly ösüş boýunça Bütindünýä Sammitiniň – DÖBS-iň</a:t>
            </a:r>
            <a:r>
              <a:rPr lang="sq-AL"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sq-AL" sz="2800" b="1" i="1" dirty="0">
                <a:latin typeface="Times New Roman" panose="02020603050405020304" pitchFamily="18" charset="0"/>
                <a:ea typeface="MyriadPro-Regular"/>
                <a:cs typeface="Times New Roman" panose="02020603050405020304" pitchFamily="18" charset="0"/>
              </a:rPr>
              <a:t>(Ýohannesburg, 2002) kararlaryny ýerine ýetirmek boýunça MA ýurtlarynyň dünýä</a:t>
            </a:r>
            <a:r>
              <a:rPr lang="sq-AL"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sq-AL" sz="2800" b="1" i="1" dirty="0">
                <a:latin typeface="Times New Roman" panose="02020603050405020304" pitchFamily="18" charset="0"/>
                <a:ea typeface="MyriadPro-Regular"/>
                <a:cs typeface="Times New Roman" panose="02020603050405020304" pitchFamily="18" charset="0"/>
              </a:rPr>
              <a:t>bileleşigi bilen mundan beýläkki hyzmatdaşlygy üçin esas bolýar. </a:t>
            </a:r>
            <a:r>
              <a:rPr lang="en-US" sz="2800" b="1" i="1" dirty="0" err="1">
                <a:latin typeface="Times New Roman" panose="02020603050405020304" pitchFamily="18" charset="0"/>
                <a:ea typeface="MyriadPro-Regular"/>
                <a:cs typeface="Times New Roman" panose="02020603050405020304" pitchFamily="18" charset="0"/>
              </a:rPr>
              <a:t>Biologik</a:t>
            </a:r>
            <a:r>
              <a:rPr lang="en-US" sz="2800" b="1" i="1" dirty="0">
                <a:latin typeface="Times New Roman" panose="02020603050405020304" pitchFamily="18" charset="0"/>
                <a:ea typeface="MyriadPro-Regular"/>
                <a:cs typeface="Times New Roman" panose="02020603050405020304" pitchFamily="18" charset="0"/>
              </a:rPr>
              <a:t> we </a:t>
            </a:r>
            <a:r>
              <a:rPr lang="en-US" sz="2800" b="1" i="1" dirty="0" err="1">
                <a:latin typeface="Times New Roman" panose="02020603050405020304" pitchFamily="18" charset="0"/>
                <a:ea typeface="MyriadPro-Regular"/>
                <a:cs typeface="Times New Roman" panose="02020603050405020304" pitchFamily="18" charset="0"/>
              </a:rPr>
              <a:t>landşaft</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dürlüligini</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gorap</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saklamak</a:t>
            </a:r>
            <a:r>
              <a:rPr lang="en-US" sz="2800" b="1" i="1" dirty="0">
                <a:latin typeface="Times New Roman" panose="02020603050405020304" pitchFamily="18" charset="0"/>
                <a:ea typeface="MyriadPro-Regular"/>
                <a:cs typeface="Times New Roman" panose="02020603050405020304" pitchFamily="18" charset="0"/>
              </a:rPr>
              <a:t> we </a:t>
            </a:r>
            <a:r>
              <a:rPr lang="en-US" sz="2800" b="1" i="1" dirty="0" err="1">
                <a:latin typeface="Times New Roman" panose="02020603050405020304" pitchFamily="18" charset="0"/>
                <a:ea typeface="MyriadPro-Regular"/>
                <a:cs typeface="Times New Roman" panose="02020603050405020304" pitchFamily="18" charset="0"/>
              </a:rPr>
              <a:t>durnukly</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peýdalanmak</a:t>
            </a:r>
            <a:r>
              <a:rPr lang="en-US" sz="2800" b="1" i="1" dirty="0">
                <a:latin typeface="Times New Roman" panose="02020603050405020304" pitchFamily="18" charset="0"/>
                <a:ea typeface="MyriadPro-Regular"/>
                <a:cs typeface="Times New Roman" panose="02020603050405020304" pitchFamily="18" charset="0"/>
              </a:rPr>
              <a:t> DÖBS-</a:t>
            </a:r>
            <a:r>
              <a:rPr lang="en-US" sz="2800" b="1" i="1" dirty="0" err="1">
                <a:latin typeface="Times New Roman" panose="02020603050405020304" pitchFamily="18" charset="0"/>
                <a:ea typeface="MyriadPro-Regular"/>
                <a:cs typeface="Times New Roman" panose="02020603050405020304" pitchFamily="18" charset="0"/>
              </a:rPr>
              <a:t>iň</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maksatlarynyň</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biridir</a:t>
            </a:r>
            <a:r>
              <a:rPr lang="en-US" sz="2800" b="1" i="1" dirty="0">
                <a:latin typeface="Times New Roman" panose="02020603050405020304" pitchFamily="18" charset="0"/>
                <a:ea typeface="MyriadPro-Regular"/>
                <a:cs typeface="Times New Roman" panose="02020603050405020304" pitchFamily="18" charset="0"/>
              </a:rPr>
              <a:t>.</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Halkara</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guramalar</a:t>
            </a:r>
            <a:r>
              <a:rPr lang="en-US" sz="2800" b="1" i="1" dirty="0">
                <a:latin typeface="Times New Roman" panose="02020603050405020304" pitchFamily="18" charset="0"/>
                <a:ea typeface="MyriadPro-Regular"/>
                <a:cs typeface="Times New Roman" panose="02020603050405020304" pitchFamily="18" charset="0"/>
              </a:rPr>
              <a:t> we </a:t>
            </a:r>
            <a:r>
              <a:rPr lang="en-US" sz="2800" b="1" i="1" dirty="0" err="1">
                <a:latin typeface="Times New Roman" panose="02020603050405020304" pitchFamily="18" charset="0"/>
                <a:ea typeface="MyriadPro-Regular"/>
                <a:cs typeface="Times New Roman" panose="02020603050405020304" pitchFamily="18" charset="0"/>
              </a:rPr>
              <a:t>ösen</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ýurtlar</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bu</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maksatlara</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ýetmekdäki</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tagallalary</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goldamak</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boýunça</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borçnamalar</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kabul</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etdiler</a:t>
            </a:r>
            <a:r>
              <a:rPr lang="en-US" sz="2800" b="1" i="1" dirty="0">
                <a:latin typeface="Times New Roman" panose="02020603050405020304" pitchFamily="18" charset="0"/>
                <a:ea typeface="MyriadPro-Regular"/>
                <a:cs typeface="Times New Roman" panose="02020603050405020304" pitchFamily="18" charset="0"/>
              </a:rPr>
              <a:t>. DÖBS-</a:t>
            </a:r>
            <a:r>
              <a:rPr lang="en-US" sz="2800" b="1" i="1" dirty="0" err="1">
                <a:latin typeface="Times New Roman" panose="02020603050405020304" pitchFamily="18" charset="0"/>
                <a:ea typeface="MyriadPro-Regular"/>
                <a:cs typeface="Times New Roman" panose="02020603050405020304" pitchFamily="18" charset="0"/>
              </a:rPr>
              <a:t>iň</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jemleýji</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resmi</a:t>
            </a:r>
            <a:r>
              <a:rPr lang="en-US" sz="2800" b="1" i="1" dirty="0">
                <a:latin typeface="Times New Roman" panose="02020603050405020304" pitchFamily="18" charset="0"/>
                <a:ea typeface="MyriadPro-Regular"/>
                <a:cs typeface="Times New Roman" panose="02020603050405020304" pitchFamily="18" charset="0"/>
              </a:rPr>
              <a:t> </a:t>
            </a:r>
            <a:r>
              <a:rPr lang="en-US" sz="2800" b="1" i="1" dirty="0" err="1">
                <a:latin typeface="Times New Roman" panose="02020603050405020304" pitchFamily="18" charset="0"/>
                <a:ea typeface="MyriadPro-Regular"/>
                <a:cs typeface="Times New Roman" panose="02020603050405020304" pitchFamily="18" charset="0"/>
              </a:rPr>
              <a:t>resminamalaryna</a:t>
            </a:r>
            <a:r>
              <a:rPr lang="en-US" sz="2800" b="1" i="1" dirty="0">
                <a:latin typeface="Times New Roman" panose="02020603050405020304" pitchFamily="18" charset="0"/>
                <a:ea typeface="MyriadPro-Regular"/>
                <a:cs typeface="Times New Roman" panose="02020603050405020304" pitchFamily="18" charset="0"/>
              </a:rPr>
              <a:t> DÖMAB</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ea typeface="MyriadPro-Regular"/>
                <a:cs typeface="Times New Roman" panose="02020603050405020304" pitchFamily="18" charset="0"/>
              </a:rPr>
              <a:t>girdi.</a:t>
            </a:r>
            <a:r>
              <a:rPr lang="en-US" sz="2800" b="1" i="1" dirty="0" err="1" smtClean="0">
                <a:latin typeface="Times New Roman" panose="02020603050405020304" pitchFamily="18" charset="0"/>
                <a:ea typeface="MyriadPro-Regular"/>
              </a:rPr>
              <a:t>Türkmenistan</a:t>
            </a:r>
            <a:r>
              <a:rPr lang="en-US" sz="2800" b="1" i="1" dirty="0" smtClean="0">
                <a:latin typeface="Times New Roman" panose="02020603050405020304" pitchFamily="18" charset="0"/>
                <a:ea typeface="MyriadPro-Regular"/>
              </a:rPr>
              <a:t> </a:t>
            </a:r>
            <a:r>
              <a:rPr lang="en-US" sz="2800" b="1" i="1" dirty="0" err="1">
                <a:latin typeface="Times New Roman" panose="02020603050405020304" pitchFamily="18" charset="0"/>
                <a:ea typeface="Times New Roman" panose="02020603050405020304" pitchFamily="18" charset="0"/>
              </a:rPr>
              <a:t>Merkezi</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Aziýanyň</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Sebit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ekologiýa</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merkeziniň</a:t>
            </a:r>
            <a:r>
              <a:rPr lang="en-US" sz="2800" b="1" i="1" dirty="0">
                <a:latin typeface="Times New Roman" panose="02020603050405020304" pitchFamily="18" charset="0"/>
                <a:ea typeface="Times New Roman" panose="02020603050405020304" pitchFamily="18" charset="0"/>
              </a:rPr>
              <a:t> (MA SEM) </a:t>
            </a:r>
            <a:r>
              <a:rPr lang="en-US" sz="2800" b="1" i="1" dirty="0" err="1">
                <a:latin typeface="Times New Roman" panose="02020603050405020304" pitchFamily="18" charset="0"/>
                <a:ea typeface="MyriadPro-Regular"/>
              </a:rPr>
              <a:t>agzasy</a:t>
            </a:r>
            <a:r>
              <a:rPr lang="en-US" sz="2800" b="1" i="1" dirty="0">
                <a:latin typeface="Times New Roman" panose="02020603050405020304" pitchFamily="18" charset="0"/>
                <a:ea typeface="MyriadPro-Regular"/>
              </a:rPr>
              <a:t>. </a:t>
            </a:r>
            <a:r>
              <a:rPr lang="en-US" sz="2800" b="1" i="1" dirty="0" err="1">
                <a:latin typeface="Times New Roman" panose="02020603050405020304" pitchFamily="18" charset="0"/>
                <a:ea typeface="MyriadPro-Regular"/>
              </a:rPr>
              <a:t>Sebitde</a:t>
            </a:r>
            <a:r>
              <a:rPr lang="en-US" sz="2800" b="1" i="1" dirty="0">
                <a:latin typeface="Times New Roman" panose="02020603050405020304" pitchFamily="18" charset="0"/>
                <a:ea typeface="MyriadPro-Regular"/>
              </a:rPr>
              <a:t> </a:t>
            </a:r>
            <a:r>
              <a:rPr lang="en-US" sz="2800" b="1" i="1" dirty="0" err="1">
                <a:latin typeface="Times New Roman" panose="02020603050405020304" pitchFamily="18" charset="0"/>
                <a:ea typeface="MyriadPro-Regular"/>
              </a:rPr>
              <a:t>raýat</a:t>
            </a:r>
            <a:r>
              <a:rPr lang="en-US" sz="2800" b="1" i="1" dirty="0">
                <a:latin typeface="Times New Roman" panose="02020603050405020304" pitchFamily="18" charset="0"/>
                <a:ea typeface="MyriadPro-Regular"/>
              </a:rPr>
              <a:t> </a:t>
            </a:r>
            <a:r>
              <a:rPr lang="en-US" sz="2800" b="1" i="1" dirty="0" err="1">
                <a:latin typeface="Times New Roman" panose="02020603050405020304" pitchFamily="18" charset="0"/>
                <a:ea typeface="MyriadPro-Regular"/>
              </a:rPr>
              <a:t>jemgyýetini</a:t>
            </a:r>
            <a:r>
              <a:rPr lang="en-US" sz="2800" b="1" i="1" dirty="0">
                <a:latin typeface="Times New Roman" panose="02020603050405020304" pitchFamily="18" charset="0"/>
                <a:ea typeface="MyriadPro-Regular"/>
              </a:rPr>
              <a:t> </a:t>
            </a:r>
            <a:r>
              <a:rPr lang="en-US" sz="2800" b="1" i="1" dirty="0" err="1">
                <a:latin typeface="Times New Roman" panose="02020603050405020304" pitchFamily="18" charset="0"/>
                <a:ea typeface="MyriadPro-Regular"/>
              </a:rPr>
              <a:t>ösdürmäge</a:t>
            </a:r>
            <a:r>
              <a:rPr lang="en-US" sz="2800" b="1" i="1" dirty="0">
                <a:latin typeface="Times New Roman" panose="02020603050405020304" pitchFamily="18" charset="0"/>
                <a:ea typeface="MyriadPro-Regular"/>
              </a:rPr>
              <a:t> </a:t>
            </a:r>
            <a:r>
              <a:rPr lang="en-US" sz="2800" b="1" i="1" dirty="0" err="1">
                <a:latin typeface="Times New Roman" panose="02020603050405020304" pitchFamily="18" charset="0"/>
                <a:ea typeface="MyriadPro-Regular"/>
              </a:rPr>
              <a:t>gönükdirilen</a:t>
            </a:r>
            <a:r>
              <a:rPr lang="en-US" sz="2800" b="1" i="1" dirty="0">
                <a:latin typeface="Times New Roman" panose="02020603050405020304" pitchFamily="18" charset="0"/>
                <a:ea typeface="MyriadPro-Regular"/>
              </a:rPr>
              <a:t> </a:t>
            </a:r>
            <a:r>
              <a:rPr lang="en-US" sz="2800" b="1" i="1" dirty="0" err="1">
                <a:latin typeface="Times New Roman" panose="02020603050405020304" pitchFamily="18" charset="0"/>
                <a:ea typeface="MyriadPro-Regular"/>
              </a:rPr>
              <a:t>maksatnamalar</a:t>
            </a:r>
            <a:r>
              <a:rPr lang="en-US" sz="2800" b="1" i="1" dirty="0">
                <a:latin typeface="Times New Roman" panose="02020603050405020304" pitchFamily="18" charset="0"/>
                <a:ea typeface="MyriadPro-Regular"/>
              </a:rPr>
              <a:t> we </a:t>
            </a:r>
            <a:r>
              <a:rPr lang="en-US" sz="2800" b="1" i="1" dirty="0" err="1">
                <a:latin typeface="Times New Roman" panose="02020603050405020304" pitchFamily="18" charset="0"/>
                <a:ea typeface="MyriadPro-Regular"/>
              </a:rPr>
              <a:t>taslamalar</a:t>
            </a:r>
            <a:r>
              <a:rPr lang="en-US" sz="2800" b="1" i="1" dirty="0">
                <a:latin typeface="Times New Roman" panose="02020603050405020304" pitchFamily="18" charset="0"/>
                <a:ea typeface="MyriadPro-Regular"/>
              </a:rPr>
              <a:t> MA SEM-</a:t>
            </a:r>
            <a:r>
              <a:rPr lang="en-US" sz="2800" b="1" i="1" dirty="0" err="1">
                <a:latin typeface="Times New Roman" panose="02020603050405020304" pitchFamily="18" charset="0"/>
                <a:ea typeface="MyriadPro-Regular"/>
              </a:rPr>
              <a:t>iň</a:t>
            </a:r>
            <a:r>
              <a:rPr lang="en-US" sz="2800" b="1" i="1" dirty="0">
                <a:latin typeface="Times New Roman" panose="02020603050405020304" pitchFamily="18" charset="0"/>
                <a:ea typeface="MyriadPro-Regular"/>
              </a:rPr>
              <a:t> </a:t>
            </a:r>
            <a:r>
              <a:rPr lang="en-US" sz="2800" b="1" i="1" dirty="0" err="1">
                <a:latin typeface="Times New Roman" panose="02020603050405020304" pitchFamily="18" charset="0"/>
                <a:ea typeface="MyriadPro-Regular"/>
              </a:rPr>
              <a:t>işleriniň</a:t>
            </a:r>
            <a:r>
              <a:rPr lang="en-US" sz="2800" b="1" i="1" dirty="0">
                <a:latin typeface="Times New Roman" panose="02020603050405020304" pitchFamily="18" charset="0"/>
                <a:ea typeface="MyriadPro-Regular"/>
              </a:rPr>
              <a:t> </a:t>
            </a:r>
            <a:r>
              <a:rPr lang="en-US" sz="2800" b="1" i="1" dirty="0" err="1">
                <a:latin typeface="Times New Roman" panose="02020603050405020304" pitchFamily="18" charset="0"/>
                <a:ea typeface="MyriadPro-Regular"/>
              </a:rPr>
              <a:t>esasy</a:t>
            </a:r>
            <a:r>
              <a:rPr lang="en-US" sz="2800" b="1" i="1" dirty="0">
                <a:latin typeface="Times New Roman" panose="02020603050405020304" pitchFamily="18" charset="0"/>
                <a:ea typeface="MyriadPro-Regular"/>
              </a:rPr>
              <a:t> </a:t>
            </a:r>
            <a:r>
              <a:rPr lang="en-US" sz="2800" b="1" i="1" dirty="0" err="1">
                <a:latin typeface="Times New Roman" panose="02020603050405020304" pitchFamily="18" charset="0"/>
                <a:ea typeface="MyriadPro-Regular"/>
              </a:rPr>
              <a:t>ugurlarynyň</a:t>
            </a:r>
            <a:r>
              <a:rPr lang="en-US" sz="2800" b="1" i="1" dirty="0">
                <a:latin typeface="Times New Roman" panose="02020603050405020304" pitchFamily="18" charset="0"/>
                <a:ea typeface="MyriadPro-Regular"/>
              </a:rPr>
              <a:t> </a:t>
            </a:r>
            <a:r>
              <a:rPr lang="en-US" sz="2800" b="1" i="1" dirty="0" err="1">
                <a:latin typeface="Times New Roman" panose="02020603050405020304" pitchFamily="18" charset="0"/>
                <a:ea typeface="MyriadPro-Regular"/>
              </a:rPr>
              <a:t>biridir</a:t>
            </a:r>
            <a:r>
              <a:rPr lang="en-US" sz="2800" b="1" i="1" dirty="0">
                <a:latin typeface="Times New Roman" panose="02020603050405020304" pitchFamily="18" charset="0"/>
                <a:ea typeface="MyriadPro-Regular"/>
              </a:rPr>
              <a:t>. </a:t>
            </a:r>
            <a:endParaRPr lang="ru-RU" sz="2800" b="1" i="1" dirty="0"/>
          </a:p>
        </p:txBody>
      </p:sp>
    </p:spTree>
    <p:extLst>
      <p:ext uri="{BB962C8B-B14F-4D97-AF65-F5344CB8AC3E}">
        <p14:creationId xmlns:p14="http://schemas.microsoft.com/office/powerpoint/2010/main" val="9306556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500" y="345892"/>
            <a:ext cx="11247120" cy="5349157"/>
          </a:xfrm>
          <a:prstGeom prst="rect">
            <a:avLst/>
          </a:prstGeom>
        </p:spPr>
        <p:txBody>
          <a:bodyPr wrap="square">
            <a:spAutoFit/>
          </a:bodyPr>
          <a:lstStyle/>
          <a:p>
            <a:pPr indent="450215" algn="just">
              <a:lnSpc>
                <a:spcPct val="115000"/>
              </a:lnSpc>
              <a:spcAft>
                <a:spcPts val="0"/>
              </a:spcAft>
            </a:pP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MA SEM 2003-nji ýylda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Ekologik</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bilimiň</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(EB)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maksatnamasyny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amala</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aşyrmaga</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girişip</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onuň</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maksady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ekologik</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bilimiň</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ileri</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tutulýan</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meselelerini</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çözmek</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EB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ulgamynda</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durnukly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baglanyşygy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we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iş</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tejribäni</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hem-de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usuly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işläp</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taýýarlamalary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alyşmagy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ýola</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goýmak</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maksatnamalaryň</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we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taslamalaryň</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ýerine</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ýetirilmegi</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üçin</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maýa</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goýumlaryny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çekmek</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EB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maksatnamasyny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döretmegiň</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umumy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çemeleşmelerini</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we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ýörelgelerini</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işläp</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taýýarlamak</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EB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ulgamynda</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maglumatlar</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binýadyny</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işläp</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taýýarlamak</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 we </a:t>
            </a:r>
            <a:r>
              <a:rPr lang="en-US" sz="2800" b="1" dirty="0" err="1">
                <a:ln>
                  <a:solidFill>
                    <a:srgbClr val="00B0F0"/>
                  </a:solidFill>
                </a:ln>
                <a:latin typeface="Times New Roman" panose="02020603050405020304" pitchFamily="18" charset="0"/>
                <a:ea typeface="MyriadPro-Regular"/>
                <a:cs typeface="Times New Roman" panose="02020603050405020304" pitchFamily="18" charset="0"/>
              </a:rPr>
              <a:t>beýlekilerdir</a:t>
            </a:r>
            <a:r>
              <a:rPr lang="en-US" sz="2800" b="1" dirty="0">
                <a:ln>
                  <a:solidFill>
                    <a:srgbClr val="00B0F0"/>
                  </a:solidFill>
                </a:ln>
                <a:latin typeface="Times New Roman" panose="02020603050405020304" pitchFamily="18" charset="0"/>
                <a:ea typeface="MyriadPro-Regular"/>
                <a:cs typeface="Times New Roman" panose="02020603050405020304" pitchFamily="18" charset="0"/>
              </a:rPr>
              <a:t>.</a:t>
            </a:r>
            <a:endParaRPr lang="ru-RU" sz="2000" b="1" dirty="0" smtClean="0">
              <a:ln>
                <a:solidFill>
                  <a:srgbClr val="00B0F0"/>
                </a:solidFill>
              </a:ln>
              <a:effectLst/>
              <a:latin typeface="Calibri" panose="020F0502020204030204" pitchFamily="34" charset="0"/>
              <a:ea typeface="Times New Roman" panose="02020603050405020304" pitchFamily="18" charset="0"/>
              <a:cs typeface="Times New Roman" panose="02020603050405020304" pitchFamily="18" charset="0"/>
            </a:endParaRPr>
          </a:p>
          <a:p>
            <a:r>
              <a:rPr lang="en-US" sz="2800" b="1" dirty="0" err="1">
                <a:ln>
                  <a:solidFill>
                    <a:srgbClr val="00B0F0"/>
                  </a:solidFill>
                </a:ln>
                <a:latin typeface="Times New Roman" panose="02020603050405020304" pitchFamily="18" charset="0"/>
                <a:ea typeface="MyriadPro-Regular"/>
              </a:rPr>
              <a:t>Biodürlülik</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hakyndaky</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konwensiýadan</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başga</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janly</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tebigy</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baýlyklary</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goramagyň</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düzgünlerini</a:t>
            </a:r>
            <a:r>
              <a:rPr lang="en-US" sz="2800" b="1" dirty="0">
                <a:ln>
                  <a:solidFill>
                    <a:srgbClr val="00B0F0"/>
                  </a:solidFill>
                </a:ln>
                <a:latin typeface="Times New Roman" panose="02020603050405020304" pitchFamily="18" charset="0"/>
                <a:ea typeface="MyriadPro-Regular"/>
              </a:rPr>
              <a:t> we </a:t>
            </a:r>
            <a:r>
              <a:rPr lang="en-US" sz="2800" b="1" dirty="0" err="1">
                <a:ln>
                  <a:solidFill>
                    <a:srgbClr val="00B0F0"/>
                  </a:solidFill>
                </a:ln>
                <a:latin typeface="Times New Roman" panose="02020603050405020304" pitchFamily="18" charset="0"/>
                <a:ea typeface="MyriadPro-Regular"/>
              </a:rPr>
              <a:t>ýörelgelerini</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içine</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alýan</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halkara</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Konwensiýalaryň</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Ylalaşyklaryň</a:t>
            </a:r>
            <a:r>
              <a:rPr lang="en-US" sz="2800" b="1" dirty="0">
                <a:ln>
                  <a:solidFill>
                    <a:srgbClr val="00B0F0"/>
                  </a:solidFill>
                </a:ln>
                <a:latin typeface="Times New Roman" panose="02020603050405020304" pitchFamily="18" charset="0"/>
                <a:ea typeface="MyriadPro-Regular"/>
              </a:rPr>
              <a:t>) </a:t>
            </a:r>
            <a:r>
              <a:rPr lang="en-US" sz="2800" b="1" dirty="0" err="1">
                <a:ln>
                  <a:solidFill>
                    <a:srgbClr val="00B0F0"/>
                  </a:solidFill>
                </a:ln>
                <a:latin typeface="Times New Roman" panose="02020603050405020304" pitchFamily="18" charset="0"/>
                <a:ea typeface="MyriadPro-Regular"/>
              </a:rPr>
              <a:t>birnäçesi</a:t>
            </a:r>
            <a:r>
              <a:rPr lang="en-US" sz="2800" b="1" dirty="0">
                <a:ln>
                  <a:solidFill>
                    <a:srgbClr val="00B0F0"/>
                  </a:solidFill>
                </a:ln>
                <a:latin typeface="Times New Roman" panose="02020603050405020304" pitchFamily="18" charset="0"/>
                <a:ea typeface="MyriadPro-Regular"/>
              </a:rPr>
              <a:t> bar.</a:t>
            </a:r>
            <a:endParaRPr lang="ru-RU" sz="2800" b="1" dirty="0">
              <a:ln>
                <a:solidFill>
                  <a:srgbClr val="00B0F0"/>
                </a:solidFill>
              </a:ln>
            </a:endParaRPr>
          </a:p>
        </p:txBody>
      </p:sp>
    </p:spTree>
    <p:extLst>
      <p:ext uri="{BB962C8B-B14F-4D97-AF65-F5344CB8AC3E}">
        <p14:creationId xmlns:p14="http://schemas.microsoft.com/office/powerpoint/2010/main" val="232320353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11480" y="0"/>
            <a:ext cx="11384280" cy="6534096"/>
          </a:xfrm>
          <a:prstGeom prst="rect">
            <a:avLst/>
          </a:prstGeom>
        </p:spPr>
        <p:txBody>
          <a:bodyPr wrap="square">
            <a:spAutoFit/>
          </a:bodyPr>
          <a:lstStyle/>
          <a:p>
            <a:pPr lvl="0" algn="ctr">
              <a:lnSpc>
                <a:spcPct val="115000"/>
              </a:lnSpc>
              <a:spcAft>
                <a:spcPts val="0"/>
              </a:spcAft>
            </a:pPr>
            <a:r>
              <a:rPr lang="tk-TM" sz="2800" b="1" dirty="0" smtClean="0">
                <a:ln>
                  <a:solidFill>
                    <a:srgbClr val="002060"/>
                  </a:solidFill>
                </a:ln>
                <a:latin typeface="Times New Roman" panose="02020603050405020304" pitchFamily="18" charset="0"/>
                <a:ea typeface="MyriadPro-Bold"/>
                <a:cs typeface="Times New Roman" panose="02020603050405020304" pitchFamily="18" charset="0"/>
              </a:rPr>
              <a:t>6. </a:t>
            </a:r>
            <a:r>
              <a:rPr lang="de-DE" sz="2800" b="1" dirty="0" smtClean="0">
                <a:ln>
                  <a:solidFill>
                    <a:srgbClr val="002060"/>
                  </a:solidFill>
                </a:ln>
                <a:latin typeface="Times New Roman" panose="02020603050405020304" pitchFamily="18" charset="0"/>
                <a:ea typeface="MyriadPro-Bold"/>
                <a:cs typeface="Times New Roman" panose="02020603050405020304" pitchFamily="18" charset="0"/>
              </a:rPr>
              <a:t>BMG-</a:t>
            </a:r>
            <a:r>
              <a:rPr lang="de-DE" sz="2800" b="1" dirty="0" err="1" smtClean="0">
                <a:ln>
                  <a:solidFill>
                    <a:srgbClr val="002060"/>
                  </a:solidFill>
                </a:ln>
                <a:latin typeface="Times New Roman" panose="02020603050405020304" pitchFamily="18" charset="0"/>
                <a:ea typeface="MyriadPro-Bold"/>
                <a:cs typeface="Times New Roman" panose="02020603050405020304" pitchFamily="18" charset="0"/>
              </a:rPr>
              <a:t>nyň</a:t>
            </a:r>
            <a:r>
              <a:rPr lang="de-DE" sz="2800" b="1" dirty="0" smtClean="0">
                <a:ln>
                  <a:solidFill>
                    <a:srgbClr val="002060"/>
                  </a:solidFill>
                </a:ln>
                <a:latin typeface="Times New Roman" panose="02020603050405020304" pitchFamily="18" charset="0"/>
                <a:ea typeface="MyriadPro-Bold"/>
                <a:cs typeface="Times New Roman" panose="02020603050405020304" pitchFamily="18" charset="0"/>
              </a:rPr>
              <a:t> </a:t>
            </a:r>
            <a:r>
              <a:rPr lang="de-DE" sz="2800" b="1" dirty="0" err="1">
                <a:ln>
                  <a:solidFill>
                    <a:srgbClr val="002060"/>
                  </a:solidFill>
                </a:ln>
                <a:latin typeface="Times New Roman" panose="02020603050405020304" pitchFamily="18" charset="0"/>
                <a:ea typeface="MyriadPro-Bold"/>
                <a:cs typeface="Times New Roman" panose="02020603050405020304" pitchFamily="18" charset="0"/>
              </a:rPr>
              <a:t>daşky</a:t>
            </a:r>
            <a:r>
              <a:rPr lang="de-DE" sz="2800" b="1" dirty="0">
                <a:ln>
                  <a:solidFill>
                    <a:srgbClr val="002060"/>
                  </a:solidFill>
                </a:ln>
                <a:latin typeface="Times New Roman" panose="02020603050405020304" pitchFamily="18" charset="0"/>
                <a:ea typeface="MyriadPro-Bold"/>
                <a:cs typeface="Times New Roman" panose="02020603050405020304" pitchFamily="18" charset="0"/>
              </a:rPr>
              <a:t> </a:t>
            </a:r>
            <a:r>
              <a:rPr lang="de-DE" sz="2800" b="1" dirty="0" err="1">
                <a:ln>
                  <a:solidFill>
                    <a:srgbClr val="002060"/>
                  </a:solidFill>
                </a:ln>
                <a:latin typeface="Times New Roman" panose="02020603050405020304" pitchFamily="18" charset="0"/>
                <a:ea typeface="MyriadPro-Bold"/>
                <a:cs typeface="Times New Roman" panose="02020603050405020304" pitchFamily="18" charset="0"/>
              </a:rPr>
              <a:t>gurşawy</a:t>
            </a:r>
            <a:r>
              <a:rPr lang="de-DE" sz="2800" b="1" dirty="0">
                <a:ln>
                  <a:solidFill>
                    <a:srgbClr val="002060"/>
                  </a:solidFill>
                </a:ln>
                <a:latin typeface="Times New Roman" panose="02020603050405020304" pitchFamily="18" charset="0"/>
                <a:ea typeface="MyriadPro-Bold"/>
                <a:cs typeface="Times New Roman" panose="02020603050405020304" pitchFamily="18" charset="0"/>
              </a:rPr>
              <a:t> </a:t>
            </a:r>
            <a:r>
              <a:rPr lang="de-DE" sz="2800" b="1" dirty="0" err="1">
                <a:ln>
                  <a:solidFill>
                    <a:srgbClr val="002060"/>
                  </a:solidFill>
                </a:ln>
                <a:latin typeface="Times New Roman" panose="02020603050405020304" pitchFamily="18" charset="0"/>
                <a:ea typeface="MyriadPro-Bold"/>
                <a:cs typeface="Times New Roman" panose="02020603050405020304" pitchFamily="18" charset="0"/>
              </a:rPr>
              <a:t>goramak</a:t>
            </a:r>
            <a:r>
              <a:rPr lang="de-DE" sz="2800" b="1" dirty="0">
                <a:ln>
                  <a:solidFill>
                    <a:srgbClr val="002060"/>
                  </a:solidFill>
                </a:ln>
                <a:latin typeface="Times New Roman" panose="02020603050405020304" pitchFamily="18" charset="0"/>
                <a:ea typeface="MyriadPro-Bold"/>
                <a:cs typeface="Times New Roman" panose="02020603050405020304" pitchFamily="18" charset="0"/>
              </a:rPr>
              <a:t> </a:t>
            </a:r>
            <a:r>
              <a:rPr lang="de-DE" sz="2800" b="1"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800" b="1" dirty="0">
                <a:ln>
                  <a:solidFill>
                    <a:srgbClr val="002060"/>
                  </a:solidFill>
                </a:ln>
                <a:latin typeface="Times New Roman" panose="02020603050405020304" pitchFamily="18" charset="0"/>
                <a:ea typeface="MyriadPro-Bold"/>
                <a:cs typeface="Times New Roman" panose="02020603050405020304" pitchFamily="18" charset="0"/>
              </a:rPr>
              <a:t> </a:t>
            </a:r>
            <a:r>
              <a:rPr lang="de-DE" sz="2800" b="1" dirty="0" err="1">
                <a:ln>
                  <a:solidFill>
                    <a:srgbClr val="002060"/>
                  </a:solidFill>
                </a:ln>
                <a:latin typeface="Times New Roman" panose="02020603050405020304" pitchFamily="18" charset="0"/>
                <a:ea typeface="MyriadPro-Bold"/>
                <a:cs typeface="Times New Roman" panose="02020603050405020304" pitchFamily="18" charset="0"/>
              </a:rPr>
              <a:t>beýleki</a:t>
            </a:r>
            <a:r>
              <a:rPr lang="de-DE" sz="2800" b="1" dirty="0">
                <a:ln>
                  <a:solidFill>
                    <a:srgbClr val="002060"/>
                  </a:solidFill>
                </a:ln>
                <a:latin typeface="Times New Roman" panose="02020603050405020304" pitchFamily="18" charset="0"/>
                <a:ea typeface="MyriadPro-Bold"/>
                <a:cs typeface="Times New Roman" panose="02020603050405020304" pitchFamily="18" charset="0"/>
              </a:rPr>
              <a:t> </a:t>
            </a:r>
            <a:r>
              <a:rPr lang="de-DE" sz="2800" b="1" dirty="0" err="1">
                <a:ln>
                  <a:solidFill>
                    <a:srgbClr val="002060"/>
                  </a:solidFill>
                </a:ln>
                <a:latin typeface="Times New Roman" panose="02020603050405020304" pitchFamily="18" charset="0"/>
                <a:ea typeface="MyriadPro-Bold"/>
                <a:cs typeface="Times New Roman" panose="02020603050405020304" pitchFamily="18" charset="0"/>
              </a:rPr>
              <a:t>konwensiýalary,olaryň</a:t>
            </a:r>
            <a:r>
              <a:rPr lang="de-DE" sz="2800" b="1" dirty="0">
                <a:ln>
                  <a:solidFill>
                    <a:srgbClr val="002060"/>
                  </a:solidFill>
                </a:ln>
                <a:latin typeface="Times New Roman" panose="02020603050405020304" pitchFamily="18" charset="0"/>
                <a:ea typeface="MyriadPro-Bold"/>
                <a:cs typeface="Times New Roman" panose="02020603050405020304" pitchFamily="18" charset="0"/>
              </a:rPr>
              <a:t> </a:t>
            </a:r>
            <a:r>
              <a:rPr lang="de-DE" sz="2800" b="1" dirty="0" err="1">
                <a:ln>
                  <a:solidFill>
                    <a:srgbClr val="002060"/>
                  </a:solidFill>
                </a:ln>
                <a:latin typeface="Times New Roman" panose="02020603050405020304" pitchFamily="18" charset="0"/>
                <a:ea typeface="MyriadPro-Bold"/>
                <a:cs typeface="Times New Roman" panose="02020603050405020304" pitchFamily="18" charset="0"/>
              </a:rPr>
              <a:t>maksady</a:t>
            </a:r>
            <a:endParaRPr lang="ru-RU" sz="20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0"/>
              </a:spcAft>
            </a:pPr>
            <a:r>
              <a:rPr lang="sq-AL" sz="2800" i="1" dirty="0">
                <a:ln>
                  <a:solidFill>
                    <a:srgbClr val="002060"/>
                  </a:solidFill>
                </a:ln>
                <a:latin typeface="Times New Roman" panose="02020603050405020304" pitchFamily="18" charset="0"/>
                <a:ea typeface="MyriadPro-Regular"/>
                <a:cs typeface="Times New Roman" panose="02020603050405020304" pitchFamily="18" charset="0"/>
              </a:rPr>
              <a:t>Orhus Konwensiýasy. </a:t>
            </a:r>
            <a:r>
              <a:rPr lang="sq-AL" sz="2800" dirty="0">
                <a:ln>
                  <a:solidFill>
                    <a:srgbClr val="002060"/>
                  </a:solidFill>
                </a:ln>
                <a:latin typeface="Times New Roman" panose="02020603050405020304" pitchFamily="18" charset="0"/>
                <a:ea typeface="MyriadPro-Bold"/>
                <a:cs typeface="Times New Roman" panose="02020603050405020304" pitchFamily="18" charset="0"/>
              </a:rPr>
              <a:t>BMG-nyň daşky gurşawy goramak baradaky beýleki konwensiýalary</a:t>
            </a:r>
            <a:r>
              <a:rPr lang="sq-AL" sz="2800" dirty="0">
                <a:ln>
                  <a:solidFill>
                    <a:srgbClr val="002060"/>
                  </a:solidFill>
                </a:ln>
                <a:latin typeface="Times New Roman" panose="02020603050405020304" pitchFamily="18" charset="0"/>
                <a:ea typeface="MyriadPro-Regular"/>
                <a:cs typeface="Times New Roman" panose="02020603050405020304" pitchFamily="18" charset="0"/>
              </a:rPr>
              <a:t>na Orhus we Bazel Konwensiýalary degişli. 1998-nji ýylyň 25-nji iýunynda Daniýada Ministrleriň 4-nji konferensiýasynda “Töwerekdäki gurşawa degişli bolan ekologik maglumatlary almaga rugsat bermek oňa degişli kararlaryň kabul edilmek işlerine we meseleleriň adalatly çözülmegine jemgyýetçiligiň gatnaşmagyna rugsat bermek” baradaky kabul edilen Orhus konwensiýasyny Türkmenistan 1999-njy ýylyň 30-njy aprelinde </a:t>
            </a:r>
            <a:r>
              <a:rPr lang="sq-AL" sz="2800" dirty="0" smtClean="0">
                <a:ln>
                  <a:solidFill>
                    <a:srgbClr val="002060"/>
                  </a:solidFill>
                </a:ln>
                <a:latin typeface="Times New Roman" panose="02020603050405020304" pitchFamily="18" charset="0"/>
                <a:ea typeface="MyriadPro-Regular"/>
                <a:cs typeface="Times New Roman" panose="02020603050405020304" pitchFamily="18" charset="0"/>
              </a:rPr>
              <a:t>tassyklady.Konwensiýa </a:t>
            </a:r>
            <a:r>
              <a:rPr lang="sq-AL" sz="2800" dirty="0">
                <a:ln>
                  <a:solidFill>
                    <a:srgbClr val="002060"/>
                  </a:solidFill>
                </a:ln>
                <a:latin typeface="Times New Roman" panose="02020603050405020304" pitchFamily="18" charset="0"/>
                <a:ea typeface="MyriadPro-Regular"/>
                <a:cs typeface="Times New Roman" panose="02020603050405020304" pitchFamily="18" charset="0"/>
              </a:rPr>
              <a:t>22 maddadan durýar. Olarda esasy düşünjeler, meseleler, borçlar we talaplar, taraplaryň hukuklary, goýlan meseleleri amala aşyrmak boýunça ýolbaşçylyk, üýtgeşmeler boýunça düzgünler, jedelleri sazlaşdyrmak we başga meselelere seredilýär.</a:t>
            </a:r>
            <a:endParaRPr lang="ru-RU" sz="2000" dirty="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367864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2920" y="0"/>
            <a:ext cx="11041380" cy="6534096"/>
          </a:xfrm>
          <a:prstGeom prst="rect">
            <a:avLst/>
          </a:prstGeom>
        </p:spPr>
        <p:txBody>
          <a:bodyPr wrap="square">
            <a:spAutoFit/>
          </a:bodyPr>
          <a:lstStyle/>
          <a:p>
            <a:pPr indent="449580" algn="just">
              <a:lnSpc>
                <a:spcPct val="115000"/>
              </a:lnSpc>
              <a:spcAft>
                <a:spcPts val="0"/>
              </a:spcAft>
            </a:pPr>
            <a:r>
              <a:rPr lang="sq-AL" sz="2800" b="1" i="1" dirty="0">
                <a:latin typeface="Times New Roman" panose="02020603050405020304" pitchFamily="18" charset="0"/>
                <a:ea typeface="MyriadPro-Regular"/>
                <a:cs typeface="Times New Roman" panose="02020603050405020304" pitchFamily="18" charset="0"/>
              </a:rPr>
              <a:t>Orhus konwensiýasynda sagdyn tebigy gurşaw üçin esasy üç meseläni kesgitleýän, adam hukugynyň amala aşyrylmaly ýollary ýazylan, ýagny</a:t>
            </a:r>
            <a:endParaRPr lang="ru-RU" sz="2000" b="1" i="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sq-AL" sz="2800" b="1" i="1" dirty="0">
                <a:latin typeface="Times New Roman" panose="02020603050405020304" pitchFamily="18" charset="0"/>
                <a:ea typeface="MyriadPro-Regular"/>
                <a:cs typeface="Times New Roman" panose="02020603050405020304" pitchFamily="18" charset="0"/>
              </a:rPr>
              <a:t>maglumatlary almaga rugsat bermek;</a:t>
            </a:r>
            <a:endParaRPr lang="ru-RU" sz="2000" b="1" i="1" dirty="0" smtClean="0">
              <a:effectLst/>
              <a:latin typeface="Calibri" panose="020F0502020204030204" pitchFamily="34" charset="0"/>
              <a:ea typeface="MyriadPro-Regular"/>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sq-AL" sz="2800" b="1" i="1" dirty="0">
                <a:latin typeface="Times New Roman" panose="02020603050405020304" pitchFamily="18" charset="0"/>
                <a:ea typeface="MyriadPro-Regular"/>
                <a:cs typeface="Times New Roman" panose="02020603050405020304" pitchFamily="18" charset="0"/>
              </a:rPr>
              <a:t>kararlary kabul etmek işlerine jemgyýetçiligiň gatnaşmagy;</a:t>
            </a:r>
            <a:endParaRPr lang="ru-RU" sz="2000" b="1" i="1" dirty="0" smtClean="0">
              <a:effectLst/>
              <a:latin typeface="Calibri" panose="020F0502020204030204" pitchFamily="34" charset="0"/>
              <a:ea typeface="MyriadPro-Regular"/>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sq-AL" sz="2800" b="1" i="1" dirty="0">
                <a:latin typeface="Times New Roman" panose="02020603050405020304" pitchFamily="18" charset="0"/>
                <a:ea typeface="MyriadPro-Regular"/>
                <a:cs typeface="Times New Roman" panose="02020603050405020304" pitchFamily="18" charset="0"/>
              </a:rPr>
              <a:t>adalatlylygyň bolmagyna rugsat bermek;</a:t>
            </a:r>
            <a:endParaRPr lang="ru-RU" sz="2000" b="1" i="1" dirty="0" smtClean="0">
              <a:effectLst/>
              <a:latin typeface="Calibri" panose="020F0502020204030204" pitchFamily="34" charset="0"/>
              <a:ea typeface="MyriadPro-Regular"/>
              <a:cs typeface="Times New Roman" panose="02020603050405020304" pitchFamily="18" charset="0"/>
            </a:endParaRPr>
          </a:p>
          <a:p>
            <a:pPr indent="449580" algn="just">
              <a:lnSpc>
                <a:spcPct val="115000"/>
              </a:lnSpc>
              <a:spcAft>
                <a:spcPts val="0"/>
              </a:spcAft>
            </a:pPr>
            <a:r>
              <a:rPr lang="sq-AL" sz="2800" b="1" i="1" dirty="0">
                <a:latin typeface="Times New Roman" panose="02020603050405020304" pitchFamily="18" charset="0"/>
                <a:ea typeface="MyriadPro-Regular"/>
                <a:cs typeface="Times New Roman" panose="02020603050405020304" pitchFamily="18" charset="0"/>
              </a:rPr>
              <a:t>Bazel Konwensiýasy. BMG-nyň arka durmagy bilen howply galyndylaryň serhedüsti daşalyşyna we olaryň çykarylyşyna gözegçilik etmek hakyndaky konwensiýa işlenip taýýarlandy we 1989-njy ýylyň 23-nji martynda Bazel şäherinde (Şwesariýa) kabul edildi.Bu resminama 1992-nji ýylyň 5-nji maýynda, haçan-da 20 sany döwlet konwensiýany tassyklandan soň güýje girdi.</a:t>
            </a:r>
            <a:endParaRPr lang="ru-RU" sz="2000" b="1" i="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0"/>
              </a:spcAft>
            </a:pPr>
            <a:r>
              <a:rPr lang="sq-AL" sz="2800" b="1" i="1" dirty="0">
                <a:latin typeface="Times New Roman" panose="02020603050405020304" pitchFamily="18" charset="0"/>
                <a:ea typeface="MyriadPro-Regular"/>
                <a:cs typeface="Times New Roman" panose="02020603050405020304" pitchFamily="18" charset="0"/>
              </a:rPr>
              <a:t>Türkmenistan bu konwensiýa 1996-njy ýylyň 18-nji iýunynda gol çekdi we tassyklady.</a:t>
            </a:r>
            <a:endParaRPr lang="ru-RU" sz="2000" b="1"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81725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5780" y="256979"/>
            <a:ext cx="11155680" cy="5785879"/>
          </a:xfrm>
          <a:prstGeom prst="rect">
            <a:avLst/>
          </a:prstGeom>
        </p:spPr>
        <p:txBody>
          <a:bodyPr wrap="square">
            <a:spAutoFit/>
            <a:scene3d>
              <a:camera prst="orthographicFront"/>
              <a:lightRig rig="soft" dir="t">
                <a:rot lat="0" lon="0" rev="15600000"/>
              </a:lightRig>
            </a:scene3d>
            <a:sp3d extrusionH="57150" prstMaterial="softEdge">
              <a:bevelT w="25400" h="38100"/>
            </a:sp3d>
          </a:bodyPr>
          <a:lstStyle/>
          <a:p>
            <a:pPr algn="just">
              <a:lnSpc>
                <a:spcPct val="115000"/>
              </a:lnSpc>
              <a:spcAft>
                <a:spcPts val="0"/>
              </a:spcAft>
            </a:pPr>
            <a:r>
              <a:rPr lang="sq-AL" sz="3600" b="1" dirty="0">
                <a:ln/>
                <a:solidFill>
                  <a:schemeClr val="accent4"/>
                </a:solidFill>
                <a:latin typeface="Times New Roman" panose="02020603050405020304" pitchFamily="18" charset="0"/>
                <a:ea typeface="MyriadPro-Regular"/>
                <a:cs typeface="Times New Roman" panose="02020603050405020304" pitchFamily="18" charset="0"/>
              </a:rPr>
              <a:t>Konwensiýada uly iki bölek meselä garalýar. Meseläniň birinji bölegi howply galyndylaryň serhedüsti daşalyşyna  gözegçilik etmek bilen baglanyşykly. Ikinjisi howply galyndylary töwerekdäki gurşawa zyýan ýetirmezden gömmeklige degişli. Olardn başga-da, konwensiýanyň düzgünnamasy boýunça Türkmenistanyň şu iki ugur boýunça kömek almaga hukugy bardyr. Bu wezipeleri Ženewa şäherinde ýerleşen Bazel konwensiýasynyň Sekretariaty ýetirýär.</a:t>
            </a:r>
            <a:endParaRPr lang="ru-RU" sz="2800" b="1" dirty="0">
              <a:ln/>
              <a:solidFill>
                <a:schemeClr val="accent4"/>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027843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6473" y="390993"/>
            <a:ext cx="11125200" cy="5543056"/>
          </a:xfrm>
          <a:prstGeom prst="rect">
            <a:avLst/>
          </a:prstGeom>
        </p:spPr>
        <p:txBody>
          <a:bodyPr wrap="square">
            <a:spAutoFit/>
          </a:bodyPr>
          <a:lstStyle/>
          <a:p>
            <a:pPr indent="457200" algn="just">
              <a:lnSpc>
                <a:spcPct val="115000"/>
              </a:lnSpc>
              <a:spcAft>
                <a:spcPts val="0"/>
              </a:spcAft>
            </a:pP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WWF-</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ýabany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tebigaty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goramagyň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bütindünýä</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fondy.1961-nji ýylda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dθredilen.Bütin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düňýäde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27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sany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milli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bölümleri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5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mln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sany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meýletin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agzalary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bar.</a:t>
            </a:r>
            <a:endParaRPr lang="ru-RU" sz="20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Rim</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kluby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Adam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tebigat</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gatnaşyklarynyň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sazlaşygynyň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möhümligi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barada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halkalaryň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arasynda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wagyz</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işlerini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geçirýän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hökümete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dahylsyz</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gurama.1972-nji ýylda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döredildi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t>
            </a:r>
            <a:endParaRPr lang="ru-RU" sz="20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ekologiki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sudy-1994-nji ýylda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Mehikoda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döredildi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Sudyň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düzüminde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24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döwletden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29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hukuk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goraýjy-ekologlar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işleýär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t>
            </a:r>
            <a:endParaRPr lang="ru-RU" sz="20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Greenpeace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ýaşyl</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düňýä</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guramanyň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maksady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daşky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gurşawyň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bozulmagynyň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öňüni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almakdyr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1971-nji ýylda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Kanadada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döredildi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32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döwletde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bölümleri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1,5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mln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agzasy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bar.</a:t>
            </a:r>
            <a:endParaRPr lang="ru-RU" sz="2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897306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7769" y="285111"/>
            <a:ext cx="11132820" cy="5584670"/>
          </a:xfrm>
          <a:prstGeom prst="rect">
            <a:avLst/>
          </a:prstGeom>
        </p:spPr>
        <p:txBody>
          <a:bodyPr wrap="square">
            <a:spAutoFit/>
          </a:bodyPr>
          <a:lstStyle/>
          <a:p>
            <a:pPr marL="342900" lvl="0" indent="-342900" algn="just">
              <a:lnSpc>
                <a:spcPct val="115000"/>
              </a:lnSpc>
              <a:spcAft>
                <a:spcPts val="0"/>
              </a:spcAft>
              <a:buFont typeface="+mj-lt"/>
              <a:buAutoNum type="arabicPeriod"/>
            </a:pP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Türkmenistan</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döwleti</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tarapyndan</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halkara</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sebitara</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guramalary</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bilen</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iki</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köptaraplaýyn</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hyzmatdaşlygyň</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ýola</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goýulmagy</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olaryň</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ösdürilmegi</a:t>
            </a:r>
            <a:endParaRPr lang="ru-RU" sz="2600"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Türkmenistan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Eýran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Yslam</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Respublikasy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Özbegistan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Respublikasy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Birleşen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Arap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Emirlikleri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bilen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daşky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gurşawy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goramak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babatdaky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hyzmatdaşlyk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hakynda</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ikitaraplaýyn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ylalaşyklar</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we</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hakydanamalar</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memorandumlar</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baglaşdy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a:t>
            </a:r>
            <a:endParaRPr lang="ru-RU" sz="2600"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0"/>
              </a:spcAft>
            </a:pP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Türkmenistanyň</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Tebigaty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goramak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ministrligi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daşky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gurşawy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goramak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meseleleri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aýratyn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-da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biodürlüligi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saklamak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boýunça</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Dünýä</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Ekologik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gaznasy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(DEG), BMGÖM, ÝUNEP,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Bütindünýä</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banky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Aziýa</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ösüş</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banky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(AÖB),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Ýabany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tebigatyň</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Bütindünýä</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gaznasy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(WWF), ÝES-TASIS, ÝHHG,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Tehniki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hyzmatdaşlyk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baradaky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German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jemgyýeti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(GTZ), FAO,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Hyzmatdaşlyk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we</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ösüş</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baradaky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Türk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gullugy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(TIKA), ÝUSAID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we</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beýlekiler</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ýaly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köp</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sanly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halkara</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guramalary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we</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gulluklary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bilen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işjeň</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hyzmatdaşlyk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edýär</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a:t>
            </a:r>
            <a:endParaRPr lang="ru-RU" sz="2600" dirty="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735207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4909" y="238486"/>
            <a:ext cx="11139055" cy="5511637"/>
          </a:xfrm>
          <a:prstGeom prst="rect">
            <a:avLst/>
          </a:prstGeom>
        </p:spPr>
        <p:txBody>
          <a:bodyPr wrap="square">
            <a:spAutoFit/>
          </a:bodyPr>
          <a:lstStyle/>
          <a:p>
            <a:pPr indent="457200" algn="just">
              <a:lnSpc>
                <a:spcPct val="115000"/>
              </a:lnSpc>
              <a:spcAft>
                <a:spcPts val="0"/>
              </a:spcAft>
            </a:pP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Türkmenistanyň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Oba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hojalygy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Suw</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hojalygy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ministrlikleri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tarapyndan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germoplazmany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gowulandyrmak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genetik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serisdeleri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gorap</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saklamak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seyle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hem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suw</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toprak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baýlyklaryny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dolandyrmak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boýunça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Guraklyk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sebitlerde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oba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hojalyk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barlaglarynyn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merkezi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(IKARDA),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Osumliklerin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genetik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baylyklarynyn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instituty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(IPGRI),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Bugdayy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mekgejoweni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gowulandyrmak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boyunca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merkez</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(SIMMIT), Oba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hojalyk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ylmy-barlaglarynyň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gaznasy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(IFAD),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oba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hojalyk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barlaglarynyň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Awstraliya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merkezi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(ASIAR), FAO, AOB,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Yslam</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ösüs</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banky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(YOB)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beylekiler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bilen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hyzmatdaşlygyň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çäklerinde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bilelikdaki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taslamalar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ýerine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ýetirilyär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a:t>
            </a:r>
            <a:endParaRPr lang="ru-RU" sz="2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844590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0"/>
            <a:ext cx="11457709" cy="6463308"/>
          </a:xfrm>
          <a:prstGeom prst="rect">
            <a:avLst/>
          </a:prstGeom>
        </p:spPr>
        <p:txBody>
          <a:bodyPr wrap="square">
            <a:spAutoFit/>
          </a:bodyPr>
          <a:lstStyle/>
          <a:p>
            <a:pPr marL="342900" lvl="0" indent="-342900" algn="just">
              <a:lnSpc>
                <a:spcPct val="115000"/>
              </a:lnSpc>
              <a:spcAft>
                <a:spcPts val="0"/>
              </a:spcAft>
              <a:buFont typeface="+mj-lt"/>
              <a:buAutoNum type="arabicPeriod"/>
            </a:pPr>
            <a:r>
              <a:rPr lang="de-DE" sz="2400" b="1" dirty="0">
                <a:ln>
                  <a:solidFill>
                    <a:srgbClr val="0070C0"/>
                  </a:solidFill>
                </a:ln>
                <a:latin typeface="Times New Roman" panose="02020603050405020304" pitchFamily="18" charset="0"/>
                <a:ea typeface="MyriadPro-Bold"/>
                <a:cs typeface="Times New Roman" panose="02020603050405020304" pitchFamily="18" charset="0"/>
              </a:rPr>
              <a:t>BMG-</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niň</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Ozon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gatlagyny</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goramak</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baradaky</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Wena</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konwensiýasy</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oňa</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Türkmenistanyň</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smtClean="0">
                <a:ln>
                  <a:solidFill>
                    <a:srgbClr val="0070C0"/>
                  </a:solidFill>
                </a:ln>
                <a:latin typeface="Times New Roman" panose="02020603050405020304" pitchFamily="18" charset="0"/>
                <a:ea typeface="MyriadPro-Bold"/>
                <a:cs typeface="Times New Roman" panose="02020603050405020304" pitchFamily="18" charset="0"/>
              </a:rPr>
              <a:t>goşulmagy</a:t>
            </a:r>
            <a:r>
              <a:rPr lang="tk-TM" dirty="0" smtClean="0">
                <a:ln>
                  <a:solidFill>
                    <a:srgbClr val="0070C0"/>
                  </a:solidFill>
                </a:ln>
                <a:latin typeface="Calibri" panose="020F0502020204030204" pitchFamily="34" charset="0"/>
                <a:ea typeface="MyriadPro-Bold"/>
                <a:cs typeface="Times New Roman" panose="02020603050405020304" pitchFamily="18" charset="0"/>
              </a:rPr>
              <a:t>. </a:t>
            </a:r>
            <a:r>
              <a:rPr lang="de-DE" sz="2400" dirty="0" smtClean="0">
                <a:ln>
                  <a:solidFill>
                    <a:srgbClr val="0070C0"/>
                  </a:solidFill>
                </a:ln>
                <a:latin typeface="Times New Roman" panose="02020603050405020304" pitchFamily="18" charset="0"/>
                <a:ea typeface="MyriadPro-Bold"/>
                <a:cs typeface="Times New Roman" panose="02020603050405020304" pitchFamily="18" charset="0"/>
              </a:rPr>
              <a:t>1982-nji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ýanwarynda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UNEP-</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iň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ýörite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hukuk</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tehniki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ekspertleriň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ozon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gatlagyny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goramakda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älem</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möçberiniň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çäklerindäki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konwensiýasyny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düzmek</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boýunça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geçirilen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ilkinji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maslahaty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dünýä</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hyzmatdaşlygynyň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ozon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krizisine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beren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jogaby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boldy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1985-nji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mart</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aýynda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Wena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şäherinde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ozon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gatlagyny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goramak</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baradaky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ilkinji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ekologik</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konwensiýa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ozon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gatlagyny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goramak</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barada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BMG-</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nyň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Wena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konwensiýasy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kabul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edildi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1987-nji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sentýabr</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aýynda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Monrealda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ozon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gatlagyny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dargadyjy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maddalar</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boýunça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Monreal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beýanyna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gol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çekildi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Bu</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beýana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birnäçe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düzedişler</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girizildi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a:t>
            </a:r>
            <a:endParaRPr lang="ru-RU"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457200" algn="l"/>
              </a:tabLst>
            </a:pPr>
            <a:r>
              <a:rPr lang="de-DE" sz="2400" dirty="0">
                <a:ln>
                  <a:solidFill>
                    <a:srgbClr val="0070C0"/>
                  </a:solidFill>
                </a:ln>
                <a:latin typeface="Times New Roman" panose="02020603050405020304" pitchFamily="18" charset="0"/>
                <a:ea typeface="MyriadPro-Bold"/>
                <a:cs typeface="Times New Roman" panose="02020603050405020304" pitchFamily="18" charset="0"/>
              </a:rPr>
              <a:t>London düzedişi-1990ý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kabul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edildi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1992-nji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10-njy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awgustynda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güýje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girdi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a:t>
            </a:r>
            <a:endParaRPr lang="ru-RU"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457200" algn="l"/>
              </a:tabLst>
            </a:pP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Kopengagen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düzedişi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1992-nji ýylda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kabul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edildi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1994-jni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14-nji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iýunynda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güýje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girdi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a:t>
            </a:r>
            <a:endParaRPr lang="ru-RU"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457200" algn="l"/>
              </a:tabLst>
            </a:pP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Monreal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düzedişi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1997-nji ýylda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kabul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edildi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1999-njy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ýanwarynda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guýje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girdi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a:t>
            </a:r>
            <a:endParaRPr lang="ru-RU"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457200" algn="l"/>
              </a:tabLst>
            </a:pPr>
            <a:r>
              <a:rPr lang="de-DE" sz="2400" dirty="0" err="1">
                <a:ln>
                  <a:solidFill>
                    <a:srgbClr val="0070C0"/>
                  </a:solidFill>
                </a:ln>
                <a:latin typeface="Times New Roman" panose="02020603050405020304" pitchFamily="18" charset="0"/>
                <a:ea typeface="MyriadPro-Bold"/>
                <a:cs typeface="Times New Roman" panose="02020603050405020304" pitchFamily="18" charset="0"/>
              </a:rPr>
              <a:t>Pekin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düzedişi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1999-njy ýylda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kabul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edildi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2000-nji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ýanwarynda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güýje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girdi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a:t>
            </a:r>
            <a:endParaRPr lang="ru-RU" dirty="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406016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4073" y="0"/>
            <a:ext cx="11499273" cy="6534096"/>
          </a:xfrm>
          <a:prstGeom prst="rect">
            <a:avLst/>
          </a:prstGeom>
        </p:spPr>
        <p:txBody>
          <a:bodyPr wrap="square">
            <a:spAutoFit/>
          </a:bodyPr>
          <a:lstStyle/>
          <a:p>
            <a:pPr indent="457200" algn="just">
              <a:lnSpc>
                <a:spcPct val="115000"/>
              </a:lnSpc>
              <a:spcAft>
                <a:spcPts val="0"/>
              </a:spcAft>
            </a:pP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Wena</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konwensiýasynyň</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maksady</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-bu</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konwensiýanyň</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agzalary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bolan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taraplar</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Düzgünnama</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laýyk</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gelýän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adamyň</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saglygyny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we</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daş-töweregi</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gurşap</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alan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tebigy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gurşawy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adamyň</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geçirýän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ozon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gatlagyny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üýtgetmäge</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ukyply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bolan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ýaramaz</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netijelerden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goramak</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üçin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zerur</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bolan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çäreleri</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işlemeklik</a:t>
            </a:r>
            <a:r>
              <a:rPr lang="de-DE" sz="2800" dirty="0">
                <a:ln>
                  <a:solidFill>
                    <a:srgbClr val="00B0F0"/>
                  </a:solidFill>
                </a:ln>
                <a:latin typeface="Times New Roman" panose="02020603050405020304" pitchFamily="18" charset="0"/>
                <a:ea typeface="MyriadPro-Bold"/>
                <a:cs typeface="Times New Roman" panose="02020603050405020304" pitchFamily="18" charset="0"/>
              </a:rPr>
              <a:t>.</a:t>
            </a:r>
            <a:endParaRPr lang="ru-RU" sz="2000" dirty="0" smtClean="0">
              <a:ln>
                <a:solidFill>
                  <a:srgbClr val="00B0F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Monreal</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beýanynyň</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maksady</a:t>
            </a:r>
            <a:r>
              <a:rPr lang="de-DE" sz="2800" dirty="0">
                <a:ln>
                  <a:solidFill>
                    <a:srgbClr val="00B0F0"/>
                  </a:solidFill>
                </a:ln>
                <a:latin typeface="Times New Roman" panose="02020603050405020304" pitchFamily="18" charset="0"/>
                <a:ea typeface="MyriadPro-Bold"/>
                <a:cs typeface="Times New Roman" panose="02020603050405020304" pitchFamily="18" charset="0"/>
              </a:rPr>
              <a:t>-ozon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dargadyjy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maddalaryň</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ähli</a:t>
            </a:r>
            <a:r>
              <a:rPr lang="de-DE" sz="2800" dirty="0">
                <a:ln>
                  <a:solidFill>
                    <a:srgbClr val="00B0F0"/>
                  </a:solidFill>
                </a:ln>
                <a:latin typeface="Times New Roman" panose="02020603050405020304" pitchFamily="18" charset="0"/>
                <a:ea typeface="MyriadPro-Bold"/>
                <a:cs typeface="Times New Roman" panose="02020603050405020304" pitchFamily="18" charset="0"/>
              </a:rPr>
              <a:t> global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galyndylaryny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sazlamak</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ýoly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bilen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ozon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gatlagyny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goramagy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üpjün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etmek</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ösüp</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gelýän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ýurtlaryň</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isleglerini</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göz</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önünde</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tutup</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ozon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dargadyjy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maddalaryň</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ýok</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edilmegini</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gazanmak</a:t>
            </a:r>
            <a:r>
              <a:rPr lang="de-DE" sz="2800" dirty="0">
                <a:ln>
                  <a:solidFill>
                    <a:srgbClr val="00B0F0"/>
                  </a:solidFill>
                </a:ln>
                <a:latin typeface="Times New Roman" panose="02020603050405020304" pitchFamily="18" charset="0"/>
                <a:ea typeface="MyriadPro-Bold"/>
                <a:cs typeface="Times New Roman" panose="02020603050405020304" pitchFamily="18" charset="0"/>
              </a:rPr>
              <a:t>.</a:t>
            </a:r>
            <a:endParaRPr lang="ru-RU" sz="2000" dirty="0" smtClean="0">
              <a:ln>
                <a:solidFill>
                  <a:srgbClr val="00B0F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Wena</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konwensiýasyna</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we</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Monreal</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Beýanyna</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gol</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çeken</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taraplaryň</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biri</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hökmünde</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Türkmenistanyň</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i="1" dirty="0" err="1">
                <a:ln>
                  <a:solidFill>
                    <a:srgbClr val="00B0F0"/>
                  </a:solidFill>
                </a:ln>
                <a:latin typeface="Times New Roman" panose="02020603050405020304" pitchFamily="18" charset="0"/>
                <a:ea typeface="MyriadPro-Bold"/>
                <a:cs typeface="Times New Roman" panose="02020603050405020304" pitchFamily="18" charset="0"/>
              </a:rPr>
              <a:t>borçlar</a:t>
            </a:r>
            <a:r>
              <a:rPr lang="de-DE" sz="2800" i="1" dirty="0">
                <a:ln>
                  <a:solidFill>
                    <a:srgbClr val="00B0F0"/>
                  </a:solidFill>
                </a:ln>
                <a:latin typeface="Times New Roman" panose="02020603050405020304" pitchFamily="18" charset="0"/>
                <a:ea typeface="MyriadPro-Bold"/>
                <a:cs typeface="Times New Roman" panose="02020603050405020304" pitchFamily="18" charset="0"/>
              </a:rPr>
              <a:t>.</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Wena</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konwensiýasy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we</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Monreal</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Beýany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Türkmenistan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tarapyndan</a:t>
            </a:r>
            <a:r>
              <a:rPr lang="de-DE" sz="2800" dirty="0">
                <a:ln>
                  <a:solidFill>
                    <a:srgbClr val="00B0F0"/>
                  </a:solidFill>
                </a:ln>
                <a:latin typeface="Times New Roman" panose="02020603050405020304" pitchFamily="18" charset="0"/>
                <a:ea typeface="MyriadPro-Bold"/>
                <a:cs typeface="Times New Roman" panose="02020603050405020304" pitchFamily="18" charset="0"/>
              </a:rPr>
              <a:t> 1993-njy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ýylyň</a:t>
            </a:r>
            <a:r>
              <a:rPr lang="de-DE" sz="2800" dirty="0">
                <a:ln>
                  <a:solidFill>
                    <a:srgbClr val="00B0F0"/>
                  </a:solidFill>
                </a:ln>
                <a:latin typeface="Times New Roman" panose="02020603050405020304" pitchFamily="18" charset="0"/>
                <a:ea typeface="MyriadPro-Bold"/>
                <a:cs typeface="Times New Roman" panose="02020603050405020304" pitchFamily="18" charset="0"/>
              </a:rPr>
              <a:t> 18-nji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noýabrynda</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tassyklanyldy</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we</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gol</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çekildi</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Monreal</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beýanynyň</a:t>
            </a:r>
            <a:r>
              <a:rPr lang="de-DE" sz="2800" dirty="0">
                <a:ln>
                  <a:solidFill>
                    <a:srgbClr val="00B0F0"/>
                  </a:solidFill>
                </a:ln>
                <a:latin typeface="Times New Roman" panose="02020603050405020304" pitchFamily="18" charset="0"/>
                <a:ea typeface="MyriadPro-Bold"/>
                <a:cs typeface="Times New Roman" panose="02020603050405020304" pitchFamily="18" charset="0"/>
              </a:rPr>
              <a:t> London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düzedişi</a:t>
            </a:r>
            <a:r>
              <a:rPr lang="de-DE" sz="2800" dirty="0">
                <a:ln>
                  <a:solidFill>
                    <a:srgbClr val="00B0F0"/>
                  </a:solidFill>
                </a:ln>
                <a:latin typeface="Times New Roman" panose="02020603050405020304" pitchFamily="18" charset="0"/>
                <a:ea typeface="MyriadPro-Bold"/>
                <a:cs typeface="Times New Roman" panose="02020603050405020304" pitchFamily="18" charset="0"/>
              </a:rPr>
              <a:t> 1994-nji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ýylyň</a:t>
            </a:r>
            <a:r>
              <a:rPr lang="de-DE" sz="2800" dirty="0">
                <a:ln>
                  <a:solidFill>
                    <a:srgbClr val="00B0F0"/>
                  </a:solidFill>
                </a:ln>
                <a:latin typeface="Times New Roman" panose="02020603050405020304" pitchFamily="18" charset="0"/>
                <a:ea typeface="MyriadPro-Bold"/>
                <a:cs typeface="Times New Roman" panose="02020603050405020304" pitchFamily="18" charset="0"/>
              </a:rPr>
              <a:t> 15-nji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martynda</a:t>
            </a:r>
            <a:r>
              <a:rPr lang="de-DE" sz="2800" dirty="0">
                <a:ln>
                  <a:solidFill>
                    <a:srgbClr val="00B0F0"/>
                  </a:solidFill>
                </a:ln>
                <a:latin typeface="Times New Roman" panose="02020603050405020304" pitchFamily="18" charset="0"/>
                <a:ea typeface="MyriadPro-Bold"/>
                <a:cs typeface="Times New Roman" panose="02020603050405020304" pitchFamily="18" charset="0"/>
              </a:rPr>
              <a:t> </a:t>
            </a:r>
            <a:r>
              <a:rPr lang="de-DE" sz="2800" dirty="0" err="1">
                <a:ln>
                  <a:solidFill>
                    <a:srgbClr val="00B0F0"/>
                  </a:solidFill>
                </a:ln>
                <a:latin typeface="Times New Roman" panose="02020603050405020304" pitchFamily="18" charset="0"/>
                <a:ea typeface="MyriadPro-Bold"/>
                <a:cs typeface="Times New Roman" panose="02020603050405020304" pitchFamily="18" charset="0"/>
              </a:rPr>
              <a:t>tassyklandy</a:t>
            </a:r>
            <a:r>
              <a:rPr lang="de-DE" sz="2800" dirty="0">
                <a:ln>
                  <a:solidFill>
                    <a:srgbClr val="00B0F0"/>
                  </a:solidFill>
                </a:ln>
                <a:latin typeface="Times New Roman" panose="02020603050405020304" pitchFamily="18" charset="0"/>
                <a:ea typeface="MyriadPro-Bold"/>
                <a:cs typeface="Times New Roman" panose="02020603050405020304" pitchFamily="18" charset="0"/>
              </a:rPr>
              <a:t>.</a:t>
            </a:r>
            <a:endParaRPr lang="ru-RU" sz="2000" dirty="0">
              <a:ln>
                <a:solidFill>
                  <a:srgbClr val="00B0F0"/>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984802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1781" y="349346"/>
            <a:ext cx="11360728" cy="5823133"/>
          </a:xfrm>
          <a:prstGeom prst="rect">
            <a:avLst/>
          </a:prstGeom>
        </p:spPr>
        <p:txBody>
          <a:bodyPr wrap="square">
            <a:spAutoFit/>
          </a:bodyPr>
          <a:lstStyle/>
          <a:p>
            <a:pPr marL="342900" lvl="0" indent="-342900" algn="just">
              <a:lnSpc>
                <a:spcPct val="115000"/>
              </a:lnSpc>
              <a:spcAft>
                <a:spcPts val="0"/>
              </a:spcAft>
              <a:buFont typeface="+mj-lt"/>
              <a:buAutoNum type="arabicPeriod"/>
            </a:pP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BMG-</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niň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Klimtyň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üýtgemegi</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baradaky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çäklendiriji</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konwensiýasy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(KÜÇK)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we</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Kioto</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beýany</a:t>
            </a:r>
            <a:endParaRPr lang="ru-RU" sz="2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BMG-</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niň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klimatyň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üýtgemegi</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baradaky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Çäklendiriji</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konwensiýasy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1992-nji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ýylyň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maý</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aýynda</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Rio-de-</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Žaneýroda</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BMG-</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niň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daşky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gurşaw</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we</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ösüş</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baradaky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Konferensiýasynda</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Ýer</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Sammiti</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kabul</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edildi</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we</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1994-nji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ýylyň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mart</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aýynda</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güýje</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girdi</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KÜÇK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atmosferada</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parnik</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gazlarynyň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toplanmalaryny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durnuklaşdyrmaga</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we</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klimatyň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mümkin</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bolan</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üýtgemeleriniň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öňüni</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almaga</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gönükdirilen</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XX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asyryň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iň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uly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ekologik</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halkara</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ylalaşygydyr</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Häzirki</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wagtda</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ýurtlaryň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190-dan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gowragy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Konwensiýanyň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Taraplarydyr</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Konwensiýanyň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ahyrky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maksady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parnik</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gazlarynyň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(PG)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atmosferadaky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toplanmasynyň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klimat</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ulgamyna</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adamyň</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howply</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antropogen</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täsirine</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ýol</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bermeýän</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derejede</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durnuklaşdyrylmagydyr</a:t>
            </a:r>
            <a:r>
              <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MyriadPro-Regular"/>
              </a:rPr>
              <a:t>. </a:t>
            </a:r>
            <a:endParaRPr lang="ru-RU"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52182667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9491" y="0"/>
            <a:ext cx="11263746" cy="6285888"/>
          </a:xfrm>
          <a:prstGeom prst="rect">
            <a:avLst/>
          </a:prstGeom>
        </p:spPr>
        <p:txBody>
          <a:bodyPr wrap="square">
            <a:spAutoFit/>
          </a:bodyPr>
          <a:lstStyle/>
          <a:p>
            <a:pPr indent="450215" algn="just">
              <a:lnSpc>
                <a:spcPct val="115000"/>
              </a:lnSpc>
              <a:spcAft>
                <a:spcPts val="0"/>
              </a:spcAft>
            </a:pP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Konwensiýanyň</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Taraplary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PG-</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niň</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zyňyndylaryny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1990-njy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ýyla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çenli</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ýetilen</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derejeden</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ýokary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artdyrmazlygy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özlerine</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borçnama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edip</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aldylar</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ýöne</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şunda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milli</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zyňyndylary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çäklendirmek</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ýa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-da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azaltmak</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boýunça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taraplaryň</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mukdar</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borçnamalary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göz</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öňünde</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tutulmady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Şuňa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baglylykda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degişli</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resminamany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işläp</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taýýarlamak</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we</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kabul</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etmek</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zerurlygy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ýüze</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çykdy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1997-nji ýylda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Kiotoda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Taraplaryň</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3-nji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konferensiýasynda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BMG-</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niň</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klimatyň</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üýtgemegi</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hakynda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Çäklendiriji</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konwensiýasynda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Kioto</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beýany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kabul</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edildi</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oňa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laýyklykda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senagat</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taýdan</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ösen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ýurtlar</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2008 – 2012-nji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ýyllara</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çenli</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parnik</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gazlarynyň</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jemlenen</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zyňyndylaryny</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1990-njy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ýylyň</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derejesi</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bilen</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deňeşdireniňde</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azyndan</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 5% </a:t>
            </a:r>
            <a:r>
              <a:rPr lang="de-DE" sz="3200" dirty="0" err="1">
                <a:ln>
                  <a:solidFill>
                    <a:srgbClr val="C00000"/>
                  </a:solidFill>
                </a:ln>
                <a:latin typeface="Times New Roman" panose="02020603050405020304" pitchFamily="18" charset="0"/>
                <a:ea typeface="MyriadPro-Regular"/>
                <a:cs typeface="Times New Roman" panose="02020603050405020304" pitchFamily="18" charset="0"/>
              </a:rPr>
              <a:t>azaltmalydyrlar</a:t>
            </a:r>
            <a:r>
              <a:rPr lang="de-DE" sz="3200" dirty="0">
                <a:ln>
                  <a:solidFill>
                    <a:srgbClr val="C00000"/>
                  </a:solidFill>
                </a:ln>
                <a:latin typeface="Times New Roman" panose="02020603050405020304" pitchFamily="18" charset="0"/>
                <a:ea typeface="MyriadPro-Regular"/>
                <a:cs typeface="Times New Roman" panose="02020603050405020304" pitchFamily="18" charset="0"/>
              </a:rPr>
              <a:t>.</a:t>
            </a:r>
            <a:endParaRPr lang="ru-RU" sz="2400" dirty="0">
              <a:ln>
                <a:solidFill>
                  <a:srgbClr val="C00000"/>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742706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TotalTime>
  <Words>2665</Words>
  <Application>Microsoft Office PowerPoint</Application>
  <PresentationFormat>Широкоэкранный</PresentationFormat>
  <Paragraphs>78</Paragraphs>
  <Slides>24</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24</vt:i4>
      </vt:variant>
    </vt:vector>
  </HeadingPairs>
  <TitlesOfParts>
    <vt:vector size="33" baseType="lpstr">
      <vt:lpstr>Arial</vt:lpstr>
      <vt:lpstr>Calibri</vt:lpstr>
      <vt:lpstr>MyriadPro-Bold</vt:lpstr>
      <vt:lpstr>MyriadPro-Regular</vt:lpstr>
      <vt:lpstr>Symbol</vt:lpstr>
      <vt:lpstr>Times New Roman</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5</cp:revision>
  <dcterms:created xsi:type="dcterms:W3CDTF">2019-11-05T17:41:16Z</dcterms:created>
  <dcterms:modified xsi:type="dcterms:W3CDTF">2019-11-05T18:23:30Z</dcterms:modified>
</cp:coreProperties>
</file>