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15138" cy="982345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01C37BA-D054-4C1D-9EC8-3D256C3F8FBD}" type="datetimeFigureOut">
              <a:rPr lang="ru-RU" smtClean="0"/>
              <a:pPr/>
              <a:t>22.04.2014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2294892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01C37BA-D054-4C1D-9EC8-3D256C3F8FBD}" type="datetimeFigureOut">
              <a:rPr lang="ru-RU" smtClean="0"/>
              <a:pPr/>
              <a:t>22.04.2014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141899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01C37BA-D054-4C1D-9EC8-3D256C3F8FBD}" type="datetimeFigureOut">
              <a:rPr lang="ru-RU" smtClean="0"/>
              <a:pPr/>
              <a:t>22.04.2014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3473027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01C37BA-D054-4C1D-9EC8-3D256C3F8FBD}" type="datetimeFigureOut">
              <a:rPr lang="ru-RU" smtClean="0"/>
              <a:pPr/>
              <a:t>22.04.2014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2646682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01C37BA-D054-4C1D-9EC8-3D256C3F8FBD}" type="datetimeFigureOut">
              <a:rPr lang="ru-RU" smtClean="0"/>
              <a:pPr/>
              <a:t>22.04.2014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1140709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01C37BA-D054-4C1D-9EC8-3D256C3F8FBD}" type="datetimeFigureOut">
              <a:rPr lang="ru-RU" smtClean="0"/>
              <a:pPr/>
              <a:t>22.04.2014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2321474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01C37BA-D054-4C1D-9EC8-3D256C3F8FBD}" type="datetimeFigureOut">
              <a:rPr lang="ru-RU" smtClean="0"/>
              <a:pPr/>
              <a:t>22.04.2014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73670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01C37BA-D054-4C1D-9EC8-3D256C3F8FBD}" type="datetimeFigureOut">
              <a:rPr lang="ru-RU" smtClean="0"/>
              <a:pPr/>
              <a:t>22.04.2014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132471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01C37BA-D054-4C1D-9EC8-3D256C3F8FBD}" type="datetimeFigureOut">
              <a:rPr lang="ru-RU" smtClean="0"/>
              <a:pPr/>
              <a:t>22.04.2014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484439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01C37BA-D054-4C1D-9EC8-3D256C3F8FBD}" type="datetimeFigureOut">
              <a:rPr lang="ru-RU" smtClean="0"/>
              <a:pPr/>
              <a:t>22.04.2014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3600465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01C37BA-D054-4C1D-9EC8-3D256C3F8FBD}" type="datetimeFigureOut">
              <a:rPr lang="ru-RU" smtClean="0"/>
              <a:pPr/>
              <a:t>22.04.2014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1188790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1C37BA-D054-4C1D-9EC8-3D256C3F8FBD}" type="datetimeFigureOut">
              <a:rPr lang="ru-RU" smtClean="0"/>
              <a:pPr/>
              <a:t>22.04.2014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DBD472-AFD1-4911-972D-99AF06963383}" type="slidenum">
              <a:rPr lang="ru-RU" smtClean="0"/>
              <a:pPr/>
              <a:t>‹#›</a:t>
            </a:fld>
            <a:endParaRPr lang="ru-RU"/>
          </a:p>
        </p:txBody>
      </p:sp>
    </p:spTree>
    <p:extLst>
      <p:ext uri="{BB962C8B-B14F-4D97-AF65-F5344CB8AC3E}">
        <p14:creationId xmlns:p14="http://schemas.microsoft.com/office/powerpoint/2010/main" xmlns="" val="1138759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cs-CZ" b="1" dirty="0"/>
              <a:t>Gymmatly kagyzlar we gazna biržasy</a:t>
            </a:r>
            <a:endParaRPr lang="ru-RU" dirty="0"/>
          </a:p>
        </p:txBody>
      </p:sp>
    </p:spTree>
    <p:extLst>
      <p:ext uri="{BB962C8B-B14F-4D97-AF65-F5344CB8AC3E}">
        <p14:creationId xmlns:p14="http://schemas.microsoft.com/office/powerpoint/2010/main" xmlns="" val="3203225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cs-CZ" b="1" dirty="0" smtClean="0"/>
              <a:t>Dellal (</a:t>
            </a:r>
            <a:r>
              <a:rPr lang="cs-CZ" b="1" dirty="0"/>
              <a:t>maliýe brokeri)</a:t>
            </a:r>
            <a:endParaRPr lang="ru-RU" b="1" dirty="0"/>
          </a:p>
        </p:txBody>
      </p:sp>
      <p:sp>
        <p:nvSpPr>
          <p:cNvPr id="3" name="Объект 2"/>
          <p:cNvSpPr>
            <a:spLocks noGrp="1"/>
          </p:cNvSpPr>
          <p:nvPr>
            <p:ph idx="1"/>
          </p:nvPr>
        </p:nvSpPr>
        <p:spPr>
          <a:xfrm>
            <a:off x="457200" y="1274618"/>
            <a:ext cx="8229600" cy="5106710"/>
          </a:xfrm>
        </p:spPr>
        <p:txBody>
          <a:bodyPr>
            <a:normAutofit fontScale="92500" lnSpcReduction="10000"/>
          </a:bodyPr>
          <a:lstStyle/>
          <a:p>
            <a:pPr algn="just"/>
            <a:r>
              <a:rPr lang="cs-CZ" dirty="0"/>
              <a:t>Dellallar gymmatly kagyzlaryň bazarynda müşderiniň hasabyna we onuň tabşyrmagy boýunça komissiýanyň </a:t>
            </a:r>
            <a:r>
              <a:rPr lang="cs-CZ" b="1" dirty="0" smtClean="0"/>
              <a:t>şertnamal</a:t>
            </a:r>
            <a:r>
              <a:rPr lang="tk-TM" b="1" dirty="0" smtClean="0"/>
              <a:t>a</a:t>
            </a:r>
            <a:r>
              <a:rPr lang="cs-CZ" b="1" dirty="0" smtClean="0"/>
              <a:t>rynyň </a:t>
            </a:r>
            <a:r>
              <a:rPr lang="cs-CZ" dirty="0"/>
              <a:t>ýa-da tabşyrygynyň esasynda, </a:t>
            </a:r>
            <a:r>
              <a:rPr lang="cs-CZ" b="1" dirty="0"/>
              <a:t>gymmatly kagyzlary satyn almakda ýa-da satmakda dellalçylyk (agentlik) wezipelerini ýerine ýetirýän </a:t>
            </a:r>
            <a:r>
              <a:rPr lang="cs-CZ" dirty="0"/>
              <a:t>hukuk görnüşli tarapdyr. Şonda ol öz hasabyna däl-de, müşderiniň hasabyna we onuň </a:t>
            </a:r>
            <a:r>
              <a:rPr lang="cs-CZ" dirty="0" smtClean="0"/>
              <a:t>bähbitlerin</a:t>
            </a:r>
            <a:r>
              <a:rPr lang="tk-TM" dirty="0" smtClean="0"/>
              <a:t>e</a:t>
            </a:r>
            <a:r>
              <a:rPr lang="cs-CZ" dirty="0" smtClean="0"/>
              <a:t> </a:t>
            </a:r>
            <a:r>
              <a:rPr lang="tk-TM" dirty="0" smtClean="0"/>
              <a:t>t</a:t>
            </a:r>
            <a:r>
              <a:rPr lang="cs-CZ" dirty="0" smtClean="0"/>
              <a:t>arap </a:t>
            </a:r>
            <a:r>
              <a:rPr lang="cs-CZ" dirty="0"/>
              <a:t>hereket edýär. Şonda komissiýanyň şertnamasy esasynda geleşik baglaşýan bolsa onda öz adyndan, eger müşderiniň tabşyrygy esasynda bolsa onda müşderiniň adyndan geleşik baglaşýar</a:t>
            </a:r>
            <a:r>
              <a:rPr lang="cs-CZ" dirty="0" smtClean="0"/>
              <a:t>.</a:t>
            </a:r>
            <a:endParaRPr lang="ru-RU" dirty="0"/>
          </a:p>
        </p:txBody>
      </p:sp>
    </p:spTree>
    <p:extLst>
      <p:ext uri="{BB962C8B-B14F-4D97-AF65-F5344CB8AC3E}">
        <p14:creationId xmlns:p14="http://schemas.microsoft.com/office/powerpoint/2010/main" xmlns="" val="6327316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cs-CZ" sz="2800" b="1" dirty="0" smtClean="0"/>
              <a:t>Maýa goýum </a:t>
            </a:r>
            <a:r>
              <a:rPr lang="cs-CZ" sz="2800" b="1" dirty="0"/>
              <a:t>maslahatçy (inwestision konsltant)</a:t>
            </a:r>
            <a:endParaRPr lang="ru-RU" sz="2800" b="1" dirty="0"/>
          </a:p>
        </p:txBody>
      </p:sp>
      <p:sp>
        <p:nvSpPr>
          <p:cNvPr id="3" name="Объект 2"/>
          <p:cNvSpPr>
            <a:spLocks noGrp="1"/>
          </p:cNvSpPr>
          <p:nvPr>
            <p:ph idx="1"/>
          </p:nvPr>
        </p:nvSpPr>
        <p:spPr/>
        <p:txBody>
          <a:bodyPr/>
          <a:lstStyle/>
          <a:p>
            <a:r>
              <a:rPr lang="cs-CZ" b="1" dirty="0" smtClean="0"/>
              <a:t>Şertnama esasynda </a:t>
            </a:r>
            <a:r>
              <a:rPr lang="cs-CZ" dirty="0"/>
              <a:t>gymmatly kagyzlaryň çykarylyşy we dolanyşygy babatda </a:t>
            </a:r>
            <a:r>
              <a:rPr lang="cs-CZ" b="1" dirty="0"/>
              <a:t>maslahat hyzmatlaryny</a:t>
            </a:r>
            <a:r>
              <a:rPr lang="cs-CZ" dirty="0"/>
              <a:t> edýän </a:t>
            </a:r>
            <a:r>
              <a:rPr lang="cs-CZ" b="1" dirty="0"/>
              <a:t>hukuk görnüşli ýa-da şahsy tarapdyr.</a:t>
            </a:r>
            <a:endParaRPr lang="ru-RU" b="1" dirty="0"/>
          </a:p>
        </p:txBody>
      </p:sp>
    </p:spTree>
    <p:extLst>
      <p:ext uri="{BB962C8B-B14F-4D97-AF65-F5344CB8AC3E}">
        <p14:creationId xmlns:p14="http://schemas.microsoft.com/office/powerpoint/2010/main" xmlns="" val="4197852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cs-CZ" b="1" dirty="0" smtClean="0"/>
              <a:t>Maýa goýujy </a:t>
            </a:r>
            <a:r>
              <a:rPr lang="cs-CZ" b="1" dirty="0"/>
              <a:t>kompaniýalar</a:t>
            </a:r>
            <a:endParaRPr lang="ru-RU" b="1" dirty="0"/>
          </a:p>
        </p:txBody>
      </p:sp>
      <p:sp>
        <p:nvSpPr>
          <p:cNvPr id="3" name="Объект 2"/>
          <p:cNvSpPr>
            <a:spLocks noGrp="1"/>
          </p:cNvSpPr>
          <p:nvPr>
            <p:ph idx="1"/>
          </p:nvPr>
        </p:nvSpPr>
        <p:spPr>
          <a:xfrm>
            <a:off x="457200" y="1340768"/>
            <a:ext cx="8229600" cy="5112568"/>
          </a:xfrm>
        </p:spPr>
        <p:txBody>
          <a:bodyPr>
            <a:normAutofit/>
          </a:bodyPr>
          <a:lstStyle/>
          <a:p>
            <a:r>
              <a:rPr lang="cs-CZ" dirty="0" smtClean="0"/>
              <a:t>Paýdarlar jemgyýeti </a:t>
            </a:r>
            <a:r>
              <a:rPr lang="cs-CZ" dirty="0"/>
              <a:t>görnüşinde hereket edýän </a:t>
            </a:r>
            <a:r>
              <a:rPr lang="cs-CZ" b="1" dirty="0"/>
              <a:t>hukuk görnüşli tarapdyr</a:t>
            </a:r>
            <a:r>
              <a:rPr lang="cs-CZ" dirty="0" smtClean="0"/>
              <a:t>.</a:t>
            </a:r>
            <a:endParaRPr lang="tk-TM" dirty="0" smtClean="0"/>
          </a:p>
          <a:p>
            <a:r>
              <a:rPr lang="cs-CZ" dirty="0" smtClean="0"/>
              <a:t>Öz hasabyna </a:t>
            </a:r>
            <a:r>
              <a:rPr lang="cs-CZ" dirty="0"/>
              <a:t>işleri alyp barýar.</a:t>
            </a:r>
            <a:endParaRPr lang="ru-RU" dirty="0"/>
          </a:p>
          <a:p>
            <a:r>
              <a:rPr lang="cs-CZ" dirty="0" smtClean="0"/>
              <a:t>Gymmatly kagyzlary </a:t>
            </a:r>
            <a:r>
              <a:rPr lang="cs-CZ" b="1" dirty="0"/>
              <a:t>çykarmagy guraýan </a:t>
            </a:r>
            <a:r>
              <a:rPr lang="cs-CZ" dirty="0"/>
              <a:t>we onuň </a:t>
            </a:r>
            <a:r>
              <a:rPr lang="cs-CZ" b="1" dirty="0"/>
              <a:t>çykaryljakdygyna kepil geçýän</a:t>
            </a:r>
            <a:r>
              <a:rPr lang="cs-CZ" dirty="0"/>
              <a:t>;</a:t>
            </a:r>
            <a:endParaRPr lang="ru-RU" dirty="0"/>
          </a:p>
          <a:p>
            <a:r>
              <a:rPr lang="cs-CZ" dirty="0" smtClean="0"/>
              <a:t>Gymmatly kagyzlara </a:t>
            </a:r>
            <a:r>
              <a:rPr lang="cs-CZ" b="1" dirty="0"/>
              <a:t>serişde goýýan</a:t>
            </a:r>
            <a:r>
              <a:rPr lang="cs-CZ" dirty="0"/>
              <a:t>;</a:t>
            </a:r>
            <a:endParaRPr lang="ru-RU" dirty="0"/>
          </a:p>
          <a:p>
            <a:r>
              <a:rPr lang="cs-CZ" dirty="0" smtClean="0"/>
              <a:t>Araçy hökmünde </a:t>
            </a:r>
            <a:r>
              <a:rPr lang="cs-CZ" dirty="0"/>
              <a:t>gymmatly kagyzlary </a:t>
            </a:r>
            <a:r>
              <a:rPr lang="cs-CZ" b="1" dirty="0"/>
              <a:t>satmak we satyn almak </a:t>
            </a:r>
            <a:r>
              <a:rPr lang="cs-CZ" dirty="0"/>
              <a:t>bilen meşgul bolýan ýöriteleşdirilen kärhanadyr.</a:t>
            </a:r>
            <a:endParaRPr lang="ru-RU" dirty="0"/>
          </a:p>
          <a:p>
            <a:endParaRPr lang="ru-RU" dirty="0"/>
          </a:p>
          <a:p>
            <a:endParaRPr lang="ru-RU" dirty="0"/>
          </a:p>
        </p:txBody>
      </p:sp>
    </p:spTree>
    <p:extLst>
      <p:ext uri="{BB962C8B-B14F-4D97-AF65-F5344CB8AC3E}">
        <p14:creationId xmlns:p14="http://schemas.microsoft.com/office/powerpoint/2010/main" xmlns="" val="30401773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cs-CZ" sz="3200" b="1" dirty="0" smtClean="0"/>
              <a:t>Maýa goýujy </a:t>
            </a:r>
            <a:r>
              <a:rPr lang="cs-CZ" sz="3200" b="1" dirty="0"/>
              <a:t>gaznalar (inwestitusion fondlar)</a:t>
            </a:r>
            <a:endParaRPr lang="ru-RU" sz="3200" b="1" dirty="0"/>
          </a:p>
        </p:txBody>
      </p:sp>
      <p:sp>
        <p:nvSpPr>
          <p:cNvPr id="3" name="Объект 2"/>
          <p:cNvSpPr>
            <a:spLocks noGrp="1"/>
          </p:cNvSpPr>
          <p:nvPr>
            <p:ph idx="1"/>
          </p:nvPr>
        </p:nvSpPr>
        <p:spPr>
          <a:xfrm>
            <a:off x="457200" y="1124744"/>
            <a:ext cx="8229600" cy="5472608"/>
          </a:xfrm>
        </p:spPr>
        <p:txBody>
          <a:bodyPr>
            <a:normAutofit fontScale="77500" lnSpcReduction="20000"/>
          </a:bodyPr>
          <a:lstStyle/>
          <a:p>
            <a:r>
              <a:rPr lang="cs-CZ" dirty="0"/>
              <a:t>Maýa goýujy gaznanyň işi maýa goýujylarynyň pul serişdelerini we olaryň goýumlaryny gaznanyň adyndan gymmatly kagyzlara gönükdirmek (mobilizlemek) maksady bilen paýnamalary çykarmakdan ybarat </a:t>
            </a:r>
            <a:r>
              <a:rPr lang="cs-CZ" dirty="0" smtClean="0"/>
              <a:t>bolup</a:t>
            </a:r>
            <a:endParaRPr lang="tk-TM" dirty="0" smtClean="0"/>
          </a:p>
          <a:p>
            <a:r>
              <a:rPr lang="cs-CZ" dirty="0"/>
              <a:t>şunda şeýle goýumlar bilen baglanyşykly </a:t>
            </a:r>
            <a:r>
              <a:rPr lang="cs-CZ" b="1" dirty="0"/>
              <a:t>hemme töwekgelçilikler,</a:t>
            </a:r>
            <a:r>
              <a:rPr lang="cs-CZ" dirty="0"/>
              <a:t> şeýle goýumlara berilýän bazar bahasynyň üýtgemeginden görilýän hemme girdejiler we çykdajylar doly möçberinde şol </a:t>
            </a:r>
            <a:r>
              <a:rPr lang="cs-CZ" b="1" dirty="0"/>
              <a:t>gaznanyň eýelerine (paýdarlaryň) hasabyna degişli </a:t>
            </a:r>
            <a:r>
              <a:rPr lang="cs-CZ" dirty="0"/>
              <a:t>edilýär hem-de olar tarapyndan gaznanyň paýdarlarynyň gündelik nyrhlarynyň üýtgemeginiň hasabyna ýerleşdirilýär. Şu amallar maýa goýujy gaznayň işiniň aýratyn görnüşidir.</a:t>
            </a:r>
            <a:endParaRPr lang="ru-RU" dirty="0"/>
          </a:p>
          <a:p>
            <a:r>
              <a:rPr lang="cs-CZ" dirty="0"/>
              <a:t>Maýa goýujy gazna diňe paýdarlar jemgyýeti görnüşinde döredilip bilinýär</a:t>
            </a:r>
            <a:r>
              <a:rPr lang="cs-CZ" dirty="0" smtClean="0"/>
              <a:t>.</a:t>
            </a:r>
            <a:endParaRPr lang="en-US" dirty="0" smtClean="0"/>
          </a:p>
          <a:p>
            <a:r>
              <a:rPr lang="cs-CZ" dirty="0"/>
              <a:t>Maýa goýujy guramanyň iň az möçberde esaslyk maýasy (ustaw fondy) bolmalydyr. </a:t>
            </a:r>
            <a:endParaRPr lang="ru-RU" dirty="0"/>
          </a:p>
        </p:txBody>
      </p:sp>
    </p:spTree>
    <p:extLst>
      <p:ext uri="{BB962C8B-B14F-4D97-AF65-F5344CB8AC3E}">
        <p14:creationId xmlns:p14="http://schemas.microsoft.com/office/powerpoint/2010/main" xmlns="" val="1798152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cs-CZ" sz="3200" b="1" dirty="0"/>
              <a:t>Gymmatly kagyzlary çykarmak işi (emissiýa) aşakdaky görnüşlerde amala aşyrylýar</a:t>
            </a:r>
            <a:endParaRPr lang="ru-RU" sz="3200" dirty="0"/>
          </a:p>
        </p:txBody>
      </p:sp>
      <p:sp>
        <p:nvSpPr>
          <p:cNvPr id="3" name="Объект 2"/>
          <p:cNvSpPr>
            <a:spLocks noGrp="1"/>
          </p:cNvSpPr>
          <p:nvPr>
            <p:ph idx="1"/>
          </p:nvPr>
        </p:nvSpPr>
        <p:spPr>
          <a:xfrm>
            <a:off x="457200" y="1412776"/>
            <a:ext cx="8229600" cy="5112568"/>
          </a:xfrm>
        </p:spPr>
        <p:txBody>
          <a:bodyPr>
            <a:normAutofit fontScale="92500" lnSpcReduction="10000"/>
          </a:bodyPr>
          <a:lstStyle/>
          <a:p>
            <a:r>
              <a:rPr lang="cs-CZ" dirty="0"/>
              <a:t>resmi suratda yglan etmezden, mahabatlama (reklama) geçirmezden, emissiýa toplumyny (prospektini) çap etmekden hem-de bellige almazdan, </a:t>
            </a:r>
            <a:r>
              <a:rPr lang="cs-CZ" b="1" dirty="0"/>
              <a:t>maýa goýujylaryň </a:t>
            </a:r>
            <a:r>
              <a:rPr lang="cs-CZ" dirty="0"/>
              <a:t>öňden mälim bolan </a:t>
            </a:r>
            <a:r>
              <a:rPr lang="cs-CZ" b="1" dirty="0"/>
              <a:t>çäkli sanynyň (100-e çenli) şol gymmatly kagyzlaryň </a:t>
            </a:r>
            <a:r>
              <a:rPr lang="cs-CZ" dirty="0"/>
              <a:t>dolanyşykda ýöreýän bütin döwrüne laýyk </a:t>
            </a:r>
            <a:r>
              <a:rPr lang="cs-CZ" b="1" dirty="0"/>
              <a:t>bölekleýin ýerleşdirmek</a:t>
            </a:r>
            <a:r>
              <a:rPr lang="cs-CZ" dirty="0"/>
              <a:t>;</a:t>
            </a:r>
            <a:endParaRPr lang="ru-RU" dirty="0"/>
          </a:p>
          <a:p>
            <a:r>
              <a:rPr lang="cs-CZ" dirty="0" smtClean="0"/>
              <a:t>emissiýanyň </a:t>
            </a:r>
            <a:r>
              <a:rPr lang="cs-CZ" dirty="0"/>
              <a:t>toplumyny (prospektini) çap etmek we bellige almak arkaly </a:t>
            </a:r>
            <a:r>
              <a:rPr lang="cs-CZ" b="1" dirty="0"/>
              <a:t>maýa goýujylaryň </a:t>
            </a:r>
            <a:r>
              <a:rPr lang="cs-CZ" dirty="0"/>
              <a:t>mümkin bolan </a:t>
            </a:r>
            <a:r>
              <a:rPr lang="cs-CZ" b="1" dirty="0"/>
              <a:t>çäksiz sanynyň arasynda açyk satmak</a:t>
            </a:r>
            <a:r>
              <a:rPr lang="cs-CZ" b="1" dirty="0" smtClean="0"/>
              <a:t>.</a:t>
            </a:r>
            <a:endParaRPr lang="ru-RU" b="1" dirty="0"/>
          </a:p>
        </p:txBody>
      </p:sp>
    </p:spTree>
    <p:extLst>
      <p:ext uri="{BB962C8B-B14F-4D97-AF65-F5344CB8AC3E}">
        <p14:creationId xmlns:p14="http://schemas.microsoft.com/office/powerpoint/2010/main" xmlns="" val="2687968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cs-CZ" sz="2400" b="1" dirty="0"/>
              <a:t>Maýa goýujy kompaniýalaryň aşakdaky şertlerde emitentler bilen ylalaşyp¸ gymmatly kagyzlary çykarmagyň kepillendirijileri we guramaçylary bolup çykyş etmäge hukuklary bardyr</a:t>
            </a:r>
            <a:endParaRPr lang="ru-RU" sz="2400" dirty="0"/>
          </a:p>
        </p:txBody>
      </p:sp>
      <p:sp>
        <p:nvSpPr>
          <p:cNvPr id="3" name="Объект 2"/>
          <p:cNvSpPr>
            <a:spLocks noGrp="1"/>
          </p:cNvSpPr>
          <p:nvPr>
            <p:ph idx="1"/>
          </p:nvPr>
        </p:nvSpPr>
        <p:spPr>
          <a:xfrm>
            <a:off x="251520" y="1412776"/>
            <a:ext cx="8435280" cy="5184576"/>
          </a:xfrm>
        </p:spPr>
        <p:txBody>
          <a:bodyPr>
            <a:normAutofit fontScale="70000" lnSpcReduction="20000"/>
          </a:bodyPr>
          <a:lstStyle/>
          <a:p>
            <a:r>
              <a:rPr lang="cs-CZ" dirty="0"/>
              <a:t>maýa goýujy (inwestision) kompaniýalar gymmatly kagyzlaryň tutuş </a:t>
            </a:r>
            <a:r>
              <a:rPr lang="cs-CZ" dirty="0" smtClean="0"/>
              <a:t>goýberilişin</a:t>
            </a:r>
            <a:r>
              <a:rPr lang="en-US" dirty="0" smtClean="0"/>
              <a:t>den</a:t>
            </a:r>
            <a:r>
              <a:rPr lang="cs-CZ" dirty="0" smtClean="0"/>
              <a:t> </a:t>
            </a:r>
            <a:r>
              <a:rPr lang="cs-CZ" dirty="0"/>
              <a:t>soňra beýleki maýa goýujylara (inwestorlara) satmak maksady bilen</a:t>
            </a:r>
            <a:r>
              <a:rPr lang="cs-CZ" b="1" dirty="0"/>
              <a:t>¸ öz hasaplaryna </a:t>
            </a:r>
            <a:r>
              <a:rPr lang="cs-CZ" dirty="0"/>
              <a:t>kesgitli nyrhal</a:t>
            </a:r>
            <a:r>
              <a:rPr lang="ru-RU" dirty="0"/>
              <a:t>a</a:t>
            </a:r>
            <a:r>
              <a:rPr lang="cs-CZ" dirty="0"/>
              <a:t>rdan </a:t>
            </a:r>
            <a:r>
              <a:rPr lang="cs-CZ" b="1" dirty="0"/>
              <a:t>satyn almaga borçlanýarlar;</a:t>
            </a:r>
            <a:endParaRPr lang="ru-RU" b="1" dirty="0"/>
          </a:p>
          <a:p>
            <a:r>
              <a:rPr lang="cs-CZ" b="1" dirty="0" smtClean="0"/>
              <a:t>maýa </a:t>
            </a:r>
            <a:r>
              <a:rPr lang="cs-CZ" b="1" dirty="0"/>
              <a:t>goýujy kompaniýal</a:t>
            </a:r>
            <a:r>
              <a:rPr lang="ru-RU" b="1" dirty="0"/>
              <a:t>a</a:t>
            </a:r>
            <a:r>
              <a:rPr lang="cs-CZ" b="1" dirty="0"/>
              <a:t>r gymmatly kagyzlaryň </a:t>
            </a:r>
            <a:r>
              <a:rPr lang="cs-CZ" dirty="0"/>
              <a:t>goýberilişiniň gürleşilen möhletde beýleki inwestorlaryň arasynda olaryň </a:t>
            </a:r>
            <a:r>
              <a:rPr lang="cs-CZ" b="1" dirty="0"/>
              <a:t>ýerleşdirip bilmedik bölegini öz hasaplaryna satyn almaga borçlanýarlar</a:t>
            </a:r>
            <a:r>
              <a:rPr lang="cs-CZ" dirty="0"/>
              <a:t>;</a:t>
            </a:r>
            <a:endParaRPr lang="ru-RU" dirty="0"/>
          </a:p>
          <a:p>
            <a:r>
              <a:rPr lang="cs-CZ" b="1" dirty="0" smtClean="0"/>
              <a:t>maýa </a:t>
            </a:r>
            <a:r>
              <a:rPr lang="cs-CZ" b="1" dirty="0"/>
              <a:t>goýujy kompaniýalar we maliýe brokerleri </a:t>
            </a:r>
            <a:r>
              <a:rPr lang="cs-CZ" dirty="0"/>
              <a:t>goýberilişiň ýaýradylman </a:t>
            </a:r>
            <a:r>
              <a:rPr lang="cs-CZ" b="1" dirty="0"/>
              <a:t>galan bölegini satyn almak barada </a:t>
            </a:r>
            <a:r>
              <a:rPr lang="cs-CZ" dirty="0"/>
              <a:t>borçnama almak¸ gymmatly kagyzlary emitentiň adyndan beýleki inwestorlara satmak boýunça hemme tagallalary etjekdikleri barada </a:t>
            </a:r>
            <a:r>
              <a:rPr lang="cs-CZ" b="1" dirty="0"/>
              <a:t>öz üstlerine borçnama alyp bilerler.</a:t>
            </a:r>
            <a:endParaRPr lang="ru-RU" b="1" dirty="0"/>
          </a:p>
          <a:p>
            <a:r>
              <a:rPr lang="cs-CZ" b="1" dirty="0" smtClean="0"/>
              <a:t>maýa </a:t>
            </a:r>
            <a:r>
              <a:rPr lang="cs-CZ" b="1" dirty="0"/>
              <a:t>goýujy guramalar </a:t>
            </a:r>
            <a:r>
              <a:rPr lang="cs-CZ" dirty="0"/>
              <a:t>bir emitentiň gymmatly kagyzlaryny çykarmagy bilelikde guramak üçin wagtlaýyn </a:t>
            </a:r>
            <a:r>
              <a:rPr lang="cs-CZ" b="1" dirty="0"/>
              <a:t>birleşikleri </a:t>
            </a:r>
            <a:r>
              <a:rPr lang="cs-CZ" dirty="0"/>
              <a:t>(konsorsiumlary ýa-da sindikatlary) </a:t>
            </a:r>
            <a:r>
              <a:rPr lang="cs-CZ" b="1" dirty="0"/>
              <a:t>döredip bilerler</a:t>
            </a:r>
            <a:r>
              <a:rPr lang="cs-CZ" dirty="0"/>
              <a:t>. </a:t>
            </a:r>
            <a:endParaRPr lang="ru-RU" dirty="0"/>
          </a:p>
        </p:txBody>
      </p:sp>
    </p:spTree>
    <p:extLst>
      <p:ext uri="{BB962C8B-B14F-4D97-AF65-F5344CB8AC3E}">
        <p14:creationId xmlns:p14="http://schemas.microsoft.com/office/powerpoint/2010/main" xmlns="" val="3258993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lstStyle/>
          <a:p>
            <a:r>
              <a:rPr lang="cs-CZ" b="1" dirty="0"/>
              <a:t>Gazna biržasy</a:t>
            </a:r>
            <a:r>
              <a:rPr lang="cs-CZ" dirty="0"/>
              <a:t> </a:t>
            </a:r>
            <a:endParaRPr lang="ru-RU" dirty="0"/>
          </a:p>
        </p:txBody>
      </p:sp>
      <p:sp>
        <p:nvSpPr>
          <p:cNvPr id="3" name="Объект 2"/>
          <p:cNvSpPr>
            <a:spLocks noGrp="1"/>
          </p:cNvSpPr>
          <p:nvPr>
            <p:ph idx="1"/>
          </p:nvPr>
        </p:nvSpPr>
        <p:spPr>
          <a:xfrm>
            <a:off x="457200" y="1268760"/>
            <a:ext cx="8229600" cy="5184576"/>
          </a:xfrm>
        </p:spPr>
        <p:txBody>
          <a:bodyPr>
            <a:normAutofit lnSpcReduction="10000"/>
          </a:bodyPr>
          <a:lstStyle/>
          <a:p>
            <a:r>
              <a:rPr lang="cs-CZ" dirty="0" smtClean="0"/>
              <a:t>Bu işiniň </a:t>
            </a:r>
            <a:r>
              <a:rPr lang="cs-CZ" dirty="0"/>
              <a:t>esasy ugry (predmeti) gymmatly kagyzlaryň kadaly dolanyşygy ücin </a:t>
            </a:r>
            <a:r>
              <a:rPr lang="cs-CZ" b="1" dirty="0"/>
              <a:t>zerur şertleri döretmekden</a:t>
            </a:r>
            <a:r>
              <a:rPr lang="cs-CZ" dirty="0"/>
              <a:t>, olaryň </a:t>
            </a:r>
            <a:r>
              <a:rPr lang="cs-CZ" b="1" dirty="0"/>
              <a:t>bazar nyrhlaryny </a:t>
            </a:r>
            <a:r>
              <a:rPr lang="cs-CZ" dirty="0"/>
              <a:t>(gymmatly kagyzlar üçin islegler bilen teklipleriň arasyndaky deňagramlylygy görkezýan nyrhlary) </a:t>
            </a:r>
            <a:r>
              <a:rPr lang="cs-CZ" b="1" dirty="0"/>
              <a:t>kesgitlemekden</a:t>
            </a:r>
            <a:r>
              <a:rPr lang="cs-CZ" dirty="0"/>
              <a:t>, ol hakdaky </a:t>
            </a:r>
            <a:r>
              <a:rPr lang="cs-CZ" b="1" dirty="0"/>
              <a:t>maglumatlaryň göwnejaý ýaýradylmagyndan</a:t>
            </a:r>
            <a:r>
              <a:rPr lang="cs-CZ" dirty="0"/>
              <a:t>, gymmatly kagyzlaryň bazaryna gatnaşyjylaryň </a:t>
            </a:r>
            <a:r>
              <a:rPr lang="cs-CZ" b="1" dirty="0"/>
              <a:t>iş tejribesiniň (professionalizm) ýokary derejesini saklamakdan ybarat bolan guramadyr</a:t>
            </a:r>
            <a:r>
              <a:rPr lang="cs-CZ" b="1" dirty="0" smtClean="0"/>
              <a:t>.</a:t>
            </a:r>
            <a:endParaRPr lang="ru-RU" b="1" dirty="0"/>
          </a:p>
        </p:txBody>
      </p:sp>
    </p:spTree>
    <p:extLst>
      <p:ext uri="{BB962C8B-B14F-4D97-AF65-F5344CB8AC3E}">
        <p14:creationId xmlns:p14="http://schemas.microsoft.com/office/powerpoint/2010/main" xmlns="" val="1975484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cs-CZ" b="1" dirty="0"/>
              <a:t>Gazna biržasynyň hukuk </a:t>
            </a:r>
            <a:r>
              <a:rPr lang="cs-CZ" b="1" dirty="0" smtClean="0"/>
              <a:t>ýagdaýlary</a:t>
            </a:r>
            <a:endParaRPr lang="ru-RU" dirty="0"/>
          </a:p>
        </p:txBody>
      </p:sp>
      <p:sp>
        <p:nvSpPr>
          <p:cNvPr id="3" name="Объект 2"/>
          <p:cNvSpPr>
            <a:spLocks noGrp="1"/>
          </p:cNvSpPr>
          <p:nvPr>
            <p:ph idx="1"/>
          </p:nvPr>
        </p:nvSpPr>
        <p:spPr>
          <a:xfrm>
            <a:off x="457200" y="1196752"/>
            <a:ext cx="8229600" cy="5400600"/>
          </a:xfrm>
        </p:spPr>
        <p:txBody>
          <a:bodyPr>
            <a:normAutofit fontScale="77500" lnSpcReduction="20000"/>
          </a:bodyPr>
          <a:lstStyle/>
          <a:p>
            <a:r>
              <a:rPr lang="cs-CZ" dirty="0"/>
              <a:t>Gazna biržasy ýapyk paýdarlar jemgyýeti görnüşinde döredilýär. Ol gymmatly kagyzlara bolan islegleri we teklipleri özünde jemleýär, olaryň birža hümmetiniň (kurs) emele gelmegine hemaýat edýär we gazna biržasynyň tertipnamasy (ustawy) we düzgünleri esasynda amala aşyrýar.</a:t>
            </a:r>
            <a:endParaRPr lang="ru-RU" dirty="0"/>
          </a:p>
          <a:p>
            <a:r>
              <a:rPr lang="cs-CZ" dirty="0" smtClean="0"/>
              <a:t>Gymmatly kagyzlar </a:t>
            </a:r>
            <a:r>
              <a:rPr lang="cs-CZ" dirty="0"/>
              <a:t>bilen amallary geçirmäge </a:t>
            </a:r>
            <a:r>
              <a:rPr lang="cs-CZ" b="1" dirty="0"/>
              <a:t>ygtyýarnamasy bolan halatynda</a:t>
            </a:r>
            <a:r>
              <a:rPr lang="cs-CZ" dirty="0"/>
              <a:t>, Gazna döredilendäki resminamalarda görkezilen möçberdäki onuň esaslyk maýasyna goýum goýulan mahaly döredilip bilner.</a:t>
            </a:r>
            <a:endParaRPr lang="ru-RU" dirty="0"/>
          </a:p>
          <a:p>
            <a:r>
              <a:rPr lang="cs-CZ" dirty="0"/>
              <a:t>Gazna biržasy </a:t>
            </a:r>
            <a:r>
              <a:rPr lang="cs-CZ" b="1" dirty="0"/>
              <a:t>bellige alynan pursatyndan </a:t>
            </a:r>
            <a:r>
              <a:rPr lang="cs-CZ" dirty="0"/>
              <a:t>başlap hukuk </a:t>
            </a:r>
            <a:r>
              <a:rPr lang="cs-CZ" dirty="0" smtClean="0"/>
              <a:t>g</a:t>
            </a:r>
            <a:r>
              <a:rPr lang="tk-TM" dirty="0" smtClean="0"/>
              <a:t>ö</a:t>
            </a:r>
            <a:r>
              <a:rPr lang="cs-CZ" dirty="0" smtClean="0"/>
              <a:t>rnüşli </a:t>
            </a:r>
            <a:r>
              <a:rPr lang="cs-CZ" dirty="0"/>
              <a:t>tarapyň hukugyna eýe bolýar.</a:t>
            </a:r>
            <a:endParaRPr lang="ru-RU" dirty="0"/>
          </a:p>
          <a:p>
            <a:r>
              <a:rPr lang="cs-CZ" dirty="0"/>
              <a:t>Gazna biržasy </a:t>
            </a:r>
            <a:r>
              <a:rPr lang="cs-CZ" b="1" dirty="0"/>
              <a:t>täjirçilik guramasy däldir</a:t>
            </a:r>
            <a:r>
              <a:rPr lang="cs-CZ" dirty="0"/>
              <a:t>¸ ol hususy peýda almagy maksat edinmeýär, </a:t>
            </a:r>
            <a:r>
              <a:rPr lang="cs-CZ" b="1" dirty="0"/>
              <a:t>öz-özüni ödemäge esaslanýar</a:t>
            </a:r>
            <a:r>
              <a:rPr lang="cs-CZ" dirty="0"/>
              <a:t>, amala aşyrýan işinden öz agzalaryna girdejiler tölemeýär</a:t>
            </a:r>
            <a:r>
              <a:rPr lang="cs-CZ" dirty="0" smtClean="0"/>
              <a:t>.</a:t>
            </a:r>
            <a:endParaRPr lang="ru-RU" dirty="0"/>
          </a:p>
        </p:txBody>
      </p:sp>
    </p:spTree>
    <p:extLst>
      <p:ext uri="{BB962C8B-B14F-4D97-AF65-F5344CB8AC3E}">
        <p14:creationId xmlns:p14="http://schemas.microsoft.com/office/powerpoint/2010/main" xmlns="" val="2675962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Autofit/>
          </a:bodyPr>
          <a:lstStyle/>
          <a:p>
            <a:r>
              <a:rPr lang="pl-PL" sz="3600" b="1" dirty="0"/>
              <a:t>Biržanyň </a:t>
            </a:r>
            <a:r>
              <a:rPr lang="pl-PL" sz="3600" b="1" dirty="0" smtClean="0"/>
              <a:t>teripnamasyndaky </a:t>
            </a:r>
            <a:r>
              <a:rPr lang="pl-PL" sz="3600" b="1" dirty="0"/>
              <a:t>maglumatlar </a:t>
            </a:r>
            <a:endParaRPr lang="ru-RU" sz="3600" dirty="0"/>
          </a:p>
        </p:txBody>
      </p:sp>
      <p:sp>
        <p:nvSpPr>
          <p:cNvPr id="3" name="Объект 2"/>
          <p:cNvSpPr>
            <a:spLocks noGrp="1"/>
          </p:cNvSpPr>
          <p:nvPr>
            <p:ph idx="1"/>
          </p:nvPr>
        </p:nvSpPr>
        <p:spPr>
          <a:xfrm>
            <a:off x="251520" y="764704"/>
            <a:ext cx="8568952" cy="5904656"/>
          </a:xfrm>
        </p:spPr>
        <p:txBody>
          <a:bodyPr>
            <a:normAutofit fontScale="70000" lnSpcReduction="20000"/>
          </a:bodyPr>
          <a:lstStyle/>
          <a:p>
            <a:r>
              <a:rPr lang="cs-CZ" dirty="0"/>
              <a:t>biržanyň ady we ýerleşýän ýeri; </a:t>
            </a:r>
            <a:r>
              <a:rPr lang="cs-CZ" dirty="0" smtClean="0"/>
              <a:t>döredijileriň </a:t>
            </a:r>
            <a:r>
              <a:rPr lang="cs-CZ" dirty="0"/>
              <a:t>ady we ýerleşýän ýeri; </a:t>
            </a:r>
            <a:endParaRPr lang="tk-TM" dirty="0" smtClean="0"/>
          </a:p>
          <a:p>
            <a:r>
              <a:rPr lang="cs-CZ" dirty="0" smtClean="0"/>
              <a:t>esaslyk </a:t>
            </a:r>
            <a:r>
              <a:rPr lang="cs-CZ" dirty="0"/>
              <a:t>maýasynyň möçberi; </a:t>
            </a:r>
            <a:r>
              <a:rPr lang="cs-CZ" dirty="0" smtClean="0"/>
              <a:t>biržanyň </a:t>
            </a:r>
            <a:r>
              <a:rPr lang="cs-CZ" dirty="0"/>
              <a:t>agzalygyna kabul etmegiň şertleri we tertibi; </a:t>
            </a:r>
            <a:endParaRPr lang="tk-TM" dirty="0" smtClean="0"/>
          </a:p>
          <a:p>
            <a:r>
              <a:rPr lang="cs-CZ" dirty="0" smtClean="0"/>
              <a:t>biržanyň </a:t>
            </a:r>
            <a:r>
              <a:rPr lang="cs-CZ" dirty="0"/>
              <a:t>hukuklary we borçlary; </a:t>
            </a:r>
            <a:r>
              <a:rPr lang="cs-CZ" dirty="0" smtClean="0"/>
              <a:t>geçirilýän </a:t>
            </a:r>
            <a:r>
              <a:rPr lang="cs-CZ" dirty="0"/>
              <a:t>birža söwdalaryna gatnaşjak birža wekillerine bildirilýän hünär (kwalifikasion) talaplar;</a:t>
            </a:r>
            <a:endParaRPr lang="ru-RU" dirty="0"/>
          </a:p>
          <a:p>
            <a:r>
              <a:rPr lang="cs-CZ" dirty="0" smtClean="0"/>
              <a:t>birža </a:t>
            </a:r>
            <a:r>
              <a:rPr lang="cs-CZ" dirty="0"/>
              <a:t>agza bolup durýanlaryň agzalygynyň togtadylmagynyň we bes edilmeginiň şertleri we tertibi¸ şeýle hem biržanyň agzalygyndan olaryň çykarylmagy;</a:t>
            </a:r>
            <a:endParaRPr lang="ru-RU" dirty="0"/>
          </a:p>
          <a:p>
            <a:r>
              <a:rPr lang="cs-CZ" dirty="0" smtClean="0"/>
              <a:t>biržanyň </a:t>
            </a:r>
            <a:r>
              <a:rPr lang="cs-CZ" dirty="0"/>
              <a:t>guramaçylyk </a:t>
            </a:r>
            <a:r>
              <a:rPr lang="cs-CZ" dirty="0" smtClean="0"/>
              <a:t>düzümi;</a:t>
            </a:r>
            <a:r>
              <a:rPr lang="tk-TM" dirty="0" smtClean="0"/>
              <a:t> </a:t>
            </a:r>
            <a:r>
              <a:rPr lang="cs-CZ" dirty="0" smtClean="0"/>
              <a:t>biržanyň </a:t>
            </a:r>
            <a:r>
              <a:rPr lang="cs-CZ" dirty="0"/>
              <a:t>ýolbaşçy guramalarynyň düzümi (umumy ýygnak¸ birža geňeşi we ş.m.)¸ olaryň wezipeleri we ygtyýarlyklary;</a:t>
            </a:r>
            <a:endParaRPr lang="ru-RU" dirty="0"/>
          </a:p>
          <a:p>
            <a:r>
              <a:rPr lang="cs-CZ" dirty="0" smtClean="0"/>
              <a:t>biržanyň </a:t>
            </a:r>
            <a:r>
              <a:rPr lang="cs-CZ" dirty="0"/>
              <a:t>ýolbaşçy işgärleriniň¸ biržanyň maslahatynyň agzalarynyň we </a:t>
            </a:r>
            <a:r>
              <a:rPr lang="cs-CZ" dirty="0" smtClean="0"/>
              <a:t>müdi</a:t>
            </a:r>
            <a:r>
              <a:rPr lang="tk-TM" dirty="0" smtClean="0"/>
              <a:t>ri</a:t>
            </a:r>
            <a:r>
              <a:rPr lang="cs-CZ" dirty="0" smtClean="0"/>
              <a:t>ýetiniň </a:t>
            </a:r>
            <a:r>
              <a:rPr lang="cs-CZ" dirty="0"/>
              <a:t>hukuklary we </a:t>
            </a:r>
            <a:r>
              <a:rPr lang="cs-CZ" dirty="0" smtClean="0"/>
              <a:t>borçlary;</a:t>
            </a:r>
            <a:r>
              <a:rPr lang="tk-TM" dirty="0" smtClean="0"/>
              <a:t> </a:t>
            </a:r>
            <a:r>
              <a:rPr lang="cs-CZ" dirty="0" smtClean="0"/>
              <a:t>birža </a:t>
            </a:r>
            <a:r>
              <a:rPr lang="cs-CZ" dirty="0"/>
              <a:t>gatnaşmagyň tertibi we şertleri;</a:t>
            </a:r>
            <a:endParaRPr lang="ru-RU" dirty="0"/>
          </a:p>
          <a:p>
            <a:r>
              <a:rPr lang="cs-CZ" dirty="0" smtClean="0"/>
              <a:t>birža </a:t>
            </a:r>
            <a:r>
              <a:rPr lang="cs-CZ" dirty="0"/>
              <a:t>tarapyndan goýulýan ygtyýarlyklary, jerimeleri (sanksiýalary) ulanmagyň tertibi we şertleri, olar boýunça şikaýat etmegiň düzgünleri;</a:t>
            </a:r>
            <a:endParaRPr lang="ru-RU" dirty="0"/>
          </a:p>
          <a:p>
            <a:r>
              <a:rPr lang="cs-CZ" dirty="0" smtClean="0"/>
              <a:t>biržanyň </a:t>
            </a:r>
            <a:r>
              <a:rPr lang="cs-CZ" dirty="0"/>
              <a:t>agzasy bolup durmaklyk bes edilen halatynda hasaplaşmagyň tertibi;</a:t>
            </a:r>
            <a:endParaRPr lang="ru-RU" dirty="0"/>
          </a:p>
          <a:p>
            <a:r>
              <a:rPr lang="cs-CZ" dirty="0" smtClean="0"/>
              <a:t>biržanyň </a:t>
            </a:r>
            <a:r>
              <a:rPr lang="cs-CZ" dirty="0"/>
              <a:t>öz işini bes etmeginiň düzgünleri.</a:t>
            </a:r>
            <a:endParaRPr lang="ru-RU" dirty="0"/>
          </a:p>
          <a:p>
            <a:endParaRPr lang="ru-RU" dirty="0"/>
          </a:p>
        </p:txBody>
      </p:sp>
    </p:spTree>
    <p:extLst>
      <p:ext uri="{BB962C8B-B14F-4D97-AF65-F5344CB8AC3E}">
        <p14:creationId xmlns:p14="http://schemas.microsoft.com/office/powerpoint/2010/main" xmlns="" val="182094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cs-CZ" sz="3600" b="1" dirty="0"/>
              <a:t>Gazna biržasynyň söwdasyny geçirmeginiň </a:t>
            </a:r>
            <a:r>
              <a:rPr lang="cs-CZ" sz="3600" b="1" dirty="0" smtClean="0"/>
              <a:t>düzgünlerind</a:t>
            </a:r>
            <a:r>
              <a:rPr lang="tk-TM" sz="3600" b="1" dirty="0" smtClean="0"/>
              <a:t>äki maglumatlar</a:t>
            </a:r>
            <a:endParaRPr lang="ru-RU" sz="3600" b="1" dirty="0"/>
          </a:p>
        </p:txBody>
      </p:sp>
      <p:sp>
        <p:nvSpPr>
          <p:cNvPr id="3" name="Объект 2"/>
          <p:cNvSpPr>
            <a:spLocks noGrp="1"/>
          </p:cNvSpPr>
          <p:nvPr>
            <p:ph idx="1"/>
          </p:nvPr>
        </p:nvSpPr>
        <p:spPr>
          <a:xfrm>
            <a:off x="457200" y="1340768"/>
            <a:ext cx="8229600" cy="5184576"/>
          </a:xfrm>
        </p:spPr>
        <p:txBody>
          <a:bodyPr>
            <a:normAutofit fontScale="70000" lnSpcReduction="20000"/>
          </a:bodyPr>
          <a:lstStyle/>
          <a:p>
            <a:r>
              <a:rPr lang="cs-CZ" dirty="0"/>
              <a:t>biržada geçiriljek (baglaşyljak) geleşikleriň görnüşleri; </a:t>
            </a:r>
            <a:endParaRPr lang="tk-TM" dirty="0" smtClean="0"/>
          </a:p>
          <a:p>
            <a:r>
              <a:rPr lang="cs-CZ" dirty="0" smtClean="0"/>
              <a:t>biržada </a:t>
            </a:r>
            <a:r>
              <a:rPr lang="cs-CZ" dirty="0"/>
              <a:t>söwda etmegiň tertibi;</a:t>
            </a:r>
            <a:endParaRPr lang="ru-RU" dirty="0"/>
          </a:p>
          <a:p>
            <a:r>
              <a:rPr lang="cs-CZ" dirty="0" smtClean="0"/>
              <a:t>gazna </a:t>
            </a:r>
            <a:r>
              <a:rPr lang="cs-CZ" dirty="0"/>
              <a:t>biržasyna gymmatly kagyzlary gatnaşdyrmagyň şertleri;</a:t>
            </a:r>
            <a:endParaRPr lang="ru-RU" dirty="0"/>
          </a:p>
          <a:p>
            <a:r>
              <a:rPr lang="cs-CZ" dirty="0" smtClean="0"/>
              <a:t>birža </a:t>
            </a:r>
            <a:r>
              <a:rPr lang="cs-CZ" dirty="0"/>
              <a:t>gatnaşdyrylýan gymmatly kagyzlara ýazylmagyň şertleri we tertibi¸ ýazylyşygyň togtadylmagy we ýatyrylmagy; </a:t>
            </a:r>
            <a:r>
              <a:rPr lang="cs-CZ" dirty="0" smtClean="0"/>
              <a:t>biržanyň </a:t>
            </a:r>
            <a:r>
              <a:rPr lang="cs-CZ" dirty="0"/>
              <a:t>işleýän günleri we wagty;</a:t>
            </a:r>
            <a:endParaRPr lang="ru-RU" dirty="0"/>
          </a:p>
          <a:p>
            <a:r>
              <a:rPr lang="cs-CZ" dirty="0" smtClean="0"/>
              <a:t>nyrhlaryň </a:t>
            </a:r>
            <a:r>
              <a:rPr lang="cs-CZ" dirty="0"/>
              <a:t>we birža hümmetleriniň (kurslarynyň) emele gelmeginiň tertibi¸ olary çap etmegiň usullary; </a:t>
            </a:r>
            <a:r>
              <a:rPr lang="cs-CZ" dirty="0" smtClean="0"/>
              <a:t>birža </a:t>
            </a:r>
            <a:r>
              <a:rPr lang="cs-CZ" dirty="0"/>
              <a:t>nyrh goýmaga getirilen gymmatly kagyzlaryň sanawy;</a:t>
            </a:r>
            <a:endParaRPr lang="ru-RU" dirty="0"/>
          </a:p>
          <a:p>
            <a:r>
              <a:rPr lang="cs-CZ" dirty="0" smtClean="0"/>
              <a:t>biržanyň </a:t>
            </a:r>
            <a:r>
              <a:rPr lang="cs-CZ" dirty="0"/>
              <a:t>agzalarynyň hasabaty we maglumaty ýöretmek boýunça¸ biržanyň toparlarynyň (komissiýalarynyň) içerki iş düzgünleri¸ olaryň işiniň tertibi boýunça biržanyň agzalarynyň wezipeleri; </a:t>
            </a:r>
            <a:r>
              <a:rPr lang="cs-CZ" dirty="0" smtClean="0"/>
              <a:t>biržanyň </a:t>
            </a:r>
            <a:r>
              <a:rPr lang="cs-CZ" dirty="0"/>
              <a:t>maglumat ulgamy (sistemasy); </a:t>
            </a:r>
            <a:r>
              <a:rPr lang="tk-TM" dirty="0" smtClean="0"/>
              <a:t> </a:t>
            </a:r>
            <a:r>
              <a:rPr lang="cs-CZ" dirty="0" smtClean="0"/>
              <a:t>birža </a:t>
            </a:r>
            <a:r>
              <a:rPr lang="cs-CZ" dirty="0"/>
              <a:t>tarapyndan guralýan hyzmatlaryň görnüşleri we olaryň nyrhlary; </a:t>
            </a:r>
            <a:r>
              <a:rPr lang="cs-CZ" dirty="0" smtClean="0"/>
              <a:t>biržada </a:t>
            </a:r>
            <a:r>
              <a:rPr lang="cs-CZ" dirty="0"/>
              <a:t>hasaplaşyklary geçirmegiň düzgünleri;</a:t>
            </a:r>
            <a:endParaRPr lang="ru-RU" dirty="0"/>
          </a:p>
          <a:p>
            <a:r>
              <a:rPr lang="cs-CZ" dirty="0" smtClean="0"/>
              <a:t>gazna </a:t>
            </a:r>
            <a:r>
              <a:rPr lang="cs-CZ" dirty="0"/>
              <a:t>biržasynyň işi bilen baglanyşykly bolan beýleki meseleler</a:t>
            </a:r>
            <a:r>
              <a:rPr lang="cs-CZ" dirty="0" smtClean="0"/>
              <a:t>.</a:t>
            </a:r>
            <a:endParaRPr lang="ru-RU" dirty="0"/>
          </a:p>
        </p:txBody>
      </p:sp>
    </p:spTree>
    <p:extLst>
      <p:ext uri="{BB962C8B-B14F-4D97-AF65-F5344CB8AC3E}">
        <p14:creationId xmlns:p14="http://schemas.microsoft.com/office/powerpoint/2010/main" xmlns="" val="3444751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cs-CZ" b="1" dirty="0"/>
              <a:t>Gymmatly kagyzlar</a:t>
            </a:r>
            <a:endParaRPr lang="ru-RU" dirty="0"/>
          </a:p>
        </p:txBody>
      </p:sp>
      <p:sp>
        <p:nvSpPr>
          <p:cNvPr id="3" name="Объект 2"/>
          <p:cNvSpPr>
            <a:spLocks noGrp="1"/>
          </p:cNvSpPr>
          <p:nvPr>
            <p:ph idx="1"/>
          </p:nvPr>
        </p:nvSpPr>
        <p:spPr>
          <a:xfrm>
            <a:off x="457200" y="1142984"/>
            <a:ext cx="8229600" cy="5357850"/>
          </a:xfrm>
        </p:spPr>
        <p:txBody>
          <a:bodyPr>
            <a:normAutofit/>
          </a:bodyPr>
          <a:lstStyle/>
          <a:p>
            <a:r>
              <a:rPr lang="cs-CZ" b="1" dirty="0"/>
              <a:t>Gymmatly kagyzlar</a:t>
            </a:r>
            <a:r>
              <a:rPr lang="cs-CZ" dirty="0"/>
              <a:t> – bu resminamanyň eýesiniň emläk hukugyny görkezýän we haýsy tertipde ulanylmalydygyny aňladýan pul resminamasydyr</a:t>
            </a:r>
            <a:r>
              <a:rPr lang="cs-CZ" dirty="0" smtClean="0"/>
              <a:t>.</a:t>
            </a:r>
            <a:endParaRPr lang="en-US" dirty="0" smtClean="0"/>
          </a:p>
          <a:p>
            <a:r>
              <a:rPr lang="cs-CZ" b="1" dirty="0" smtClean="0"/>
              <a:t>Gymmatly kagyzlaryň dolanyşygy </a:t>
            </a:r>
            <a:r>
              <a:rPr lang="cs-CZ" dirty="0" smtClean="0"/>
              <a:t>– gymmatly kagyzlaryň satyn alynmagy- satylmagy, şeýle hem gymmatly kagyzlaryň eýesiniň çalyşmagyna (üýtgemegine) getirýän Türkmenistanyň kanunlarynda göz öňünde tutulan beýleki hereketlerden ybaratdyr.</a:t>
            </a:r>
            <a:endParaRPr lang="ru-RU" dirty="0" smtClean="0"/>
          </a:p>
          <a:p>
            <a:pPr>
              <a:buNone/>
            </a:pPr>
            <a:endParaRPr lang="ru-RU" dirty="0"/>
          </a:p>
        </p:txBody>
      </p:sp>
    </p:spTree>
    <p:extLst>
      <p:ext uri="{BB962C8B-B14F-4D97-AF65-F5344CB8AC3E}">
        <p14:creationId xmlns:p14="http://schemas.microsoft.com/office/powerpoint/2010/main" xmlns="" val="13026760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cs-CZ" sz="3600" b="1" dirty="0"/>
              <a:t>Maýa goýujy guramalary </a:t>
            </a:r>
            <a:r>
              <a:rPr lang="tk-TM" sz="3600" b="1" dirty="0" smtClean="0"/>
              <a:t>gazna </a:t>
            </a:r>
            <a:r>
              <a:rPr lang="cs-CZ" sz="3600" b="1" dirty="0" smtClean="0"/>
              <a:t>biržanyň </a:t>
            </a:r>
            <a:r>
              <a:rPr lang="cs-CZ" sz="3600" b="1" dirty="0"/>
              <a:t>agzalygyna ýetirmek üçin </a:t>
            </a:r>
            <a:r>
              <a:rPr lang="cs-CZ" sz="3600" b="1" dirty="0" smtClean="0"/>
              <a:t>talaplary </a:t>
            </a:r>
            <a:endParaRPr lang="ru-RU" sz="3600" b="1" dirty="0"/>
          </a:p>
        </p:txBody>
      </p:sp>
      <p:sp>
        <p:nvSpPr>
          <p:cNvPr id="3" name="Объект 2"/>
          <p:cNvSpPr>
            <a:spLocks noGrp="1"/>
          </p:cNvSpPr>
          <p:nvPr>
            <p:ph idx="1"/>
          </p:nvPr>
        </p:nvSpPr>
        <p:spPr/>
        <p:txBody>
          <a:bodyPr/>
          <a:lstStyle/>
          <a:p>
            <a:r>
              <a:rPr lang="cs-CZ" dirty="0"/>
              <a:t>gymmatly kagyzlaryň bazaryna ýokary iş tejribeli (professional) hökmünde gatnaşar ýaly gymmatly kagyzlar bilen iş salyşmaga ygtyýarnamanyň bolmagy;</a:t>
            </a:r>
            <a:endParaRPr lang="ru-RU" dirty="0"/>
          </a:p>
          <a:p>
            <a:r>
              <a:rPr lang="cs-CZ" dirty="0" smtClean="0"/>
              <a:t>biržanyň </a:t>
            </a:r>
            <a:r>
              <a:rPr lang="cs-CZ" dirty="0"/>
              <a:t>agzalygyna girmek üçin bellenen giriş tölegini (wznos) tölemek;</a:t>
            </a:r>
            <a:endParaRPr lang="ru-RU" dirty="0"/>
          </a:p>
          <a:p>
            <a:r>
              <a:rPr lang="cs-CZ" dirty="0" smtClean="0"/>
              <a:t>guramanyň </a:t>
            </a:r>
            <a:r>
              <a:rPr lang="cs-CZ" dirty="0"/>
              <a:t>iş babatda birkemsiz at-abraýynyň bolmagy.</a:t>
            </a:r>
            <a:endParaRPr lang="ru-RU" dirty="0"/>
          </a:p>
          <a:p>
            <a:endParaRPr lang="ru-RU" dirty="0"/>
          </a:p>
        </p:txBody>
      </p:sp>
    </p:spTree>
    <p:extLst>
      <p:ext uri="{BB962C8B-B14F-4D97-AF65-F5344CB8AC3E}">
        <p14:creationId xmlns:p14="http://schemas.microsoft.com/office/powerpoint/2010/main" xmlns="" val="24567434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cs-CZ" sz="3200" b="1" dirty="0"/>
              <a:t>Gazna biržasynyň işini maliýeleşdirmek şu aşakdakylaryň hasabyna amala </a:t>
            </a:r>
            <a:r>
              <a:rPr lang="cs-CZ" sz="3200" b="1" dirty="0" smtClean="0"/>
              <a:t>aşyrylýar</a:t>
            </a:r>
            <a:endParaRPr lang="ru-RU" sz="3200" dirty="0"/>
          </a:p>
        </p:txBody>
      </p:sp>
      <p:sp>
        <p:nvSpPr>
          <p:cNvPr id="3" name="Объект 2"/>
          <p:cNvSpPr>
            <a:spLocks noGrp="1"/>
          </p:cNvSpPr>
          <p:nvPr>
            <p:ph idx="1"/>
          </p:nvPr>
        </p:nvSpPr>
        <p:spPr>
          <a:xfrm>
            <a:off x="457200" y="1268760"/>
            <a:ext cx="8229600" cy="5400600"/>
          </a:xfrm>
        </p:spPr>
        <p:txBody>
          <a:bodyPr>
            <a:normAutofit fontScale="85000" lnSpcReduction="10000"/>
          </a:bodyPr>
          <a:lstStyle/>
          <a:p>
            <a:r>
              <a:rPr lang="cs-CZ" dirty="0"/>
              <a:t>Gazna biržasynyň agzalarynyň giriş we yzygiderli agzalyk tölegleri;</a:t>
            </a:r>
            <a:endParaRPr lang="ru-RU" dirty="0"/>
          </a:p>
          <a:p>
            <a:r>
              <a:rPr lang="cs-CZ" dirty="0" smtClean="0"/>
              <a:t>Gazna </a:t>
            </a:r>
            <a:r>
              <a:rPr lang="cs-CZ" dirty="0"/>
              <a:t>biržasynda amala aşyrylýan birža ýygymlary we amallary;</a:t>
            </a:r>
            <a:endParaRPr lang="ru-RU" dirty="0"/>
          </a:p>
          <a:p>
            <a:r>
              <a:rPr lang="cs-CZ" dirty="0" smtClean="0"/>
              <a:t>paýnamalary </a:t>
            </a:r>
            <a:r>
              <a:rPr lang="cs-CZ" dirty="0"/>
              <a:t>satmagyň hasabyna;</a:t>
            </a:r>
            <a:endParaRPr lang="ru-RU" dirty="0"/>
          </a:p>
          <a:p>
            <a:r>
              <a:rPr lang="cs-CZ" dirty="0" smtClean="0"/>
              <a:t>birža </a:t>
            </a:r>
            <a:r>
              <a:rPr lang="cs-CZ" dirty="0"/>
              <a:t>geleşikleriniň bellige alynmagy üçin güwänama (sprawka) berilmeginiň¸ maslahatlar (konsultasiýalar)¸ dellalçylyk¸ maglumat (informasion) habarlar, hukuk (ýuridiki) we hyzmatyň beýleki görnüşleri, biržanyň tehniki serişdelerinden peýdalanylandygy üçin alynýan tölegleriň hasabyna;</a:t>
            </a:r>
            <a:endParaRPr lang="ru-RU" dirty="0"/>
          </a:p>
          <a:p>
            <a:r>
              <a:rPr lang="cs-CZ" dirty="0" smtClean="0"/>
              <a:t>birža </a:t>
            </a:r>
            <a:r>
              <a:rPr lang="cs-CZ" dirty="0"/>
              <a:t>söwdasyny geçirmekde goýberilen düzgün bozulmalary üçin salynýan jerimäniň hasabyna</a:t>
            </a:r>
            <a:r>
              <a:rPr lang="cs-CZ" dirty="0" smtClean="0"/>
              <a:t>;</a:t>
            </a:r>
            <a:endParaRPr lang="ru-RU" dirty="0"/>
          </a:p>
        </p:txBody>
      </p:sp>
    </p:spTree>
    <p:extLst>
      <p:ext uri="{BB962C8B-B14F-4D97-AF65-F5344CB8AC3E}">
        <p14:creationId xmlns:p14="http://schemas.microsoft.com/office/powerpoint/2010/main" xmlns="" val="4032723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15962"/>
          </a:xfrm>
        </p:spPr>
        <p:txBody>
          <a:bodyPr>
            <a:normAutofit fontScale="90000"/>
          </a:bodyPr>
          <a:lstStyle/>
          <a:p>
            <a:r>
              <a:rPr lang="cs-CZ" b="1" dirty="0"/>
              <a:t>Gymmatly </a:t>
            </a:r>
            <a:r>
              <a:rPr lang="cs-CZ" b="1" dirty="0" smtClean="0"/>
              <a:t>kagyzlar</a:t>
            </a:r>
            <a:r>
              <a:rPr lang="tk-TM" b="1" dirty="0" smtClean="0"/>
              <a:t>yň görnüşleri</a:t>
            </a:r>
            <a:endParaRPr lang="ru-RU" b="1" dirty="0"/>
          </a:p>
        </p:txBody>
      </p:sp>
      <p:sp>
        <p:nvSpPr>
          <p:cNvPr id="3" name="Объект 2"/>
          <p:cNvSpPr>
            <a:spLocks noGrp="1"/>
          </p:cNvSpPr>
          <p:nvPr>
            <p:ph idx="1"/>
          </p:nvPr>
        </p:nvSpPr>
        <p:spPr>
          <a:xfrm>
            <a:off x="457200" y="990600"/>
            <a:ext cx="8229600" cy="5562600"/>
          </a:xfrm>
        </p:spPr>
        <p:txBody>
          <a:bodyPr>
            <a:normAutofit fontScale="70000" lnSpcReduction="20000"/>
          </a:bodyPr>
          <a:lstStyle/>
          <a:p>
            <a:pPr marL="0" indent="0">
              <a:buNone/>
            </a:pPr>
            <a:r>
              <a:rPr lang="cs-CZ" dirty="0"/>
              <a:t>1. </a:t>
            </a:r>
            <a:r>
              <a:rPr lang="cs-CZ" b="1" dirty="0"/>
              <a:t>Paýnamalar (aksiýa)</a:t>
            </a:r>
            <a:r>
              <a:rPr lang="cs-CZ" dirty="0"/>
              <a:t> – bu paýdaryň paýdarlar jemgyýetini (PJ) dolandyrmaga, onuň girdejilerini paýlamaga hem-de paýdarlar jemgyýeti ýatyrylanda, onuň emlägini paýlamaga gatnaşmak hukugyny tassyklaýan gymmatly kagyzlardyr;</a:t>
            </a:r>
            <a:endParaRPr lang="ru-RU" dirty="0"/>
          </a:p>
          <a:p>
            <a:pPr marL="0" indent="0">
              <a:buNone/>
            </a:pPr>
            <a:r>
              <a:rPr lang="cs-CZ" dirty="0"/>
              <a:t>2. </a:t>
            </a:r>
            <a:r>
              <a:rPr lang="cs-CZ" b="1" dirty="0"/>
              <a:t>Obligasiýalar</a:t>
            </a:r>
            <a:r>
              <a:rPr lang="cs-CZ" dirty="0"/>
              <a:t> – bu emitentiň olarda görkezilen möhletlerde kesgitlenen %-leri olaryň eýelerine tölemek bilen nominal gymmatyny gaýtaryp bermek baradaky borçnamasyny tassyklaýan gymmatly kagyzlardyr (ses bermek hukugy ýok, serişde çekmek üçin goýberilýär, eger-de PJ zyýan çeksede gorunyň hasabyna şol %-i bellenen möhletde hokman töläýmeli);</a:t>
            </a:r>
            <a:endParaRPr lang="ru-RU" dirty="0"/>
          </a:p>
          <a:p>
            <a:pPr marL="0" indent="0">
              <a:buNone/>
            </a:pPr>
            <a:r>
              <a:rPr lang="cs-CZ" dirty="0"/>
              <a:t>3. </a:t>
            </a:r>
            <a:r>
              <a:rPr lang="cs-CZ" b="1" dirty="0"/>
              <a:t>Döwletiň bergi borçnamalary</a:t>
            </a:r>
            <a:r>
              <a:rPr lang="cs-CZ" dirty="0"/>
              <a:t> – bu begidar bolup degişli guramalaryň üsti bilen döwletiň çykyş eden ýagdaýynda algy-bergi gatnaşyklaryny görkezýän gymmatly kagyzlardyr;</a:t>
            </a:r>
            <a:endParaRPr lang="ru-RU" dirty="0"/>
          </a:p>
          <a:p>
            <a:pPr marL="0" indent="0">
              <a:buNone/>
            </a:pPr>
            <a:r>
              <a:rPr lang="cs-CZ" dirty="0"/>
              <a:t>4. </a:t>
            </a:r>
            <a:r>
              <a:rPr lang="cs-CZ" b="1" dirty="0"/>
              <a:t>Sertifikat</a:t>
            </a:r>
            <a:r>
              <a:rPr lang="cs-CZ" dirty="0"/>
              <a:t> – bu şol resminamada ady görkezilen tarapy</a:t>
            </a:r>
            <a:r>
              <a:rPr lang="hr-HR" dirty="0"/>
              <a:t>ň</a:t>
            </a:r>
            <a:r>
              <a:rPr lang="cs-CZ" dirty="0"/>
              <a:t> paýnamalaryň belli bir mykdaryna eýedigini görkezýän şahadatnamadyr;</a:t>
            </a:r>
            <a:endParaRPr lang="ru-RU" dirty="0"/>
          </a:p>
          <a:p>
            <a:pPr marL="0" indent="0">
              <a:buNone/>
            </a:pPr>
            <a:r>
              <a:rPr lang="cs-CZ" dirty="0"/>
              <a:t>5. </a:t>
            </a:r>
            <a:r>
              <a:rPr lang="cs-CZ" b="1" dirty="0"/>
              <a:t>Opsiýonlar</a:t>
            </a:r>
            <a:r>
              <a:rPr lang="cs-CZ" dirty="0"/>
              <a:t> – bu gymmatly kagyzlary satyn almaga ýa-da satmaga eýesiniň ýeňillikli şertlerde hukugynyň bardygyny tassyklaýan gymmatly kagyzlardyr </a:t>
            </a:r>
            <a:endParaRPr lang="ru-RU" dirty="0"/>
          </a:p>
        </p:txBody>
      </p:sp>
    </p:spTree>
    <p:extLst>
      <p:ext uri="{BB962C8B-B14F-4D97-AF65-F5344CB8AC3E}">
        <p14:creationId xmlns:p14="http://schemas.microsoft.com/office/powerpoint/2010/main" xmlns="" val="31835359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tk-TM" sz="3600" b="1" dirty="0" smtClean="0"/>
              <a:t>Paýnamalaryň </a:t>
            </a:r>
            <a:r>
              <a:rPr lang="cs-CZ" sz="3600" b="1" dirty="0" smtClean="0"/>
              <a:t>kategoriýasyna </a:t>
            </a:r>
            <a:r>
              <a:rPr lang="cs-CZ" sz="3600" b="1" dirty="0"/>
              <a:t>we tipine baglylykda paýdarlaryň </a:t>
            </a:r>
            <a:r>
              <a:rPr lang="cs-CZ" sz="3600" b="1" dirty="0" smtClean="0"/>
              <a:t>hukuklary</a:t>
            </a:r>
            <a:endParaRPr lang="ru-RU" sz="3600" b="1" dirty="0"/>
          </a:p>
        </p:txBody>
      </p:sp>
      <p:sp>
        <p:nvSpPr>
          <p:cNvPr id="3" name="Объект 2"/>
          <p:cNvSpPr>
            <a:spLocks noGrp="1"/>
          </p:cNvSpPr>
          <p:nvPr>
            <p:ph idx="1"/>
          </p:nvPr>
        </p:nvSpPr>
        <p:spPr/>
        <p:txBody>
          <a:bodyPr/>
          <a:lstStyle/>
          <a:p>
            <a:pPr marL="0" indent="0">
              <a:buNone/>
            </a:pPr>
            <a:r>
              <a:rPr lang="cs-CZ" dirty="0"/>
              <a:t>- jemgyýetiň işlerini dolandyrmaga gatnaşmaga;</a:t>
            </a:r>
            <a:endParaRPr lang="ru-RU" dirty="0"/>
          </a:p>
          <a:p>
            <a:pPr marL="0" indent="0">
              <a:buNone/>
            </a:pPr>
            <a:r>
              <a:rPr lang="cs-CZ" dirty="0"/>
              <a:t>- jemgyýetiň sap girdejisiniň bir bölegini diwidendler görnüşinde almaga;</a:t>
            </a:r>
            <a:endParaRPr lang="ru-RU" dirty="0"/>
          </a:p>
          <a:p>
            <a:pPr marL="0" indent="0">
              <a:buNone/>
            </a:pPr>
            <a:r>
              <a:rPr lang="cs-CZ" dirty="0"/>
              <a:t>- jemgyýet ýatyrylandan soň onuň galan emläginiň bir bölegine. </a:t>
            </a:r>
            <a:endParaRPr lang="ru-RU" dirty="0"/>
          </a:p>
          <a:p>
            <a:endParaRPr lang="ru-RU" dirty="0"/>
          </a:p>
        </p:txBody>
      </p:sp>
    </p:spTree>
    <p:extLst>
      <p:ext uri="{BB962C8B-B14F-4D97-AF65-F5344CB8AC3E}">
        <p14:creationId xmlns:p14="http://schemas.microsoft.com/office/powerpoint/2010/main" xmlns="" val="11065462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cs-CZ" sz="3600" b="1" dirty="0" smtClean="0"/>
              <a:t>Jemgyýet</a:t>
            </a:r>
            <a:r>
              <a:rPr lang="en-US" sz="3600" b="1" dirty="0" smtClean="0"/>
              <a:t> </a:t>
            </a:r>
            <a:r>
              <a:rPr lang="sq-AL" sz="3600" b="1" dirty="0" smtClean="0"/>
              <a:t>tarapyndan </a:t>
            </a:r>
            <a:r>
              <a:rPr lang="cs-CZ" sz="3600" b="1" dirty="0" smtClean="0"/>
              <a:t>çykarýan aksiýalar</a:t>
            </a:r>
            <a:endParaRPr lang="ru-RU" sz="3600" b="1" dirty="0"/>
          </a:p>
        </p:txBody>
      </p:sp>
      <p:sp>
        <p:nvSpPr>
          <p:cNvPr id="3" name="Содержимое 2"/>
          <p:cNvSpPr>
            <a:spLocks noGrp="1"/>
          </p:cNvSpPr>
          <p:nvPr>
            <p:ph idx="1"/>
          </p:nvPr>
        </p:nvSpPr>
        <p:spPr>
          <a:xfrm>
            <a:off x="457200" y="1214422"/>
            <a:ext cx="8229600" cy="4911741"/>
          </a:xfrm>
        </p:spPr>
        <p:txBody>
          <a:bodyPr/>
          <a:lstStyle/>
          <a:p>
            <a:r>
              <a:rPr lang="cs-CZ" b="1" dirty="0" smtClean="0"/>
              <a:t>Ýönekeý (ses hukukly) hukukly paýnamalar: </a:t>
            </a:r>
            <a:r>
              <a:rPr lang="cs-CZ" dirty="0" smtClean="0"/>
              <a:t>paýdara ses bermäge girizilen ähli meseleler çözülende paýdarlaryň umumy ýygýagyna ses hukugy bilen gatnaşmaga hukuk berýär.</a:t>
            </a:r>
          </a:p>
          <a:p>
            <a:r>
              <a:rPr lang="cs-CZ" b="1" dirty="0" smtClean="0"/>
              <a:t>Artykmaç hukukly (ses hukuksyz)   paýnamalar: </a:t>
            </a:r>
            <a:r>
              <a:rPr lang="cs-CZ" dirty="0" smtClean="0"/>
              <a:t>yglan edilen esaslayk maýanyň (ustaw gazna) 10 %-den geçmeýän möçberde çykarylýar.</a:t>
            </a:r>
            <a:endParaRPr lang="ru-RU"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cs-CZ" b="1" dirty="0"/>
              <a:t>Ýönekeý (ses hukukly) hukukly paýnamalar:</a:t>
            </a:r>
            <a:endParaRPr lang="ru-RU" dirty="0"/>
          </a:p>
        </p:txBody>
      </p:sp>
      <p:sp>
        <p:nvSpPr>
          <p:cNvPr id="3" name="Объект 2"/>
          <p:cNvSpPr>
            <a:spLocks noGrp="1"/>
          </p:cNvSpPr>
          <p:nvPr>
            <p:ph idx="1"/>
          </p:nvPr>
        </p:nvSpPr>
        <p:spPr/>
        <p:txBody>
          <a:bodyPr>
            <a:normAutofit fontScale="85000" lnSpcReduction="10000"/>
          </a:bodyPr>
          <a:lstStyle/>
          <a:p>
            <a:r>
              <a:rPr lang="tk-TM" dirty="0" smtClean="0"/>
              <a:t>Ý</a:t>
            </a:r>
            <a:r>
              <a:rPr lang="cs-CZ" dirty="0" smtClean="0"/>
              <a:t>önekeý </a:t>
            </a:r>
            <a:r>
              <a:rPr lang="cs-CZ" dirty="0"/>
              <a:t>paýnama paýdara artykmaç hukukly aksiýalar boýunça diwidendler tölenenden </a:t>
            </a:r>
            <a:r>
              <a:rPr lang="cs-CZ" dirty="0" smtClean="0"/>
              <a:t>soň</a:t>
            </a:r>
            <a:r>
              <a:rPr lang="en-US" dirty="0" smtClean="0"/>
              <a:t> </a:t>
            </a:r>
            <a:r>
              <a:rPr lang="cs-CZ" dirty="0"/>
              <a:t>jemgyýetiň umumy ýygnagy </a:t>
            </a:r>
            <a:r>
              <a:rPr lang="cs-CZ" b="1" dirty="0"/>
              <a:t>tarapyndan kesgitlenýän möçberde diwidendleri almak </a:t>
            </a:r>
            <a:r>
              <a:rPr lang="cs-CZ" b="1" dirty="0" smtClean="0"/>
              <a:t>hukugyny</a:t>
            </a:r>
            <a:r>
              <a:rPr lang="en-US" b="1" dirty="0" smtClean="0"/>
              <a:t> </a:t>
            </a:r>
            <a:r>
              <a:rPr lang="cs-CZ" b="1" dirty="0"/>
              <a:t>berýär.</a:t>
            </a:r>
            <a:endParaRPr lang="en-US" b="1" dirty="0" smtClean="0"/>
          </a:p>
          <a:p>
            <a:r>
              <a:rPr lang="cs-CZ" dirty="0" smtClean="0"/>
              <a:t>Ýönekeý  </a:t>
            </a:r>
            <a:r>
              <a:rPr lang="cs-CZ" dirty="0"/>
              <a:t>aksiýalar boýunça  paýdarlara tölenýan diwidendleriň möçberi artykmaç hukukly aksiýalar boýunça tölenmäge </a:t>
            </a:r>
            <a:r>
              <a:rPr lang="cs-CZ" b="1" dirty="0"/>
              <a:t>degişli tölegleriň  </a:t>
            </a:r>
            <a:r>
              <a:rPr lang="cs-CZ" b="1" dirty="0" smtClean="0"/>
              <a:t>möçberinden</a:t>
            </a:r>
            <a:r>
              <a:rPr lang="en-US" b="1" dirty="0" smtClean="0"/>
              <a:t> </a:t>
            </a:r>
            <a:r>
              <a:rPr lang="tk-TM" b="1" dirty="0" smtClean="0"/>
              <a:t>ýokary bolan mahalynda</a:t>
            </a:r>
            <a:r>
              <a:rPr lang="cs-CZ" dirty="0" smtClean="0"/>
              <a:t>,  </a:t>
            </a:r>
            <a:r>
              <a:rPr lang="cs-CZ" dirty="0"/>
              <a:t>bu  aksiýalary saklaýjy tarapyndan ýönekeý  aksiýa boýunça tölenilýän diwidendiň möçberine çenli </a:t>
            </a:r>
            <a:r>
              <a:rPr lang="cs-CZ" b="1" dirty="0"/>
              <a:t>goşmaça töleg geçirilmelidir.</a:t>
            </a:r>
            <a:endParaRPr lang="ru-RU" b="1" dirty="0"/>
          </a:p>
          <a:p>
            <a:endParaRPr lang="ru-RU" dirty="0"/>
          </a:p>
        </p:txBody>
      </p:sp>
    </p:spTree>
    <p:extLst>
      <p:ext uri="{BB962C8B-B14F-4D97-AF65-F5344CB8AC3E}">
        <p14:creationId xmlns:p14="http://schemas.microsoft.com/office/powerpoint/2010/main" xmlns="" val="20690925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cs-CZ" sz="3200" b="1" dirty="0"/>
              <a:t>Artykmaç hukukly (ses hukuksyz)   paýnamalar:</a:t>
            </a:r>
            <a:endParaRPr lang="ru-RU" sz="3200" dirty="0"/>
          </a:p>
        </p:txBody>
      </p:sp>
      <p:sp>
        <p:nvSpPr>
          <p:cNvPr id="3" name="Объект 2"/>
          <p:cNvSpPr>
            <a:spLocks noGrp="1"/>
          </p:cNvSpPr>
          <p:nvPr>
            <p:ph idx="1"/>
          </p:nvPr>
        </p:nvSpPr>
        <p:spPr>
          <a:xfrm>
            <a:off x="457200" y="836712"/>
            <a:ext cx="8229600" cy="5760640"/>
          </a:xfrm>
        </p:spPr>
        <p:txBody>
          <a:bodyPr>
            <a:normAutofit fontScale="85000" lnSpcReduction="20000"/>
          </a:bodyPr>
          <a:lstStyle/>
          <a:p>
            <a:r>
              <a:rPr lang="cs-CZ" dirty="0"/>
              <a:t>Artykmaç hukukly aksiýalar boýunça diwidendleri tölemek degişli ýylda jemgyýetiň maliýe işiniň jemlerine garamazdan, olarda görkezilen  möçberde  geçirilýär.  </a:t>
            </a:r>
            <a:endParaRPr lang="en-US" dirty="0" smtClean="0"/>
          </a:p>
          <a:p>
            <a:r>
              <a:rPr lang="cs-CZ" dirty="0" smtClean="0"/>
              <a:t>Sap  </a:t>
            </a:r>
            <a:r>
              <a:rPr lang="cs-CZ" b="1" dirty="0"/>
              <a:t>girdeji  ýeterlik  bolmadyk </a:t>
            </a:r>
            <a:r>
              <a:rPr lang="cs-CZ" dirty="0"/>
              <a:t>mahalynda artykmaç hukukly aksiýalar boýunça </a:t>
            </a:r>
            <a:r>
              <a:rPr lang="cs-CZ" b="1" dirty="0"/>
              <a:t>diwidendleriň tölegi ätiýaçlyk gaznasynyň hasabyna geçirilýär</a:t>
            </a:r>
            <a:r>
              <a:rPr lang="cs-CZ" dirty="0" smtClean="0"/>
              <a:t>.</a:t>
            </a:r>
            <a:endParaRPr lang="en-US" dirty="0" smtClean="0"/>
          </a:p>
          <a:p>
            <a:r>
              <a:rPr lang="cs-CZ" dirty="0"/>
              <a:t>Paýdarlar jemgyýeti ýatyrylan mahalynda artykmaç hukukly aksiýalaryň eýeleri beýleki paýdarlaryň öňünde bellenilen¸ ýöne </a:t>
            </a:r>
            <a:r>
              <a:rPr lang="cs-CZ" b="1" dirty="0"/>
              <a:t>tölenmedik diwidendi ilkinji nobatda almak hukugyna eýedirler. </a:t>
            </a:r>
            <a:endParaRPr lang="en-US" b="1" dirty="0" smtClean="0"/>
          </a:p>
          <a:p>
            <a:r>
              <a:rPr lang="cs-CZ" dirty="0" smtClean="0"/>
              <a:t>Ýatyrylýan </a:t>
            </a:r>
            <a:r>
              <a:rPr lang="cs-CZ" dirty="0"/>
              <a:t>jemgyýetiň emlägini soňraky paýlamaklyk ähli paýdarlaryň arasynda, şol sanda artykmaç hukukly aksiýalaryň eýeleriniň arasynda olara degişli aksiýalaryň sanynda proporsionallykda amala aşyrylýar.  </a:t>
            </a:r>
            <a:endParaRPr lang="ru-RU" dirty="0"/>
          </a:p>
          <a:p>
            <a:endParaRPr lang="ru-RU" dirty="0"/>
          </a:p>
          <a:p>
            <a:endParaRPr lang="ru-RU" dirty="0"/>
          </a:p>
        </p:txBody>
      </p:sp>
    </p:spTree>
    <p:extLst>
      <p:ext uri="{BB962C8B-B14F-4D97-AF65-F5344CB8AC3E}">
        <p14:creationId xmlns:p14="http://schemas.microsoft.com/office/powerpoint/2010/main" xmlns="" val="27766154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Autofit/>
          </a:bodyPr>
          <a:lstStyle/>
          <a:p>
            <a:r>
              <a:rPr lang="cs-CZ" sz="2400" b="1" dirty="0"/>
              <a:t>Gymmatly kagyzlaryň döwlet tarapyndan bellige </a:t>
            </a:r>
            <a:r>
              <a:rPr lang="cs-CZ" sz="2400" b="1" dirty="0" smtClean="0"/>
              <a:t>alynmagy</a:t>
            </a:r>
            <a:endParaRPr lang="ru-RU" sz="2400" dirty="0"/>
          </a:p>
        </p:txBody>
      </p:sp>
      <p:sp>
        <p:nvSpPr>
          <p:cNvPr id="3" name="Объект 2"/>
          <p:cNvSpPr>
            <a:spLocks noGrp="1"/>
          </p:cNvSpPr>
          <p:nvPr>
            <p:ph idx="1"/>
          </p:nvPr>
        </p:nvSpPr>
        <p:spPr>
          <a:xfrm>
            <a:off x="179512" y="764704"/>
            <a:ext cx="8712968" cy="5976664"/>
          </a:xfrm>
        </p:spPr>
        <p:txBody>
          <a:bodyPr>
            <a:normAutofit fontScale="77500" lnSpcReduction="20000"/>
          </a:bodyPr>
          <a:lstStyle/>
          <a:p>
            <a:r>
              <a:rPr lang="cs-CZ" dirty="0"/>
              <a:t>Türkmenistanyň çäginde gymmatly kagyzlaryň çykarylmagyna we dolanyşyga girizilmegine </a:t>
            </a:r>
            <a:r>
              <a:rPr lang="cs-CZ" b="1" dirty="0"/>
              <a:t>Türkmenistanyň Maliýe ministrliginde tassyk edilenden soň ygtyýar berilýär</a:t>
            </a:r>
            <a:r>
              <a:rPr lang="cs-CZ" dirty="0" smtClean="0"/>
              <a:t>.</a:t>
            </a:r>
            <a:endParaRPr lang="tk-TM" dirty="0" smtClean="0"/>
          </a:p>
          <a:p>
            <a:r>
              <a:rPr lang="cs-CZ" dirty="0"/>
              <a:t>Çykaryljak </a:t>
            </a:r>
            <a:r>
              <a:rPr lang="cs-CZ" b="1" dirty="0"/>
              <a:t>gymmatly kagyzlaryň bellige alynmagy zerur </a:t>
            </a:r>
            <a:r>
              <a:rPr lang="cs-CZ" dirty="0"/>
              <a:t>bolan resminamalar goşulyp, arza berlen pursatyndan soň </a:t>
            </a:r>
            <a:r>
              <a:rPr lang="cs-CZ" b="1" dirty="0"/>
              <a:t>45 günden gijä galynman geçirilmelidir</a:t>
            </a:r>
            <a:r>
              <a:rPr lang="cs-CZ" b="1" dirty="0" smtClean="0"/>
              <a:t>.</a:t>
            </a:r>
            <a:endParaRPr lang="tk-TM" b="1" dirty="0" smtClean="0"/>
          </a:p>
          <a:p>
            <a:r>
              <a:rPr lang="cs-CZ" dirty="0"/>
              <a:t>Ýeke-täk döwlet sanawyny döredýär we täze bellige alynan gymmatly kagyzlaryň sanawyny yzygiderli (her aýda azyndan bir gezek) çap edýär.</a:t>
            </a:r>
            <a:endParaRPr lang="ru-RU" dirty="0"/>
          </a:p>
          <a:p>
            <a:r>
              <a:rPr lang="cs-CZ" b="1" dirty="0"/>
              <a:t>Bellige alynmadyk gymmatly kagyzlaryň çykarylmagy kanuny </a:t>
            </a:r>
            <a:r>
              <a:rPr lang="cs-CZ" b="1" dirty="0" smtClean="0"/>
              <a:t>däldir</a:t>
            </a:r>
            <a:r>
              <a:rPr lang="tk-TM" b="1" dirty="0"/>
              <a:t>.</a:t>
            </a:r>
            <a:endParaRPr lang="tk-TM" b="1" dirty="0" smtClean="0"/>
          </a:p>
          <a:p>
            <a:r>
              <a:rPr lang="cs-CZ" b="1" dirty="0"/>
              <a:t>Daşary ýurt emitentleri tarapyndan çykarylan gymmatly kagyzlary </a:t>
            </a:r>
            <a:r>
              <a:rPr lang="cs-CZ" dirty="0"/>
              <a:t>Türkmenistanyň çäginde dolanyşyga goýbermegiň </a:t>
            </a:r>
            <a:r>
              <a:rPr lang="cs-CZ" b="1" dirty="0"/>
              <a:t>şertleri</a:t>
            </a:r>
            <a:r>
              <a:rPr lang="cs-CZ" dirty="0"/>
              <a:t> we </a:t>
            </a:r>
            <a:r>
              <a:rPr lang="cs-CZ" b="1" dirty="0"/>
              <a:t>her ýylky möçberi Türkmenistanyň Ministrler kabineti tarapyndan kesgitlenýär</a:t>
            </a:r>
            <a:r>
              <a:rPr lang="cs-CZ" b="1" dirty="0" smtClean="0"/>
              <a:t>.</a:t>
            </a:r>
            <a:endParaRPr lang="tk-TM" b="1" dirty="0" smtClean="0"/>
          </a:p>
          <a:p>
            <a:r>
              <a:rPr lang="cs-CZ" dirty="0"/>
              <a:t>Gymmatly kagyzlary Türkmenistanyň çäginde bellenilen möçberiň çäginde dolanyşyga goýbermegiň tertibini Maliýe ministrligi kesgitleýär</a:t>
            </a:r>
            <a:r>
              <a:rPr lang="cs-CZ" dirty="0" smtClean="0"/>
              <a:t>.</a:t>
            </a:r>
            <a:endParaRPr lang="ru-RU" dirty="0"/>
          </a:p>
          <a:p>
            <a:endParaRPr lang="ru-RU" dirty="0"/>
          </a:p>
          <a:p>
            <a:endParaRPr lang="ru-RU" dirty="0"/>
          </a:p>
        </p:txBody>
      </p:sp>
    </p:spTree>
    <p:extLst>
      <p:ext uri="{BB962C8B-B14F-4D97-AF65-F5344CB8AC3E}">
        <p14:creationId xmlns:p14="http://schemas.microsoft.com/office/powerpoint/2010/main" xmlns="" val="38243909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r>
              <a:rPr lang="cs-CZ" sz="3200" b="1" dirty="0"/>
              <a:t>Gymmatly kagyzlaryň bazaryna gatnaşyjylar</a:t>
            </a:r>
            <a:endParaRPr lang="ru-RU" sz="3200" dirty="0"/>
          </a:p>
        </p:txBody>
      </p:sp>
      <p:sp>
        <p:nvSpPr>
          <p:cNvPr id="3" name="Объект 2"/>
          <p:cNvSpPr>
            <a:spLocks noGrp="1"/>
          </p:cNvSpPr>
          <p:nvPr>
            <p:ph idx="1"/>
          </p:nvPr>
        </p:nvSpPr>
        <p:spPr>
          <a:xfrm>
            <a:off x="251520" y="836712"/>
            <a:ext cx="8568952" cy="5832648"/>
          </a:xfrm>
        </p:spPr>
        <p:txBody>
          <a:bodyPr>
            <a:normAutofit fontScale="77500" lnSpcReduction="20000"/>
          </a:bodyPr>
          <a:lstStyle/>
          <a:p>
            <a:r>
              <a:rPr lang="cs-CZ" b="1" dirty="0" smtClean="0"/>
              <a:t>Gymmatly kagyzlaryň emitentleri</a:t>
            </a:r>
            <a:r>
              <a:rPr lang="tk-TM" b="1" dirty="0" smtClean="0"/>
              <a:t>: </a:t>
            </a:r>
            <a:r>
              <a:rPr lang="cs-CZ" b="1" dirty="0"/>
              <a:t>Emitentler hökmünde</a:t>
            </a:r>
            <a:r>
              <a:rPr lang="cs-CZ" dirty="0"/>
              <a:t> döwlet, döwlet guramalary, ýerli ýerine ýetiriji häkimiýet, kärhanalar, bilelikdäki we daşary ýurt kärhanalaryny goşmak bilen Türkmenistanyň çäginde bellige alynan beýleki hukuk görnüşli taraplar çykyş edip bilýärler</a:t>
            </a:r>
            <a:r>
              <a:rPr lang="cs-CZ" dirty="0" smtClean="0"/>
              <a:t>.</a:t>
            </a:r>
            <a:endParaRPr lang="tk-TM" b="1" dirty="0" smtClean="0"/>
          </a:p>
          <a:p>
            <a:r>
              <a:rPr lang="cs-CZ" b="1" dirty="0" smtClean="0"/>
              <a:t>Maýa goýujylar</a:t>
            </a:r>
            <a:r>
              <a:rPr lang="tk-TM" b="1" dirty="0" smtClean="0"/>
              <a:t>: </a:t>
            </a:r>
            <a:r>
              <a:rPr lang="cs-CZ" dirty="0"/>
              <a:t>Öz adyndan we öz hasabyna gymmatly kagyzlary satyn alýan şahsy ýa-da edara görnüşli taraplar </a:t>
            </a:r>
            <a:r>
              <a:rPr lang="cs-CZ" b="1" dirty="0"/>
              <a:t>maýa goýujy</a:t>
            </a:r>
            <a:r>
              <a:rPr lang="cs-CZ" dirty="0"/>
              <a:t> bolup durýarlar. Daşary ýurtly hukuk görnüşli taraplar we raýatlar, şeýle hem raýatlygy bolmadyk adamlar Türkmenistandaky gymmatly kagyzlaryň bazarynda «Daşary ýurt maýa goýumlary hakynda» Türkmenistanyň Kanunyna laýyklykda maýa goýujylar hökmünde çykyş edip bilýärler.</a:t>
            </a:r>
            <a:endParaRPr lang="tk-TM" b="1" dirty="0" smtClean="0"/>
          </a:p>
          <a:p>
            <a:r>
              <a:rPr lang="cs-CZ" b="1" dirty="0" smtClean="0"/>
              <a:t>Maýa goýujy guramalar</a:t>
            </a:r>
            <a:r>
              <a:rPr lang="tk-TM" b="1" dirty="0" smtClean="0"/>
              <a:t>: </a:t>
            </a:r>
            <a:r>
              <a:rPr lang="cs-CZ" dirty="0"/>
              <a:t>öz işini dellal (maliýe brokeri</a:t>
            </a:r>
            <a:r>
              <a:rPr lang="cs-CZ" dirty="0" smtClean="0"/>
              <a:t>)</a:t>
            </a:r>
            <a:r>
              <a:rPr lang="tk-TM" dirty="0" smtClean="0"/>
              <a:t>, </a:t>
            </a:r>
            <a:r>
              <a:rPr lang="cs-CZ" dirty="0" smtClean="0"/>
              <a:t>maýa </a:t>
            </a:r>
            <a:r>
              <a:rPr lang="cs-CZ" dirty="0"/>
              <a:t>goýum maslahatçy (inwestision konsltant</a:t>
            </a:r>
            <a:r>
              <a:rPr lang="cs-CZ" dirty="0" smtClean="0"/>
              <a:t>)</a:t>
            </a:r>
            <a:r>
              <a:rPr lang="tk-TM" dirty="0" smtClean="0"/>
              <a:t>, </a:t>
            </a:r>
            <a:r>
              <a:rPr lang="cs-CZ" dirty="0" smtClean="0"/>
              <a:t> </a:t>
            </a:r>
            <a:r>
              <a:rPr lang="cs-CZ" dirty="0"/>
              <a:t>maýa goýujy </a:t>
            </a:r>
            <a:r>
              <a:rPr lang="cs-CZ" dirty="0" smtClean="0"/>
              <a:t>kompaniýalar</a:t>
            </a:r>
            <a:r>
              <a:rPr lang="tk-TM" dirty="0" smtClean="0"/>
              <a:t>, </a:t>
            </a:r>
            <a:r>
              <a:rPr lang="cs-CZ" dirty="0" smtClean="0"/>
              <a:t> </a:t>
            </a:r>
            <a:r>
              <a:rPr lang="cs-CZ" dirty="0"/>
              <a:t>maýa goýujy gaznalar (inwestitusion fondlar) </a:t>
            </a:r>
            <a:r>
              <a:rPr lang="cs-CZ" dirty="0" smtClean="0"/>
              <a:t>amala aşyryp</a:t>
            </a:r>
            <a:r>
              <a:rPr lang="tk-TM" dirty="0" smtClean="0"/>
              <a:t> bilýär.</a:t>
            </a:r>
            <a:endParaRPr lang="ru-RU" b="1" dirty="0"/>
          </a:p>
          <a:p>
            <a:endParaRPr lang="ru-RU" dirty="0"/>
          </a:p>
        </p:txBody>
      </p:sp>
    </p:spTree>
    <p:extLst>
      <p:ext uri="{BB962C8B-B14F-4D97-AF65-F5344CB8AC3E}">
        <p14:creationId xmlns:p14="http://schemas.microsoft.com/office/powerpoint/2010/main" xmlns="" val="960075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1708</Words>
  <Application>Microsoft Office PowerPoint</Application>
  <PresentationFormat>Экран (4:3)</PresentationFormat>
  <Paragraphs>94</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Gymmatly kagyzlar we gazna biržasy</vt:lpstr>
      <vt:lpstr>Gymmatly kagyzlar</vt:lpstr>
      <vt:lpstr>Gymmatly kagyzlaryň görnüşleri</vt:lpstr>
      <vt:lpstr>Paýnamalaryň kategoriýasyna we tipine baglylykda paýdarlaryň hukuklary</vt:lpstr>
      <vt:lpstr>Jemgyýet tarapyndan çykarýan aksiýalar</vt:lpstr>
      <vt:lpstr>Ýönekeý (ses hukukly) hukukly paýnamalar:</vt:lpstr>
      <vt:lpstr>Artykmaç hukukly (ses hukuksyz)   paýnamalar:</vt:lpstr>
      <vt:lpstr>Gymmatly kagyzlaryň döwlet tarapyndan bellige alynmagy</vt:lpstr>
      <vt:lpstr>Gymmatly kagyzlaryň bazaryna gatnaşyjylar</vt:lpstr>
      <vt:lpstr>Dellal (maliýe brokeri)</vt:lpstr>
      <vt:lpstr>Maýa goýum maslahatçy (inwestision konsltant)</vt:lpstr>
      <vt:lpstr>Maýa goýujy kompaniýalar</vt:lpstr>
      <vt:lpstr>Maýa goýujy gaznalar (inwestitusion fondlar)</vt:lpstr>
      <vt:lpstr>Gymmatly kagyzlary çykarmak işi (emissiýa) aşakdaky görnüşlerde amala aşyrylýar</vt:lpstr>
      <vt:lpstr>Maýa goýujy kompaniýalaryň aşakdaky şertlerde emitentler bilen ylalaşyp¸ gymmatly kagyzlary çykarmagyň kepillendirijileri we guramaçylary bolup çykyş etmäge hukuklary bardyr</vt:lpstr>
      <vt:lpstr>Gazna biržasy </vt:lpstr>
      <vt:lpstr>Gazna biržasynyň hukuk ýagdaýlary</vt:lpstr>
      <vt:lpstr>Biržanyň teripnamasyndaky maglumatlar </vt:lpstr>
      <vt:lpstr>Gazna biržasynyň söwdasyny geçirmeginiň düzgünlerindäki maglumatlar</vt:lpstr>
      <vt:lpstr>Maýa goýujy guramalary gazna biržanyň agzalygyna ýetirmek üçin talaplary </vt:lpstr>
      <vt:lpstr>Gazna biržasynyň işini maliýeleşdirmek şu aşakdakylaryň hasabyna amala aşyrylýar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Gymmatly kagyzlar we gazna biržasy</dc:title>
  <dc:creator>Guwanch</dc:creator>
  <cp:lastModifiedBy>Admin</cp:lastModifiedBy>
  <cp:revision>33</cp:revision>
  <dcterms:created xsi:type="dcterms:W3CDTF">2013-04-26T02:41:38Z</dcterms:created>
  <dcterms:modified xsi:type="dcterms:W3CDTF">2014-04-22T05:43:19Z</dcterms:modified>
</cp:coreProperties>
</file>