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88" r:id="rId1"/>
    <p:sldMasterId id="2147484603" r:id="rId2"/>
  </p:sldMasterIdLst>
  <p:notesMasterIdLst>
    <p:notesMasterId r:id="rId13"/>
  </p:notesMasterIdLst>
  <p:sldIdLst>
    <p:sldId id="376" r:id="rId3"/>
    <p:sldId id="378" r:id="rId4"/>
    <p:sldId id="445" r:id="rId5"/>
    <p:sldId id="446" r:id="rId6"/>
    <p:sldId id="448" r:id="rId7"/>
    <p:sldId id="449" r:id="rId8"/>
    <p:sldId id="450" r:id="rId9"/>
    <p:sldId id="451" r:id="rId10"/>
    <p:sldId id="452" r:id="rId11"/>
    <p:sldId id="397" r:id="rId1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3429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685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0287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17145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0574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24003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27432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40C"/>
    <a:srgbClr val="B1A500"/>
    <a:srgbClr val="85FFBC"/>
    <a:srgbClr val="B6F6CB"/>
    <a:srgbClr val="7DFFB8"/>
    <a:srgbClr val="CDFFE4"/>
    <a:srgbClr val="0043C8"/>
    <a:srgbClr val="001236"/>
    <a:srgbClr val="69FFAD"/>
    <a:srgbClr val="7296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85" autoAdjust="0"/>
    <p:restoredTop sz="94291" autoAdjust="0"/>
  </p:normalViewPr>
  <p:slideViewPr>
    <p:cSldViewPr>
      <p:cViewPr varScale="1">
        <p:scale>
          <a:sx n="101" d="100"/>
          <a:sy n="101" d="100"/>
        </p:scale>
        <p:origin x="846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13AB-C845-4381-BD3E-86619E8E7EF0}" type="datetimeFigureOut">
              <a:rPr lang="ru-RU" smtClean="0"/>
              <a:pPr/>
              <a:t>01.09.2021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5B841-ED4F-4E02-82FF-AF5D10BC99B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4502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55B841-ED4F-4E02-82FF-AF5D10BC99BF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7960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345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366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344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manyň a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28650" y="2074666"/>
            <a:ext cx="7886700" cy="994172"/>
          </a:xfrm>
        </p:spPr>
        <p:txBody>
          <a:bodyPr/>
          <a:lstStyle>
            <a:lvl1pPr algn="ctr">
              <a:lnSpc>
                <a:spcPct val="100000"/>
              </a:lnSpc>
              <a:defRPr b="1">
                <a:solidFill>
                  <a:srgbClr val="00B050"/>
                </a:solidFill>
              </a:defRPr>
            </a:lvl1pPr>
          </a:lstStyle>
          <a:p>
            <a:r>
              <a:rPr lang="ru-RU" dirty="0"/>
              <a:t>TEMANYŇ ADY</a:t>
            </a:r>
          </a:p>
        </p:txBody>
      </p:sp>
    </p:spTree>
    <p:extLst>
      <p:ext uri="{BB962C8B-B14F-4D97-AF65-F5344CB8AC3E}">
        <p14:creationId xmlns:p14="http://schemas.microsoft.com/office/powerpoint/2010/main" val="2963912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orag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6431" y="273846"/>
            <a:ext cx="8462513" cy="994172"/>
          </a:xfrm>
        </p:spPr>
        <p:txBody>
          <a:bodyPr/>
          <a:lstStyle>
            <a:lvl1pPr algn="ctr">
              <a:defRPr b="1">
                <a:solidFill>
                  <a:srgbClr val="00B050"/>
                </a:solidFill>
              </a:defRPr>
            </a:lvl1pPr>
          </a:lstStyle>
          <a:p>
            <a:r>
              <a:rPr lang="tk-TM" dirty="0"/>
              <a:t>SORAGLAR:</a:t>
            </a: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3" hasCustomPrompt="1"/>
          </p:nvPr>
        </p:nvSpPr>
        <p:spPr>
          <a:xfrm>
            <a:off x="336947" y="1268017"/>
            <a:ext cx="8461997" cy="3390248"/>
          </a:xfrm>
        </p:spPr>
        <p:txBody>
          <a:bodyPr>
            <a:normAutofit/>
          </a:bodyPr>
          <a:lstStyle>
            <a:lvl1pPr marL="289322" indent="-289322">
              <a:buClr>
                <a:srgbClr val="00B050"/>
              </a:buClr>
              <a:buFont typeface="+mj-lt"/>
              <a:buAutoNum type="arabicPeriod"/>
              <a:defRPr sz="1800" baseline="0"/>
            </a:lvl1pPr>
            <a:lvl2pPr marL="514313" indent="-257175">
              <a:buFont typeface="+mj-lt"/>
              <a:buAutoNum type="arabicPeriod"/>
              <a:defRPr/>
            </a:lvl2pPr>
            <a:lvl3pPr marL="771448" indent="-257175">
              <a:buFont typeface="+mj-lt"/>
              <a:buAutoNum type="arabicPeriod"/>
              <a:defRPr/>
            </a:lvl3pPr>
            <a:lvl4pPr marL="964289" indent="-192881">
              <a:buFont typeface="+mj-lt"/>
              <a:buAutoNum type="arabicPeriod"/>
              <a:defRPr/>
            </a:lvl4pPr>
            <a:lvl5pPr marL="1221425" indent="-192881">
              <a:buFont typeface="+mj-lt"/>
              <a:buAutoNum type="arabicPeriod"/>
              <a:defRPr/>
            </a:lvl5pPr>
          </a:lstStyle>
          <a:p>
            <a:pPr lvl="0"/>
            <a:r>
              <a:rPr lang="tk-TM" dirty="0"/>
              <a:t>1-nji sorag nusga</a:t>
            </a:r>
          </a:p>
          <a:p>
            <a:pPr lvl="0"/>
            <a:r>
              <a:rPr lang="tk-TM" dirty="0"/>
              <a:t>2-nji sorag nusga</a:t>
            </a:r>
          </a:p>
          <a:p>
            <a:pPr lvl="0"/>
            <a:r>
              <a:rPr lang="tk-TM" dirty="0"/>
              <a:t>3-nji sorag nusga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6512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ş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273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820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330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06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036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24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0912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4595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5302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5775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467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76435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71742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2731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6677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78843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32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880181"/>
            <a:ext cx="7475220" cy="2194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3115890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3015306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7331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06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18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0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57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9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889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457200"/>
            <a:ext cx="7406640" cy="1017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154305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048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89" r:id="rId1"/>
    <p:sldLayoutId id="2147484590" r:id="rId2"/>
    <p:sldLayoutId id="2147484591" r:id="rId3"/>
    <p:sldLayoutId id="2147484592" r:id="rId4"/>
    <p:sldLayoutId id="2147484593" r:id="rId5"/>
    <p:sldLayoutId id="2147484594" r:id="rId6"/>
    <p:sldLayoutId id="2147484595" r:id="rId7"/>
    <p:sldLayoutId id="2147484596" r:id="rId8"/>
    <p:sldLayoutId id="2147484597" r:id="rId9"/>
    <p:sldLayoutId id="2147484598" r:id="rId10"/>
    <p:sldLayoutId id="2147484599" r:id="rId11"/>
    <p:sldLayoutId id="2147484600" r:id="rId12"/>
    <p:sldLayoutId id="2147484601" r:id="rId13"/>
    <p:sldLayoutId id="2147484602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444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04" r:id="rId1"/>
    <p:sldLayoutId id="2147484605" r:id="rId2"/>
    <p:sldLayoutId id="2147484606" r:id="rId3"/>
    <p:sldLayoutId id="2147484607" r:id="rId4"/>
    <p:sldLayoutId id="2147484608" r:id="rId5"/>
    <p:sldLayoutId id="2147484609" r:id="rId6"/>
    <p:sldLayoutId id="2147484610" r:id="rId7"/>
    <p:sldLayoutId id="2147484611" r:id="rId8"/>
    <p:sldLayoutId id="2147484612" r:id="rId9"/>
    <p:sldLayoutId id="2147484613" r:id="rId10"/>
    <p:sldLayoutId id="2147484614" r:id="rId11"/>
    <p:sldLayoutId id="2147484615" r:id="rId12"/>
    <p:sldLayoutId id="2147484616" r:id="rId13"/>
    <p:sldLayoutId id="2147484617" r:id="rId14"/>
    <p:sldLayoutId id="2147484618" r:id="rId15"/>
    <p:sldLayoutId id="2147484619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ranslate.google.com/translate?hl=ru&amp;prev=_t&amp;sl=ru&amp;tl=tk&amp;u=https://twitter.com/intent/tweet?url%3Dhttps://xn--h1alcedd.xn--d1aqf.xn--p1ai/ipoteka/kak-sekonomit-na-ipotechnom-strahovanii/?title%3D3" TargetMode="External"/><Relationship Id="rId2" Type="http://schemas.openxmlformats.org/officeDocument/2006/relationships/hyperlink" Target="https://translate.google.com/translate?hl=ru&amp;prev=_t&amp;sl=ru&amp;tl=tk&amp;u=https://www.facebook.com/sharer/sharer.php?u%3Dhttps://xn--h1alcedd.xn--d1aqf.xn--p1ai/ipoteka/kak-sekonomit-na-ipotechnom-strahovanii/?title%3D3" TargetMode="Externa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3.png"/><Relationship Id="rId5" Type="http://schemas.openxmlformats.org/officeDocument/2006/relationships/hyperlink" Target="https://translate.google.com/translate?hl=ru&amp;prev=_t&amp;sl=ru&amp;tl=tk&amp;u=https://vk.com/share.php?url%3Dhttps://xn--h1alcedd.xn--d1aqf.xn--p1ai/ipoteka/kak-sekonomit-na-ipotechnom-strahovanii/?title%3D3" TargetMode="External"/><Relationship Id="rId4" Type="http://schemas.openxmlformats.org/officeDocument/2006/relationships/hyperlink" Target="https://translate.google.com/translate?hl=ru&amp;prev=_t&amp;sl=ru&amp;tl=tk&amp;u=https://connect.ok.ru/offer?url%3Dhttps://xn--h1alcedd.xn--d1aqf.xn--p1ai/ipoteka/kak-sekonomit-na-ipotechnom-strahovanii/?title%3D3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45000">
              <a:srgbClr val="00B050">
                <a:lumMod val="25000"/>
                <a:lumOff val="75000"/>
              </a:srgbClr>
            </a:gs>
            <a:gs pos="100000">
              <a:srgbClr val="85FFBC"/>
            </a:gs>
            <a:gs pos="71000">
              <a:srgbClr val="7DFFB8"/>
            </a:gs>
            <a:gs pos="83000">
              <a:srgbClr val="69FFA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1112" y="342415"/>
            <a:ext cx="8362948" cy="1024467"/>
          </a:xfrm>
        </p:spPr>
        <p:txBody>
          <a:bodyPr>
            <a:noAutofit/>
          </a:bodyPr>
          <a:lstStyle/>
          <a:p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ilim ministrligi</a:t>
            </a:r>
            <a:b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inžener – tehniki we ulag kommunikasiýalary </a:t>
            </a:r>
            <a:b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instituty.</a:t>
            </a:r>
            <a:br>
              <a:rPr lang="tk-TM" sz="2400" b="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1800" dirty="0">
                <a:solidFill>
                  <a:srgbClr val="FF0000"/>
                </a:solidFill>
              </a:rPr>
              <a:t> </a:t>
            </a:r>
            <a:endParaRPr lang="ru-RU" sz="20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420CBD0E-B941-4634-80F5-89FC5E53410D}"/>
              </a:ext>
            </a:extLst>
          </p:cNvPr>
          <p:cNvSpPr txBox="1">
            <a:spLocks/>
          </p:cNvSpPr>
          <p:nvPr/>
        </p:nvSpPr>
        <p:spPr>
          <a:xfrm>
            <a:off x="1447800" y="1762919"/>
            <a:ext cx="7072317" cy="18239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514274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k-TM" sz="3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“Gozgalmaýan emläkleriň dolandyrylyşy” dersi boýunça 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C117731-AA6C-4303-BE83-F58720D5DAB1}"/>
              </a:ext>
            </a:extLst>
          </p:cNvPr>
          <p:cNvPicPr/>
          <p:nvPr/>
        </p:nvPicPr>
        <p:blipFill rotWithShape="1">
          <a:blip r:embed="rId2"/>
          <a:srcRect l="38484" t="28414" r="41022" b="36707"/>
          <a:stretch/>
        </p:blipFill>
        <p:spPr bwMode="auto">
          <a:xfrm>
            <a:off x="8001000" y="57150"/>
            <a:ext cx="829733" cy="72813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6" descr="C:\Users\User\Downloads\article2072.jpg">
            <a:extLst>
              <a:ext uri="{FF2B5EF4-FFF2-40B4-BE49-F238E27FC236}">
                <a16:creationId xmlns:a16="http://schemas.microsoft.com/office/drawing/2014/main" id="{4F198AE1-25B3-43A6-8087-CC411A5B6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99" y="119943"/>
            <a:ext cx="630201" cy="665338"/>
          </a:xfrm>
          <a:prstGeom prst="rect">
            <a:avLst/>
          </a:prstGeom>
          <a:noFill/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9203780-831D-41ED-9D8B-D126C85793C4}"/>
              </a:ext>
            </a:extLst>
          </p:cNvPr>
          <p:cNvSpPr/>
          <p:nvPr/>
        </p:nvSpPr>
        <p:spPr>
          <a:xfrm>
            <a:off x="3657600" y="3943350"/>
            <a:ext cx="5105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tk-TM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Düzen</a:t>
            </a:r>
            <a:r>
              <a:rPr lang="tk-TM" sz="1013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 ykdysadyýeti we dolandyrylyşy kafedrasynyň mugallymy</a:t>
            </a:r>
          </a:p>
          <a:p>
            <a:pPr algn="ctr" fontAlgn="auto">
              <a:spcAft>
                <a:spcPts val="0"/>
              </a:spcAft>
            </a:pPr>
            <a:r>
              <a:rPr lang="tk-TM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Agaýew W.</a:t>
            </a:r>
            <a:r>
              <a:rPr lang="tk-TM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tk-TM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3775E12B-E2EA-4AFA-A949-7263599F844E}"/>
              </a:ext>
            </a:extLst>
          </p:cNvPr>
          <p:cNvSpPr txBox="1">
            <a:spLocks/>
          </p:cNvSpPr>
          <p:nvPr/>
        </p:nvSpPr>
        <p:spPr>
          <a:xfrm>
            <a:off x="228600" y="1762920"/>
            <a:ext cx="8696012" cy="1427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274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ru-RU" sz="34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9" name="Блок-схема: альтернативный процесс 18">
            <a:extLst>
              <a:ext uri="{FF2B5EF4-FFF2-40B4-BE49-F238E27FC236}">
                <a16:creationId xmlns:a16="http://schemas.microsoft.com/office/drawing/2014/main" id="{81EB608E-6521-4A51-92F6-BF865DE2A5C2}"/>
              </a:ext>
            </a:extLst>
          </p:cNvPr>
          <p:cNvSpPr/>
          <p:nvPr/>
        </p:nvSpPr>
        <p:spPr>
          <a:xfrm>
            <a:off x="3589020" y="1389240"/>
            <a:ext cx="4861560" cy="19191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задержка 19">
            <a:extLst>
              <a:ext uri="{FF2B5EF4-FFF2-40B4-BE49-F238E27FC236}">
                <a16:creationId xmlns:a16="http://schemas.microsoft.com/office/drawing/2014/main" id="{3F38CF9B-0C44-4608-99C8-79842B37159E}"/>
              </a:ext>
            </a:extLst>
          </p:cNvPr>
          <p:cNvSpPr/>
          <p:nvPr/>
        </p:nvSpPr>
        <p:spPr>
          <a:xfrm>
            <a:off x="8234456" y="1389241"/>
            <a:ext cx="285661" cy="191910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19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1200" y="1403171"/>
            <a:ext cx="5181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ctr" eaLnBrk="0" hangingPunct="0"/>
            <a:r>
              <a:rPr lang="tk-TM" altLang="ru-RU" sz="36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Üns </a:t>
            </a:r>
            <a:r>
              <a:rPr lang="tk-TM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berip </a:t>
            </a:r>
            <a:r>
              <a:rPr lang="sq-AL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tk-TM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iňläniňiz</a:t>
            </a:r>
          </a:p>
          <a:p>
            <a:pPr lvl="0" indent="449263" algn="ctr" eaLnBrk="0" hangingPunct="0"/>
            <a:r>
              <a:rPr lang="tk-TM" altLang="ru-RU" sz="36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 köp sag boluň!</a:t>
            </a:r>
            <a:endParaRPr lang="sq-AL" altLang="ru-RU" sz="3600" b="1" dirty="0">
              <a:solidFill>
                <a:schemeClr val="accent5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альтернативный процесс 5">
            <a:extLst>
              <a:ext uri="{FF2B5EF4-FFF2-40B4-BE49-F238E27FC236}">
                <a16:creationId xmlns:a16="http://schemas.microsoft.com/office/drawing/2014/main" id="{8A69B69A-A4C2-4586-BB08-ABCA504B78C6}"/>
              </a:ext>
            </a:extLst>
          </p:cNvPr>
          <p:cNvSpPr/>
          <p:nvPr/>
        </p:nvSpPr>
        <p:spPr>
          <a:xfrm>
            <a:off x="3984303" y="2760839"/>
            <a:ext cx="4861560" cy="19191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задержка 6">
            <a:extLst>
              <a:ext uri="{FF2B5EF4-FFF2-40B4-BE49-F238E27FC236}">
                <a16:creationId xmlns:a16="http://schemas.microsoft.com/office/drawing/2014/main" id="{050EA82F-5221-4DC0-ABD1-B7CA54AF22A7}"/>
              </a:ext>
            </a:extLst>
          </p:cNvPr>
          <p:cNvSpPr/>
          <p:nvPr/>
        </p:nvSpPr>
        <p:spPr>
          <a:xfrm>
            <a:off x="8629739" y="2760840"/>
            <a:ext cx="285661" cy="191910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015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>
          <a:xfrm>
            <a:off x="419100" y="2571750"/>
            <a:ext cx="8305800" cy="2667000"/>
          </a:xfrm>
        </p:spPr>
        <p:txBody>
          <a:bodyPr>
            <a:no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1.Näme üçin öý ätiýaçlandyrylyşy gerek däl?</a:t>
            </a:r>
            <a:endParaRPr lang="tk-TM" sz="24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Haýsy emlägi ätiýaçlandyryp bolar?</a:t>
            </a: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3.Satyn alnanda gozgalmaýan emläk ätiýaçlandyryşy.</a:t>
            </a:r>
          </a:p>
        </p:txBody>
      </p:sp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82886970-C256-4819-B646-CEC3EA5D42F8}"/>
              </a:ext>
            </a:extLst>
          </p:cNvPr>
          <p:cNvSpPr txBox="1">
            <a:spLocks/>
          </p:cNvSpPr>
          <p:nvPr/>
        </p:nvSpPr>
        <p:spPr>
          <a:xfrm>
            <a:off x="1066800" y="1733550"/>
            <a:ext cx="6670402" cy="87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2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k-TM" sz="29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Soraglar </a:t>
            </a:r>
            <a:r>
              <a:rPr lang="tk-TM" sz="2800" dirty="0">
                <a:solidFill>
                  <a:srgbClr val="FF0000"/>
                </a:solidFill>
              </a:rPr>
              <a:t>   </a:t>
            </a:r>
            <a:r>
              <a:rPr lang="tk-TM" sz="1800" dirty="0">
                <a:solidFill>
                  <a:srgbClr val="FF0000"/>
                </a:solidFill>
              </a:rPr>
              <a:t> </a:t>
            </a:r>
            <a:endParaRPr lang="ru-RU" sz="1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04C4710-68D4-43C0-A255-0D083C66FF39}"/>
              </a:ext>
            </a:extLst>
          </p:cNvPr>
          <p:cNvSpPr/>
          <p:nvPr/>
        </p:nvSpPr>
        <p:spPr>
          <a:xfrm>
            <a:off x="266700" y="244522"/>
            <a:ext cx="8610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14-nji umumy okuwyň temasy: </a:t>
            </a:r>
            <a:r>
              <a:rPr lang="tk-TM" sz="3200" b="1" dirty="0">
                <a:solidFill>
                  <a:srgbClr val="FFF9AB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Gogalmaýan emläk ätiýaçlandyryşy:amaly peýdalar</a:t>
            </a:r>
            <a:endParaRPr lang="tk-TM" sz="32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Aft>
                <a:spcPts val="0"/>
              </a:spcAft>
            </a:pPr>
            <a:endParaRPr lang="ru-RU" sz="2000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5095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 descr="https://content.onliner.by/news/1100x5616/e513f3fc02bbd15483a19931e77f42a0.jpeg">
            <a:extLst>
              <a:ext uri="{FF2B5EF4-FFF2-40B4-BE49-F238E27FC236}">
                <a16:creationId xmlns:a16="http://schemas.microsoft.com/office/drawing/2014/main" id="{30EB2A74-F130-4736-9CEE-E8B94FCD06D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1" y="2233434"/>
            <a:ext cx="213651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5A38A29-06D9-4421-91DE-C29310170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992259"/>
            <a:ext cx="6477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32BDA0F-16B1-4463-9D3D-94DDBE55B5DA}"/>
              </a:ext>
            </a:extLst>
          </p:cNvPr>
          <p:cNvSpPr/>
          <p:nvPr/>
        </p:nvSpPr>
        <p:spPr>
          <a:xfrm>
            <a:off x="228600" y="598821"/>
            <a:ext cx="6858000" cy="431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bazarynda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kompaniýalary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hödürlenýän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hyzmatlar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gurluşykda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maliýe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töwekgelçiligini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ipoteka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ätiýaçlandyryşy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ömri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ätiýaçlandyryşy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jogapkärçiligi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ätiýaçlandyryşy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goşmak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 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ipotekasy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gurulýar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 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alyjynyň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karzy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yzyna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gaýtarmak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borjuny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ýetirmezligi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nädogry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ýetirendigi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berijiniň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öňündäki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jogapkärçiligini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özünde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adyň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ätiýaçlandyryşy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eýeçiligiň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ýitirilmegi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zadyň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ýitmegini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ätiýaçlandyryşyň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amaly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manysy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obýektiň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eýeçilik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hukugynyň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taryhy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000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</a:t>
            </a:r>
            <a:r>
              <a:rPr lang="en-US" sz="2000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754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BC1EF93-2A43-4D8B-964B-D9AABF2718CE}"/>
              </a:ext>
            </a:extLst>
          </p:cNvPr>
          <p:cNvSpPr/>
          <p:nvPr/>
        </p:nvSpPr>
        <p:spPr>
          <a:xfrm>
            <a:off x="-228600" y="-261610"/>
            <a:ext cx="769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B69CD4F-7EAF-4168-8D94-1D93141A09ED}"/>
              </a:ext>
            </a:extLst>
          </p:cNvPr>
          <p:cNvSpPr/>
          <p:nvPr/>
        </p:nvSpPr>
        <p:spPr>
          <a:xfrm>
            <a:off x="228600" y="263426"/>
            <a:ext cx="7010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Gozgalmaýan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eýeçiligini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ýitirip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ýitip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tk-TM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tiýaçlandyryşyň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ady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hukuklarynyň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ýitmegine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garşy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gozgalmaýan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ätiýaçlandyryşydyr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tk-TM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tiýaçlandyryşyň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"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ikinji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bazarda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satyn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alnan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halatynda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ulanylýar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hukuklarynyň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ýitmegi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netijesinde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ýitirilmegi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ätiýaçlandyryş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"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ähli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töwekgelçiliklere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garşy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aşyrylsa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manysy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bar. 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ätiýaçlandyrylan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waka,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ätiýaçlandyryjynyň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gözegçiliginden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daşda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islendik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sebäp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eýeçiligiň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ýitmegi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durýar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20562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24" descr="https: //xn--h1alcedd.xn--d1aqf.xn--p1ai/wp-content/themes/bank/img/icon_fb.svg">
            <a:hlinkClick r:id="rId2"/>
            <a:extLst>
              <a:ext uri="{FF2B5EF4-FFF2-40B4-BE49-F238E27FC236}">
                <a16:creationId xmlns:a16="http://schemas.microsoft.com/office/drawing/2014/main" id="{3F665D19-3B1F-46FA-881F-40401486D49C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 flipH="1" flipV="1">
            <a:off x="-6232011" y="416283"/>
            <a:ext cx="475694" cy="38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Прямоугольник 23" descr="https: //xn--h1alcedd.xn--d1aqf.xn--p1ai/wp-content/themes/bank/img/icon_twitter.svg">
            <a:hlinkClick r:id="rId3"/>
            <a:extLst>
              <a:ext uri="{FF2B5EF4-FFF2-40B4-BE49-F238E27FC236}">
                <a16:creationId xmlns:a16="http://schemas.microsoft.com/office/drawing/2014/main" id="{1D19E37E-D725-41DE-880D-085340FE5804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 flipH="1" flipV="1">
            <a:off x="-6232011" y="721083"/>
            <a:ext cx="475694" cy="38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Прямоугольник 22" descr="https: //xn--h1alcedd.xn--d1aqf.xn--p1ai/wp-content/themes/bank/img/icon_ok.svg">
            <a:hlinkClick r:id="rId4"/>
            <a:extLst>
              <a:ext uri="{FF2B5EF4-FFF2-40B4-BE49-F238E27FC236}">
                <a16:creationId xmlns:a16="http://schemas.microsoft.com/office/drawing/2014/main" id="{E3707042-B791-4A19-B5B9-763E96AEDED7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 flipH="1" flipV="1">
            <a:off x="-6232011" y="1025883"/>
            <a:ext cx="475694" cy="38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Прямоугольник 21" descr="https: //xn--h1alcedd.xn--d1aqf.xn--p1ai/wp-content/themes/bank/img/icon_vk.svg">
            <a:hlinkClick r:id="rId5"/>
            <a:extLst>
              <a:ext uri="{FF2B5EF4-FFF2-40B4-BE49-F238E27FC236}">
                <a16:creationId xmlns:a16="http://schemas.microsoft.com/office/drawing/2014/main" id="{80A4E975-6A08-4BA6-804C-5D7A3607A4C4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 flipH="1" flipV="1">
            <a:off x="-6232011" y="1330683"/>
            <a:ext cx="475694" cy="38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00889CD7-B540-4598-ABF9-CCC0C331F68F}"/>
              </a:ext>
            </a:extLst>
          </p:cNvPr>
          <p:cNvSpPr>
            <a:spLocks noChangeArrowheads="1"/>
          </p:cNvSpPr>
          <p:nvPr/>
        </p:nvSpPr>
        <p:spPr bwMode="auto">
          <a:xfrm rot="10800000" flipH="1" flipV="1">
            <a:off x="534865" y="3970268"/>
            <a:ext cx="6781800" cy="4571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Прямоугольник 8" descr="telefon">
            <a:extLst>
              <a:ext uri="{FF2B5EF4-FFF2-40B4-BE49-F238E27FC236}">
                <a16:creationId xmlns:a16="http://schemas.microsoft.com/office/drawing/2014/main" id="{6100219E-840C-4B6A-8E0A-D59C865731F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2400" y="1584325"/>
            <a:ext cx="1216025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9998805-70C3-4B45-86D5-BFAEC191B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25755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B870E97-8B06-4690-AAAE-C778BD0727DD}"/>
              </a:ext>
            </a:extLst>
          </p:cNvPr>
          <p:cNvSpPr/>
          <p:nvPr/>
        </p:nvSpPr>
        <p:spPr>
          <a:xfrm>
            <a:off x="77664" y="67282"/>
            <a:ext cx="7696200" cy="2541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363538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Emläk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ätiýaçlandyryşyň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belli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düzgünleri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kesgitlenilendir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Olara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ätiýaçlandyryş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dolanşyk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gaznalaryň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tamamlanmadyk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önümçiligiň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obýektleri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düýpli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gurluşyklaryň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haryt-material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gymmatlyklaryň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emläkleriň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kabul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edilmegi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degişlidir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Tutuş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emläge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belli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bölegi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takygy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gurluşlary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aýratyn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obýektlary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maşynlary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binalary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enjamlary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sanda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kärendä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berilen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emläkleri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ätiýaçlandyrmak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mümkindir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A288126B-61DE-4B9F-938A-E10E501254D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8200" y="2745971"/>
            <a:ext cx="6248400" cy="220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395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8DEBCF4-B47F-4774-9B9E-EAC8B4ECAFEF}"/>
              </a:ext>
            </a:extLst>
          </p:cNvPr>
          <p:cNvSpPr/>
          <p:nvPr/>
        </p:nvSpPr>
        <p:spPr>
          <a:xfrm>
            <a:off x="228600" y="209550"/>
            <a:ext cx="6858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Gozgalmaýan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emlägiň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ätiýaçlandyrylşy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ätiýaçlandyryş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pudagy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hökmünde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düşündirilip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ätiýaçlandyryş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hukuk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gatnaşyklaryň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obýekti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dürli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görnüşdäki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emläkler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çykyş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edýär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ykdysady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wezipesi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- 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ätiýaçlandyryş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hadysasy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netijesinde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ýüze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çykan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ýitginiň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öwezini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dolmak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24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13402DE-412E-4FC3-8670-9E3FB6D169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724150"/>
            <a:ext cx="6934200" cy="230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659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4D090B4-E52F-4E3F-9150-6C8790891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780" y="0"/>
            <a:ext cx="331322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6FB12916-ACDE-470F-A15B-9FB46F55E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209550"/>
            <a:ext cx="7010400" cy="457199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257175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Gozgalmaýan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emlägiň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dolandyryjysy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gozgalmaýan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emlägiň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desgasynyň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saklanylmagyna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harajatlaryň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gurluşynyň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getirilmegine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üns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bermelidir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çünki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göwrümi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netijeli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girdejä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diňe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etmän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eýsem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gozgalmaýan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emlägiň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desgasynyň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özüne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çekijiligi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arkaly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gytaklaýyn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täsirini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ýetirýändir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4399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3FAB838-4F55-4B56-BD46-263FF94A5CAA}"/>
              </a:ext>
            </a:extLst>
          </p:cNvPr>
          <p:cNvSpPr/>
          <p:nvPr/>
        </p:nvSpPr>
        <p:spPr>
          <a:xfrm>
            <a:off x="304800" y="945600"/>
            <a:ext cx="7391400" cy="3888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ätiýaçlandyryşynyň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zyýany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harydyň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edilmegi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ogurlanmagy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könelmegi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ýyrtylmagyny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goşmak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bazar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bahalaryna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esaslanýar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zada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zeper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ýeten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ätiýaçlandyrylan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hadysanyň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gymmatyň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peselmegini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tutup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ýokarda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görkezilen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elementiň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bahasynyň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tapawut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31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622450C-761B-487E-8DE0-DB078741F509}"/>
              </a:ext>
            </a:extLst>
          </p:cNvPr>
          <p:cNvSpPr/>
          <p:nvPr/>
        </p:nvSpPr>
        <p:spPr>
          <a:xfrm>
            <a:off x="304800" y="133350"/>
            <a:ext cx="7924800" cy="2606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363538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Ätiýaçlandyryş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tehnologiki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ykdysady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ösüşe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ýardam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bermek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birlikde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ýagdaýlaryň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durnuklaşmagyna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itergi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berýär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Sebäbi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hojalyk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beýleki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durmuşyň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gatnaşyjylarynyň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emläk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ýagdaýlarynyň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dürli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hadysalara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baglylygynyň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azaldylmagy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sosial-ykdysady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ýagdaýyny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durnukly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getirýär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719813F-05D3-45C7-B63B-925C7DCAEB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40026"/>
            <a:ext cx="3352800" cy="204152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E685772-B8E8-462C-B7EB-1089A0BF2E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4070" y="2800350"/>
            <a:ext cx="3733800" cy="2041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865679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Superbaks Тема</Template>
  <TotalTime>6472</TotalTime>
  <Words>339</Words>
  <Application>Microsoft Office PowerPoint</Application>
  <PresentationFormat>Экран (16:9)</PresentationFormat>
  <Paragraphs>22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Corbel</vt:lpstr>
      <vt:lpstr>Times New Roman</vt:lpstr>
      <vt:lpstr>Trebuchet MS</vt:lpstr>
      <vt:lpstr>Wingdings 3</vt:lpstr>
      <vt:lpstr>Базис</vt:lpstr>
      <vt:lpstr>Аспект</vt:lpstr>
      <vt:lpstr>Türkmenistanyň Bilim ministrligi Türkmenistanyň inžener – tehniki we ulag kommunikasiýalary  instituty.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412</cp:lastModifiedBy>
  <cp:revision>885</cp:revision>
  <dcterms:created xsi:type="dcterms:W3CDTF">2010-10-28T12:19:43Z</dcterms:created>
  <dcterms:modified xsi:type="dcterms:W3CDTF">2021-09-01T08:34:37Z</dcterms:modified>
</cp:coreProperties>
</file>