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6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318859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25440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16075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9236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351311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DAD622-A9BC-441D-867D-3E8315896624}"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160876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DAD622-A9BC-441D-867D-3E8315896624}" type="datetimeFigureOut">
              <a:rPr lang="ru-RU" smtClean="0"/>
              <a:t>27.02.2020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230448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DAD622-A9BC-441D-867D-3E8315896624}" type="datetimeFigureOut">
              <a:rPr lang="ru-RU" smtClean="0"/>
              <a:t>27.02.2020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251226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DAD622-A9BC-441D-867D-3E8315896624}" type="datetimeFigureOut">
              <a:rPr lang="ru-RU" smtClean="0"/>
              <a:t>27.02.2020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191365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DAD622-A9BC-441D-867D-3E8315896624}"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35079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DAD622-A9BC-441D-867D-3E8315896624}"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67293-04C5-47C1-9885-C3145248984B}" type="slidenum">
              <a:rPr lang="ru-RU" smtClean="0"/>
              <a:t>‹#›</a:t>
            </a:fld>
            <a:endParaRPr lang="ru-RU"/>
          </a:p>
        </p:txBody>
      </p:sp>
    </p:spTree>
    <p:extLst>
      <p:ext uri="{BB962C8B-B14F-4D97-AF65-F5344CB8AC3E}">
        <p14:creationId xmlns:p14="http://schemas.microsoft.com/office/powerpoint/2010/main" val="202514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D622-A9BC-441D-867D-3E8315896624}" type="datetimeFigureOut">
              <a:rPr lang="ru-RU" smtClean="0"/>
              <a:t>27.02.2020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67293-04C5-47C1-9885-C3145248984B}" type="slidenum">
              <a:rPr lang="ru-RU" smtClean="0"/>
              <a:t>‹#›</a:t>
            </a:fld>
            <a:endParaRPr lang="ru-RU"/>
          </a:p>
        </p:txBody>
      </p:sp>
    </p:spTree>
    <p:extLst>
      <p:ext uri="{BB962C8B-B14F-4D97-AF65-F5344CB8AC3E}">
        <p14:creationId xmlns:p14="http://schemas.microsoft.com/office/powerpoint/2010/main" val="260317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6285" y="0"/>
            <a:ext cx="10087429" cy="1083808"/>
          </a:xfrm>
        </p:spPr>
        <p:txBody>
          <a:bodyPr/>
          <a:lstStyle/>
          <a:p>
            <a:r>
              <a:rPr lang="hr-HR" b="1" dirty="0" smtClean="0">
                <a:latin typeface="Arial Black" panose="020B0A04020102020204" pitchFamily="34" charset="0"/>
              </a:rPr>
              <a:t>Awtotransformatorlar</a:t>
            </a:r>
            <a:r>
              <a:rPr lang="en-US" b="1" dirty="0" smtClean="0">
                <a:latin typeface="Arial Black" panose="020B0A04020102020204" pitchFamily="34" charset="0"/>
              </a:rPr>
              <a:t>.</a:t>
            </a:r>
            <a:endParaRPr lang="ru-RU" dirty="0">
              <a:latin typeface="Arial Black" panose="020B0A04020102020204" pitchFamily="34" charset="0"/>
            </a:endParaRPr>
          </a:p>
        </p:txBody>
      </p:sp>
      <p:sp>
        <p:nvSpPr>
          <p:cNvPr id="3" name="Подзаголовок 2"/>
          <p:cNvSpPr>
            <a:spLocks noGrp="1"/>
          </p:cNvSpPr>
          <p:nvPr>
            <p:ph type="subTitle" idx="1"/>
          </p:nvPr>
        </p:nvSpPr>
        <p:spPr>
          <a:xfrm>
            <a:off x="580571" y="1083808"/>
            <a:ext cx="11205029" cy="2348819"/>
          </a:xfrm>
        </p:spPr>
        <p:txBody>
          <a:bodyPr>
            <a:normAutofit/>
          </a:bodyPr>
          <a:lstStyle/>
          <a:p>
            <a:r>
              <a:rPr lang="en-US" sz="3200" b="1" dirty="0" smtClean="0">
                <a:solidFill>
                  <a:srgbClr val="7030A0"/>
                </a:solidFill>
              </a:rPr>
              <a:t>Me</a:t>
            </a:r>
            <a:r>
              <a:rPr lang="tk-TM" sz="3200" b="1" dirty="0" smtClean="0">
                <a:solidFill>
                  <a:srgbClr val="7030A0"/>
                </a:solidFill>
              </a:rPr>
              <a:t>ýilnama</a:t>
            </a:r>
          </a:p>
          <a:p>
            <a:pPr marL="514350" indent="-514350">
              <a:buAutoNum type="arabicPeriod"/>
            </a:pPr>
            <a:r>
              <a:rPr lang="tk-TM" sz="3200" b="1" dirty="0" smtClean="0">
                <a:solidFill>
                  <a:srgbClr val="7030A0"/>
                </a:solidFill>
              </a:rPr>
              <a:t>Awtotransformatoryň gurluşy we niýetlenşi.</a:t>
            </a:r>
          </a:p>
          <a:p>
            <a:r>
              <a:rPr lang="tk-TM" sz="3200" b="1" dirty="0" smtClean="0">
                <a:solidFill>
                  <a:srgbClr val="7030A0"/>
                </a:solidFill>
                <a:ea typeface="Times New Roman" panose="02020603050405020304" pitchFamily="18" charset="0"/>
              </a:rPr>
              <a:t>2.</a:t>
            </a:r>
            <a:r>
              <a:rPr lang="hr-HR" sz="3200" b="1" dirty="0" smtClean="0">
                <a:solidFill>
                  <a:srgbClr val="7030A0"/>
                </a:solidFill>
                <a:ea typeface="Times New Roman" panose="02020603050405020304" pitchFamily="18" charset="0"/>
              </a:rPr>
              <a:t>Birfazaly peseldiji</a:t>
            </a:r>
            <a:r>
              <a:rPr lang="tk-TM" sz="3200" b="1" dirty="0">
                <a:solidFill>
                  <a:srgbClr val="7030A0"/>
                </a:solidFill>
                <a:ea typeface="Times New Roman" panose="02020603050405020304" pitchFamily="18" charset="0"/>
              </a:rPr>
              <a:t> </a:t>
            </a:r>
            <a:r>
              <a:rPr lang="hr-HR" sz="3200" b="1" dirty="0" smtClean="0">
                <a:solidFill>
                  <a:srgbClr val="7030A0"/>
                </a:solidFill>
                <a:ea typeface="Times New Roman" panose="02020603050405020304" pitchFamily="18" charset="0"/>
              </a:rPr>
              <a:t>awtotransformatoryň elektrik shemasy</a:t>
            </a:r>
            <a:endParaRPr lang="tk-TM" sz="3200" b="1" dirty="0" smtClean="0">
              <a:solidFill>
                <a:srgbClr val="7030A0"/>
              </a:solidFill>
            </a:endParaRPr>
          </a:p>
          <a:p>
            <a:pPr marL="514350" indent="-514350">
              <a:buAutoNum type="arabicPeriod"/>
            </a:pPr>
            <a:endParaRPr lang="ru-RU" sz="3200" b="1" dirty="0">
              <a:solidFill>
                <a:srgbClr val="7030A0"/>
              </a:solidFill>
            </a:endParaRPr>
          </a:p>
        </p:txBody>
      </p:sp>
      <p:pic>
        <p:nvPicPr>
          <p:cNvPr id="5" name="Рисунок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6824" y="2834496"/>
            <a:ext cx="3316015" cy="402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898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chemeClr val="accent5">
                    <a:lumMod val="50000"/>
                  </a:schemeClr>
                </a:solidFill>
              </a:rPr>
              <a:t>Awtotransformator–bu birinji we ikinji sarymlarynyň arasynda magnit we elektrik baglanyşygy bolan transformatordyr. Awtotransformatorlaryň birinji sarymyndan ikinji sarymyna energiýa diňe magnit akymy arkaly geçirilmän, onuň bir bölegi elektrik baglanyşygy arkaly geçirilýär. Awtotransformatorlarda pes naprýaženiýeli sarym ýokary naprýaženiýeli sarymyň bir bölegi bolup hyzmat edýär. Awtotransformatorlaryň analizinde transformatorlar üçin alnan esasy gatnaşyklar peýdalanylýar. </a:t>
            </a:r>
            <a:endParaRPr lang="tk-TM" sz="4000" dirty="0">
              <a:solidFill>
                <a:schemeClr val="accent5">
                  <a:lumMod val="50000"/>
                </a:schemeClr>
              </a:solidFill>
            </a:endParaRPr>
          </a:p>
        </p:txBody>
      </p:sp>
    </p:spTree>
    <p:extLst>
      <p:ext uri="{BB962C8B-B14F-4D97-AF65-F5344CB8AC3E}">
        <p14:creationId xmlns:p14="http://schemas.microsoft.com/office/powerpoint/2010/main" val="30860862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accent5">
                    <a:lumMod val="50000"/>
                  </a:schemeClr>
                </a:solidFill>
              </a:rPr>
              <a:t>Meselem. Naprýaženiýeleriň gatnaşygy:   </a:t>
            </a:r>
          </a:p>
          <a:p>
            <a:r>
              <a:rPr lang="tk-TM" sz="3600" dirty="0" smtClean="0">
                <a:solidFill>
                  <a:schemeClr val="accent5">
                    <a:lumMod val="50000"/>
                  </a:schemeClr>
                </a:solidFill>
              </a:rPr>
              <a:t>        				           </a:t>
            </a:r>
            <a:r>
              <a:rPr lang="en-US" sz="3600" dirty="0" smtClean="0">
                <a:solidFill>
                  <a:schemeClr val="accent5">
                    <a:lumMod val="50000"/>
                  </a:schemeClr>
                </a:solidFill>
              </a:rPr>
              <a:t>                                 </a:t>
            </a:r>
            <a:r>
              <a:rPr lang="tk-TM" sz="3600" dirty="0" smtClean="0">
                <a:solidFill>
                  <a:schemeClr val="accent5">
                    <a:lumMod val="50000"/>
                  </a:schemeClr>
                </a:solidFill>
              </a:rPr>
              <a:t> (2.54)</a:t>
            </a:r>
          </a:p>
          <a:p>
            <a:endParaRPr lang="en-US" sz="3600" dirty="0" smtClean="0">
              <a:solidFill>
                <a:schemeClr val="accent5">
                  <a:lumMod val="50000"/>
                </a:schemeClr>
              </a:solidFill>
            </a:endParaRPr>
          </a:p>
          <a:p>
            <a:r>
              <a:rPr lang="tk-TM" sz="3600" dirty="0" smtClean="0">
                <a:solidFill>
                  <a:schemeClr val="accent5">
                    <a:lumMod val="50000"/>
                  </a:schemeClr>
                </a:solidFill>
              </a:rPr>
              <a:t>Toklaryň gatnaşygy:                </a:t>
            </a:r>
            <a:r>
              <a:rPr lang="en-US" sz="3600" dirty="0" smtClean="0">
                <a:solidFill>
                  <a:schemeClr val="accent5">
                    <a:lumMod val="50000"/>
                  </a:schemeClr>
                </a:solidFill>
              </a:rPr>
              <a:t>                                    </a:t>
            </a:r>
            <a:r>
              <a:rPr lang="tk-TM" sz="3600" dirty="0" smtClean="0">
                <a:solidFill>
                  <a:schemeClr val="accent5">
                    <a:lumMod val="50000"/>
                  </a:schemeClr>
                </a:solidFill>
              </a:rPr>
              <a:t>(2.55)</a:t>
            </a:r>
            <a:endParaRPr lang="en-US" sz="3600" dirty="0" smtClean="0">
              <a:solidFill>
                <a:schemeClr val="accent5">
                  <a:lumMod val="50000"/>
                </a:schemeClr>
              </a:solidFill>
            </a:endParaRPr>
          </a:p>
          <a:p>
            <a:pPr marL="0" indent="0">
              <a:buNone/>
            </a:pPr>
            <a:r>
              <a:rPr lang="hr-HR" sz="3200" dirty="0" smtClean="0">
                <a:solidFill>
                  <a:schemeClr val="accent5">
                    <a:lumMod val="50000"/>
                  </a:schemeClr>
                </a:solidFill>
              </a:rPr>
              <a:t>2.54</a:t>
            </a:r>
            <a:r>
              <a:rPr lang="hr-HR" sz="3200" dirty="0">
                <a:solidFill>
                  <a:schemeClr val="accent5">
                    <a:lumMod val="50000"/>
                  </a:schemeClr>
                </a:solidFill>
              </a:rPr>
              <a:t>) we (2.55) aňlatmalarda </a:t>
            </a:r>
            <a:r>
              <a:rPr lang="hr-HR" sz="3200" i="1" dirty="0">
                <a:solidFill>
                  <a:schemeClr val="accent5">
                    <a:lumMod val="50000"/>
                  </a:schemeClr>
                </a:solidFill>
              </a:rPr>
              <a:t>w</a:t>
            </a:r>
            <a:r>
              <a:rPr lang="hr-HR" sz="3200" i="1" baseline="-25000" dirty="0">
                <a:solidFill>
                  <a:schemeClr val="accent5">
                    <a:lumMod val="50000"/>
                  </a:schemeClr>
                </a:solidFill>
              </a:rPr>
              <a:t>1</a:t>
            </a:r>
            <a:r>
              <a:rPr lang="hr-HR" sz="3200" dirty="0">
                <a:solidFill>
                  <a:schemeClr val="accent5">
                    <a:lumMod val="50000"/>
                  </a:schemeClr>
                </a:solidFill>
              </a:rPr>
              <a:t>−</a:t>
            </a:r>
            <a:r>
              <a:rPr lang="hr-HR" sz="3200" i="1" dirty="0">
                <a:solidFill>
                  <a:schemeClr val="accent5">
                    <a:lumMod val="50000"/>
                  </a:schemeClr>
                </a:solidFill>
              </a:rPr>
              <a:t>A</a:t>
            </a:r>
            <a:r>
              <a:rPr lang="hr-HR" sz="3200" dirty="0">
                <a:solidFill>
                  <a:schemeClr val="accent5">
                    <a:lumMod val="50000"/>
                  </a:schemeClr>
                </a:solidFill>
              </a:rPr>
              <a:t> we </a:t>
            </a:r>
            <a:r>
              <a:rPr lang="hr-HR" sz="3200" i="1" dirty="0">
                <a:solidFill>
                  <a:schemeClr val="accent5">
                    <a:lumMod val="50000"/>
                  </a:schemeClr>
                </a:solidFill>
              </a:rPr>
              <a:t>X</a:t>
            </a:r>
            <a:r>
              <a:rPr lang="hr-HR" sz="3200" dirty="0">
                <a:solidFill>
                  <a:schemeClr val="accent5">
                    <a:lumMod val="50000"/>
                  </a:schemeClr>
                </a:solidFill>
              </a:rPr>
              <a:t> nokatlaryň arasyndaky doly sarymyň sargy sany, </a:t>
            </a:r>
            <a:r>
              <a:rPr lang="hr-HR" sz="3200" i="1" dirty="0">
                <a:solidFill>
                  <a:schemeClr val="accent5">
                    <a:lumMod val="50000"/>
                  </a:schemeClr>
                </a:solidFill>
              </a:rPr>
              <a:t>w</a:t>
            </a:r>
            <a:r>
              <a:rPr lang="hr-HR" sz="3200" i="1" baseline="-25000" dirty="0">
                <a:solidFill>
                  <a:schemeClr val="accent5">
                    <a:lumMod val="50000"/>
                  </a:schemeClr>
                </a:solidFill>
              </a:rPr>
              <a:t>2</a:t>
            </a:r>
            <a:r>
              <a:rPr lang="hr-HR" sz="3200" i="1" dirty="0">
                <a:solidFill>
                  <a:schemeClr val="accent5">
                    <a:lumMod val="50000"/>
                  </a:schemeClr>
                </a:solidFill>
              </a:rPr>
              <a:t>-</a:t>
            </a:r>
            <a:r>
              <a:rPr lang="hr-HR" sz="3200" dirty="0">
                <a:solidFill>
                  <a:schemeClr val="accent5">
                    <a:lumMod val="50000"/>
                  </a:schemeClr>
                </a:solidFill>
              </a:rPr>
              <a:t>a we </a:t>
            </a:r>
            <a:r>
              <a:rPr lang="hr-HR" sz="3200" i="1" dirty="0">
                <a:solidFill>
                  <a:schemeClr val="accent5">
                    <a:lumMod val="50000"/>
                  </a:schemeClr>
                </a:solidFill>
              </a:rPr>
              <a:t>X</a:t>
            </a:r>
            <a:r>
              <a:rPr lang="hr-HR" sz="3200" dirty="0">
                <a:solidFill>
                  <a:schemeClr val="accent5">
                    <a:lumMod val="50000"/>
                  </a:schemeClr>
                </a:solidFill>
              </a:rPr>
              <a:t>  nokatlaryň arasyndaky sarymyň sargy sany (</a:t>
            </a:r>
            <a:r>
              <a:rPr lang="hr-HR" sz="3200" dirty="0" smtClean="0">
                <a:solidFill>
                  <a:schemeClr val="accent5">
                    <a:lumMod val="50000"/>
                  </a:schemeClr>
                </a:solidFill>
              </a:rPr>
              <a:t>2.32-nji </a:t>
            </a:r>
            <a:r>
              <a:rPr lang="hr-HR" sz="3200" dirty="0">
                <a:solidFill>
                  <a:schemeClr val="accent5">
                    <a:lumMod val="50000"/>
                  </a:schemeClr>
                </a:solidFill>
              </a:rPr>
              <a:t>surat</a:t>
            </a:r>
            <a:r>
              <a:rPr lang="hr-HR" sz="3200" dirty="0" smtClean="0">
                <a:solidFill>
                  <a:schemeClr val="accent5">
                    <a:lumMod val="50000"/>
                  </a:schemeClr>
                </a:solidFill>
              </a:rPr>
              <a:t>).</a:t>
            </a:r>
            <a:endParaRPr lang="en-US" sz="3200" dirty="0" smtClean="0">
              <a:solidFill>
                <a:schemeClr val="accent5">
                  <a:lumMod val="50000"/>
                </a:schemeClr>
              </a:solidFill>
            </a:endParaRPr>
          </a:p>
          <a:p>
            <a:pPr marL="0" indent="0">
              <a:buNone/>
            </a:pPr>
            <a:endParaRPr lang="tk-TM" sz="3600" dirty="0">
              <a:solidFill>
                <a:schemeClr val="accent5">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900" y="578443"/>
            <a:ext cx="2358927"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517" y="1350915"/>
            <a:ext cx="2460272" cy="111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7" name="Group 4"/>
          <p:cNvGrpSpPr>
            <a:grpSpLocks/>
          </p:cNvGrpSpPr>
          <p:nvPr/>
        </p:nvGrpSpPr>
        <p:grpSpPr bwMode="auto">
          <a:xfrm>
            <a:off x="6821711" y="3381829"/>
            <a:ext cx="5181602" cy="3286119"/>
            <a:chOff x="4720" y="1892"/>
            <a:chExt cx="2631" cy="2374"/>
          </a:xfrm>
          <a:solidFill>
            <a:schemeClr val="accent2">
              <a:lumMod val="20000"/>
              <a:lumOff val="80000"/>
            </a:schemeClr>
          </a:solidFill>
        </p:grpSpPr>
        <p:grpSp>
          <p:nvGrpSpPr>
            <p:cNvPr id="8" name="Group 14"/>
            <p:cNvGrpSpPr>
              <a:grpSpLocks/>
            </p:cNvGrpSpPr>
            <p:nvPr/>
          </p:nvGrpSpPr>
          <p:grpSpPr bwMode="auto">
            <a:xfrm>
              <a:off x="5005" y="2068"/>
              <a:ext cx="1972" cy="2198"/>
              <a:chOff x="4992" y="13397"/>
              <a:chExt cx="1972" cy="2198"/>
            </a:xfrm>
            <a:grpFill/>
          </p:grpSpPr>
          <p:sp>
            <p:nvSpPr>
              <p:cNvPr id="9" name="Line 38"/>
              <p:cNvSpPr>
                <a:spLocks noChangeShapeType="1"/>
              </p:cNvSpPr>
              <p:nvPr/>
            </p:nvSpPr>
            <p:spPr bwMode="auto">
              <a:xfrm>
                <a:off x="5067" y="13425"/>
                <a:ext cx="90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nvGrpSpPr>
              <p:cNvPr id="10" name="Group 34"/>
              <p:cNvGrpSpPr>
                <a:grpSpLocks/>
              </p:cNvGrpSpPr>
              <p:nvPr/>
            </p:nvGrpSpPr>
            <p:grpSpPr bwMode="auto">
              <a:xfrm>
                <a:off x="5879" y="13770"/>
                <a:ext cx="115" cy="701"/>
                <a:chOff x="3635" y="4016"/>
                <a:chExt cx="115" cy="701"/>
              </a:xfrm>
              <a:grpFill/>
            </p:grpSpPr>
            <p:sp>
              <p:nvSpPr>
                <p:cNvPr id="30" name="Arc 37"/>
                <p:cNvSpPr>
                  <a:spLocks/>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1" name="Arc 36"/>
                <p:cNvSpPr>
                  <a:spLocks/>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2" name="Arc 35"/>
                <p:cNvSpPr>
                  <a:spLocks/>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sp>
            <p:nvSpPr>
              <p:cNvPr id="11" name="Line 33"/>
              <p:cNvSpPr>
                <a:spLocks noChangeShapeType="1"/>
              </p:cNvSpPr>
              <p:nvPr/>
            </p:nvSpPr>
            <p:spPr bwMode="auto">
              <a:xfrm>
                <a:off x="5982" y="14237"/>
                <a:ext cx="899" cy="2"/>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nvGrpSpPr>
              <p:cNvPr id="12" name="Group 29"/>
              <p:cNvGrpSpPr>
                <a:grpSpLocks/>
              </p:cNvGrpSpPr>
              <p:nvPr/>
            </p:nvGrpSpPr>
            <p:grpSpPr bwMode="auto">
              <a:xfrm>
                <a:off x="5879" y="14489"/>
                <a:ext cx="115" cy="700"/>
                <a:chOff x="3635" y="4016"/>
                <a:chExt cx="115" cy="701"/>
              </a:xfrm>
              <a:grpFill/>
            </p:grpSpPr>
            <p:sp>
              <p:nvSpPr>
                <p:cNvPr id="27" name="Arc 32"/>
                <p:cNvSpPr>
                  <a:spLocks/>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8" name="Arc 31"/>
                <p:cNvSpPr>
                  <a:spLocks/>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9" name="Arc 30"/>
                <p:cNvSpPr>
                  <a:spLocks/>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sp>
            <p:nvSpPr>
              <p:cNvPr id="13" name="Line 28"/>
              <p:cNvSpPr>
                <a:spLocks noChangeShapeType="1"/>
              </p:cNvSpPr>
              <p:nvPr/>
            </p:nvSpPr>
            <p:spPr bwMode="auto">
              <a:xfrm>
                <a:off x="5982" y="15556"/>
                <a:ext cx="899" cy="2"/>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4" name="Line 27"/>
              <p:cNvSpPr>
                <a:spLocks noChangeShapeType="1"/>
              </p:cNvSpPr>
              <p:nvPr/>
            </p:nvSpPr>
            <p:spPr bwMode="auto">
              <a:xfrm>
                <a:off x="5082" y="15558"/>
                <a:ext cx="90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5" name="Line 26"/>
              <p:cNvSpPr>
                <a:spLocks noChangeShapeType="1"/>
              </p:cNvSpPr>
              <p:nvPr/>
            </p:nvSpPr>
            <p:spPr bwMode="auto">
              <a:xfrm>
                <a:off x="5037" y="13667"/>
                <a:ext cx="1" cy="1644"/>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a:p>
            </p:txBody>
          </p:sp>
          <p:sp>
            <p:nvSpPr>
              <p:cNvPr id="16" name="Oval 25"/>
              <p:cNvSpPr>
                <a:spLocks noChangeAspect="1" noChangeArrowheads="1"/>
              </p:cNvSpPr>
              <p:nvPr/>
            </p:nvSpPr>
            <p:spPr bwMode="auto">
              <a:xfrm>
                <a:off x="6867" y="15513"/>
                <a:ext cx="68" cy="6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Oval 24"/>
              <p:cNvSpPr>
                <a:spLocks noChangeAspect="1" noChangeArrowheads="1"/>
              </p:cNvSpPr>
              <p:nvPr/>
            </p:nvSpPr>
            <p:spPr bwMode="auto">
              <a:xfrm>
                <a:off x="4992" y="13397"/>
                <a:ext cx="68" cy="6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Oval 23"/>
              <p:cNvSpPr>
                <a:spLocks noChangeAspect="1" noChangeArrowheads="1"/>
              </p:cNvSpPr>
              <p:nvPr/>
            </p:nvSpPr>
            <p:spPr bwMode="auto">
              <a:xfrm>
                <a:off x="5007" y="15527"/>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Oval 22"/>
              <p:cNvSpPr>
                <a:spLocks noChangeAspect="1" noChangeArrowheads="1"/>
              </p:cNvSpPr>
              <p:nvPr/>
            </p:nvSpPr>
            <p:spPr bwMode="auto">
              <a:xfrm>
                <a:off x="6896" y="14208"/>
                <a:ext cx="68" cy="67"/>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Line 21"/>
              <p:cNvSpPr>
                <a:spLocks noChangeShapeType="1"/>
              </p:cNvSpPr>
              <p:nvPr/>
            </p:nvSpPr>
            <p:spPr bwMode="auto">
              <a:xfrm>
                <a:off x="5357" y="13612"/>
                <a:ext cx="334" cy="1"/>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a:p>
            </p:txBody>
          </p:sp>
          <p:sp>
            <p:nvSpPr>
              <p:cNvPr id="21" name="Line 20"/>
              <p:cNvSpPr>
                <a:spLocks noChangeShapeType="1"/>
              </p:cNvSpPr>
              <p:nvPr/>
            </p:nvSpPr>
            <p:spPr bwMode="auto">
              <a:xfrm>
                <a:off x="5979" y="15194"/>
                <a:ext cx="2" cy="359"/>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2" name="Line 19"/>
              <p:cNvSpPr>
                <a:spLocks noChangeShapeType="1"/>
              </p:cNvSpPr>
              <p:nvPr/>
            </p:nvSpPr>
            <p:spPr bwMode="auto">
              <a:xfrm>
                <a:off x="5979" y="13424"/>
                <a:ext cx="2" cy="359"/>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3" name="Oval 18"/>
              <p:cNvSpPr>
                <a:spLocks noChangeAspect="1" noChangeArrowheads="1"/>
              </p:cNvSpPr>
              <p:nvPr/>
            </p:nvSpPr>
            <p:spPr bwMode="auto">
              <a:xfrm>
                <a:off x="5934" y="15524"/>
                <a:ext cx="68" cy="6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Line 17"/>
              <p:cNvSpPr>
                <a:spLocks noChangeShapeType="1"/>
              </p:cNvSpPr>
              <p:nvPr/>
            </p:nvSpPr>
            <p:spPr bwMode="auto">
              <a:xfrm>
                <a:off x="6924" y="14444"/>
                <a:ext cx="1" cy="900"/>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a:p>
            </p:txBody>
          </p:sp>
          <p:sp>
            <p:nvSpPr>
              <p:cNvPr id="25" name="Line 16"/>
              <p:cNvSpPr>
                <a:spLocks noChangeShapeType="1"/>
              </p:cNvSpPr>
              <p:nvPr/>
            </p:nvSpPr>
            <p:spPr bwMode="auto">
              <a:xfrm>
                <a:off x="6264" y="14429"/>
                <a:ext cx="334" cy="1"/>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a:p>
            </p:txBody>
          </p:sp>
          <p:sp>
            <p:nvSpPr>
              <p:cNvPr id="26" name="Oval 15"/>
              <p:cNvSpPr>
                <a:spLocks noChangeAspect="1" noChangeArrowheads="1"/>
              </p:cNvSpPr>
              <p:nvPr/>
            </p:nvSpPr>
            <p:spPr bwMode="auto">
              <a:xfrm>
                <a:off x="5949" y="14204"/>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3225"/>
              <a:ext cx="342" cy="345"/>
            </a:xfrm>
            <a:prstGeom prst="rect">
              <a:avLst/>
            </a:prstGeom>
            <a:grpFill/>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 y="3093"/>
              <a:ext cx="277" cy="345"/>
            </a:xfrm>
            <a:prstGeom prst="rect">
              <a:avLst/>
            </a:prstGeom>
            <a:grpFill/>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0" y="2635"/>
              <a:ext cx="321" cy="345"/>
            </a:xfrm>
            <a:prstGeom prst="rect">
              <a:avLst/>
            </a:prstGeom>
            <a:grpFill/>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9" y="2237"/>
              <a:ext cx="258" cy="345"/>
            </a:xfrm>
            <a:prstGeom prst="rect">
              <a:avLst/>
            </a:prstGeom>
            <a:grpFill/>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1" y="1892"/>
              <a:ext cx="236" cy="258"/>
            </a:xfrm>
            <a:prstGeom prst="rect">
              <a:avLst/>
            </a:prstGeom>
            <a:grpFill/>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9" y="2673"/>
              <a:ext cx="197" cy="218"/>
            </a:xfrm>
            <a:prstGeom prst="rect">
              <a:avLst/>
            </a:prstGeom>
            <a:grpFill/>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3" y="3934"/>
              <a:ext cx="274" cy="258"/>
            </a:xfrm>
            <a:prstGeom prst="rect">
              <a:avLst/>
            </a:prstGeom>
            <a:grpFill/>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90" y="2437"/>
              <a:ext cx="275" cy="337"/>
            </a:xfrm>
            <a:prstGeom prst="rect">
              <a:avLst/>
            </a:prstGeom>
            <a:grpFill/>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25" y="3442"/>
              <a:ext cx="316" cy="337"/>
            </a:xfrm>
            <a:prstGeom prst="rect">
              <a:avLst/>
            </a:prstGeom>
            <a:grpFill/>
            <a:extLst/>
          </p:spPr>
        </p:pic>
      </p:grpSp>
      <p:sp>
        <p:nvSpPr>
          <p:cNvPr id="35" name="Прямоугольник 34"/>
          <p:cNvSpPr/>
          <p:nvPr/>
        </p:nvSpPr>
        <p:spPr>
          <a:xfrm>
            <a:off x="10931" y="4439583"/>
            <a:ext cx="6679008" cy="1077218"/>
          </a:xfrm>
          <a:prstGeom prst="rect">
            <a:avLst/>
          </a:prstGeom>
        </p:spPr>
        <p:txBody>
          <a:bodyPr wrap="none">
            <a:spAutoFit/>
          </a:bodyPr>
          <a:lstStyle/>
          <a:p>
            <a:r>
              <a:rPr lang="hr-HR" sz="3200" dirty="0">
                <a:latin typeface="Times New Roman" panose="02020603050405020304" pitchFamily="18" charset="0"/>
                <a:ea typeface="Times New Roman" panose="02020603050405020304" pitchFamily="18" charset="0"/>
              </a:rPr>
              <a:t>2.32-nji surat.   Birfazaly </a:t>
            </a:r>
            <a:r>
              <a:rPr lang="hr-HR" sz="3200" dirty="0" smtClean="0">
                <a:latin typeface="Times New Roman" panose="02020603050405020304" pitchFamily="18" charset="0"/>
                <a:ea typeface="Times New Roman" panose="02020603050405020304" pitchFamily="18" charset="0"/>
              </a:rPr>
              <a:t>peseldiji</a:t>
            </a:r>
            <a:endParaRPr lang="en-US" sz="3200" dirty="0" smtClean="0">
              <a:latin typeface="Times New Roman" panose="02020603050405020304" pitchFamily="18" charset="0"/>
              <a:ea typeface="Times New Roman" panose="02020603050405020304" pitchFamily="18" charset="0"/>
            </a:endParaRPr>
          </a:p>
          <a:p>
            <a:r>
              <a:rPr lang="hr-HR" sz="3200" dirty="0" smtClean="0">
                <a:latin typeface="Times New Roman" panose="02020603050405020304" pitchFamily="18" charset="0"/>
                <a:ea typeface="Times New Roman" panose="02020603050405020304" pitchFamily="18" charset="0"/>
              </a:rPr>
              <a:t> </a:t>
            </a:r>
            <a:r>
              <a:rPr lang="hr-HR" sz="3200" dirty="0">
                <a:latin typeface="Times New Roman" panose="02020603050405020304" pitchFamily="18" charset="0"/>
                <a:ea typeface="Times New Roman" panose="02020603050405020304" pitchFamily="18" charset="0"/>
              </a:rPr>
              <a:t>awtotransformatoryň elektrik shemasy.</a:t>
            </a:r>
            <a:endParaRPr lang="ru-RU" sz="4000" dirty="0"/>
          </a:p>
        </p:txBody>
      </p:sp>
    </p:spTree>
    <p:extLst>
      <p:ext uri="{BB962C8B-B14F-4D97-AF65-F5344CB8AC3E}">
        <p14:creationId xmlns:p14="http://schemas.microsoft.com/office/powerpoint/2010/main" val="16723689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accent5">
                    <a:lumMod val="50000"/>
                  </a:schemeClr>
                </a:solidFill>
              </a:rPr>
              <a:t>Awtotransformatoryň işçi magnit akymy onuň birinji we ikinji sarymlaryň toklary tarapyndan bilelikde döredilýär. </a:t>
            </a:r>
          </a:p>
          <a:p>
            <a:r>
              <a:rPr lang="tk-TM" sz="3600" dirty="0" smtClean="0">
                <a:solidFill>
                  <a:schemeClr val="accent5">
                    <a:lumMod val="50000"/>
                  </a:schemeClr>
                </a:solidFill>
              </a:rPr>
              <a:t>          			</a:t>
            </a:r>
            <a:r>
              <a:rPr lang="en-US" sz="3600" dirty="0" smtClean="0">
                <a:solidFill>
                  <a:schemeClr val="accent5">
                    <a:lumMod val="50000"/>
                  </a:schemeClr>
                </a:solidFill>
              </a:rPr>
              <a:t>                                </a:t>
            </a:r>
            <a:r>
              <a:rPr lang="tk-TM" sz="3600" dirty="0" smtClean="0">
                <a:solidFill>
                  <a:schemeClr val="accent5">
                    <a:lumMod val="50000"/>
                  </a:schemeClr>
                </a:solidFill>
              </a:rPr>
              <a:t>(2.56)</a:t>
            </a:r>
          </a:p>
          <a:p>
            <a:r>
              <a:rPr lang="tk-TM" sz="3600" dirty="0" smtClean="0">
                <a:solidFill>
                  <a:schemeClr val="accent5">
                    <a:lumMod val="50000"/>
                  </a:schemeClr>
                </a:solidFill>
              </a:rPr>
              <a:t>Edil transformatorlarda bolşy ýaly   we   deň diýip kabul edilen ýagdaýynda I</a:t>
            </a:r>
            <a:r>
              <a:rPr lang="tk-TM" sz="2400" dirty="0" smtClean="0">
                <a:solidFill>
                  <a:schemeClr val="accent5">
                    <a:lumMod val="50000"/>
                  </a:schemeClr>
                </a:solidFill>
              </a:rPr>
              <a:t>0</a:t>
            </a:r>
            <a:r>
              <a:rPr lang="tk-TM" sz="3600" dirty="0" smtClean="0">
                <a:solidFill>
                  <a:schemeClr val="accent5">
                    <a:lumMod val="50000"/>
                  </a:schemeClr>
                </a:solidFill>
              </a:rPr>
              <a:t> tok we onuň döredýän magnit akymy awtotransformatoryň boş iş düzgüninden (I</a:t>
            </a:r>
            <a:r>
              <a:rPr lang="tk-TM" sz="2400" dirty="0" smtClean="0">
                <a:solidFill>
                  <a:schemeClr val="accent5">
                    <a:lumMod val="50000"/>
                  </a:schemeClr>
                </a:solidFill>
              </a:rPr>
              <a:t>2</a:t>
            </a:r>
            <a:r>
              <a:rPr lang="tk-TM" sz="3600" dirty="0" smtClean="0">
                <a:solidFill>
                  <a:schemeClr val="accent5">
                    <a:lumMod val="50000"/>
                  </a:schemeClr>
                </a:solidFill>
              </a:rPr>
              <a:t>=0) nominal iş düzgünine çenli aralykda üýtgemän galýar. I</a:t>
            </a:r>
            <a:r>
              <a:rPr lang="tk-TM" sz="2400" dirty="0" smtClean="0">
                <a:solidFill>
                  <a:schemeClr val="accent5">
                    <a:lumMod val="50000"/>
                  </a:schemeClr>
                </a:solidFill>
              </a:rPr>
              <a:t>0</a:t>
            </a:r>
            <a:r>
              <a:rPr lang="tk-TM" sz="3600" dirty="0" smtClean="0">
                <a:solidFill>
                  <a:schemeClr val="accent5">
                    <a:lumMod val="50000"/>
                  </a:schemeClr>
                </a:solidFill>
              </a:rPr>
              <a:t> togy I</a:t>
            </a:r>
            <a:r>
              <a:rPr lang="tk-TM" sz="2400" dirty="0" smtClean="0">
                <a:solidFill>
                  <a:schemeClr val="accent5">
                    <a:lumMod val="50000"/>
                  </a:schemeClr>
                </a:solidFill>
              </a:rPr>
              <a:t>1.n</a:t>
            </a:r>
            <a:r>
              <a:rPr lang="tk-TM" sz="3600" dirty="0" smtClean="0">
                <a:solidFill>
                  <a:schemeClr val="accent5">
                    <a:lumMod val="50000"/>
                  </a:schemeClr>
                </a:solidFill>
              </a:rPr>
              <a:t> nominal tok bilen deňeşdirilende örän kiçidigi sebäpli, ony hasaba almazdan  </a:t>
            </a:r>
            <a:r>
              <a:rPr lang="en-US" sz="3600" dirty="0" smtClean="0">
                <a:solidFill>
                  <a:schemeClr val="accent5">
                    <a:lumMod val="50000"/>
                  </a:schemeClr>
                </a:solidFill>
              </a:rPr>
              <a:t>                                             </a:t>
            </a:r>
            <a:r>
              <a:rPr lang="tk-TM" sz="3600" dirty="0" smtClean="0">
                <a:solidFill>
                  <a:schemeClr val="accent5">
                    <a:lumMod val="50000"/>
                  </a:schemeClr>
                </a:solidFill>
              </a:rPr>
              <a:t>diýip ýazyp bileris. </a:t>
            </a:r>
            <a:endParaRPr lang="en-US" sz="3600" dirty="0" smtClean="0">
              <a:solidFill>
                <a:schemeClr val="accent5">
                  <a:lumMod val="50000"/>
                </a:schemeClr>
              </a:solidFill>
            </a:endParaRPr>
          </a:p>
          <a:p>
            <a:endParaRPr lang="en-US" sz="3600" dirty="0" smtClean="0">
              <a:solidFill>
                <a:schemeClr val="accent5">
                  <a:lumMod val="50000"/>
                </a:schemeClr>
              </a:solidFill>
            </a:endParaRPr>
          </a:p>
          <a:p>
            <a:r>
              <a:rPr lang="tk-TM" sz="3600" dirty="0" smtClean="0">
                <a:solidFill>
                  <a:schemeClr val="accent5">
                    <a:lumMod val="50000"/>
                  </a:schemeClr>
                </a:solidFill>
              </a:rPr>
              <a:t>Bu </a:t>
            </a:r>
            <a:r>
              <a:rPr lang="tk-TM" sz="3600" dirty="0">
                <a:solidFill>
                  <a:schemeClr val="accent5">
                    <a:lumMod val="50000"/>
                  </a:schemeClr>
                </a:solidFill>
              </a:rPr>
              <a:t>aňlatmadan görnüşi ýaly I</a:t>
            </a:r>
            <a:r>
              <a:rPr lang="tk-TM" sz="2400" dirty="0">
                <a:solidFill>
                  <a:schemeClr val="accent5">
                    <a:lumMod val="50000"/>
                  </a:schemeClr>
                </a:solidFill>
              </a:rPr>
              <a:t>1</a:t>
            </a:r>
            <a:r>
              <a:rPr lang="tk-TM" sz="3600" dirty="0">
                <a:solidFill>
                  <a:schemeClr val="accent5">
                    <a:lumMod val="50000"/>
                  </a:schemeClr>
                </a:solidFill>
              </a:rPr>
              <a:t> we I</a:t>
            </a:r>
            <a:r>
              <a:rPr lang="tk-TM" sz="2400" dirty="0">
                <a:solidFill>
                  <a:schemeClr val="accent5">
                    <a:lumMod val="50000"/>
                  </a:schemeClr>
                </a:solidFill>
              </a:rPr>
              <a:t>2</a:t>
            </a:r>
            <a:r>
              <a:rPr lang="tk-TM" sz="3600" dirty="0">
                <a:solidFill>
                  <a:schemeClr val="accent5">
                    <a:lumMod val="50000"/>
                  </a:schemeClr>
                </a:solidFill>
              </a:rPr>
              <a:t> toklar biri-biriniň garşysyna tarap ugrukdyrylandyr.</a:t>
            </a:r>
            <a:endParaRPr lang="tk-TM" sz="3600" dirty="0" smtClean="0">
              <a:solidFill>
                <a:schemeClr val="accent5">
                  <a:lumMod val="50000"/>
                </a:schemeClr>
              </a:solidFill>
            </a:endParaRPr>
          </a:p>
          <a:p>
            <a:endParaRPr lang="tk-TM" sz="3600" dirty="0">
              <a:solidFill>
                <a:schemeClr val="accent5">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236" y="1059543"/>
            <a:ext cx="5445590" cy="679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603" y="4107543"/>
            <a:ext cx="3346539" cy="9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005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chemeClr val="tx2"/>
                </a:solidFill>
              </a:rPr>
              <a:t>Şonuň üçin awtotransformatoryň sarymynyň umumy a-X böleginden (2.32-nji surat) geçýän tok, I</a:t>
            </a:r>
            <a:r>
              <a:rPr lang="tk-TM" sz="2400" dirty="0" smtClean="0">
                <a:solidFill>
                  <a:schemeClr val="tx2"/>
                </a:solidFill>
              </a:rPr>
              <a:t>1</a:t>
            </a:r>
            <a:r>
              <a:rPr lang="tk-TM" sz="3600" dirty="0" smtClean="0">
                <a:solidFill>
                  <a:schemeClr val="tx2"/>
                </a:solidFill>
              </a:rPr>
              <a:t> we I</a:t>
            </a:r>
            <a:r>
              <a:rPr lang="tk-TM" sz="2400" dirty="0" smtClean="0">
                <a:solidFill>
                  <a:schemeClr val="tx2"/>
                </a:solidFill>
              </a:rPr>
              <a:t>2</a:t>
            </a:r>
            <a:r>
              <a:rPr lang="tk-TM" sz="3600" dirty="0" smtClean="0">
                <a:solidFill>
                  <a:schemeClr val="tx2"/>
                </a:solidFill>
              </a:rPr>
              <a:t> toklaryň arifmetiki tapawudyna deňdir. Peseldiji awtotransformatorlarda  </a:t>
            </a:r>
            <a:r>
              <a:rPr lang="en-US" sz="3600" dirty="0" smtClean="0">
                <a:solidFill>
                  <a:schemeClr val="tx2"/>
                </a:solidFill>
              </a:rPr>
              <a:t>I1</a:t>
            </a:r>
            <a:r>
              <a:rPr lang="en-US" sz="3600" dirty="0">
                <a:solidFill>
                  <a:schemeClr val="tx2"/>
                </a:solidFill>
              </a:rPr>
              <a:t>&lt; I2 </a:t>
            </a:r>
            <a:r>
              <a:rPr lang="tk-TM" sz="3600" dirty="0" smtClean="0">
                <a:solidFill>
                  <a:schemeClr val="tx2"/>
                </a:solidFill>
              </a:rPr>
              <a:t>bolandygy sebäpli</a:t>
            </a:r>
            <a:r>
              <a:rPr lang="en-US" sz="3600" dirty="0" smtClean="0">
                <a:solidFill>
                  <a:schemeClr val="tx2"/>
                </a:solidFill>
              </a:rPr>
              <a:t>: </a:t>
            </a:r>
            <a:endParaRPr lang="en-US" sz="3600" dirty="0">
              <a:solidFill>
                <a:schemeClr val="tx2"/>
              </a:solidFill>
            </a:endParaRPr>
          </a:p>
          <a:p>
            <a:r>
              <a:rPr lang="en-US" sz="3600" dirty="0">
                <a:solidFill>
                  <a:schemeClr val="tx2"/>
                </a:solidFill>
              </a:rPr>
              <a:t>               	             </a:t>
            </a:r>
            <a:r>
              <a:rPr lang="en-US" sz="3600" dirty="0" smtClean="0">
                <a:solidFill>
                  <a:schemeClr val="tx2"/>
                </a:solidFill>
              </a:rPr>
              <a:t>                                                     </a:t>
            </a:r>
            <a:r>
              <a:rPr lang="en-US" sz="3600" dirty="0">
                <a:solidFill>
                  <a:schemeClr val="tx2"/>
                </a:solidFill>
              </a:rPr>
              <a:t>(2.57)</a:t>
            </a:r>
          </a:p>
          <a:p>
            <a:r>
              <a:rPr lang="en-US" sz="3600" dirty="0" smtClean="0">
                <a:solidFill>
                  <a:schemeClr val="tx2"/>
                </a:solidFill>
              </a:rPr>
              <a:t> KA&lt;2 </a:t>
            </a:r>
            <a:r>
              <a:rPr lang="tk-TM" sz="3600" dirty="0" smtClean="0">
                <a:solidFill>
                  <a:schemeClr val="tx2"/>
                </a:solidFill>
              </a:rPr>
              <a:t>bolan ýagdaýynda </a:t>
            </a:r>
            <a:r>
              <a:rPr lang="el-GR" sz="3600" dirty="0" smtClean="0">
                <a:solidFill>
                  <a:schemeClr val="tx2"/>
                </a:solidFill>
              </a:rPr>
              <a:t>Δ</a:t>
            </a:r>
            <a:r>
              <a:rPr lang="en-US" sz="3600" dirty="0">
                <a:solidFill>
                  <a:schemeClr val="tx2"/>
                </a:solidFill>
              </a:rPr>
              <a:t>I </a:t>
            </a:r>
            <a:r>
              <a:rPr lang="tk-TM" sz="3600" dirty="0" smtClean="0">
                <a:solidFill>
                  <a:schemeClr val="tx2"/>
                </a:solidFill>
              </a:rPr>
              <a:t>ululyk I1 tokdan kiçi bolýand</a:t>
            </a:r>
            <a:r>
              <a:rPr lang="en-US" sz="3600" dirty="0" err="1" smtClean="0">
                <a:solidFill>
                  <a:schemeClr val="tx2"/>
                </a:solidFill>
              </a:rPr>
              <a:t>ygy</a:t>
            </a:r>
            <a:r>
              <a:rPr lang="en-US" sz="3600" dirty="0" smtClean="0">
                <a:solidFill>
                  <a:schemeClr val="tx2"/>
                </a:solidFill>
              </a:rPr>
              <a:t> </a:t>
            </a:r>
            <a:r>
              <a:rPr lang="tk-TM" sz="3600" dirty="0" smtClean="0">
                <a:solidFill>
                  <a:schemeClr val="tx2"/>
                </a:solidFill>
              </a:rPr>
              <a:t>sebäpli, sarymyň a-X  bölegini inçe simden saramaga mümkinçilik döredýär. </a:t>
            </a:r>
          </a:p>
          <a:p>
            <a:r>
              <a:rPr lang="tk-TM" sz="3200" dirty="0" smtClean="0">
                <a:solidFill>
                  <a:schemeClr val="tx2"/>
                </a:solidFill>
              </a:rPr>
              <a:t>Sarymyň A-a we a-X  bölekleriniň arasynda özara magnit baglanyşygyň bardygy sebäpli birinji sarymdan (A-a) ikinji saryma (a-X) energiýanyň magnit akymy arkaly geçirilýän bölegine awtotransformatoryň hasaplama kuwwaty diýilýär.</a:t>
            </a:r>
          </a:p>
          <a:p>
            <a:r>
              <a:rPr lang="tk-TM" sz="3200" dirty="0" smtClean="0">
                <a:solidFill>
                  <a:schemeClr val="tx2"/>
                </a:solidFill>
              </a:rPr>
              <a:t>A-a bölek üçin: </a:t>
            </a:r>
            <a:endParaRPr lang="tk-TM" sz="3200" dirty="0">
              <a:solidFill>
                <a:schemeClr val="tx2"/>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820" y="2123505"/>
            <a:ext cx="7694646" cy="5485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676" y="5892800"/>
            <a:ext cx="5211411"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7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tx2"/>
                </a:solidFill>
              </a:rPr>
              <a:t>a-X  bölek üçin:           </a:t>
            </a:r>
          </a:p>
          <a:p>
            <a:r>
              <a:rPr lang="tk-TM" sz="3600" dirty="0" smtClean="0">
                <a:solidFill>
                  <a:schemeClr val="tx2"/>
                </a:solidFill>
              </a:rPr>
              <a:t>                      	</a:t>
            </a:r>
            <a:r>
              <a:rPr lang="en-US" sz="3600" dirty="0" smtClean="0">
                <a:solidFill>
                  <a:schemeClr val="tx2"/>
                </a:solidFill>
              </a:rPr>
              <a:t>                                                                  </a:t>
            </a:r>
            <a:r>
              <a:rPr lang="tk-TM" sz="3600" dirty="0" smtClean="0">
                <a:solidFill>
                  <a:schemeClr val="tx2"/>
                </a:solidFill>
              </a:rPr>
              <a:t>(2.59)</a:t>
            </a:r>
          </a:p>
          <a:p>
            <a:pPr marL="0" indent="0">
              <a:buNone/>
            </a:pPr>
            <a:r>
              <a:rPr lang="tk-TM" sz="3200" dirty="0" smtClean="0">
                <a:solidFill>
                  <a:schemeClr val="tx2"/>
                </a:solidFill>
              </a:rPr>
              <a:t>Awtotransformatoryň setden kabul edýän doly kuwwa</a:t>
            </a:r>
            <a:r>
              <a:rPr lang="en-US" sz="3200" dirty="0" smtClean="0">
                <a:solidFill>
                  <a:schemeClr val="tx2"/>
                </a:solidFill>
              </a:rPr>
              <a:t>ty</a:t>
            </a:r>
            <a:r>
              <a:rPr lang="tk-TM" sz="3200" dirty="0" smtClean="0">
                <a:solidFill>
                  <a:schemeClr val="tx2"/>
                </a:solidFill>
              </a:rPr>
              <a:t> </a:t>
            </a:r>
            <a:r>
              <a:rPr lang="tk-TM" sz="3600" dirty="0" smtClean="0">
                <a:solidFill>
                  <a:srgbClr val="FF0000"/>
                </a:solidFill>
              </a:rPr>
              <a:t>S</a:t>
            </a:r>
            <a:r>
              <a:rPr lang="tk-TM" sz="2400" dirty="0" smtClean="0">
                <a:solidFill>
                  <a:srgbClr val="FF0000"/>
                </a:solidFill>
              </a:rPr>
              <a:t>doly</a:t>
            </a:r>
            <a:r>
              <a:rPr lang="tk-TM" sz="3600" dirty="0" smtClean="0">
                <a:solidFill>
                  <a:srgbClr val="FF0000"/>
                </a:solidFill>
              </a:rPr>
              <a:t>=U</a:t>
            </a:r>
            <a:r>
              <a:rPr lang="tk-TM" sz="2400" dirty="0" smtClean="0">
                <a:solidFill>
                  <a:srgbClr val="FF0000"/>
                </a:solidFill>
              </a:rPr>
              <a:t>1</a:t>
            </a:r>
            <a:r>
              <a:rPr lang="tk-TM" sz="3600" dirty="0" smtClean="0">
                <a:solidFill>
                  <a:srgbClr val="FF0000"/>
                </a:solidFill>
              </a:rPr>
              <a:t>I</a:t>
            </a:r>
            <a:r>
              <a:rPr lang="tk-TM" sz="2400" dirty="0" smtClean="0">
                <a:solidFill>
                  <a:srgbClr val="FF0000"/>
                </a:solidFill>
              </a:rPr>
              <a:t>1</a:t>
            </a:r>
            <a:r>
              <a:rPr lang="tk-TM" sz="3600" dirty="0" smtClean="0">
                <a:solidFill>
                  <a:srgbClr val="FF0000"/>
                </a:solidFill>
              </a:rPr>
              <a:t>.</a:t>
            </a:r>
          </a:p>
          <a:p>
            <a:r>
              <a:rPr lang="tk-TM" sz="3600" dirty="0" smtClean="0">
                <a:solidFill>
                  <a:schemeClr val="tx2"/>
                </a:solidFill>
              </a:rPr>
              <a:t> Ýüke berýän kuwwaty:  </a:t>
            </a:r>
            <a:r>
              <a:rPr lang="tk-TM" sz="3600" dirty="0" smtClean="0">
                <a:solidFill>
                  <a:srgbClr val="FF0000"/>
                </a:solidFill>
              </a:rPr>
              <a:t>S</a:t>
            </a:r>
            <a:r>
              <a:rPr lang="tk-TM" sz="2400" dirty="0" smtClean="0">
                <a:solidFill>
                  <a:srgbClr val="FF0000"/>
                </a:solidFill>
              </a:rPr>
              <a:t>doly</a:t>
            </a:r>
            <a:r>
              <a:rPr lang="tk-TM" sz="3600" dirty="0" smtClean="0">
                <a:solidFill>
                  <a:srgbClr val="FF0000"/>
                </a:solidFill>
              </a:rPr>
              <a:t>=U</a:t>
            </a:r>
            <a:r>
              <a:rPr lang="tk-TM" dirty="0" smtClean="0">
                <a:solidFill>
                  <a:srgbClr val="FF0000"/>
                </a:solidFill>
              </a:rPr>
              <a:t>2</a:t>
            </a:r>
            <a:r>
              <a:rPr lang="tk-TM" sz="3600" dirty="0" smtClean="0">
                <a:solidFill>
                  <a:srgbClr val="FF0000"/>
                </a:solidFill>
              </a:rPr>
              <a:t>I</a:t>
            </a:r>
            <a:r>
              <a:rPr lang="tk-TM" sz="2400" dirty="0" smtClean="0">
                <a:solidFill>
                  <a:srgbClr val="FF0000"/>
                </a:solidFill>
              </a:rPr>
              <a:t>2</a:t>
            </a:r>
            <a:r>
              <a:rPr lang="tk-TM" sz="3600" dirty="0" smtClean="0">
                <a:solidFill>
                  <a:srgbClr val="FF0000"/>
                </a:solidFill>
              </a:rPr>
              <a:t>.</a:t>
            </a:r>
            <a:endParaRPr lang="en-US" sz="3600" dirty="0" smtClean="0">
              <a:solidFill>
                <a:srgbClr val="FF0000"/>
              </a:solidFill>
            </a:endParaRPr>
          </a:p>
          <a:p>
            <a:r>
              <a:rPr lang="tk-TM" sz="4000" dirty="0">
                <a:solidFill>
                  <a:schemeClr val="tx2"/>
                </a:solidFill>
              </a:rPr>
              <a:t>Awtotransformatorlaryň göwrümi we agramy sarymlara saralýan simleriň hem-de magnitgeçirijini taýýarlamak üçin gerek bolan poladyň hasabyna azaldylýar. Ýokary we pes naprýaženiýeli sarymlaryň birikdirmegi we iki sarym üçin umumy bolan böleginiň inçe simden saralýandygy, sarymlary saramak üçin gerek bolan simiň azlygy bilen düşündirilýär</a:t>
            </a:r>
            <a:r>
              <a:rPr lang="tk-TM" sz="4000" dirty="0" smtClean="0">
                <a:solidFill>
                  <a:schemeClr val="tx2"/>
                </a:solidFill>
              </a:rPr>
              <a:t>.</a:t>
            </a:r>
            <a:r>
              <a:rPr lang="en-US" sz="4000" dirty="0" smtClean="0">
                <a:solidFill>
                  <a:schemeClr val="tx2"/>
                </a:solidFill>
              </a:rPr>
              <a:t> </a:t>
            </a:r>
            <a:r>
              <a:rPr lang="tk-TM" sz="4000" dirty="0" smtClean="0">
                <a:solidFill>
                  <a:schemeClr val="tx2"/>
                </a:solidFill>
              </a:rPr>
              <a:t> </a:t>
            </a:r>
          </a:p>
          <a:p>
            <a:endParaRPr lang="tk-TM" sz="3600" dirty="0">
              <a:solidFill>
                <a:schemeClr val="tx2"/>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307" y="420915"/>
            <a:ext cx="5540187" cy="83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50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94286"/>
          </a:xfrm>
        </p:spPr>
        <p:txBody>
          <a:bodyPr>
            <a:noAutofit/>
          </a:bodyPr>
          <a:lstStyle/>
          <a:p>
            <a:r>
              <a:rPr lang="tk-TM" sz="3600" dirty="0" smtClean="0">
                <a:solidFill>
                  <a:srgbClr val="7030A0"/>
                </a:solidFill>
              </a:rPr>
              <a:t>Sarymlary saramak üçin gerek bolan simiň mukdarynyň azalmagy onuň göwrüminiň kiçelmegine, transformatoryň oknosynyň daralmagyna we sarymyň boýunyň peselmegine getirýär. Bu hem öz gezeginde magnitgeçirijini taýýarlamak üçin gerek bolan materiallaryň azalmagyna alyp barýar. Netijede magnit we elektrik ýitgileriň mukdarynyň peselmegi awtotransformatoryň peýdaly täsir koeffisiýentiniň meňzeş kuwwatly güýç transformatorlaryň peýdaly täsir koeffisiýentinden ýokary bolmagyna getirýär. </a:t>
            </a:r>
            <a:r>
              <a:rPr lang="hr-HR" sz="3600" dirty="0">
                <a:solidFill>
                  <a:srgbClr val="7030A0"/>
                </a:solidFill>
              </a:rPr>
              <a:t>Awtotransformatoryň kemçiliklerine onuň ikinji zynjyrynyň birinji zynjyr bilen elektrik baglanyşygynyň barlygy üçin ikinji sarymynyň izolýasiýasyny ýokary naprýaženiýe üçin taýýarlanylmaly bolýar. Awtotransformatoryň ikinji kemçiligi onuň uly gysga utgaşma togunyň bolmagydyr.</a:t>
            </a:r>
            <a:endParaRPr lang="tk-TM" sz="4400" dirty="0">
              <a:solidFill>
                <a:srgbClr val="7030A0"/>
              </a:solidFill>
            </a:endParaRPr>
          </a:p>
        </p:txBody>
      </p:sp>
    </p:spTree>
    <p:extLst>
      <p:ext uri="{BB962C8B-B14F-4D97-AF65-F5344CB8AC3E}">
        <p14:creationId xmlns:p14="http://schemas.microsoft.com/office/powerpoint/2010/main" val="150732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Magnitlendiriji toguň ösmegi netijesinde gysga utgaşma togy has hem ýokary ululyklara barmaga mejbur bolýar. </a:t>
            </a:r>
            <a:r>
              <a:rPr lang="tk-TM" sz="4000" dirty="0" smtClean="0"/>
              <a:t>Elektroenergetikada awtotransformatorlar naprýaženiýäni peseltmek we ýokary götermek üçin transformasiýa koeffisiýenti K≤2,5-e ýakyn bolan ýagdaýlarda ulanylýar, (110 kV</a:t>
            </a:r>
            <a:r>
              <a:rPr lang="tk-TM" sz="3600" dirty="0" smtClean="0"/>
              <a:t>→</a:t>
            </a:r>
            <a:r>
              <a:rPr lang="tk-TM" sz="4000" dirty="0" smtClean="0"/>
              <a:t>220 kV ; 220 kV→500 kV ; 500 kV</a:t>
            </a:r>
            <a:r>
              <a:rPr lang="tk-TM" sz="3200" dirty="0" smtClean="0"/>
              <a:t>→</a:t>
            </a:r>
            <a:r>
              <a:rPr lang="tk-TM" sz="4000" dirty="0" smtClean="0"/>
              <a:t>750 kV ; 750 kV→1150 kV). </a:t>
            </a:r>
            <a:r>
              <a:rPr lang="tk-TM" sz="4000" dirty="0" smtClean="0">
                <a:solidFill>
                  <a:srgbClr val="7030A0"/>
                </a:solidFill>
              </a:rPr>
              <a:t>Şeýle-de awtotransformatorlar uly kuwwatly üýtgeýän toguň dwigatellerini işe göýbermekde hem giňden ulanylýar.</a:t>
            </a:r>
            <a:endParaRPr lang="tk-TM" sz="4000" dirty="0">
              <a:solidFill>
                <a:srgbClr val="7030A0"/>
              </a:solidFill>
            </a:endParaRPr>
          </a:p>
        </p:txBody>
      </p:sp>
    </p:spTree>
    <p:extLst>
      <p:ext uri="{BB962C8B-B14F-4D97-AF65-F5344CB8AC3E}">
        <p14:creationId xmlns:p14="http://schemas.microsoft.com/office/powerpoint/2010/main" val="2897073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296</Words>
  <Application>Microsoft Office PowerPoint</Application>
  <PresentationFormat>Широкоэкранный</PresentationFormat>
  <Paragraphs>29</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Arial Black</vt:lpstr>
      <vt:lpstr>Calibri</vt:lpstr>
      <vt:lpstr>Calibri Light</vt:lpstr>
      <vt:lpstr>Times New Roman</vt:lpstr>
      <vt:lpstr>Тема Office</vt:lpstr>
      <vt:lpstr>Awtotransformatorlar.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Awtotransformatorlar.</dc:title>
  <dc:creator>Lenovo</dc:creator>
  <cp:lastModifiedBy>Lenovo</cp:lastModifiedBy>
  <cp:revision>17</cp:revision>
  <dcterms:created xsi:type="dcterms:W3CDTF">2020-02-01T04:52:43Z</dcterms:created>
  <dcterms:modified xsi:type="dcterms:W3CDTF">2020-02-27T06:14:42Z</dcterms:modified>
</cp:coreProperties>
</file>