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88" r:id="rId1"/>
    <p:sldMasterId id="2147484603" r:id="rId2"/>
  </p:sldMasterIdLst>
  <p:notesMasterIdLst>
    <p:notesMasterId r:id="rId14"/>
  </p:notesMasterIdLst>
  <p:sldIdLst>
    <p:sldId id="376" r:id="rId3"/>
    <p:sldId id="378" r:id="rId4"/>
    <p:sldId id="445" r:id="rId5"/>
    <p:sldId id="446" r:id="rId6"/>
    <p:sldId id="447" r:id="rId7"/>
    <p:sldId id="448" r:id="rId8"/>
    <p:sldId id="449" r:id="rId9"/>
    <p:sldId id="450" r:id="rId10"/>
    <p:sldId id="451" r:id="rId11"/>
    <p:sldId id="452" r:id="rId12"/>
    <p:sldId id="397" r:id="rId13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3429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685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0287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17145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0574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24003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27432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40C"/>
    <a:srgbClr val="B1A500"/>
    <a:srgbClr val="85FFBC"/>
    <a:srgbClr val="B6F6CB"/>
    <a:srgbClr val="7DFFB8"/>
    <a:srgbClr val="CDFFE4"/>
    <a:srgbClr val="0043C8"/>
    <a:srgbClr val="001236"/>
    <a:srgbClr val="69FFAD"/>
    <a:srgbClr val="7296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35" autoAdjust="0"/>
    <p:restoredTop sz="94291" autoAdjust="0"/>
  </p:normalViewPr>
  <p:slideViewPr>
    <p:cSldViewPr>
      <p:cViewPr varScale="1">
        <p:scale>
          <a:sx n="101" d="100"/>
          <a:sy n="101" d="100"/>
        </p:scale>
        <p:origin x="816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BD13AB-C845-4381-BD3E-86619E8E7EF0}" type="datetimeFigureOut">
              <a:rPr lang="ru-RU" smtClean="0"/>
              <a:pPr/>
              <a:t>01.09.2021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55B841-ED4F-4E02-82FF-AF5D10BC99B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4502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661782"/>
            <a:ext cx="7475220" cy="21945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54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2902226"/>
            <a:ext cx="6575895" cy="1041124"/>
          </a:xfrm>
        </p:spPr>
        <p:txBody>
          <a:bodyPr>
            <a:normAutofit/>
          </a:bodyPr>
          <a:lstStyle>
            <a:lvl1pPr marL="0" indent="0" algn="ctr">
              <a:buNone/>
              <a:defRPr sz="1650">
                <a:solidFill>
                  <a:srgbClr val="FFFFFF"/>
                </a:solidFill>
              </a:defRPr>
            </a:lvl1pPr>
            <a:lvl2pPr marL="342900" indent="0" algn="ctr">
              <a:buNone/>
              <a:defRPr sz="1650"/>
            </a:lvl2pPr>
            <a:lvl3pPr marL="685800" indent="0" algn="ctr">
              <a:buNone/>
              <a:defRPr sz="165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280035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3450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366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71500"/>
            <a:ext cx="1743075" cy="405765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571500"/>
            <a:ext cx="5572125" cy="40576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3442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emanyň a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28650" y="2074666"/>
            <a:ext cx="7886700" cy="994172"/>
          </a:xfrm>
        </p:spPr>
        <p:txBody>
          <a:bodyPr/>
          <a:lstStyle>
            <a:lvl1pPr algn="ctr">
              <a:lnSpc>
                <a:spcPct val="100000"/>
              </a:lnSpc>
              <a:defRPr b="1">
                <a:solidFill>
                  <a:srgbClr val="00B050"/>
                </a:solidFill>
              </a:defRPr>
            </a:lvl1pPr>
          </a:lstStyle>
          <a:p>
            <a:r>
              <a:rPr lang="ru-RU" dirty="0"/>
              <a:t>TEMANYŇ ADY</a:t>
            </a:r>
          </a:p>
        </p:txBody>
      </p:sp>
    </p:spTree>
    <p:extLst>
      <p:ext uri="{BB962C8B-B14F-4D97-AF65-F5344CB8AC3E}">
        <p14:creationId xmlns:p14="http://schemas.microsoft.com/office/powerpoint/2010/main" val="29639122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orag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36431" y="273846"/>
            <a:ext cx="8462513" cy="994172"/>
          </a:xfrm>
        </p:spPr>
        <p:txBody>
          <a:bodyPr/>
          <a:lstStyle>
            <a:lvl1pPr algn="ctr">
              <a:defRPr b="1">
                <a:solidFill>
                  <a:srgbClr val="00B050"/>
                </a:solidFill>
              </a:defRPr>
            </a:lvl1pPr>
          </a:lstStyle>
          <a:p>
            <a:r>
              <a:rPr lang="tk-TM" dirty="0"/>
              <a:t>SORAGLAR:</a:t>
            </a:r>
            <a:endParaRPr lang="ru-RU" dirty="0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3" hasCustomPrompt="1"/>
          </p:nvPr>
        </p:nvSpPr>
        <p:spPr>
          <a:xfrm>
            <a:off x="336947" y="1268017"/>
            <a:ext cx="8461997" cy="3390248"/>
          </a:xfrm>
        </p:spPr>
        <p:txBody>
          <a:bodyPr>
            <a:normAutofit/>
          </a:bodyPr>
          <a:lstStyle>
            <a:lvl1pPr marL="289322" indent="-289322">
              <a:buClr>
                <a:srgbClr val="00B050"/>
              </a:buClr>
              <a:buFont typeface="+mj-lt"/>
              <a:buAutoNum type="arabicPeriod"/>
              <a:defRPr sz="1800" baseline="0"/>
            </a:lvl1pPr>
            <a:lvl2pPr marL="514313" indent="-257175">
              <a:buFont typeface="+mj-lt"/>
              <a:buAutoNum type="arabicPeriod"/>
              <a:defRPr/>
            </a:lvl2pPr>
            <a:lvl3pPr marL="771448" indent="-257175">
              <a:buFont typeface="+mj-lt"/>
              <a:buAutoNum type="arabicPeriod"/>
              <a:defRPr/>
            </a:lvl3pPr>
            <a:lvl4pPr marL="964289" indent="-192881">
              <a:buFont typeface="+mj-lt"/>
              <a:buAutoNum type="arabicPeriod"/>
              <a:defRPr/>
            </a:lvl4pPr>
            <a:lvl5pPr marL="1221425" indent="-192881">
              <a:buFont typeface="+mj-lt"/>
              <a:buAutoNum type="arabicPeriod"/>
              <a:defRPr/>
            </a:lvl5pPr>
          </a:lstStyle>
          <a:p>
            <a:pPr lvl="0"/>
            <a:r>
              <a:rPr lang="tk-TM" dirty="0"/>
              <a:t>1-nji sorag nusga</a:t>
            </a:r>
          </a:p>
          <a:p>
            <a:pPr lvl="0"/>
            <a:r>
              <a:rPr lang="tk-TM" dirty="0"/>
              <a:t>2-nji sorag nusga</a:t>
            </a:r>
          </a:p>
          <a:p>
            <a:pPr lvl="0"/>
            <a:r>
              <a:rPr lang="tk-TM" dirty="0"/>
              <a:t>3-nji sorag nusga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65125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oş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2737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0"/>
            <a:ext cx="5825202" cy="1234727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5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8202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330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025651"/>
            <a:ext cx="6447501" cy="1369936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4060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2"/>
            <a:ext cx="3138026" cy="29105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2"/>
            <a:ext cx="3138026" cy="29105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036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1620737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052934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7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052934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243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0912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4595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5302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3"/>
            <a:ext cx="2890896" cy="958850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3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2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797" indent="0">
              <a:buNone/>
              <a:defRPr sz="1050"/>
            </a:lvl2pPr>
            <a:lvl3pPr marL="685595" indent="0">
              <a:buNone/>
              <a:defRPr sz="900"/>
            </a:lvl3pPr>
            <a:lvl4pPr marL="1028392" indent="0">
              <a:buNone/>
              <a:defRPr sz="750"/>
            </a:lvl4pPr>
            <a:lvl5pPr marL="1371188" indent="0">
              <a:buNone/>
              <a:defRPr sz="750"/>
            </a:lvl5pPr>
            <a:lvl6pPr marL="1713986" indent="0">
              <a:buNone/>
              <a:defRPr sz="750"/>
            </a:lvl6pPr>
            <a:lvl7pPr marL="2056783" indent="0">
              <a:buNone/>
              <a:defRPr sz="750"/>
            </a:lvl7pPr>
            <a:lvl8pPr marL="2399580" indent="0">
              <a:buNone/>
              <a:defRPr sz="750"/>
            </a:lvl8pPr>
            <a:lvl9pPr marL="2742377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5775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0"/>
            <a:ext cx="644750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457200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4674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764352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671742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48991"/>
            <a:ext cx="6447501" cy="1946595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327311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966776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788430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321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880181"/>
            <a:ext cx="7475220" cy="219456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5400" b="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3115890"/>
            <a:ext cx="6576822" cy="1022855"/>
          </a:xfrm>
        </p:spPr>
        <p:txBody>
          <a:bodyPr anchor="t">
            <a:normAutofit/>
          </a:bodyPr>
          <a:lstStyle>
            <a:lvl1pPr marL="0" indent="0" algn="ctr">
              <a:buNone/>
              <a:defRPr sz="165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3015306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27331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457200"/>
            <a:ext cx="978557" cy="3938588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457200"/>
            <a:ext cx="5295113" cy="39385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0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1543049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1543050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060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1501133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04111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499274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03949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18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002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578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19" y="822960"/>
            <a:ext cx="3909060" cy="349758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2631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93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59936" y="802385"/>
            <a:ext cx="4574286" cy="360045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16027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889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30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457200"/>
            <a:ext cx="7406640" cy="1017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1543050"/>
            <a:ext cx="7404653" cy="3028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4667871"/>
            <a:ext cx="174680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4667871"/>
            <a:ext cx="353833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4667871"/>
            <a:ext cx="127966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048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89" r:id="rId1"/>
    <p:sldLayoutId id="2147484590" r:id="rId2"/>
    <p:sldLayoutId id="2147484591" r:id="rId3"/>
    <p:sldLayoutId id="2147484592" r:id="rId4"/>
    <p:sldLayoutId id="2147484593" r:id="rId5"/>
    <p:sldLayoutId id="2147484594" r:id="rId6"/>
    <p:sldLayoutId id="2147484595" r:id="rId7"/>
    <p:sldLayoutId id="2147484596" r:id="rId8"/>
    <p:sldLayoutId id="2147484597" r:id="rId9"/>
    <p:sldLayoutId id="2147484598" r:id="rId10"/>
    <p:sldLayoutId id="2147484599" r:id="rId11"/>
    <p:sldLayoutId id="2147484600" r:id="rId12"/>
    <p:sldLayoutId id="2147484601" r:id="rId13"/>
    <p:sldLayoutId id="2147484602" r:id="rId1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50"/>
        </a:spcBef>
        <a:buClr>
          <a:schemeClr val="accent1"/>
        </a:buClr>
        <a:buSzPct val="80000"/>
        <a:buFont typeface="Corbel" pitchFamily="34" charset="0"/>
        <a:buChar char="•"/>
        <a:defRPr sz="165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5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35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2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4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65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8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1620442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2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4531022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2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4447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04" r:id="rId1"/>
    <p:sldLayoutId id="2147484605" r:id="rId2"/>
    <p:sldLayoutId id="2147484606" r:id="rId3"/>
    <p:sldLayoutId id="2147484607" r:id="rId4"/>
    <p:sldLayoutId id="2147484608" r:id="rId5"/>
    <p:sldLayoutId id="2147484609" r:id="rId6"/>
    <p:sldLayoutId id="2147484610" r:id="rId7"/>
    <p:sldLayoutId id="2147484611" r:id="rId8"/>
    <p:sldLayoutId id="2147484612" r:id="rId9"/>
    <p:sldLayoutId id="2147484613" r:id="rId10"/>
    <p:sldLayoutId id="2147484614" r:id="rId11"/>
    <p:sldLayoutId id="2147484615" r:id="rId12"/>
    <p:sldLayoutId id="2147484616" r:id="rId13"/>
    <p:sldLayoutId id="2147484617" r:id="rId14"/>
    <p:sldLayoutId id="2147484618" r:id="rId15"/>
    <p:sldLayoutId id="2147484619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45000">
              <a:srgbClr val="00B050">
                <a:lumMod val="25000"/>
                <a:lumOff val="75000"/>
              </a:srgbClr>
            </a:gs>
            <a:gs pos="100000">
              <a:srgbClr val="85FFBC"/>
            </a:gs>
            <a:gs pos="71000">
              <a:srgbClr val="7DFFB8"/>
            </a:gs>
            <a:gs pos="83000">
              <a:srgbClr val="69FFAD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1112" y="342415"/>
            <a:ext cx="8362948" cy="1024467"/>
          </a:xfrm>
        </p:spPr>
        <p:txBody>
          <a:bodyPr>
            <a:noAutofit/>
          </a:bodyPr>
          <a:lstStyle/>
          <a:p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 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ilim ministrligi</a:t>
            </a:r>
            <a:b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 inžener – tehniki we ulag kommunikasiýalary </a:t>
            </a:r>
            <a:b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instituty.</a:t>
            </a:r>
            <a:br>
              <a:rPr lang="tk-TM" sz="2400" b="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1800" dirty="0">
                <a:solidFill>
                  <a:srgbClr val="FF0000"/>
                </a:solidFill>
              </a:rPr>
              <a:t> </a:t>
            </a:r>
            <a:endParaRPr lang="ru-RU" sz="2000" b="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420CBD0E-B941-4634-80F5-89FC5E53410D}"/>
              </a:ext>
            </a:extLst>
          </p:cNvPr>
          <p:cNvSpPr txBox="1">
            <a:spLocks/>
          </p:cNvSpPr>
          <p:nvPr/>
        </p:nvSpPr>
        <p:spPr>
          <a:xfrm>
            <a:off x="1447800" y="1762919"/>
            <a:ext cx="7072317" cy="18239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514274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75" b="1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tk-TM" sz="3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“Gozgalmaýan emläkleriň dolandyrylyşy” dersi boýunça </a:t>
            </a:r>
            <a:endParaRPr lang="ru-RU" sz="3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C117731-AA6C-4303-BE83-F58720D5DAB1}"/>
              </a:ext>
            </a:extLst>
          </p:cNvPr>
          <p:cNvPicPr/>
          <p:nvPr/>
        </p:nvPicPr>
        <p:blipFill rotWithShape="1">
          <a:blip r:embed="rId2"/>
          <a:srcRect l="38484" t="28414" r="41022" b="36707"/>
          <a:stretch/>
        </p:blipFill>
        <p:spPr bwMode="auto">
          <a:xfrm>
            <a:off x="8001000" y="57150"/>
            <a:ext cx="829733" cy="72813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Picture 6" descr="C:\Users\User\Downloads\article2072.jpg">
            <a:extLst>
              <a:ext uri="{FF2B5EF4-FFF2-40B4-BE49-F238E27FC236}">
                <a16:creationId xmlns:a16="http://schemas.microsoft.com/office/drawing/2014/main" id="{4F198AE1-25B3-43A6-8087-CC411A5B64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99" y="119943"/>
            <a:ext cx="630201" cy="665338"/>
          </a:xfrm>
          <a:prstGeom prst="rect">
            <a:avLst/>
          </a:prstGeom>
          <a:noFill/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9203780-831D-41ED-9D8B-D126C85793C4}"/>
              </a:ext>
            </a:extLst>
          </p:cNvPr>
          <p:cNvSpPr/>
          <p:nvPr/>
        </p:nvSpPr>
        <p:spPr>
          <a:xfrm>
            <a:off x="3657600" y="3943350"/>
            <a:ext cx="5105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</a:pPr>
            <a:r>
              <a:rPr lang="tk-TM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Düzen</a:t>
            </a:r>
            <a:r>
              <a:rPr lang="tk-TM" sz="1013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k-TM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Kärhananyň ykdysadyýeti we dolandyrylyşy kafedrasynyň mugallymy</a:t>
            </a:r>
          </a:p>
          <a:p>
            <a:pPr algn="ctr" fontAlgn="auto">
              <a:spcAft>
                <a:spcPts val="0"/>
              </a:spcAft>
            </a:pPr>
            <a:r>
              <a:rPr lang="tk-TM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Agaýew W.</a:t>
            </a:r>
            <a:r>
              <a:rPr lang="tk-TM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tk-TM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Заголовок 3">
            <a:extLst>
              <a:ext uri="{FF2B5EF4-FFF2-40B4-BE49-F238E27FC236}">
                <a16:creationId xmlns:a16="http://schemas.microsoft.com/office/drawing/2014/main" id="{3775E12B-E2EA-4AFA-A949-7263599F844E}"/>
              </a:ext>
            </a:extLst>
          </p:cNvPr>
          <p:cNvSpPr txBox="1">
            <a:spLocks/>
          </p:cNvSpPr>
          <p:nvPr/>
        </p:nvSpPr>
        <p:spPr>
          <a:xfrm>
            <a:off x="228600" y="1762920"/>
            <a:ext cx="8696012" cy="1427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514274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75" b="1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ru-RU" sz="3400" b="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9" name="Блок-схема: альтернативный процесс 18">
            <a:extLst>
              <a:ext uri="{FF2B5EF4-FFF2-40B4-BE49-F238E27FC236}">
                <a16:creationId xmlns:a16="http://schemas.microsoft.com/office/drawing/2014/main" id="{81EB608E-6521-4A51-92F6-BF865DE2A5C2}"/>
              </a:ext>
            </a:extLst>
          </p:cNvPr>
          <p:cNvSpPr/>
          <p:nvPr/>
        </p:nvSpPr>
        <p:spPr>
          <a:xfrm>
            <a:off x="3589020" y="1389240"/>
            <a:ext cx="4861560" cy="191910"/>
          </a:xfrm>
          <a:prstGeom prst="flowChartAlternateProcess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Блок-схема: задержка 19">
            <a:extLst>
              <a:ext uri="{FF2B5EF4-FFF2-40B4-BE49-F238E27FC236}">
                <a16:creationId xmlns:a16="http://schemas.microsoft.com/office/drawing/2014/main" id="{3F38CF9B-0C44-4608-99C8-79842B37159E}"/>
              </a:ext>
            </a:extLst>
          </p:cNvPr>
          <p:cNvSpPr/>
          <p:nvPr/>
        </p:nvSpPr>
        <p:spPr>
          <a:xfrm>
            <a:off x="8234456" y="1389241"/>
            <a:ext cx="285661" cy="191910"/>
          </a:xfrm>
          <a:prstGeom prst="flowChartDelay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7198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200314F-B80D-4829-B7EC-1C050F8D71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2566210"/>
            <a:ext cx="6400800" cy="2443939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25BBFC9-8019-42C6-BEA7-2780E195556C}"/>
              </a:ext>
            </a:extLst>
          </p:cNvPr>
          <p:cNvSpPr/>
          <p:nvPr/>
        </p:nvSpPr>
        <p:spPr>
          <a:xfrm>
            <a:off x="228600" y="133351"/>
            <a:ext cx="8001000" cy="22576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500"/>
              </a:spcAft>
            </a:pP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Gozgalmaýan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emläk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hukuklaryny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şertnamalary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alty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aýdan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ýyla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çenli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möhlet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baglaşylýar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nädogry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amallaryň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çäklendirilmegi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möhleti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ýyldan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ýyla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çenli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azaldyldy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500"/>
              </a:spcAft>
            </a:pP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Ortaça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tölegi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inedördül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metr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ýaşaýyş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jaýynyň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bahasy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deňeşdirilýär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möhletine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baglylykda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kwartiranyň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bahasynyň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0,5-1,5%.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84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81200" y="1403171"/>
            <a:ext cx="5181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ctr" eaLnBrk="0" hangingPunct="0"/>
            <a:r>
              <a:rPr lang="tk-TM" altLang="ru-RU" sz="36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Üns </a:t>
            </a:r>
            <a:r>
              <a:rPr lang="tk-TM" alt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berip </a:t>
            </a:r>
            <a:r>
              <a:rPr lang="sq-AL" alt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tk-TM" alt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iňläniňiz</a:t>
            </a:r>
          </a:p>
          <a:p>
            <a:pPr lvl="0" indent="449263" algn="ctr" eaLnBrk="0" hangingPunct="0"/>
            <a:r>
              <a:rPr lang="tk-TM" altLang="ru-RU" sz="36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 köp sag boluň!</a:t>
            </a:r>
            <a:endParaRPr lang="sq-AL" altLang="ru-RU" sz="3600" b="1" dirty="0">
              <a:solidFill>
                <a:schemeClr val="accent5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Блок-схема: альтернативный процесс 5">
            <a:extLst>
              <a:ext uri="{FF2B5EF4-FFF2-40B4-BE49-F238E27FC236}">
                <a16:creationId xmlns:a16="http://schemas.microsoft.com/office/drawing/2014/main" id="{8A69B69A-A4C2-4586-BB08-ABCA504B78C6}"/>
              </a:ext>
            </a:extLst>
          </p:cNvPr>
          <p:cNvSpPr/>
          <p:nvPr/>
        </p:nvSpPr>
        <p:spPr>
          <a:xfrm>
            <a:off x="3984303" y="2760839"/>
            <a:ext cx="4861560" cy="191910"/>
          </a:xfrm>
          <a:prstGeom prst="flowChartAlternateProcess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задержка 6">
            <a:extLst>
              <a:ext uri="{FF2B5EF4-FFF2-40B4-BE49-F238E27FC236}">
                <a16:creationId xmlns:a16="http://schemas.microsoft.com/office/drawing/2014/main" id="{050EA82F-5221-4DC0-ABD1-B7CA54AF22A7}"/>
              </a:ext>
            </a:extLst>
          </p:cNvPr>
          <p:cNvSpPr/>
          <p:nvPr/>
        </p:nvSpPr>
        <p:spPr>
          <a:xfrm>
            <a:off x="8629739" y="2760840"/>
            <a:ext cx="285661" cy="191910"/>
          </a:xfrm>
          <a:prstGeom prst="flowChartDelay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1015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>
          <a:xfrm>
            <a:off x="419100" y="2571750"/>
            <a:ext cx="8305800" cy="2667000"/>
          </a:xfrm>
        </p:spPr>
        <p:txBody>
          <a:bodyPr>
            <a:noAutofit/>
          </a:bodyPr>
          <a:lstStyle/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8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	</a:t>
            </a: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Gozgalmaýan emläk bazaryna gatnaşyjylar gozgalmaýan emläk geleşigi baglanyşylanda ätiýaçlandyryş polisi.</a:t>
            </a:r>
          </a:p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2.Emläk hukuklaryny ätiýaçlandyryşyň esasy tapgyrlary.</a:t>
            </a:r>
          </a:p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3.Gozgalmaýan emläk hukuklaryny ätiýaçlandyryş şertnamalary.</a:t>
            </a:r>
          </a:p>
        </p:txBody>
      </p:sp>
      <p:sp>
        <p:nvSpPr>
          <p:cNvPr id="7" name="Заголовок 3">
            <a:extLst>
              <a:ext uri="{FF2B5EF4-FFF2-40B4-BE49-F238E27FC236}">
                <a16:creationId xmlns:a16="http://schemas.microsoft.com/office/drawing/2014/main" id="{82886970-C256-4819-B646-CEC3EA5D42F8}"/>
              </a:ext>
            </a:extLst>
          </p:cNvPr>
          <p:cNvSpPr txBox="1">
            <a:spLocks/>
          </p:cNvSpPr>
          <p:nvPr/>
        </p:nvSpPr>
        <p:spPr>
          <a:xfrm>
            <a:off x="1066800" y="1733550"/>
            <a:ext cx="6670402" cy="87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51427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75" b="1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tk-TM" sz="29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Soraglar </a:t>
            </a:r>
            <a:r>
              <a:rPr lang="tk-TM" sz="2800" dirty="0">
                <a:solidFill>
                  <a:srgbClr val="FF0000"/>
                </a:solidFill>
              </a:rPr>
              <a:t>   </a:t>
            </a:r>
            <a:r>
              <a:rPr lang="tk-TM" sz="1800" dirty="0">
                <a:solidFill>
                  <a:srgbClr val="FF0000"/>
                </a:solidFill>
              </a:rPr>
              <a:t> </a:t>
            </a:r>
            <a:endParaRPr lang="ru-RU" sz="18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04C4710-68D4-43C0-A255-0D083C66FF39}"/>
              </a:ext>
            </a:extLst>
          </p:cNvPr>
          <p:cNvSpPr/>
          <p:nvPr/>
        </p:nvSpPr>
        <p:spPr>
          <a:xfrm>
            <a:off x="266700" y="244522"/>
            <a:ext cx="861060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</a:pPr>
            <a:r>
              <a:rPr lang="tk-TM" sz="3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5-nji umumy okuwyň temasy: </a:t>
            </a:r>
            <a:r>
              <a:rPr lang="tk-TM" sz="3200" b="1" dirty="0">
                <a:solidFill>
                  <a:srgbClr val="FFF9AB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Gozgalmaýan emläk hukugyny ätiýaçlandyryş, näbelli kemçilikden goranmak.</a:t>
            </a:r>
            <a:endParaRPr lang="tk-TM" sz="3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Aft>
                <a:spcPts val="0"/>
              </a:spcAft>
            </a:pPr>
            <a:endParaRPr lang="ru-RU" sz="2000" dirty="0">
              <a:solidFill>
                <a:schemeClr val="bg2">
                  <a:lumMod val="1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75095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" y="57150"/>
            <a:ext cx="8915400" cy="1828800"/>
          </a:xfrm>
        </p:spPr>
        <p:txBody>
          <a:bodyPr>
            <a:noAutofit/>
          </a:bodyPr>
          <a:lstStyle/>
          <a:p>
            <a:pPr marL="180975" lvl="1" algn="just">
              <a:tabLst>
                <a:tab pos="631825" algn="l"/>
              </a:tabLst>
            </a:pPr>
            <a:br>
              <a:rPr lang="en-US" sz="2100" dirty="0">
                <a:latin typeface="Times New Roman" pitchFamily="18" charset="0"/>
                <a:cs typeface="Times New Roman" pitchFamily="18" charset="0"/>
              </a:rPr>
            </a:br>
            <a:r>
              <a:rPr lang="tk-TM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	Gozgalmaýan emläk bazaryna gatnaşyjylar gozgalmaýan emläk geleşigi baglanyşylanda ätiýaçlandyryş polisi.</a:t>
            </a:r>
            <a:br>
              <a:rPr lang="tk-TM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k-TM" sz="24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400" y="1276350"/>
            <a:ext cx="7467600" cy="3657600"/>
          </a:xfrm>
        </p:spPr>
        <p:txBody>
          <a:bodyPr>
            <a:normAutofit lnSpcReduction="10000"/>
          </a:bodyPr>
          <a:lstStyle/>
          <a:p>
            <a:pPr indent="0" algn="just"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tr-TR" dirty="0"/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Kazyýet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tejribesi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gozgalmaýan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emläk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ozalky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geleşikleriň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biriniň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hakyky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däl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diýlip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ykrar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edilmegi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soňraky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amallaryň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hakyky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däl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bolmagyna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Pidanyň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iň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soňky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eýesi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Gozgalmaýan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emläk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hukugyny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geleşikler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kanunyna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makala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soňky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eýesiniň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hukuklaryny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goramak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meselesini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çözüp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bilmez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Makala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işlese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-de,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kazyýet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taraplaryň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biriniň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peýdasyna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-de,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kompensasiýa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mukdary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million </a:t>
            </a:r>
            <a:r>
              <a:rPr lang="tk-TM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manatdan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geçmez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spcAft>
                <a:spcPts val="0"/>
              </a:spcAft>
              <a:buNone/>
            </a:pPr>
            <a:endParaRPr lang="ru-RU" sz="11200" dirty="0">
              <a:solidFill>
                <a:srgbClr val="00040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9600" y="1733550"/>
            <a:ext cx="7315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spcAft>
                <a:spcPts val="0"/>
              </a:spcAft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7754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BC1EF93-2A43-4D8B-964B-D9AABF2718CE}"/>
              </a:ext>
            </a:extLst>
          </p:cNvPr>
          <p:cNvSpPr/>
          <p:nvPr/>
        </p:nvSpPr>
        <p:spPr>
          <a:xfrm>
            <a:off x="0" y="133350"/>
            <a:ext cx="7696200" cy="51532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500"/>
              </a:spcAft>
            </a:pPr>
            <a:r>
              <a:rPr lang="en-US" sz="32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Gozgalmaýan</a:t>
            </a:r>
            <a:r>
              <a:rPr lang="en-US" sz="32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emläk</a:t>
            </a:r>
            <a:r>
              <a:rPr lang="en-US" sz="32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hyzmatlarynyň</a:t>
            </a:r>
            <a:r>
              <a:rPr lang="en-US" sz="32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sanawy</a:t>
            </a:r>
            <a:r>
              <a:rPr lang="en-US" sz="32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geleşikleri</a:t>
            </a:r>
            <a:r>
              <a:rPr lang="en-US" sz="32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baglaşmak</a:t>
            </a:r>
            <a:r>
              <a:rPr lang="en-US" sz="32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2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araçy</a:t>
            </a:r>
            <a:r>
              <a:rPr lang="en-US" sz="32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çärelere</a:t>
            </a:r>
            <a:r>
              <a:rPr lang="en-US" sz="32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resminamalary</a:t>
            </a:r>
            <a:r>
              <a:rPr lang="en-US" sz="32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taýýarlamaga</a:t>
            </a:r>
            <a:r>
              <a:rPr lang="en-US" sz="32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kömek</a:t>
            </a:r>
            <a:r>
              <a:rPr lang="en-US" sz="32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etmekden</a:t>
            </a:r>
            <a:r>
              <a:rPr lang="en-US" sz="32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başga</a:t>
            </a:r>
            <a:r>
              <a:rPr lang="en-US" sz="32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-da, </a:t>
            </a:r>
            <a:r>
              <a:rPr lang="en-US" sz="32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geleşigiň</a:t>
            </a:r>
            <a:r>
              <a:rPr lang="en-US" sz="32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kanuny</a:t>
            </a:r>
            <a:r>
              <a:rPr lang="en-US" sz="32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arassalygy</a:t>
            </a:r>
            <a:r>
              <a:rPr lang="en-US" sz="32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diýilýän</a:t>
            </a:r>
            <a:r>
              <a:rPr lang="en-US" sz="32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zady</a:t>
            </a:r>
            <a:r>
              <a:rPr lang="en-US" sz="32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barlamagy</a:t>
            </a:r>
            <a:r>
              <a:rPr lang="en-US" sz="32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öňki</a:t>
            </a:r>
            <a:r>
              <a:rPr lang="en-US" sz="32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geleşiklere</a:t>
            </a:r>
            <a:r>
              <a:rPr lang="en-US" sz="32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güwä</a:t>
            </a:r>
            <a:r>
              <a:rPr lang="en-US" sz="32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geçýän</a:t>
            </a:r>
            <a:r>
              <a:rPr lang="en-US" sz="32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resminamalary</a:t>
            </a:r>
            <a:r>
              <a:rPr lang="en-US" sz="32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ýygnamagy</a:t>
            </a:r>
            <a:r>
              <a:rPr lang="en-US" sz="32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seljermegi</a:t>
            </a:r>
            <a:r>
              <a:rPr lang="en-US" sz="32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, </a:t>
            </a:r>
            <a:r>
              <a:rPr lang="en-US" sz="32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ýaşaýyş</a:t>
            </a:r>
            <a:r>
              <a:rPr lang="en-US" sz="32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jaýlaryny</a:t>
            </a:r>
            <a:r>
              <a:rPr lang="en-US" sz="32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ulanyjylar</a:t>
            </a:r>
            <a:r>
              <a:rPr lang="en-US" sz="32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barada</a:t>
            </a:r>
            <a:r>
              <a:rPr lang="en-US" sz="32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maglumat</a:t>
            </a:r>
            <a:r>
              <a:rPr lang="en-US" sz="32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2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tapmagy</a:t>
            </a:r>
            <a:r>
              <a:rPr lang="en-US" sz="32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) we </a:t>
            </a:r>
            <a:r>
              <a:rPr lang="en-US" sz="32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32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tassyklama</a:t>
            </a:r>
            <a:r>
              <a:rPr lang="en-US" sz="32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2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kepillikleri</a:t>
            </a:r>
            <a:r>
              <a:rPr lang="en-US" sz="32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2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en-US" sz="32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içine</a:t>
            </a:r>
            <a:r>
              <a:rPr lang="en-US" sz="32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alýar</a:t>
            </a:r>
            <a:r>
              <a:rPr lang="en-US" sz="32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.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562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642A018-94A3-417A-A6F5-7E6002600F6E}"/>
              </a:ext>
            </a:extLst>
          </p:cNvPr>
          <p:cNvSpPr/>
          <p:nvPr/>
        </p:nvSpPr>
        <p:spPr>
          <a:xfrm>
            <a:off x="152400" y="17393"/>
            <a:ext cx="7315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2.Emläk hukuklaryny ätiýaçlandyryşyň esasy tapgyrlary.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CFBD550-1919-4ED3-9DD4-D23D3FCC5CF6}"/>
              </a:ext>
            </a:extLst>
          </p:cNvPr>
          <p:cNvSpPr/>
          <p:nvPr/>
        </p:nvSpPr>
        <p:spPr>
          <a:xfrm>
            <a:off x="152400" y="1140589"/>
            <a:ext cx="7010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spcAft>
                <a:spcPts val="0"/>
              </a:spcAft>
              <a:buNone/>
            </a:pP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Emläk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maýa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goýum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esaslary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durýar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Emlägiň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häsiýetnamasy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döreme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tertibi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ýapylanda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dargatma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tertibi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hem-de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maýa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goýum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ustaw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kapitaly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düşünjeler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potensial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mümkinçilik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hakda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öý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pikir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döredýär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ykdysady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resurslaryna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esasy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dolanyşyk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resurslar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degişlidirler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Bilelikde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öňünde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goýlan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meseleleriň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çözmek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maddy-tehniki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esas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döredýärler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95058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332859A-705D-4550-A86B-E7953EDE1278}"/>
              </a:ext>
            </a:extLst>
          </p:cNvPr>
          <p:cNvSpPr/>
          <p:nvPr/>
        </p:nvSpPr>
        <p:spPr>
          <a:xfrm>
            <a:off x="533400" y="133350"/>
            <a:ext cx="7162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t-RU" sz="2400" dirty="0"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Emläk üçin salgydyň binýady bolup durýan esasy serişdeleriň ortaça balans gymmaty şu aşakdaky ýaly hasaplanylýar. </a:t>
            </a:r>
            <a:endParaRPr lang="ru-RU" sz="2400" dirty="0">
              <a:highlight>
                <a:srgbClr val="FFFF00"/>
              </a:highligh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AC21421B-0DA0-46D4-819B-00B51979852C}"/>
                  </a:ext>
                </a:extLst>
              </p:cNvPr>
              <p:cNvSpPr/>
              <p:nvPr/>
            </p:nvSpPr>
            <p:spPr>
              <a:xfrm>
                <a:off x="152400" y="1412170"/>
                <a:ext cx="7162800" cy="25604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79705" algn="just">
                  <a:lnSpc>
                    <a:spcPct val="115000"/>
                  </a:lnSpc>
                  <a:spcAft>
                    <a:spcPts val="600"/>
                  </a:spcAft>
                </a:pPr>
                <a:r>
                  <a:rPr lang="tt-RU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Birinji çärýek üçin:</a:t>
                </a:r>
                <a:endParaRPr lang="ru-RU" sz="24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15000"/>
                  </a:lnSpc>
                  <a:spcAft>
                    <a:spcPts val="600"/>
                  </a:spcAft>
                  <a:buNone/>
                </a:pPr>
                <a:r>
                  <a:rPr lang="ru-RU" sz="2400" i="1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                             </a:t>
                </a:r>
                <a:r>
                  <a:rPr lang="tt-RU" sz="2400" i="1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             ES¹ᵦ</a:t>
                </a:r>
                <a:r>
                  <a:rPr lang="tt-RU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tt-RU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𝑒</m:t>
                        </m:r>
                        <m:sSup>
                          <m:sSupPr>
                            <m:ctrlPr>
                              <a:rPr lang="ru-RU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tt-RU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tt-RU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¹</m:t>
                            </m:r>
                          </m:sup>
                        </m:sSup>
                        <m:r>
                          <a:rPr lang="tt-RU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tt-RU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𝑒</m:t>
                        </m:r>
                        <m:sSup>
                          <m:sSupPr>
                            <m:ctrlPr>
                              <a:rPr lang="ru-RU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tt-RU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tt-RU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tt-RU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tt-RU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𝑒</m:t>
                        </m:r>
                        <m:sSup>
                          <m:sSupPr>
                            <m:ctrlPr>
                              <a:rPr lang="ru-RU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tt-RU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tt-RU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tt-RU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 </m:t>
                        </m:r>
                        <m:r>
                          <a:rPr lang="tt-RU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𝑒</m:t>
                        </m:r>
                        <m:sSup>
                          <m:sSupPr>
                            <m:ctrlPr>
                              <a:rPr lang="ru-RU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tt-RU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tt-RU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4</m:t>
                            </m:r>
                          </m:sup>
                        </m:sSup>
                        <m:r>
                          <a:rPr lang="tt-RU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 </m:t>
                        </m:r>
                      </m:num>
                      <m:den>
                        <m:r>
                          <a:rPr lang="tt-RU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4</m:t>
                        </m:r>
                      </m:den>
                    </m:f>
                    <m:r>
                      <a:rPr lang="tt-RU" sz="24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ru-RU" sz="24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9705">
                  <a:lnSpc>
                    <a:spcPct val="115000"/>
                  </a:lnSpc>
                  <a:spcAft>
                    <a:spcPts val="600"/>
                  </a:spcAft>
                </a:pPr>
                <a:r>
                  <a:rPr lang="tt-RU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Birinji ýarym ýyl üçin</a:t>
                </a:r>
              </a:p>
              <a:p>
                <a:pPr marL="0" indent="0">
                  <a:lnSpc>
                    <a:spcPct val="115000"/>
                  </a:lnSpc>
                  <a:spcAft>
                    <a:spcPts val="600"/>
                  </a:spcAft>
                  <a:buNone/>
                </a:pPr>
                <a:r>
                  <a:rPr lang="tt-RU" sz="2400" i="1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                          ES²ᵦ</a:t>
                </a:r>
                <a:r>
                  <a:rPr lang="tt-RU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tt-RU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𝑒</m:t>
                        </m:r>
                        <m:sSup>
                          <m:sSupPr>
                            <m:ctrlPr>
                              <a:rPr lang="ru-RU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tt-RU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tt-RU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¹</m:t>
                            </m:r>
                          </m:sup>
                        </m:sSup>
                        <m:r>
                          <a:rPr lang="tt-RU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tt-RU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𝑒</m:t>
                        </m:r>
                        <m:sSup>
                          <m:sSupPr>
                            <m:ctrlPr>
                              <a:rPr lang="ru-RU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tt-RU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tt-RU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tt-RU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tt-RU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𝑒</m:t>
                        </m:r>
                        <m:sSup>
                          <m:sSupPr>
                            <m:ctrlPr>
                              <a:rPr lang="ru-RU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tt-RU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tt-RU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tt-RU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 </m:t>
                        </m:r>
                        <m:r>
                          <a:rPr lang="tt-RU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𝑒</m:t>
                        </m:r>
                        <m:sSup>
                          <m:sSupPr>
                            <m:ctrlPr>
                              <a:rPr lang="ru-RU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tt-RU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tt-RU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4</m:t>
                            </m:r>
                          </m:sup>
                        </m:sSup>
                        <m:r>
                          <a:rPr lang="tt-RU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 +</m:t>
                        </m:r>
                        <m:r>
                          <a:rPr lang="tt-RU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𝑒</m:t>
                        </m:r>
                        <m:sSup>
                          <m:sSupPr>
                            <m:ctrlPr>
                              <a:rPr lang="ru-RU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tt-RU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tt-RU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5</m:t>
                            </m:r>
                          </m:sup>
                        </m:sSup>
                        <m:r>
                          <a:rPr lang="tt-RU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tt-RU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𝑒</m:t>
                        </m:r>
                        <m:sSup>
                          <m:sSupPr>
                            <m:ctrlPr>
                              <a:rPr lang="ru-RU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tt-RU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tt-RU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6</m:t>
                            </m:r>
                          </m:sup>
                        </m:sSup>
                        <m:r>
                          <a:rPr lang="tt-RU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 </m:t>
                        </m:r>
                        <m:r>
                          <a:rPr lang="tt-RU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𝑒𝑠</m:t>
                        </m:r>
                        <m:r>
                          <a:rPr lang="tt-RU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⁷</m:t>
                        </m:r>
                      </m:num>
                      <m:den>
                        <m:r>
                          <a:rPr lang="tt-RU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7</m:t>
                        </m:r>
                      </m:den>
                    </m:f>
                    <m:r>
                      <a:rPr lang="tt-RU" sz="24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ru-RU" sz="24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AC21421B-0DA0-46D4-819B-00B51979852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412170"/>
                <a:ext cx="7162800" cy="2560445"/>
              </a:xfrm>
              <a:prstGeom prst="rect">
                <a:avLst/>
              </a:prstGeom>
              <a:blipFill>
                <a:blip r:embed="rId2"/>
                <a:stretch>
                  <a:fillRect t="-952" b="-14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9395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969216"/>
            <a:ext cx="7467600" cy="4117134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52400" y="15108"/>
            <a:ext cx="8686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lvl="1">
              <a:tabLst>
                <a:tab pos="631825" algn="l"/>
              </a:tabLst>
            </a:pPr>
            <a:r>
              <a:rPr lang="ru-RU" sz="3600" b="1" dirty="0" err="1">
                <a:solidFill>
                  <a:prstClr val="black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Emläk</a:t>
            </a:r>
            <a:r>
              <a:rPr lang="ru-RU" sz="3600" b="1" dirty="0">
                <a:solidFill>
                  <a:prstClr val="black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prstClr val="black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ätiýaçlandyryşyň</a:t>
            </a:r>
            <a:r>
              <a:rPr lang="ru-RU" sz="3600" b="1" dirty="0">
                <a:solidFill>
                  <a:prstClr val="black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3600" b="1" dirty="0" err="1">
                <a:solidFill>
                  <a:prstClr val="black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düzgünleri</a:t>
            </a:r>
            <a:r>
              <a:rPr lang="ru-RU" sz="3600" b="1" dirty="0">
                <a:solidFill>
                  <a:prstClr val="black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k-TM" sz="3600" b="1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0B2A806-1183-4126-B207-DE38FBF111E7}"/>
              </a:ext>
            </a:extLst>
          </p:cNvPr>
          <p:cNvSpPr/>
          <p:nvPr/>
        </p:nvSpPr>
        <p:spPr>
          <a:xfrm>
            <a:off x="381000" y="1104874"/>
            <a:ext cx="7010400" cy="3463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360363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Olara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ätiýaçlandyryş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esasy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dolanşyk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gaznalaryň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tamamlanmadyk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önümçiligiň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obýektleri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düýpli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gurluşyklaryň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haryt-material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gymmatlyklaryň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öý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emläkleriň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kabul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edilmegi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degişlidir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Tutuş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emläge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belli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bölegi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takygy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gurluşlary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aýratyn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obýektlary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maşynlary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binalary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enjamlary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şol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sanda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kärendä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berilen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emläkleri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ätiýaçlandyrmak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mümkindir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659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D981691-9342-4DA0-A39E-5DDBA9404C8B}"/>
              </a:ext>
            </a:extLst>
          </p:cNvPr>
          <p:cNvSpPr/>
          <p:nvPr/>
        </p:nvSpPr>
        <p:spPr>
          <a:xfrm>
            <a:off x="0" y="133350"/>
            <a:ext cx="8458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3.Gozgalmaýan emläk hukuklaryny ätiýaçlandyryş şertnamalary.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9FD9C03-EFF4-4659-B584-E8A6177958DA}"/>
              </a:ext>
            </a:extLst>
          </p:cNvPr>
          <p:cNvSpPr/>
          <p:nvPr/>
        </p:nvSpPr>
        <p:spPr>
          <a:xfrm>
            <a:off x="685800" y="964347"/>
            <a:ext cx="7010400" cy="396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500"/>
              </a:spcAft>
            </a:pP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Gozgalmaýan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emläk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amallary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kepillendiriş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edarasy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kepillendiriş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edarasy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tassyklanylyp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bilinmeýän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ýagdaýlar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hem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satyjynyň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keseki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emläk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hukugyny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kepillendirişde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tassyklamak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emlägiň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öňki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eýeleriniň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-da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ulanyjylarynyň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hukuklaryny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barlamagy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içine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almaýar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Onlyagny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satyjynyň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hukuklary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barlanmalydyr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Notarius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är-aýalyň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emläk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hukugyny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kesgitläp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bilmeýär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gozgalmaýan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emlägi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etmegiň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-da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oňa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eýeçiligiň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kanunylygyny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kesgitlemek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möhümdir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sebäbi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pasportda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möhüriň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ýoklugy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adamyň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durmuşa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çykmandygyny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subut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etmeýär</a:t>
            </a:r>
            <a:r>
              <a:rPr lang="en-US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201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A0B908E-3EF4-45FE-826F-AEED3403F491}"/>
              </a:ext>
            </a:extLst>
          </p:cNvPr>
          <p:cNvSpPr/>
          <p:nvPr/>
        </p:nvSpPr>
        <p:spPr>
          <a:xfrm>
            <a:off x="533400" y="209550"/>
            <a:ext cx="7239000" cy="47375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500"/>
              </a:spcAft>
            </a:pP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Şertnamadan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öňki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synag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obýektiniň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alnan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ýaşaýyş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jaýy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kanuny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arassalygy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meselesinde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geçirilýär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 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jedeliň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kazyýet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nukdaýnazary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kesgitlenen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töwekgelçiliklere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-de,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gizlin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kesgitlenmediklere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-de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baha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berilýär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Insurancetiýaçlandyryş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satuw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alyş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amallaryndan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öň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aşyrylsa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möhümdir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Gozgalmaýan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emläk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goýlan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serişdeleriň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yzyna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gaýtarylmagy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maliýe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kepilligi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berilýär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Kepilnamanyň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mukdary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emlägiň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bazar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bahasyna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deň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biljek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ätiýaçlandyrylan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pul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kesgitlenýär</a:t>
            </a:r>
            <a:r>
              <a:rPr lang="en-US" sz="24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1460429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Superbaks Тема</Template>
  <TotalTime>6246</TotalTime>
  <Words>346</Words>
  <Application>Microsoft Office PowerPoint</Application>
  <PresentationFormat>Экран (16:9)</PresentationFormat>
  <Paragraphs>31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20" baseType="lpstr">
      <vt:lpstr>Arial</vt:lpstr>
      <vt:lpstr>Calibri</vt:lpstr>
      <vt:lpstr>Cambria Math</vt:lpstr>
      <vt:lpstr>Corbel</vt:lpstr>
      <vt:lpstr>Times New Roman</vt:lpstr>
      <vt:lpstr>Trebuchet MS</vt:lpstr>
      <vt:lpstr>Wingdings 3</vt:lpstr>
      <vt:lpstr>Базис</vt:lpstr>
      <vt:lpstr>Аспект</vt:lpstr>
      <vt:lpstr>Türkmenistanyň Bilim ministrligi Türkmenistanyň inžener – tehniki we ulag kommunikasiýalary  instituty.  </vt:lpstr>
      <vt:lpstr>Презентация PowerPoint</vt:lpstr>
      <vt:lpstr> 1. Gozgalmaýan emläk bazaryna gatnaşyjylar gozgalmaýan emläk geleşigi baglanyşylanda ätiýaçlandyryş polisi.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412</cp:lastModifiedBy>
  <cp:revision>857</cp:revision>
  <dcterms:created xsi:type="dcterms:W3CDTF">2010-10-28T12:19:43Z</dcterms:created>
  <dcterms:modified xsi:type="dcterms:W3CDTF">2021-09-01T08:32:24Z</dcterms:modified>
</cp:coreProperties>
</file>