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874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89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99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447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595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2606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068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120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15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57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40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26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23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96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97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48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07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C8E20F6-5359-4EF8-BBCE-06FC0D8727E2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0E0ADFB-D786-44CB-8EC6-29D054E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94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380273"/>
            <a:ext cx="11101137" cy="3449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TEMA: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KÄRHANANYŇ BAHA SYÝASATY</a:t>
            </a:r>
            <a:r>
              <a:rPr lang="tk-TM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.</a:t>
            </a:r>
            <a:endParaRPr lang="ru-RU" sz="32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k-TM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1.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Kärhananyň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baha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syýasatynyň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strategiki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jähetleri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. </a:t>
            </a:r>
            <a:endParaRPr lang="ru-RU" sz="32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k-TM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2.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Kärhananyň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baha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syýasatynyň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taktiki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jähetleri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. </a:t>
            </a:r>
            <a:endParaRPr lang="ru-RU" sz="32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k-TM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3.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Kärhana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tarapyndan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bazarda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ulanylýan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baha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emele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gelşiniň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usullary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NewRomanPSMT"/>
              </a:rPr>
              <a:t>.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2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029" y="192554"/>
            <a:ext cx="11611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000000"/>
                </a:solidFill>
                <a:latin typeface="TimesNewRomanPS-BoldMT"/>
              </a:rPr>
              <a:t>Täze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NewRomanPS-BoldMT"/>
              </a:rPr>
              <a:t>haryda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NewRomanPS-BoldMT"/>
              </a:rPr>
              <a:t>baha</a:t>
            </a:r>
            <a:r>
              <a:rPr lang="en-US" sz="2800" b="1" dirty="0" smtClean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NewRomanPS-BoldMT"/>
              </a:rPr>
              <a:t>kesmek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Kärhananyň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baha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emele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getirmek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meselesine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strategiki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çemeleşmesi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köp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derejede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harydyň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ýaşaýyş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tapgyryna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bagly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Hakyky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täze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harydyň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bazara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çykarylmagynyň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tapgyry</a:t>
            </a:r>
            <a:endParaRPr lang="en-US" sz="2800" dirty="0">
              <a:solidFill>
                <a:srgbClr val="000000"/>
              </a:solidFill>
              <a:latin typeface="TimesNewRomanPSMT"/>
            </a:endParaRPr>
          </a:p>
          <a:p>
            <a:pPr algn="just"/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aýratyn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uly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kynçylyk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döredýär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. Patent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goralýan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täze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haryt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bilen</a:t>
            </a:r>
            <a:endParaRPr lang="en-US" sz="2800" dirty="0">
              <a:solidFill>
                <a:srgbClr val="000000"/>
              </a:solidFill>
              <a:latin typeface="TimesNewRomanPSMT"/>
            </a:endParaRPr>
          </a:p>
          <a:p>
            <a:pPr algn="just"/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eýýäm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bazarda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bar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bolan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şeýle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harydyň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bahayny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kesgitlemegiň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arasynda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tapawut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bar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.</a:t>
            </a:r>
            <a:endParaRPr lang="ru-RU" sz="2800" dirty="0">
              <a:solidFill>
                <a:srgbClr val="4D4D4D"/>
              </a:solidFill>
              <a:latin typeface="TimesNewRomanTj"/>
            </a:endParaRPr>
          </a:p>
          <a:p>
            <a:pPr algn="just"/>
            <a:r>
              <a:rPr lang="en-US" sz="2800" i="1" dirty="0" err="1">
                <a:solidFill>
                  <a:srgbClr val="000000"/>
                </a:solidFill>
                <a:latin typeface="TimesNewRomanPS-ItalicMT"/>
              </a:rPr>
              <a:t>Hakyky</a:t>
            </a:r>
            <a:r>
              <a:rPr lang="en-US" sz="2800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NewRomanPS-ItalicMT"/>
              </a:rPr>
              <a:t>täze</a:t>
            </a:r>
            <a:r>
              <a:rPr lang="en-US" sz="2800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NewRomanPS-ItalicMT"/>
              </a:rPr>
              <a:t>haryda</a:t>
            </a:r>
            <a:r>
              <a:rPr lang="en-US" sz="2800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latin typeface="TimesNewRomanPS-ItalicMT"/>
              </a:rPr>
              <a:t>baha</a:t>
            </a:r>
            <a:r>
              <a:rPr lang="en-US" sz="2800" i="1" dirty="0" smtClean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NewRomanPS-ItalicMT"/>
              </a:rPr>
              <a:t>kesmek</a:t>
            </a:r>
            <a:r>
              <a:rPr lang="en-US" sz="2800" i="1" dirty="0">
                <a:solidFill>
                  <a:srgbClr val="000000"/>
                </a:solidFill>
                <a:latin typeface="TimesNewRomanPS-ItalicMT"/>
              </a:rPr>
              <a:t>.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Patent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goralýan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täze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haryt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bazara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çykýan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kärhana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aňryçäk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baha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harydy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bazarda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ornaşdyrmak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üçin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baha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kesýär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.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3029" y="4013538"/>
            <a:ext cx="116114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kesilmegi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bazar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duýgur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bahadan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çeýe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goýberilişiň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artdyrylmagy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kemelýär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pes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bäsdeşleri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çekmeýär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9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19035" y="122011"/>
            <a:ext cx="1553929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5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0143"/>
            <a:ext cx="118300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TimesNewRomanPS-BoldMT"/>
              </a:rPr>
              <a:t>Haryt</a:t>
            </a:r>
            <a:r>
              <a:rPr lang="en-US" sz="2800" b="1" dirty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NewRomanPS-BoldMT"/>
              </a:rPr>
              <a:t>sanawynyň</a:t>
            </a:r>
            <a:r>
              <a:rPr lang="en-US" sz="2800" b="1" dirty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NewRomanPS-BoldMT"/>
              </a:rPr>
              <a:t>çäklerinde</a:t>
            </a:r>
            <a:r>
              <a:rPr lang="en-US" sz="2800" b="1" dirty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NewRomanPS-BoldMT"/>
              </a:rPr>
              <a:t>baha</a:t>
            </a:r>
            <a:r>
              <a:rPr lang="en-US" sz="2800" b="1" dirty="0" smtClean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NewRomanPS-BoldMT"/>
              </a:rPr>
              <a:t>emele</a:t>
            </a:r>
            <a:r>
              <a:rPr lang="en-US" sz="2800" b="1" dirty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NewRomanPS-BoldMT"/>
              </a:rPr>
              <a:t>gelşi</a:t>
            </a:r>
            <a:r>
              <a:rPr lang="en-US" sz="2800" b="1" dirty="0">
                <a:solidFill>
                  <a:schemeClr val="bg1"/>
                </a:solidFill>
                <a:latin typeface="TimesNewRomanPS-BoldMT"/>
              </a:rPr>
              <a:t>. 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Eger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haryt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onuň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sanawynyň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bir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bölegi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hasaplanylýan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bolsa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emele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gelşine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çemeleşme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düýpgöter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başgaça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Şeýle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ýagdaýda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kärhana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iň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ýokary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derejede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peýda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alynmagyny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tutuş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haryt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sanawy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boýunça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üpjün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edip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biljek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bahalaryň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ulgamyny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işläp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taýýarlaýar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bahalary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kesgitlemek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isleg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we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harajatlar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nukdaýnazaryndan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bir-biri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bilen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özara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baglanyşyklydygy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we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derejedäki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bäsdeşlik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garşylyklaryna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duçar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bolýandygy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sebäpli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çylşyrymlaşýar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.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50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421" y="240631"/>
            <a:ext cx="118491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Geografiki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ýörelge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gelşiniň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geografiki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ýörelgesi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ýerlerinde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edijiler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bellemekden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daşda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ýerleşýän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müşderi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ugratmak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golaýda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ýerleşýän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müşderä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iberenden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eltmek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öwezini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dolmak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ýitirmek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töwekgelçilik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ýerleşýän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müşderilerden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bahadan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almagyň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manysy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barmy?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ýerleşýändigine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kesilmegi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bolmazmy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Geografiki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ýörelge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kesgitlemegiň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bäş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eltmek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goşmak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zolaklaýyn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binýatlaýyn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babatda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eltmek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tölemegi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93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79" y="134268"/>
            <a:ext cx="119353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Arzanlatma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hasaplama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hereketler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sylaglamak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köpüsi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harytlarynyň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başlangyç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bahalaryny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üýtgedýärler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Arzanlatmanyň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höweslendirmek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bar. </a:t>
            </a:r>
          </a:p>
          <a:p>
            <a:pPr algn="just"/>
            <a:r>
              <a:rPr lang="en-US" sz="28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Nagt</a:t>
            </a:r>
            <a:r>
              <a:rPr 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töleg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arzanlatma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töleýän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arzanlatmalar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satyjynyň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gowulandyrmaga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üzülmejek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bergileriň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töledilmegi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kemeltmäge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79" y="3673698"/>
            <a:ext cx="1193532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en-US" sz="28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8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28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arzanlatma</a:t>
            </a:r>
            <a:r>
              <a:rPr lang="en-US" sz="28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toplumyny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edijiler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bahayň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peseldilmegi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arzanlatma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teklip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toparynyň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ýerlenilmegi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alyjynyň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harajatlarynyň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tygşytlanylýan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möçberinden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Tygşytlamak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ätiýaçlyklaryň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satuwy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ugratmak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kemeltmegiň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arzanlatmalar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edijini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satyjydan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almaklyga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höweslendirýär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8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463" y="197346"/>
            <a:ext cx="11786937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900" b="1" dirty="0" err="1">
                <a:solidFill>
                  <a:schemeClr val="bg1"/>
                </a:solidFill>
                <a:latin typeface="TimesNewRomanPS-BoldMT"/>
              </a:rPr>
              <a:t>Ýerlemegi</a:t>
            </a:r>
            <a:r>
              <a:rPr lang="en-US" sz="2900" b="1" dirty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900" b="1" dirty="0" err="1">
                <a:solidFill>
                  <a:schemeClr val="bg1"/>
                </a:solidFill>
                <a:latin typeface="TimesNewRomanPS-BoldMT"/>
              </a:rPr>
              <a:t>höweslendirmek</a:t>
            </a:r>
            <a:r>
              <a:rPr lang="en-US" sz="2900" b="1" dirty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900" b="1" dirty="0" err="1">
                <a:solidFill>
                  <a:schemeClr val="bg1"/>
                </a:solidFill>
                <a:latin typeface="TimesNewRomanPS-BoldMT"/>
              </a:rPr>
              <a:t>üçin</a:t>
            </a:r>
            <a:r>
              <a:rPr lang="en-US" sz="2900" b="1" dirty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900" b="1" dirty="0" err="1" smtClean="0">
                <a:solidFill>
                  <a:schemeClr val="bg1"/>
                </a:solidFill>
                <a:latin typeface="TimesNewRomanPS-BoldMT"/>
              </a:rPr>
              <a:t>baha</a:t>
            </a:r>
            <a:r>
              <a:rPr lang="en-US" sz="2900" b="1" dirty="0" smtClean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900" b="1" dirty="0" err="1">
                <a:solidFill>
                  <a:schemeClr val="bg1"/>
                </a:solidFill>
                <a:latin typeface="TimesNewRomanPS-BoldMT"/>
              </a:rPr>
              <a:t>kesmek</a:t>
            </a:r>
            <a:r>
              <a:rPr lang="en-US" sz="2900" b="1" dirty="0">
                <a:solidFill>
                  <a:schemeClr val="bg1"/>
                </a:solidFill>
                <a:latin typeface="TimesNewRomanPS-BoldMT"/>
              </a:rPr>
              <a:t>. 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Belli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bir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şertlerde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kärhanalarda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öz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harytlaryna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bazardakydan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pes,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käwagt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bolsa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harajatlardan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hem pes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baha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kesýärler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.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Şeýle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bahalaryň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dürli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görnüşleri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bar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.</a:t>
            </a:r>
          </a:p>
          <a:p>
            <a:pPr algn="just"/>
            <a:r>
              <a:rPr lang="en-US" sz="2900" dirty="0">
                <a:solidFill>
                  <a:schemeClr val="bg1"/>
                </a:solidFill>
                <a:latin typeface="TimesNewRomanPSMT"/>
              </a:rPr>
              <a:t>1.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Kärhanalar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käbir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harytlara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«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zyýan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çekýän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liderlere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» –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adaty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baha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boýunça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başga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harytlary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hem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satyn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alar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diýen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umyt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bilen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satyn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alyjylary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çeker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ýaly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baha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kesýär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.</a:t>
            </a:r>
          </a:p>
          <a:p>
            <a:pPr algn="just"/>
            <a:r>
              <a:rPr lang="en-US" sz="2900" dirty="0">
                <a:solidFill>
                  <a:schemeClr val="bg1"/>
                </a:solidFill>
                <a:latin typeface="TimesNewRomanPSMT"/>
              </a:rPr>
              <a:t>2.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Wagtyň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belli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bir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döwründe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müşderileriň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köp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sanlysyny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çekmek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üçin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satyjylar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gyşky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arzanladyş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ýaly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ýagdaýlar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üçin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bahadan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peýdalanýarlar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.</a:t>
            </a:r>
          </a:p>
          <a:p>
            <a:pPr algn="just"/>
            <a:r>
              <a:rPr lang="en-US" sz="2900" dirty="0">
                <a:solidFill>
                  <a:schemeClr val="bg1"/>
                </a:solidFill>
                <a:latin typeface="TimesNewRomanPSMT"/>
              </a:rPr>
              <a:t>3.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Wagtyň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belli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bir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döwründe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araçylardan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haryt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satyn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alýan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sarp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edijilere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edilýän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arzanlatma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. Bu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preýskurant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bahalary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peseltmezden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satuw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kynlaşan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döwründe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haryt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gorlaryny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azaltmagyň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çeýe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serişdesi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.</a:t>
            </a:r>
          </a:p>
          <a:p>
            <a:pPr algn="just"/>
            <a:r>
              <a:rPr lang="en-US" sz="2900" dirty="0">
                <a:solidFill>
                  <a:schemeClr val="bg1"/>
                </a:solidFill>
                <a:latin typeface="TimesNewRomanPSMT"/>
              </a:rPr>
              <a:t>4.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Satyn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alyjylaryň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köp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sanlysyny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çekmek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üçin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  <a:latin typeface="TimesNewRomanPSMT"/>
              </a:rPr>
              <a:t>bahalaryň</a:t>
            </a:r>
            <a:r>
              <a:rPr lang="en-US" sz="29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NewRomanPSMT"/>
              </a:rPr>
              <a:t>arzanladylmagy</a:t>
            </a:r>
            <a:r>
              <a:rPr lang="en-US" sz="2900" dirty="0">
                <a:solidFill>
                  <a:schemeClr val="bg1"/>
                </a:solidFill>
                <a:latin typeface="TimesNewRomanPSMT"/>
              </a:rPr>
              <a:t>.</a:t>
            </a:r>
            <a:endParaRPr lang="ru-RU" sz="2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8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TimesNewRomanPS-BoldMT"/>
              </a:rPr>
              <a:t>Diskriminasion</a:t>
            </a:r>
            <a:r>
              <a:rPr lang="en-US" sz="2800" b="1" dirty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NewRomanPS-BoldMT"/>
              </a:rPr>
              <a:t>baha</a:t>
            </a:r>
            <a:r>
              <a:rPr lang="en-US" sz="2800" b="1" dirty="0" smtClean="0">
                <a:solidFill>
                  <a:schemeClr val="bg1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NewRomanPS-BoldMT"/>
              </a:rPr>
              <a:t>kesme</a:t>
            </a:r>
            <a:r>
              <a:rPr lang="en-US" sz="2800" b="1" dirty="0">
                <a:solidFill>
                  <a:schemeClr val="bg1"/>
                </a:solidFill>
                <a:latin typeface="TimesNewRomanPS-BoldMT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Kärhanalar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köplenç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sarp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edijilerde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harytlarda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ýerlerde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tapawutlary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göz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öňünde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tutmak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bilen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öz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harytlarynyň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bahalaryna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düzediş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girizýärler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Diskriminasion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bahalardan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peýdalanmak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bilen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kärhana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harajatlardaky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tapawutlary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göz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öňünde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tutmazdan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harytlary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ýa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-da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hyzmatlary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bahalardan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ýerleýär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Diskriminasion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bahalardan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peýdalanmak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birnäçe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görnüşde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amala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aşyrylyp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bilner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: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NewRomanPSMT"/>
              </a:rPr>
              <a:t>1.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satyn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alyjylar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şol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bir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harydy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ýa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-da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hyzmaty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bahalardan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satyn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alyp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bilýärler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: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mysal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–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talyplaryň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pensionerleriň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muzeýe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barmagy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üçin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bahayň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arzanladylmagy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.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NewRomanPSMT"/>
              </a:rPr>
              <a:t>2.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Harytlaryň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görnüşleri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boýunça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ýerlenilýär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ýöne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olaryň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goýberilişi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üçin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harajatlardaky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tapawutlar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göz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öňünde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tutulmaýar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.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NewRomanPSMT"/>
              </a:rPr>
              <a:t>3.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Harytlary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öndürmek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boýunça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harajatlar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ýerlerde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birmeňzeş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bolsa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-da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olar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ýerlerde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dürli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bahalardan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satylýar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.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NewRomanPSMT"/>
              </a:rPr>
              <a:t>4.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bahalar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möwsüme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hepdäniň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gününe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ýa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-da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gije-gündiziň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dowamynda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wagta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baglylykda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üýtgeýär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.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NewRomanPSMT"/>
              </a:rPr>
              <a:t>5.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Iň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gowy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hyzmat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edilişi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göz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öňünde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tutulyp</a:t>
            </a:r>
            <a:r>
              <a:rPr lang="en-US" sz="2800" dirty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NewRomanPSMT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NewRomanPSMT"/>
              </a:rPr>
              <a:t>kesilýär</a:t>
            </a:r>
            <a:r>
              <a:rPr lang="en-US" sz="2800" b="1" dirty="0" smtClean="0">
                <a:solidFill>
                  <a:schemeClr val="bg1"/>
                </a:solidFill>
                <a:latin typeface="TimesNewRomanPSMT"/>
              </a:rPr>
              <a:t>.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8547" y="214479"/>
            <a:ext cx="1183907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mehanizmi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obýektiw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kategoriýa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gural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görkezijisi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bolmak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modelini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Bazar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merkezleşdirilmedik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gelşi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agdyklyk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Islegiň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teklibiň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bahany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garşylyklaýyn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ýokardan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görkezme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meýilnamalaşdyrmak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düzgünleşdiriji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tassyklanylmaýar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binýat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8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5011"/>
            <a:ext cx="1203157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strategiýasynyň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bolmak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strategiýasy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bölümine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gös-göni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strategiki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taktiki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jähetleri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utgaşdyrýar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ýolbaşçylarynyň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strategiýasynyň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çäklerinde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aşyrylýan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goýan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maksatlaryna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ýetilmegine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gönükdirilen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goldamak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üýtgetmek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Bu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marketingiň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ähmiýetini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islegine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gönükdirilen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guralmagy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atlandyrylýar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Marketing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durnuklylygyna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zerurlyklaryny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kanagatlandyrmagyň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3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336" y="138551"/>
            <a:ext cx="119192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0000"/>
                </a:solidFill>
                <a:latin typeface="TimesNewRomanPS-BoldMT"/>
              </a:rPr>
              <a:t>baha</a:t>
            </a:r>
            <a:r>
              <a:rPr lang="en-US" sz="2800" b="1" dirty="0" smtClean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NewRomanPS-BoldMT"/>
              </a:rPr>
              <a:t>syýasatynyň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NewRomanPS-BoldMT"/>
              </a:rPr>
              <a:t>strategik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NewRomanPS-BoldMT"/>
              </a:rPr>
              <a:t>jähetleri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bahalary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kesgitlemek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we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üýtgetmek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boýunça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şertnamalaýyn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çäreleri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öz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içine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alýar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bu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çäreler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kärhananyň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ähli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önümçilik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haryt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öndürýän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ulgamynyň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işleriniň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düzgünleşdirilmegine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umumy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strategiýasynyň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maksatlaryna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we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wezipelerine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laýyklykda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öndürilýän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harytlaryň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hyzmatlaryň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bäsdeşlige</a:t>
            </a:r>
            <a:endParaRPr lang="en-US" sz="2800" dirty="0">
              <a:solidFill>
                <a:srgbClr val="000000"/>
              </a:solidFill>
              <a:latin typeface="TimesNewRomanPSMT"/>
            </a:endParaRPr>
          </a:p>
          <a:p>
            <a:pPr algn="just"/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ukyplylygyny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goldamaklyga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gönükdirilýär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336" y="3153092"/>
            <a:ext cx="118069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taktiki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jähetleri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gysga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möhletli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gezekleýin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çäreleri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birden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bäsdeşleriň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barşynyň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işgärleriniň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ýalňyşlyklary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deformasiýalaryň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aradan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aýrylmagyna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gönükdirilýär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käwagt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maksatlarynyň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garşysyna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etmegide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ahmal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26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01553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ykdysadyýetine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geçiş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aşyrylmagy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derejeli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seljermäniň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seljemäniň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geçirilmegini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seljerme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ýolbaşçylaryna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gerimlere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hem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wagta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şertlerinden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seljerme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syýasatyny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üstünlikli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faktorlary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gelşiniň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ýörelgelerini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salnyşyny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tertibini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peýdany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paýlamagyň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ýörelgelerini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meseleler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endParaRPr lang="en-US" sz="2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jikme-jik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öwrenmegi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Sebitlerdäki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bazarlarda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ýagdaýynyň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öwrenilmegi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ýerlenilýän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aragatnaşyklary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üstünlikli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aşyrylmagyna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ykdysadyýetde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näme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geçýändigi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ýurtlar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aragatnaşyklar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goýlar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ýurtlarda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edýändigi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ösdüriljekdigi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maglumatyň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46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87115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solidFill>
                  <a:schemeClr val="bg1"/>
                </a:solidFill>
              </a:rPr>
              <a:t>          </a:t>
            </a:r>
            <a:r>
              <a:rPr lang="en-US" sz="2500" dirty="0" err="1" smtClean="0">
                <a:solidFill>
                  <a:schemeClr val="bg1"/>
                </a:solidFill>
              </a:rPr>
              <a:t>Seljermäniň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pudaklaýyn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derejesinde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harytlaryň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ýerlenilýän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bazarlaryny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jikme-jik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seljermek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amala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aşyrylýar</a:t>
            </a:r>
            <a:r>
              <a:rPr lang="en-US" sz="2500" dirty="0">
                <a:solidFill>
                  <a:schemeClr val="bg1"/>
                </a:solidFill>
              </a:rPr>
              <a:t>, </a:t>
            </a:r>
            <a:r>
              <a:rPr lang="en-US" sz="2500" dirty="0" err="1">
                <a:solidFill>
                  <a:schemeClr val="bg1"/>
                </a:solidFill>
              </a:rPr>
              <a:t>çak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edilýän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satyn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alyjylar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we </a:t>
            </a:r>
            <a:r>
              <a:rPr lang="en-US" sz="2500" dirty="0" err="1">
                <a:solidFill>
                  <a:schemeClr val="bg1"/>
                </a:solidFill>
              </a:rPr>
              <a:t>bäsdeşler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kesgitlenilýär</a:t>
            </a:r>
            <a:r>
              <a:rPr lang="en-US" sz="25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sz="2500" dirty="0" smtClean="0">
                <a:solidFill>
                  <a:schemeClr val="bg1"/>
                </a:solidFill>
              </a:rPr>
              <a:t>          </a:t>
            </a:r>
            <a:r>
              <a:rPr lang="en-US" sz="2500" dirty="0" err="1" smtClean="0">
                <a:solidFill>
                  <a:schemeClr val="bg1"/>
                </a:solidFill>
              </a:rPr>
              <a:t>Kärhana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tarapyndan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kärhananyň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derejesinde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dogry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baha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syýasatynyň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ýöredilmegi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aşakdaky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jähetlerde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maglumatyň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alynmagyny</a:t>
            </a:r>
            <a:r>
              <a:rPr lang="en-US" sz="2500" dirty="0" smtClean="0">
                <a:solidFill>
                  <a:schemeClr val="bg1"/>
                </a:solidFill>
              </a:rPr>
              <a:t> we </a:t>
            </a:r>
            <a:r>
              <a:rPr lang="en-US" sz="2500" dirty="0" err="1">
                <a:solidFill>
                  <a:schemeClr val="bg1"/>
                </a:solidFill>
              </a:rPr>
              <a:t>seljermesini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göz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öňünde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tutýar</a:t>
            </a:r>
            <a:r>
              <a:rPr lang="en-US" sz="2500" dirty="0">
                <a:solidFill>
                  <a:schemeClr val="bg1"/>
                </a:solidFill>
              </a:rPr>
              <a:t>:</a:t>
            </a:r>
          </a:p>
          <a:p>
            <a:pPr algn="just"/>
            <a:r>
              <a:rPr lang="en-US" sz="2500" dirty="0">
                <a:solidFill>
                  <a:schemeClr val="bg1"/>
                </a:solidFill>
              </a:rPr>
              <a:t>• </a:t>
            </a:r>
            <a:r>
              <a:rPr lang="en-US" sz="2500" dirty="0" err="1">
                <a:solidFill>
                  <a:schemeClr val="bg1"/>
                </a:solidFill>
              </a:rPr>
              <a:t>kärhana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tarapyndan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goýberilýän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harydyň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hilini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ýokarlandyrmak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mümkinçiligi</a:t>
            </a:r>
            <a:r>
              <a:rPr lang="en-US" sz="2500" dirty="0" smtClean="0">
                <a:solidFill>
                  <a:schemeClr val="bg1"/>
                </a:solidFill>
              </a:rPr>
              <a:t>; • </a:t>
            </a:r>
            <a:r>
              <a:rPr lang="en-US" sz="2500" dirty="0" err="1">
                <a:solidFill>
                  <a:schemeClr val="bg1"/>
                </a:solidFill>
              </a:rPr>
              <a:t>islegiň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ýagdaýy</a:t>
            </a:r>
            <a:r>
              <a:rPr lang="en-US" sz="2500" dirty="0">
                <a:solidFill>
                  <a:schemeClr val="bg1"/>
                </a:solidFill>
              </a:rPr>
              <a:t> we </a:t>
            </a:r>
            <a:r>
              <a:rPr lang="en-US" sz="2500" dirty="0" err="1">
                <a:solidFill>
                  <a:schemeClr val="bg1"/>
                </a:solidFill>
              </a:rPr>
              <a:t>çaklaýşy</a:t>
            </a:r>
            <a:r>
              <a:rPr lang="en-US" sz="2500" dirty="0" smtClean="0">
                <a:solidFill>
                  <a:schemeClr val="bg1"/>
                </a:solidFill>
              </a:rPr>
              <a:t>; • </a:t>
            </a:r>
            <a:r>
              <a:rPr lang="en-US" sz="2500" dirty="0" err="1">
                <a:solidFill>
                  <a:schemeClr val="bg1"/>
                </a:solidFill>
              </a:rPr>
              <a:t>sarp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edilýän</a:t>
            </a:r>
            <a:r>
              <a:rPr lang="en-US" sz="2500" dirty="0">
                <a:solidFill>
                  <a:schemeClr val="bg1"/>
                </a:solidFill>
              </a:rPr>
              <a:t> we </a:t>
            </a:r>
            <a:r>
              <a:rPr lang="en-US" sz="2500" dirty="0" err="1">
                <a:solidFill>
                  <a:schemeClr val="bg1"/>
                </a:solidFill>
              </a:rPr>
              <a:t>ýerlenilýän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önümiň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bahay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barada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maglumatlar</a:t>
            </a:r>
            <a:r>
              <a:rPr lang="en-US" sz="2500" dirty="0" smtClean="0">
                <a:solidFill>
                  <a:schemeClr val="bg1"/>
                </a:solidFill>
              </a:rPr>
              <a:t>; • </a:t>
            </a:r>
            <a:r>
              <a:rPr lang="en-US" sz="2500" dirty="0" err="1">
                <a:solidFill>
                  <a:schemeClr val="bg1"/>
                </a:solidFill>
              </a:rPr>
              <a:t>harajatlary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peseltmek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üçin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gorlaryň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agtarylmagy</a:t>
            </a:r>
            <a:r>
              <a:rPr lang="en-US" sz="2500" dirty="0" smtClean="0">
                <a:solidFill>
                  <a:schemeClr val="bg1"/>
                </a:solidFill>
              </a:rPr>
              <a:t>; • </a:t>
            </a:r>
            <a:r>
              <a:rPr lang="en-US" sz="2500" dirty="0" err="1">
                <a:solidFill>
                  <a:schemeClr val="bg1"/>
                </a:solidFill>
              </a:rPr>
              <a:t>kärhana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tarapyndan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goýberilýän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harytlaryň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bahayny</a:t>
            </a:r>
            <a:r>
              <a:rPr lang="en-US" sz="2500" dirty="0">
                <a:solidFill>
                  <a:schemeClr val="bg1"/>
                </a:solidFill>
              </a:rPr>
              <a:t>, </a:t>
            </a:r>
            <a:r>
              <a:rPr lang="en-US" sz="2500" dirty="0" err="1" smtClean="0">
                <a:solidFill>
                  <a:schemeClr val="bg1"/>
                </a:solidFill>
              </a:rPr>
              <a:t>bäsdeş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kärhanalaryň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şeýle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harytlarynyň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bahay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barada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maglumatlary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çaklamak</a:t>
            </a:r>
            <a:r>
              <a:rPr lang="en-US" sz="2500" dirty="0" smtClean="0">
                <a:solidFill>
                  <a:schemeClr val="bg1"/>
                </a:solidFill>
              </a:rPr>
              <a:t>; • </a:t>
            </a:r>
            <a:r>
              <a:rPr lang="en-US" sz="2500" dirty="0" err="1" smtClean="0">
                <a:solidFill>
                  <a:schemeClr val="bg1"/>
                </a:solidFill>
              </a:rPr>
              <a:t>bahalaryň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dinamikasynyň</a:t>
            </a:r>
            <a:r>
              <a:rPr lang="en-US" sz="2500" dirty="0">
                <a:solidFill>
                  <a:schemeClr val="bg1"/>
                </a:solidFill>
              </a:rPr>
              <a:t> we </a:t>
            </a:r>
            <a:r>
              <a:rPr lang="en-US" sz="2500" dirty="0" err="1">
                <a:solidFill>
                  <a:schemeClr val="bg1"/>
                </a:solidFill>
              </a:rPr>
              <a:t>düzüminiň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seljermesi</a:t>
            </a:r>
            <a:r>
              <a:rPr lang="en-US" sz="2500" dirty="0" smtClean="0">
                <a:solidFill>
                  <a:schemeClr val="bg1"/>
                </a:solidFill>
              </a:rPr>
              <a:t>; • </a:t>
            </a:r>
            <a:r>
              <a:rPr lang="en-US" sz="2500" dirty="0">
                <a:solidFill>
                  <a:schemeClr val="bg1"/>
                </a:solidFill>
              </a:rPr>
              <a:t>monopolist </a:t>
            </a:r>
            <a:r>
              <a:rPr lang="en-US" sz="2500" dirty="0" err="1">
                <a:solidFill>
                  <a:schemeClr val="bg1"/>
                </a:solidFill>
              </a:rPr>
              <a:t>kärhanalar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tarapyndan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bahalaryň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deklarirlenmegi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barada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maglumatlar</a:t>
            </a:r>
            <a:r>
              <a:rPr lang="en-US" sz="2500" dirty="0" smtClean="0">
                <a:solidFill>
                  <a:schemeClr val="bg1"/>
                </a:solidFill>
              </a:rPr>
              <a:t>;  </a:t>
            </a:r>
          </a:p>
          <a:p>
            <a:pPr algn="just"/>
            <a:r>
              <a:rPr lang="en-US" sz="2500" dirty="0" smtClean="0">
                <a:solidFill>
                  <a:schemeClr val="bg1"/>
                </a:solidFill>
              </a:rPr>
              <a:t> • </a:t>
            </a:r>
            <a:r>
              <a:rPr lang="en-US" sz="2500" dirty="0" err="1">
                <a:solidFill>
                  <a:schemeClr val="bg1"/>
                </a:solidFill>
              </a:rPr>
              <a:t>kärhana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tarapyndan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taýýarlanylýan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harytlara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islegiň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çeýeligini</a:t>
            </a:r>
            <a:r>
              <a:rPr lang="en-US" sz="2500" dirty="0">
                <a:solidFill>
                  <a:schemeClr val="bg1"/>
                </a:solidFill>
              </a:rPr>
              <a:t>,</a:t>
            </a:r>
          </a:p>
          <a:p>
            <a:pPr algn="just"/>
            <a:r>
              <a:rPr lang="en-US" sz="2500" dirty="0" err="1">
                <a:solidFill>
                  <a:schemeClr val="bg1"/>
                </a:solidFill>
              </a:rPr>
              <a:t>düzümini</a:t>
            </a:r>
            <a:r>
              <a:rPr lang="en-US" sz="2500" dirty="0">
                <a:solidFill>
                  <a:schemeClr val="bg1"/>
                </a:solidFill>
              </a:rPr>
              <a:t> we </a:t>
            </a:r>
            <a:r>
              <a:rPr lang="en-US" sz="2500" dirty="0" err="1">
                <a:solidFill>
                  <a:schemeClr val="bg1"/>
                </a:solidFill>
              </a:rPr>
              <a:t>dinamikasyny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öwrenmek</a:t>
            </a:r>
            <a:r>
              <a:rPr lang="en-US" sz="2500" dirty="0" smtClean="0">
                <a:solidFill>
                  <a:schemeClr val="bg1"/>
                </a:solidFill>
              </a:rPr>
              <a:t>; • </a:t>
            </a:r>
            <a:r>
              <a:rPr lang="en-US" sz="2500" dirty="0" err="1">
                <a:solidFill>
                  <a:schemeClr val="bg1"/>
                </a:solidFill>
              </a:rPr>
              <a:t>içerki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satuw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bazarlaryny</a:t>
            </a:r>
            <a:r>
              <a:rPr lang="en-US" sz="2500" dirty="0">
                <a:solidFill>
                  <a:schemeClr val="bg1"/>
                </a:solidFill>
              </a:rPr>
              <a:t> we </a:t>
            </a:r>
            <a:r>
              <a:rPr lang="en-US" sz="2500" dirty="0" err="1">
                <a:solidFill>
                  <a:schemeClr val="bg1"/>
                </a:solidFill>
              </a:rPr>
              <a:t>potensial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bäsdeşleri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çaklamak</a:t>
            </a:r>
            <a:r>
              <a:rPr lang="en-US" sz="2500" dirty="0" smtClean="0">
                <a:solidFill>
                  <a:schemeClr val="bg1"/>
                </a:solidFill>
              </a:rPr>
              <a:t>;  • </a:t>
            </a:r>
            <a:r>
              <a:rPr lang="en-US" sz="2500" dirty="0" err="1">
                <a:solidFill>
                  <a:schemeClr val="bg1"/>
                </a:solidFill>
              </a:rPr>
              <a:t>birža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bahalaryny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öwrenmek</a:t>
            </a:r>
            <a:r>
              <a:rPr lang="en-US" sz="2500" dirty="0" smtClean="0">
                <a:solidFill>
                  <a:schemeClr val="bg1"/>
                </a:solidFill>
              </a:rPr>
              <a:t>; </a:t>
            </a:r>
          </a:p>
          <a:p>
            <a:pPr algn="just"/>
            <a:r>
              <a:rPr lang="en-US" sz="2500" dirty="0" smtClean="0">
                <a:solidFill>
                  <a:schemeClr val="bg1"/>
                </a:solidFill>
              </a:rPr>
              <a:t> • </a:t>
            </a:r>
            <a:r>
              <a:rPr lang="en-US" sz="2500" dirty="0" err="1">
                <a:solidFill>
                  <a:schemeClr val="bg1"/>
                </a:solidFill>
              </a:rPr>
              <a:t>daşarky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söwda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</a:rPr>
              <a:t>bahalaryny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we </a:t>
            </a:r>
            <a:r>
              <a:rPr lang="en-US" sz="2500" dirty="0" err="1">
                <a:solidFill>
                  <a:schemeClr val="bg1"/>
                </a:solidFill>
              </a:rPr>
              <a:t>satuw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bazarlaryny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öwrenmek</a:t>
            </a:r>
            <a:r>
              <a:rPr lang="en-US" sz="2500" dirty="0">
                <a:solidFill>
                  <a:schemeClr val="bg1"/>
                </a:solidFill>
              </a:rPr>
              <a:t>.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53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57261"/>
            <a:ext cx="117107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harytlaryna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başlangyç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kesmegiň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işlenen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usulynyň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Mälim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bolşy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kesilmegi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tapgyrdan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gelşiniň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maksatlaryny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wezipelerini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bahalandyrmak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Bäsdeşleriň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bahalaryny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harytlaryny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seljermek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gelşiniň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Gutarnykly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65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337" y="0"/>
            <a:ext cx="12063663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bitewi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meseläni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çözýärler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Näme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nähili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Bu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prosesiň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gysgaça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beýany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şulardan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näme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öndüriler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Bu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edijileriň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seslenmesi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buýrujy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Has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takygy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her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buýrujy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bolmak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bermeklige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gatnaşyjy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puluny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harydy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çagyrýan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peýdalanýar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nähili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Bu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öndürijileriň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bäsdeşligi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Bu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hyzmatlarynyň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teklip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rentasy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ýerden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düşewünt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girdejisi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gatnaşykda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girdejisini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artdyrýan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göterim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0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315" y="276055"/>
            <a:ext cx="11074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Başlangyç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faktorlara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düzediş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girizýär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Şonda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görnüşlerinden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kesmegiň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usullaryndan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peýdalanýar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sanawynyň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çäklerinde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gelşi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geografiki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ýörelge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arzanladyş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hasaplamalar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satuwy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höweslendirmek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diskriminasion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2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212</TotalTime>
  <Words>1561</Words>
  <Application>Microsoft Office PowerPoint</Application>
  <PresentationFormat>Широкоэкранный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Century Gothic</vt:lpstr>
      <vt:lpstr>Times New Roman</vt:lpstr>
      <vt:lpstr>TimesNewRomanPS-BoldMT</vt:lpstr>
      <vt:lpstr>TimesNewRomanPS-ItalicMT</vt:lpstr>
      <vt:lpstr>TimesNewRomanPSMT</vt:lpstr>
      <vt:lpstr>TimesNewRomanTj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toylyyevya</dc:creator>
  <cp:lastModifiedBy>toylyyevya</cp:lastModifiedBy>
  <cp:revision>19</cp:revision>
  <dcterms:created xsi:type="dcterms:W3CDTF">2020-11-04T05:39:59Z</dcterms:created>
  <dcterms:modified xsi:type="dcterms:W3CDTF">2021-01-15T06:01:14Z</dcterms:modified>
</cp:coreProperties>
</file>