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28.01.2021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922994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28.01.2021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1430878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28.01.2021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1609860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28.01.2021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504604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FD6E3AF-3E2C-4E9E-B8AB-DE8D233F2F69}" type="datetimeFigureOut">
              <a:rPr lang="ru-RU" smtClean="0"/>
              <a:t>28.01.2021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982449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FD6E3AF-3E2C-4E9E-B8AB-DE8D233F2F69}" type="datetimeFigureOut">
              <a:rPr lang="ru-RU" smtClean="0"/>
              <a:t>28.01.2021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066477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FD6E3AF-3E2C-4E9E-B8AB-DE8D233F2F69}" type="datetimeFigureOut">
              <a:rPr lang="ru-RU" smtClean="0"/>
              <a:t>28.01.2021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738550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FD6E3AF-3E2C-4E9E-B8AB-DE8D233F2F69}" type="datetimeFigureOut">
              <a:rPr lang="ru-RU" smtClean="0"/>
              <a:t>28.01.2021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269932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FD6E3AF-3E2C-4E9E-B8AB-DE8D233F2F69}" type="datetimeFigureOut">
              <a:rPr lang="ru-RU" smtClean="0"/>
              <a:t>28.01.2021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1356677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FD6E3AF-3E2C-4E9E-B8AB-DE8D233F2F69}" type="datetimeFigureOut">
              <a:rPr lang="ru-RU" smtClean="0"/>
              <a:t>28.01.2021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948027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FD6E3AF-3E2C-4E9E-B8AB-DE8D233F2F69}" type="datetimeFigureOut">
              <a:rPr lang="ru-RU" smtClean="0"/>
              <a:t>28.01.2021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820472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D6E3AF-3E2C-4E9E-B8AB-DE8D233F2F69}" type="datetimeFigureOut">
              <a:rPr lang="ru-RU" smtClean="0"/>
              <a:t>28.01.2021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46CABF-148D-4377-A371-2004BCFC0B33}" type="slidenum">
              <a:rPr lang="ru-RU" smtClean="0"/>
              <a:t>‹#›</a:t>
            </a:fld>
            <a:endParaRPr lang="ru-RU"/>
          </a:p>
        </p:txBody>
      </p:sp>
    </p:spTree>
    <p:extLst>
      <p:ext uri="{BB962C8B-B14F-4D97-AF65-F5344CB8AC3E}">
        <p14:creationId xmlns:p14="http://schemas.microsoft.com/office/powerpoint/2010/main" val="554068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extLst>
              <p:ext uri="{D42A27DB-BD31-4B8C-83A1-F6EECF244321}">
                <p14:modId xmlns:p14="http://schemas.microsoft.com/office/powerpoint/2010/main" val="3862782523"/>
              </p:ext>
            </p:extLst>
          </p:nvPr>
        </p:nvGraphicFramePr>
        <p:xfrm>
          <a:off x="277090" y="471055"/>
          <a:ext cx="11563927" cy="6031345"/>
        </p:xfrm>
        <a:graphic>
          <a:graphicData uri="http://schemas.openxmlformats.org/drawingml/2006/table">
            <a:tbl>
              <a:tblPr>
                <a:tableStyleId>{5C22544A-7EE6-4342-B048-85BDC9FD1C3A}</a:tableStyleId>
              </a:tblPr>
              <a:tblGrid>
                <a:gridCol w="11563927">
                  <a:extLst>
                    <a:ext uri="{9D8B030D-6E8A-4147-A177-3AD203B41FA5}">
                      <a16:colId xmlns:a16="http://schemas.microsoft.com/office/drawing/2014/main" xmlns="" val="1200676204"/>
                    </a:ext>
                  </a:extLst>
                </a:gridCol>
              </a:tblGrid>
              <a:tr h="6031345">
                <a:tc>
                  <a:txBody>
                    <a:bodyPr/>
                    <a:lstStyle/>
                    <a:p>
                      <a:r>
                        <a:rPr lang="tk-TM" sz="4000" b="1" dirty="0" smtClean="0">
                          <a:effectLst/>
                          <a:latin typeface="Times New Roman" panose="02020603050405020304" pitchFamily="18" charset="0"/>
                          <a:cs typeface="Times New Roman" panose="02020603050405020304" pitchFamily="18" charset="0"/>
                        </a:rPr>
                        <a:t>Tema:</a:t>
                      </a:r>
                      <a:r>
                        <a:rPr lang="hr-HR" sz="4000" b="0" kern="1200" dirty="0" smtClean="0">
                          <a:solidFill>
                            <a:schemeClr val="dk1"/>
                          </a:solidFill>
                          <a:effectLst/>
                          <a:latin typeface="Times New Roman" panose="02020603050405020304" pitchFamily="18" charset="0"/>
                          <a:ea typeface="+mn-ea"/>
                          <a:cs typeface="Times New Roman" panose="02020603050405020304" pitchFamily="18" charset="0"/>
                        </a:rPr>
                        <a:t>Ýagtylygyň esasy ululyklary we olaryň ölçeg birlikleri</a:t>
                      </a:r>
                      <a:endParaRPr lang="ru-RU" sz="4000" b="0" kern="1200" dirty="0" smtClean="0">
                        <a:solidFill>
                          <a:schemeClr val="dk1"/>
                        </a:solidFill>
                        <a:effectLst/>
                        <a:latin typeface="Times New Roman" panose="02020603050405020304" pitchFamily="18" charset="0"/>
                        <a:ea typeface="+mn-ea"/>
                        <a:cs typeface="Times New Roman" panose="02020603050405020304" pitchFamily="18" charset="0"/>
                      </a:endParaRPr>
                    </a:p>
                    <a:p>
                      <a:pPr algn="ctr">
                        <a:lnSpc>
                          <a:spcPct val="107000"/>
                        </a:lnSpc>
                        <a:spcAft>
                          <a:spcPts val="0"/>
                        </a:spcAft>
                      </a:pPr>
                      <a:r>
                        <a:rPr lang="tk-TM" sz="4000" b="1" dirty="0" smtClean="0">
                          <a:effectLst/>
                          <a:latin typeface="Times New Roman" panose="02020603050405020304" pitchFamily="18" charset="0"/>
                          <a:cs typeface="Times New Roman" panose="02020603050405020304" pitchFamily="18" charset="0"/>
                        </a:rPr>
                        <a:t>Meýilnama</a:t>
                      </a:r>
                      <a:endParaRPr lang="ru-RU" sz="3600" b="1" dirty="0">
                        <a:effectLst/>
                        <a:latin typeface="Times New Roman" panose="02020603050405020304" pitchFamily="18" charset="0"/>
                        <a:cs typeface="Times New Roman" panose="02020603050405020304" pitchFamily="18" charset="0"/>
                      </a:endParaRPr>
                    </a:p>
                    <a:p>
                      <a:r>
                        <a:rPr lang="tk-TM" sz="4000" kern="1200" dirty="0" smtClean="0">
                          <a:solidFill>
                            <a:schemeClr val="dk1"/>
                          </a:solidFill>
                          <a:effectLst/>
                          <a:latin typeface="Times New Roman" panose="02020603050405020304" pitchFamily="18" charset="0"/>
                          <a:ea typeface="+mn-ea"/>
                          <a:cs typeface="Times New Roman" panose="02020603050405020304" pitchFamily="18" charset="0"/>
                        </a:rPr>
                        <a:t>1.</a:t>
                      </a:r>
                      <a:r>
                        <a:rPr lang="hr-HR" sz="4000" kern="1200" dirty="0" smtClean="0">
                          <a:solidFill>
                            <a:schemeClr val="dk1"/>
                          </a:solidFill>
                          <a:effectLst/>
                          <a:latin typeface="Times New Roman" panose="02020603050405020304" pitchFamily="18" charset="0"/>
                          <a:ea typeface="+mn-ea"/>
                          <a:cs typeface="Times New Roman" panose="02020603050405020304" pitchFamily="18" charset="0"/>
                        </a:rPr>
                        <a:t>Ýagtylygyň güýji. </a:t>
                      </a:r>
                      <a:endParaRPr lang="ru-RU" sz="400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tk-TM" sz="4000" kern="1200" dirty="0" smtClean="0">
                          <a:solidFill>
                            <a:schemeClr val="dk1"/>
                          </a:solidFill>
                          <a:effectLst/>
                          <a:latin typeface="Times New Roman" panose="02020603050405020304" pitchFamily="18" charset="0"/>
                          <a:ea typeface="+mn-ea"/>
                          <a:cs typeface="Times New Roman" panose="02020603050405020304" pitchFamily="18" charset="0"/>
                        </a:rPr>
                        <a:t>2.</a:t>
                      </a:r>
                      <a:r>
                        <a:rPr lang="hr-HR" sz="4000" kern="1200" dirty="0" smtClean="0">
                          <a:solidFill>
                            <a:schemeClr val="dk1"/>
                          </a:solidFill>
                          <a:effectLst/>
                          <a:latin typeface="Times New Roman" panose="02020603050405020304" pitchFamily="18" charset="0"/>
                          <a:ea typeface="+mn-ea"/>
                          <a:cs typeface="Times New Roman" panose="02020603050405020304" pitchFamily="18" charset="0"/>
                        </a:rPr>
                        <a:t>Üste düşýän ýagtylygyň anyklanyşy. </a:t>
                      </a:r>
                      <a:endParaRPr lang="ru-RU" sz="400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tk-TM" sz="4000" kern="1200" dirty="0" smtClean="0">
                          <a:solidFill>
                            <a:schemeClr val="dk1"/>
                          </a:solidFill>
                          <a:effectLst/>
                          <a:latin typeface="Times New Roman" panose="02020603050405020304" pitchFamily="18" charset="0"/>
                          <a:ea typeface="+mn-ea"/>
                          <a:cs typeface="Times New Roman" panose="02020603050405020304" pitchFamily="18" charset="0"/>
                        </a:rPr>
                        <a:t>3.</a:t>
                      </a:r>
                      <a:r>
                        <a:rPr lang="hr-HR" sz="4000" kern="1200" dirty="0" smtClean="0">
                          <a:solidFill>
                            <a:schemeClr val="dk1"/>
                          </a:solidFill>
                          <a:effectLst/>
                          <a:latin typeface="Times New Roman" panose="02020603050405020304" pitchFamily="18" charset="0"/>
                          <a:ea typeface="+mn-ea"/>
                          <a:cs typeface="Times New Roman" panose="02020603050405020304" pitchFamily="18" charset="0"/>
                        </a:rPr>
                        <a:t>Ýagtylygyň jisimlere täsiri. </a:t>
                      </a:r>
                      <a:endParaRPr lang="ru-RU" sz="6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40000"/>
                        <a:lumOff val="60000"/>
                      </a:schemeClr>
                    </a:solidFill>
                  </a:tcPr>
                </a:tc>
                <a:extLst>
                  <a:ext uri="{0D108BD9-81ED-4DB2-BD59-A6C34878D82A}">
                    <a16:rowId xmlns:a16="http://schemas.microsoft.com/office/drawing/2014/main" xmlns="" val="134526892"/>
                  </a:ext>
                </a:extLst>
              </a:tr>
            </a:tbl>
          </a:graphicData>
        </a:graphic>
      </p:graphicFrame>
    </p:spTree>
    <p:extLst>
      <p:ext uri="{BB962C8B-B14F-4D97-AF65-F5344CB8AC3E}">
        <p14:creationId xmlns:p14="http://schemas.microsoft.com/office/powerpoint/2010/main" val="1073914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p:cNvSpPr>
                <a:spLocks noGrp="1"/>
              </p:cNvSpPr>
              <p:nvPr>
                <p:ph idx="1"/>
              </p:nvPr>
            </p:nvSpPr>
            <p:spPr>
              <a:xfrm>
                <a:off x="209594" y="448852"/>
                <a:ext cx="11438792" cy="6128238"/>
              </a:xfrm>
              <a:solidFill>
                <a:schemeClr val="accent4">
                  <a:lumMod val="40000"/>
                  <a:lumOff val="60000"/>
                </a:schemeClr>
              </a:solidFill>
            </p:spPr>
            <p:txBody>
              <a:bodyPr>
                <a:noAutofit/>
              </a:bodyPr>
              <a:lstStyle/>
              <a:p>
                <a:pPr lvl="0" algn="just"/>
                <a:r>
                  <a:rPr lang="sq-AL" sz="3800" b="1" i="1" dirty="0">
                    <a:latin typeface="Times New Roman" panose="02020603050405020304" pitchFamily="18" charset="0"/>
                    <a:cs typeface="Times New Roman" panose="02020603050405020304" pitchFamily="18" charset="0"/>
                  </a:rPr>
                  <a:t>Ýagtylygyň güýji</a:t>
                </a:r>
                <a:r>
                  <a:rPr lang="sq-AL" sz="3800" dirty="0">
                    <a:latin typeface="Times New Roman" panose="02020603050405020304" pitchFamily="18" charset="0"/>
                    <a:cs typeface="Times New Roman" panose="02020603050405020304" pitchFamily="18" charset="0"/>
                  </a:rPr>
                  <a:t> diýlip ulanylýan bu fiziki ululyk ýagtylyk çeşmesiniň çar tarapa deňölçegsiz (dürli intensiwlikde) ýagtylyk (şöhle) saçanda ulanylýan esasy fiziki ululykdyr. Şonuň üçin-de ýagtylyk çeşmesiniň ýagtylyk akymynyň ýaýraýşyny häsiýetlendirmek maksady bilen ýagtylygyň güýji diýilýän fiziki ululyk girizlýär.</a:t>
                </a:r>
                <a:endParaRPr lang="ru-RU" sz="3800" dirty="0">
                  <a:latin typeface="Times New Roman" panose="02020603050405020304" pitchFamily="18" charset="0"/>
                  <a:cs typeface="Times New Roman" panose="02020603050405020304" pitchFamily="18" charset="0"/>
                </a:endParaRPr>
              </a:p>
              <a:p>
                <a:pPr algn="just"/>
                <a:r>
                  <a:rPr lang="sq-AL" sz="3800" u="sng" dirty="0">
                    <a:latin typeface="Times New Roman" panose="02020603050405020304" pitchFamily="18" charset="0"/>
                    <a:cs typeface="Times New Roman" panose="02020603050405020304" pitchFamily="18" charset="0"/>
                  </a:rPr>
                  <a:t>Kesgitlemesi:</a:t>
                </a:r>
                <a:r>
                  <a:rPr lang="sq-AL" sz="3800" dirty="0">
                    <a:latin typeface="Times New Roman" panose="02020603050405020304" pitchFamily="18" charset="0"/>
                    <a:cs typeface="Times New Roman" panose="02020603050405020304" pitchFamily="18" charset="0"/>
                  </a:rPr>
                  <a:t> Ýagtylygyň güýji diýlip ýagtylygyň F- akymynyň islendik meýdançadan </a:t>
                </a:r>
                <a:r>
                  <a:rPr lang="sq-AL" sz="3800" dirty="0" smtClean="0">
                    <a:latin typeface="Times New Roman" panose="02020603050405020304" pitchFamily="18" charset="0"/>
                    <a:cs typeface="Times New Roman" panose="02020603050405020304" pitchFamily="18" charset="0"/>
                  </a:rPr>
                  <a:t>uzakda</a:t>
                </a:r>
                <a:r>
                  <a:rPr lang="tk-TM" sz="3800" dirty="0" smtClean="0">
                    <a:latin typeface="Times New Roman" panose="02020603050405020304" pitchFamily="18" charset="0"/>
                    <a:cs typeface="Times New Roman" panose="02020603050405020304" pitchFamily="18" charset="0"/>
                  </a:rPr>
                  <a:t> </a:t>
                </a:r>
                <a:r>
                  <a:rPr lang="sq-AL" sz="3800" dirty="0" smtClean="0">
                    <a:latin typeface="Times New Roman" panose="02020603050405020304" pitchFamily="18" charset="0"/>
                    <a:cs typeface="Times New Roman" panose="02020603050405020304" pitchFamily="18" charset="0"/>
                  </a:rPr>
                  <a:t>nokat </a:t>
                </a:r>
                <a:r>
                  <a:rPr lang="sq-AL" sz="3800" dirty="0">
                    <a:latin typeface="Times New Roman" panose="02020603050405020304" pitchFamily="18" charset="0"/>
                    <a:cs typeface="Times New Roman" panose="02020603050405020304" pitchFamily="18" charset="0"/>
                  </a:rPr>
                  <a:t>bolup görünýän ýagtylyk çeşmesine geçirilen iki çyzygyň emele getiren </a:t>
                </a:r>
                <a14:m>
                  <m:oMath xmlns:m="http://schemas.openxmlformats.org/officeDocument/2006/math">
                    <m:r>
                      <a:rPr lang="sq-AL" sz="3800" i="1">
                        <a:latin typeface="Cambria Math" panose="02040503050406030204" pitchFamily="18" charset="0"/>
                      </a:rPr>
                      <m:t>𝜔</m:t>
                    </m:r>
                  </m:oMath>
                </a14:m>
                <a:r>
                  <a:rPr lang="sq-AL" sz="3800" dirty="0">
                    <a:latin typeface="Times New Roman" panose="02020603050405020304" pitchFamily="18" charset="0"/>
                    <a:cs typeface="Times New Roman" panose="02020603050405020304" pitchFamily="18" charset="0"/>
                  </a:rPr>
                  <a:t> burçuna bolan gatnaşygyna düşünilýär.                  </a:t>
                </a:r>
                <a:endParaRPr lang="ru-RU" sz="3800" dirty="0">
                  <a:latin typeface="Times New Roman" panose="02020603050405020304" pitchFamily="18" charset="0"/>
                  <a:cs typeface="Times New Roman" panose="02020603050405020304" pitchFamily="18" charset="0"/>
                </a:endParaRPr>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209594" y="448852"/>
                <a:ext cx="11438792" cy="6128238"/>
              </a:xfrm>
              <a:blipFill>
                <a:blip r:embed="rId2"/>
                <a:stretch>
                  <a:fillRect l="-1598" t="-2587" r="-1705" b="-1194"/>
                </a:stretch>
              </a:blipFill>
            </p:spPr>
            <p:txBody>
              <a:bodyPr/>
              <a:lstStyle/>
              <a:p>
                <a:r>
                  <a:rPr lang="ru-RU">
                    <a:noFill/>
                  </a:rPr>
                  <a:t> </a:t>
                </a:r>
              </a:p>
            </p:txBody>
          </p:sp>
        </mc:Fallback>
      </mc:AlternateContent>
    </p:spTree>
    <p:extLst>
      <p:ext uri="{BB962C8B-B14F-4D97-AF65-F5344CB8AC3E}">
        <p14:creationId xmlns:p14="http://schemas.microsoft.com/office/powerpoint/2010/main" val="2318281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7160" y="230910"/>
            <a:ext cx="11456377" cy="6292982"/>
          </a:xfrm>
          <a:solidFill>
            <a:schemeClr val="accent4">
              <a:lumMod val="40000"/>
              <a:lumOff val="60000"/>
            </a:schemeClr>
          </a:solidFill>
        </p:spPr>
        <p:txBody>
          <a:bodyPr>
            <a:noAutofit/>
          </a:bodyPr>
          <a:lstStyle/>
          <a:p>
            <a:endParaRPr lang="tk-TM" dirty="0" smtClean="0">
              <a:latin typeface="Times New Roman" panose="02020603050405020304" pitchFamily="18" charset="0"/>
              <a:cs typeface="Times New Roman" panose="02020603050405020304" pitchFamily="18" charset="0"/>
            </a:endParaRPr>
          </a:p>
          <a:p>
            <a:endParaRPr lang="tk-TM" dirty="0">
              <a:latin typeface="Times New Roman" panose="02020603050405020304" pitchFamily="18" charset="0"/>
              <a:cs typeface="Times New Roman" panose="02020603050405020304" pitchFamily="18" charset="0"/>
            </a:endParaRPr>
          </a:p>
          <a:p>
            <a:endParaRPr lang="tk-TM" dirty="0" smtClean="0">
              <a:latin typeface="Times New Roman" panose="02020603050405020304" pitchFamily="18" charset="0"/>
              <a:cs typeface="Times New Roman" panose="02020603050405020304" pitchFamily="18" charset="0"/>
            </a:endParaRPr>
          </a:p>
          <a:p>
            <a:endParaRPr lang="tk-TM" dirty="0">
              <a:latin typeface="Times New Roman" panose="02020603050405020304" pitchFamily="18" charset="0"/>
              <a:cs typeface="Times New Roman" panose="02020603050405020304" pitchFamily="18" charset="0"/>
            </a:endParaRPr>
          </a:p>
          <a:p>
            <a:endParaRPr lang="tk-TM" dirty="0" smtClean="0">
              <a:latin typeface="Times New Roman" panose="02020603050405020304" pitchFamily="18" charset="0"/>
              <a:cs typeface="Times New Roman" panose="02020603050405020304" pitchFamily="18" charset="0"/>
            </a:endParaRPr>
          </a:p>
          <a:p>
            <a:endParaRPr lang="tk-TM" dirty="0">
              <a:latin typeface="Times New Roman" panose="02020603050405020304" pitchFamily="18" charset="0"/>
              <a:cs typeface="Times New Roman" panose="02020603050405020304" pitchFamily="18" charset="0"/>
            </a:endParaRPr>
          </a:p>
          <a:p>
            <a:pPr algn="just"/>
            <a:r>
              <a:rPr lang="tk-TM" sz="3200" dirty="0" smtClean="0">
                <a:latin typeface="Times New Roman" panose="02020603050405020304" pitchFamily="18" charset="0"/>
                <a:cs typeface="Times New Roman" panose="02020603050405020304" pitchFamily="18" charset="0"/>
              </a:rPr>
              <a:t>Ç</a:t>
            </a:r>
            <a:r>
              <a:rPr lang="sq-AL" sz="3200" dirty="0" smtClean="0">
                <a:latin typeface="Times New Roman" panose="02020603050405020304" pitchFamily="18" charset="0"/>
                <a:cs typeface="Times New Roman" panose="02020603050405020304" pitchFamily="18" charset="0"/>
              </a:rPr>
              <a:t>yzgyda </a:t>
            </a:r>
            <a:r>
              <a:rPr lang="sq-AL" sz="3200" dirty="0">
                <a:latin typeface="Times New Roman" panose="02020603050405020304" pitchFamily="18" charset="0"/>
                <a:cs typeface="Times New Roman" panose="02020603050405020304" pitchFamily="18" charset="0"/>
              </a:rPr>
              <a:t>görkezilen DA ugur boýunça ýagtylygyň güýjüniň san bahasynyň tapylyşyny şu aşakdaky ýaly düşündirse bolar:</a:t>
            </a:r>
            <a:endParaRPr lang="ru-RU" sz="3200" dirty="0">
              <a:latin typeface="Times New Roman" panose="02020603050405020304" pitchFamily="18" charset="0"/>
              <a:cs typeface="Times New Roman" panose="02020603050405020304" pitchFamily="18" charset="0"/>
            </a:endParaRPr>
          </a:p>
          <a:p>
            <a:pPr algn="just"/>
            <a:r>
              <a:rPr lang="sq-AL" sz="3200" dirty="0">
                <a:latin typeface="Times New Roman" panose="02020603050405020304" pitchFamily="18" charset="0"/>
                <a:cs typeface="Times New Roman" panose="02020603050405020304" pitchFamily="18" charset="0"/>
              </a:rPr>
              <a:t>-Ýagtylyk çeşmesiniň ugrukdyrylan akymlaryndan bir bölegi inçejik konus hökmünde seredilýär. Konusyň depesi ýagtylyk çeşmesiniň merkezinde diýlip kabul edilýär. Şular ýaly konuslarda ýagtylygyň ýaýraýyş ugruny OA okuna görä ugrukdyrylan diýilse ýalňyş bolmaz.</a:t>
            </a:r>
            <a:endParaRPr lang="ru-RU" sz="3200" dirty="0">
              <a:latin typeface="Times New Roman" panose="02020603050405020304" pitchFamily="18" charset="0"/>
              <a:cs typeface="Times New Roman" panose="02020603050405020304" pitchFamily="18" charset="0"/>
            </a:endParaRPr>
          </a:p>
          <a:p>
            <a:pPr lvl="0" algn="just"/>
            <a:endParaRPr lang="ru-RU" dirty="0">
              <a:latin typeface="Times New Roman" panose="02020603050405020304" pitchFamily="18" charset="0"/>
              <a:cs typeface="Times New Roman" panose="02020603050405020304" pitchFamily="18" charset="0"/>
            </a:endParaRPr>
          </a:p>
        </p:txBody>
      </p:sp>
      <p:sp>
        <p:nvSpPr>
          <p:cNvPr id="18" name="Rectangle 16"/>
          <p:cNvSpPr>
            <a:spLocks noChangeArrowheads="1"/>
          </p:cNvSpPr>
          <p:nvPr/>
        </p:nvSpPr>
        <p:spPr bwMode="auto">
          <a:xfrm>
            <a:off x="-230909"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9" name="Rectangle 22"/>
          <p:cNvSpPr>
            <a:spLocks noChangeArrowheads="1"/>
          </p:cNvSpPr>
          <p:nvPr/>
        </p:nvSpPr>
        <p:spPr bwMode="auto">
          <a:xfrm>
            <a:off x="-230909"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Rectangle 68"/>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73" name="Rectangle 74"/>
          <p:cNvSpPr>
            <a:spLocks noChangeArrowheads="1"/>
          </p:cNvSpPr>
          <p:nvPr/>
        </p:nvSpPr>
        <p:spPr bwMode="auto">
          <a:xfrm>
            <a:off x="0"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pic>
        <p:nvPicPr>
          <p:cNvPr id="4" name="Рисунок 3"/>
          <p:cNvPicPr>
            <a:picLocks noChangeAspect="1"/>
          </p:cNvPicPr>
          <p:nvPr/>
        </p:nvPicPr>
        <p:blipFill>
          <a:blip r:embed="rId2"/>
          <a:stretch>
            <a:fillRect/>
          </a:stretch>
        </p:blipFill>
        <p:spPr>
          <a:xfrm>
            <a:off x="1086678" y="437322"/>
            <a:ext cx="9356035" cy="2789582"/>
          </a:xfrm>
          <a:prstGeom prst="rect">
            <a:avLst/>
          </a:prstGeom>
          <a:solidFill>
            <a:schemeClr val="accent4">
              <a:lumMod val="40000"/>
              <a:lumOff val="60000"/>
            </a:schemeClr>
          </a:solidFill>
        </p:spPr>
      </p:pic>
    </p:spTree>
    <p:extLst>
      <p:ext uri="{BB962C8B-B14F-4D97-AF65-F5344CB8AC3E}">
        <p14:creationId xmlns:p14="http://schemas.microsoft.com/office/powerpoint/2010/main" val="2692480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p:cNvSpPr>
                <a:spLocks noGrp="1"/>
              </p:cNvSpPr>
              <p:nvPr>
                <p:ph idx="1"/>
              </p:nvPr>
            </p:nvSpPr>
            <p:spPr>
              <a:xfrm>
                <a:off x="147782" y="73891"/>
                <a:ext cx="11859491" cy="6687127"/>
              </a:xfrm>
              <a:solidFill>
                <a:schemeClr val="accent4">
                  <a:lumMod val="40000"/>
                  <a:lumOff val="60000"/>
                </a:schemeClr>
              </a:solidFill>
            </p:spPr>
            <p:txBody>
              <a:bodyPr>
                <a:normAutofit lnSpcReduction="10000"/>
              </a:bodyPr>
              <a:lstStyle/>
              <a:p>
                <a:r>
                  <a:rPr lang="sq-AL" sz="2950" dirty="0">
                    <a:latin typeface="Times New Roman" panose="02020603050405020304" pitchFamily="18" charset="0"/>
                    <a:cs typeface="Times New Roman" panose="02020603050405020304" pitchFamily="18" charset="0"/>
                  </a:rPr>
                  <a:t>Şeýlelikde, inçejik konusda ýerleşen ýagtylyk akymyny şol inçejik konusyň teles </a:t>
                </a:r>
                <a14:m>
                  <m:oMath xmlns:m="http://schemas.openxmlformats.org/officeDocument/2006/math">
                    <m:r>
                      <a:rPr lang="sq-AL" sz="2950" b="1" i="1">
                        <a:latin typeface="Cambria Math" panose="02040503050406030204" pitchFamily="18" charset="0"/>
                      </a:rPr>
                      <m:t>𝝎</m:t>
                    </m:r>
                  </m:oMath>
                </a14:m>
                <a:r>
                  <a:rPr lang="sq-AL" sz="2950" dirty="0">
                    <a:latin typeface="Times New Roman" panose="02020603050405020304" pitchFamily="18" charset="0"/>
                    <a:cs typeface="Times New Roman" panose="02020603050405020304" pitchFamily="18" charset="0"/>
                  </a:rPr>
                  <a:t> burçuna bolan gatnaşygy ýagtylygyň güýjüni kesgitleýär</a:t>
                </a:r>
                <a:r>
                  <a:rPr lang="sq-AL" sz="2950" dirty="0" smtClean="0">
                    <a:latin typeface="Times New Roman" panose="02020603050405020304" pitchFamily="18" charset="0"/>
                    <a:cs typeface="Times New Roman" panose="02020603050405020304" pitchFamily="18" charset="0"/>
                  </a:rPr>
                  <a:t>.</a:t>
                </a:r>
                <a:r>
                  <a:rPr lang="sq-AL" sz="2950" dirty="0">
                    <a:latin typeface="Times New Roman" panose="02020603050405020304" pitchFamily="18" charset="0"/>
                    <a:cs typeface="Times New Roman" panose="02020603050405020304" pitchFamily="18" charset="0"/>
                  </a:rPr>
                  <a:t> </a:t>
                </a:r>
                <a:endParaRPr lang="ru-RU" sz="2950" dirty="0">
                  <a:latin typeface="Times New Roman" panose="02020603050405020304" pitchFamily="18" charset="0"/>
                  <a:cs typeface="Times New Roman" panose="02020603050405020304" pitchFamily="18" charset="0"/>
                </a:endParaRPr>
              </a:p>
              <a:p>
                <a14:m>
                  <m:oMath xmlns:m="http://schemas.openxmlformats.org/officeDocument/2006/math">
                    <m:r>
                      <a:rPr lang="sq-AL" sz="2950" i="1">
                        <a:latin typeface="Cambria Math" panose="02040503050406030204" pitchFamily="18" charset="0"/>
                      </a:rPr>
                      <m:t>                                            </m:t>
                    </m:r>
                    <m:r>
                      <a:rPr lang="sq-AL" sz="2950" i="1">
                        <a:latin typeface="Cambria Math" panose="02040503050406030204" pitchFamily="18" charset="0"/>
                      </a:rPr>
                      <m:t>𝐼</m:t>
                    </m:r>
                    <m:r>
                      <a:rPr lang="sq-AL" sz="2950" i="1">
                        <a:latin typeface="Cambria Math" panose="02040503050406030204" pitchFamily="18" charset="0"/>
                      </a:rPr>
                      <m:t>=</m:t>
                    </m:r>
                    <m:f>
                      <m:fPr>
                        <m:ctrlPr>
                          <a:rPr lang="ru-RU" sz="2950" i="1">
                            <a:latin typeface="Cambria Math" panose="02040503050406030204" pitchFamily="18" charset="0"/>
                          </a:rPr>
                        </m:ctrlPr>
                      </m:fPr>
                      <m:num>
                        <m:r>
                          <a:rPr lang="sq-AL" sz="2950" i="1">
                            <a:latin typeface="Cambria Math" panose="02040503050406030204" pitchFamily="18" charset="0"/>
                          </a:rPr>
                          <m:t>𝐹</m:t>
                        </m:r>
                      </m:num>
                      <m:den>
                        <m:r>
                          <a:rPr lang="sq-AL" sz="2950" i="1">
                            <a:latin typeface="Cambria Math" panose="02040503050406030204" pitchFamily="18" charset="0"/>
                          </a:rPr>
                          <m:t>𝜔</m:t>
                        </m:r>
                      </m:den>
                    </m:f>
                    <m:r>
                      <a:rPr lang="sq-AL" sz="2950" i="1">
                        <a:latin typeface="Cambria Math" panose="02040503050406030204" pitchFamily="18" charset="0"/>
                      </a:rPr>
                      <m:t>. </m:t>
                    </m:r>
                  </m:oMath>
                </a14:m>
                <a:r>
                  <a:rPr lang="sq-AL" sz="2950" dirty="0">
                    <a:latin typeface="Times New Roman" panose="02020603050405020304" pitchFamily="18" charset="0"/>
                    <a:cs typeface="Times New Roman" panose="02020603050405020304" pitchFamily="18" charset="0"/>
                  </a:rPr>
                  <a:t> </a:t>
                </a:r>
                <a:endParaRPr lang="ru-RU" sz="2950" dirty="0">
                  <a:latin typeface="Times New Roman" panose="02020603050405020304" pitchFamily="18" charset="0"/>
                  <a:cs typeface="Times New Roman" panose="02020603050405020304" pitchFamily="18" charset="0"/>
                </a:endParaRPr>
              </a:p>
              <a:p>
                <a:pPr algn="just">
                  <a:spcBef>
                    <a:spcPts val="0"/>
                  </a:spcBef>
                </a:pPr>
                <a:r>
                  <a:rPr lang="sq-AL" sz="2950" dirty="0" smtClean="0">
                    <a:latin typeface="Times New Roman" panose="02020603050405020304" pitchFamily="18" charset="0"/>
                    <a:cs typeface="Times New Roman" panose="02020603050405020304" pitchFamily="18" charset="0"/>
                  </a:rPr>
                  <a:t>Ýagtylyk </a:t>
                </a:r>
                <a:r>
                  <a:rPr lang="sq-AL" sz="2950" dirty="0">
                    <a:latin typeface="Times New Roman" panose="02020603050405020304" pitchFamily="18" charset="0"/>
                    <a:cs typeface="Times New Roman" panose="02020603050405020304" pitchFamily="18" charset="0"/>
                  </a:rPr>
                  <a:t>güýjüniň ölçeg birligi kandelada (kd) ölçemek kabul edilip, ýagtylyk tehnikasynda esasy ölçegleriň biri hasaplanýar. Kandelanyň san bahasy ýöriteleşdirilen etalon ölçeginde ykrar edilýär (kandela-fransuz sözi, türkmen dilinde şem goýulýan – oturdylýan manyny berýär).</a:t>
                </a:r>
                <a:endParaRPr lang="ru-RU" sz="2950" dirty="0">
                  <a:latin typeface="Times New Roman" panose="02020603050405020304" pitchFamily="18" charset="0"/>
                  <a:cs typeface="Times New Roman" panose="02020603050405020304" pitchFamily="18" charset="0"/>
                </a:endParaRPr>
              </a:p>
              <a:p>
                <a:pPr marL="0" algn="just">
                  <a:spcBef>
                    <a:spcPts val="0"/>
                  </a:spcBef>
                </a:pPr>
                <a:r>
                  <a:rPr lang="sq-AL" sz="2950" dirty="0">
                    <a:latin typeface="Times New Roman" panose="02020603050405020304" pitchFamily="18" charset="0"/>
                    <a:cs typeface="Times New Roman" panose="02020603050405020304" pitchFamily="18" charset="0"/>
                  </a:rPr>
                  <a:t>Çyzgydaky konusy çäklendirýän </a:t>
                </a:r>
                <a14:m>
                  <m:oMath xmlns:m="http://schemas.openxmlformats.org/officeDocument/2006/math">
                    <m:r>
                      <a:rPr lang="sq-AL" sz="2950" b="1" i="1">
                        <a:latin typeface="Cambria Math" panose="02040503050406030204" pitchFamily="18" charset="0"/>
                      </a:rPr>
                      <m:t>𝝎</m:t>
                    </m:r>
                  </m:oMath>
                </a14:m>
                <a:r>
                  <a:rPr lang="sq-AL" sz="2950" dirty="0">
                    <a:latin typeface="Times New Roman" panose="02020603050405020304" pitchFamily="18" charset="0"/>
                    <a:cs typeface="Times New Roman" panose="02020603050405020304" pitchFamily="18" charset="0"/>
                  </a:rPr>
                  <a:t> burça teles burçy (älem giňişliginiň burçy) ýaly manylary berýär. Bu teles burçunyň ölçeg birligi steradian </a:t>
                </a:r>
                <a14:m>
                  <m:oMath xmlns:m="http://schemas.openxmlformats.org/officeDocument/2006/math">
                    <m:d>
                      <m:dPr>
                        <m:begChr m:val="["/>
                        <m:endChr m:val="]"/>
                        <m:ctrlPr>
                          <a:rPr lang="ru-RU" sz="2950" i="1">
                            <a:latin typeface="Cambria Math" panose="02040503050406030204" pitchFamily="18" charset="0"/>
                          </a:rPr>
                        </m:ctrlPr>
                      </m:dPr>
                      <m:e>
                        <m:r>
                          <a:rPr lang="sq-AL" sz="2950" i="1">
                            <a:latin typeface="Cambria Math" panose="02040503050406030204" pitchFamily="18" charset="0"/>
                          </a:rPr>
                          <m:t>𝑠</m:t>
                        </m:r>
                        <m:r>
                          <a:rPr lang="sq-AL" sz="2950" i="1">
                            <a:latin typeface="Cambria Math" panose="02040503050406030204" pitchFamily="18" charset="0"/>
                          </a:rPr>
                          <m:t>.</m:t>
                        </m:r>
                        <m:r>
                          <a:rPr lang="sq-AL" sz="2950" i="1">
                            <a:latin typeface="Cambria Math" panose="02040503050406030204" pitchFamily="18" charset="0"/>
                          </a:rPr>
                          <m:t>𝑟</m:t>
                        </m:r>
                      </m:e>
                    </m:d>
                  </m:oMath>
                </a14:m>
                <a:r>
                  <a:rPr lang="sq-AL" sz="2950" dirty="0">
                    <a:latin typeface="Times New Roman" panose="02020603050405020304" pitchFamily="18" charset="0"/>
                    <a:cs typeface="Times New Roman" panose="02020603050405020304" pitchFamily="18" charset="0"/>
                  </a:rPr>
                  <a:t> diýlip kabul edilendir. Steradian grek sözi steradian sözleriň goşulmalaryndan emele gelip, türkmen dilinde giňişligiň+radian (radius) manysyny berýär. Şeýlelikde teles burçy giňişlikdäki burç diýildigidir, ölçeg birligi steradiandyr.</a:t>
                </a:r>
                <a:endParaRPr lang="ru-RU" sz="2950" dirty="0">
                  <a:latin typeface="Times New Roman" panose="02020603050405020304" pitchFamily="18" charset="0"/>
                  <a:cs typeface="Times New Roman" panose="02020603050405020304" pitchFamily="18" charset="0"/>
                </a:endParaRPr>
              </a:p>
              <a:p>
                <a:pPr marL="0" algn="just"/>
                <a:r>
                  <a:rPr lang="sq-AL" sz="2950" dirty="0">
                    <a:latin typeface="Times New Roman" panose="02020603050405020304" pitchFamily="18" charset="0"/>
                    <a:cs typeface="Times New Roman" panose="02020603050405020304" pitchFamily="18" charset="0"/>
                  </a:rPr>
                  <a:t>Şeýlelikde, ýagtylyk güýji </a:t>
                </a:r>
                <a14:m>
                  <m:oMath xmlns:m="http://schemas.openxmlformats.org/officeDocument/2006/math">
                    <m:r>
                      <a:rPr lang="sq-AL" sz="2950" i="1">
                        <a:latin typeface="Cambria Math" panose="02040503050406030204" pitchFamily="18" charset="0"/>
                      </a:rPr>
                      <m:t>𝐼</m:t>
                    </m:r>
                    <m:r>
                      <a:rPr lang="sq-AL" sz="2950" i="1">
                        <a:latin typeface="Cambria Math" panose="02040503050406030204" pitchFamily="18" charset="0"/>
                      </a:rPr>
                      <m:t>=1 </m:t>
                    </m:r>
                    <m:r>
                      <a:rPr lang="sq-AL" sz="2950" i="1">
                        <a:latin typeface="Cambria Math" panose="02040503050406030204" pitchFamily="18" charset="0"/>
                      </a:rPr>
                      <m:t>𝑘</m:t>
                    </m:r>
                    <m:r>
                      <a:rPr lang="sq-AL" sz="2950" i="1">
                        <a:latin typeface="Cambria Math" panose="02040503050406030204" pitchFamily="18" charset="0"/>
                      </a:rPr>
                      <m:t> </m:t>
                    </m:r>
                    <m:r>
                      <a:rPr lang="sq-AL" sz="2950" i="1">
                        <a:latin typeface="Cambria Math" panose="02040503050406030204" pitchFamily="18" charset="0"/>
                      </a:rPr>
                      <m:t>𝑑</m:t>
                    </m:r>
                    <m:r>
                      <a:rPr lang="sq-AL" sz="2950" i="1">
                        <a:latin typeface="Cambria Math" panose="02040503050406030204" pitchFamily="18" charset="0"/>
                      </a:rPr>
                      <m:t>.</m:t>
                    </m:r>
                  </m:oMath>
                </a14:m>
                <a:r>
                  <a:rPr lang="sq-AL" sz="2950" dirty="0">
                    <a:latin typeface="Times New Roman" panose="02020603050405020304" pitchFamily="18" charset="0"/>
                    <a:cs typeface="Times New Roman" panose="02020603050405020304" pitchFamily="18" charset="0"/>
                  </a:rPr>
                  <a:t>, teles burçy </a:t>
                </a:r>
                <a14:m>
                  <m:oMath xmlns:m="http://schemas.openxmlformats.org/officeDocument/2006/math">
                    <m:r>
                      <a:rPr lang="sq-AL" sz="2950" i="1">
                        <a:latin typeface="Cambria Math" panose="02040503050406030204" pitchFamily="18" charset="0"/>
                      </a:rPr>
                      <m:t>𝜔</m:t>
                    </m:r>
                    <m:r>
                      <a:rPr lang="sq-AL" sz="2950" i="1">
                        <a:latin typeface="Cambria Math" panose="02040503050406030204" pitchFamily="18" charset="0"/>
                      </a:rPr>
                      <m:t>=1 </m:t>
                    </m:r>
                    <m:r>
                      <a:rPr lang="sq-AL" sz="2950" i="1">
                        <a:latin typeface="Cambria Math" panose="02040503050406030204" pitchFamily="18" charset="0"/>
                      </a:rPr>
                      <m:t>𝑠𝑟</m:t>
                    </m:r>
                  </m:oMath>
                </a14:m>
                <a:r>
                  <a:rPr lang="sq-AL" sz="2950" dirty="0">
                    <a:latin typeface="Times New Roman" panose="02020603050405020304" pitchFamily="18" charset="0"/>
                    <a:cs typeface="Times New Roman" panose="02020603050405020304" pitchFamily="18" charset="0"/>
                  </a:rPr>
                  <a:t> bolanda ýagtylygyň akymynyň </a:t>
                </a:r>
                <a14:m>
                  <m:oMath xmlns:m="http://schemas.openxmlformats.org/officeDocument/2006/math">
                    <m:r>
                      <a:rPr lang="sq-AL" sz="2950" i="1">
                        <a:latin typeface="Cambria Math" panose="02040503050406030204" pitchFamily="18" charset="0"/>
                      </a:rPr>
                      <m:t>1 </m:t>
                    </m:r>
                    <m:r>
                      <a:rPr lang="sq-AL" sz="2950" i="1">
                        <a:latin typeface="Cambria Math" panose="02040503050406030204" pitchFamily="18" charset="0"/>
                      </a:rPr>
                      <m:t>𝓁</m:t>
                    </m:r>
                    <m:r>
                      <a:rPr lang="sq-AL" sz="2950" i="1">
                        <a:latin typeface="Cambria Math" panose="02040503050406030204" pitchFamily="18" charset="0"/>
                      </a:rPr>
                      <m:t>𝑚</m:t>
                    </m:r>
                  </m:oMath>
                </a14:m>
                <a:r>
                  <a:rPr lang="sq-AL" sz="2950" dirty="0">
                    <a:latin typeface="Times New Roman" panose="02020603050405020304" pitchFamily="18" charset="0"/>
                    <a:cs typeface="Times New Roman" panose="02020603050405020304" pitchFamily="18" charset="0"/>
                  </a:rPr>
                  <a:t>  bolýandygyny (1.3) formuladan </a:t>
                </a:r>
                <a14:m>
                  <m:oMath xmlns:m="http://schemas.openxmlformats.org/officeDocument/2006/math">
                    <m:r>
                      <a:rPr lang="sq-AL" sz="2950" i="1">
                        <a:latin typeface="Cambria Math" panose="02040503050406030204" pitchFamily="18" charset="0"/>
                      </a:rPr>
                      <m:t>𝐹</m:t>
                    </m:r>
                    <m:r>
                      <a:rPr lang="sq-AL" sz="2950" i="1">
                        <a:latin typeface="Cambria Math" panose="02040503050406030204" pitchFamily="18" charset="0"/>
                      </a:rPr>
                      <m:t>=</m:t>
                    </m:r>
                    <m:r>
                      <a:rPr lang="sq-AL" sz="2950" i="1">
                        <a:latin typeface="Cambria Math" panose="02040503050406030204" pitchFamily="18" charset="0"/>
                      </a:rPr>
                      <m:t>𝐼</m:t>
                    </m:r>
                    <m:r>
                      <a:rPr lang="sq-AL" sz="2950" i="1">
                        <a:latin typeface="Cambria Math" panose="02040503050406030204" pitchFamily="18" charset="0"/>
                      </a:rPr>
                      <m:t>∙</m:t>
                    </m:r>
                    <m:r>
                      <a:rPr lang="sq-AL" sz="2950" i="1">
                        <a:latin typeface="Cambria Math" panose="02040503050406030204" pitchFamily="18" charset="0"/>
                      </a:rPr>
                      <m:t>𝜔</m:t>
                    </m:r>
                  </m:oMath>
                </a14:m>
                <a:r>
                  <a:rPr lang="sq-AL" sz="2950" dirty="0">
                    <a:latin typeface="Times New Roman" panose="02020603050405020304" pitchFamily="18" charset="0"/>
                    <a:cs typeface="Times New Roman" panose="02020603050405020304" pitchFamily="18" charset="0"/>
                  </a:rPr>
                  <a:t> görnüşde kesgitläp bolýar. Diýmek </a:t>
                </a:r>
                <a14:m>
                  <m:oMath xmlns:m="http://schemas.openxmlformats.org/officeDocument/2006/math">
                    <m:r>
                      <a:rPr lang="sq-AL" sz="2950" i="1">
                        <a:latin typeface="Cambria Math" panose="02040503050406030204" pitchFamily="18" charset="0"/>
                      </a:rPr>
                      <m:t>𝜔</m:t>
                    </m:r>
                    <m:r>
                      <a:rPr lang="sq-AL" sz="2950" i="1">
                        <a:latin typeface="Cambria Math" panose="02040503050406030204" pitchFamily="18" charset="0"/>
                      </a:rPr>
                      <m:t>=1 </m:t>
                    </m:r>
                    <m:r>
                      <a:rPr lang="sq-AL" sz="2950" i="1">
                        <a:latin typeface="Cambria Math" panose="02040503050406030204" pitchFamily="18" charset="0"/>
                      </a:rPr>
                      <m:t>𝑠𝑟</m:t>
                    </m:r>
                  </m:oMath>
                </a14:m>
                <a:r>
                  <a:rPr lang="sq-AL" sz="2950" dirty="0">
                    <a:latin typeface="Times New Roman" panose="02020603050405020304" pitchFamily="18" charset="0"/>
                    <a:cs typeface="Times New Roman" panose="02020603050405020304" pitchFamily="18" charset="0"/>
                  </a:rPr>
                  <a:t> teles burçunda, ýagtylyk akymy deňölçegli </a:t>
                </a:r>
                <a14:m>
                  <m:oMath xmlns:m="http://schemas.openxmlformats.org/officeDocument/2006/math">
                    <m:r>
                      <a:rPr lang="sq-AL" sz="2950" i="1">
                        <a:latin typeface="Cambria Math" panose="02040503050406030204" pitchFamily="18" charset="0"/>
                      </a:rPr>
                      <m:t>1 </m:t>
                    </m:r>
                    <m:r>
                      <a:rPr lang="sq-AL" sz="2950" i="1">
                        <a:latin typeface="Cambria Math" panose="02040503050406030204" pitchFamily="18" charset="0"/>
                      </a:rPr>
                      <m:t>𝓁</m:t>
                    </m:r>
                    <m:r>
                      <a:rPr lang="sq-AL" sz="2950" i="1">
                        <a:latin typeface="Cambria Math" panose="02040503050406030204" pitchFamily="18" charset="0"/>
                      </a:rPr>
                      <m:t>𝑚</m:t>
                    </m:r>
                  </m:oMath>
                </a14:m>
                <a:r>
                  <a:rPr lang="sq-AL" sz="2950" dirty="0">
                    <a:latin typeface="Times New Roman" panose="02020603050405020304" pitchFamily="18" charset="0"/>
                    <a:cs typeface="Times New Roman" panose="02020603050405020304" pitchFamily="18" charset="0"/>
                  </a:rPr>
                  <a:t> ululykda ýaýranda, ýagtylygyň güýji  </a:t>
                </a:r>
                <a14:m>
                  <m:oMath xmlns:m="http://schemas.openxmlformats.org/officeDocument/2006/math">
                    <m:r>
                      <a:rPr lang="sq-AL" sz="2950" i="1">
                        <a:latin typeface="Cambria Math" panose="02040503050406030204" pitchFamily="18" charset="0"/>
                      </a:rPr>
                      <m:t>1 </m:t>
                    </m:r>
                    <m:r>
                      <a:rPr lang="sq-AL" sz="2950" i="1">
                        <a:latin typeface="Cambria Math" panose="02040503050406030204" pitchFamily="18" charset="0"/>
                      </a:rPr>
                      <m:t>𝑘𝑑</m:t>
                    </m:r>
                  </m:oMath>
                </a14:m>
                <a:r>
                  <a:rPr lang="sq-AL" sz="2950" dirty="0">
                    <a:latin typeface="Times New Roman" panose="02020603050405020304" pitchFamily="18" charset="0"/>
                    <a:cs typeface="Times New Roman" panose="02020603050405020304" pitchFamily="18" charset="0"/>
                  </a:rPr>
                  <a:t> deňdir.</a:t>
                </a:r>
                <a:endParaRPr lang="ru-RU" sz="2950" dirty="0">
                  <a:latin typeface="Times New Roman" panose="02020603050405020304" pitchFamily="18" charset="0"/>
                  <a:cs typeface="Times New Roman" panose="02020603050405020304" pitchFamily="18" charset="0"/>
                </a:endParaRPr>
              </a:p>
              <a:p>
                <a:endParaRPr lang="ru-RU" dirty="0"/>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147782" y="73891"/>
                <a:ext cx="11859491" cy="6687127"/>
              </a:xfrm>
              <a:blipFill>
                <a:blip r:embed="rId2"/>
                <a:stretch>
                  <a:fillRect l="-1131" t="-2279" r="-1439" b="-1641"/>
                </a:stretch>
              </a:blipFill>
            </p:spPr>
            <p:txBody>
              <a:bodyPr/>
              <a:lstStyle/>
              <a:p>
                <a:r>
                  <a:rPr lang="ru-RU">
                    <a:noFill/>
                  </a:rPr>
                  <a:t> </a:t>
                </a:r>
              </a:p>
            </p:txBody>
          </p:sp>
        </mc:Fallback>
      </mc:AlternateContent>
    </p:spTree>
    <p:extLst>
      <p:ext uri="{BB962C8B-B14F-4D97-AF65-F5344CB8AC3E}">
        <p14:creationId xmlns:p14="http://schemas.microsoft.com/office/powerpoint/2010/main" val="1079021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p:cNvSpPr>
                <a:spLocks noGrp="1"/>
              </p:cNvSpPr>
              <p:nvPr>
                <p:ph idx="1"/>
              </p:nvPr>
            </p:nvSpPr>
            <p:spPr>
              <a:xfrm>
                <a:off x="230909" y="175491"/>
                <a:ext cx="11711709" cy="6511636"/>
              </a:xfrm>
              <a:solidFill>
                <a:schemeClr val="accent4">
                  <a:lumMod val="40000"/>
                  <a:lumOff val="60000"/>
                </a:schemeClr>
              </a:solidFill>
            </p:spPr>
            <p:txBody>
              <a:bodyPr/>
              <a:lstStyle/>
              <a:p>
                <a:pPr lvl="0"/>
                <a:r>
                  <a:rPr lang="sq-AL" sz="3200" b="1" i="1" dirty="0">
                    <a:latin typeface="Times New Roman" panose="02020603050405020304" pitchFamily="18" charset="0"/>
                    <a:cs typeface="Times New Roman" panose="02020603050405020304" pitchFamily="18" charset="0"/>
                  </a:rPr>
                  <a:t>Üste düşýän ýagtylygyň ýitiligi.</a:t>
                </a:r>
                <a:r>
                  <a:rPr lang="sq-AL" sz="3200" dirty="0">
                    <a:latin typeface="Times New Roman" panose="02020603050405020304" pitchFamily="18" charset="0"/>
                    <a:cs typeface="Times New Roman" panose="02020603050405020304" pitchFamily="18" charset="0"/>
                  </a:rPr>
                  <a:t> Ýagtylandyrylýan S-üste düşýän ýagtylygyň B-ýitiligi ýagtylygyň I-güýjüniň P-tekizligiň S-üstüne bolan gatnaşygyna düşnülýär.</a:t>
                </a:r>
                <a:endParaRPr lang="ru-RU" sz="3200" dirty="0">
                  <a:latin typeface="Times New Roman" panose="02020603050405020304" pitchFamily="18" charset="0"/>
                  <a:cs typeface="Times New Roman" panose="02020603050405020304" pitchFamily="18" charset="0"/>
                </a:endParaRPr>
              </a:p>
              <a:p>
                <a14:m>
                  <m:oMath xmlns:m="http://schemas.openxmlformats.org/officeDocument/2006/math">
                    <m:r>
                      <a:rPr lang="sq-AL" sz="3200" i="1">
                        <a:latin typeface="Cambria Math" panose="02040503050406030204" pitchFamily="18" charset="0"/>
                      </a:rPr>
                      <m:t>𝐵</m:t>
                    </m:r>
                    <m:r>
                      <a:rPr lang="sq-AL" sz="3200" i="1">
                        <a:latin typeface="Cambria Math" panose="02040503050406030204" pitchFamily="18" charset="0"/>
                      </a:rPr>
                      <m:t>=</m:t>
                    </m:r>
                    <m:f>
                      <m:fPr>
                        <m:ctrlPr>
                          <a:rPr lang="ru-RU" sz="3200" i="1">
                            <a:latin typeface="Cambria Math" panose="02040503050406030204" pitchFamily="18" charset="0"/>
                          </a:rPr>
                        </m:ctrlPr>
                      </m:fPr>
                      <m:num>
                        <m:r>
                          <a:rPr lang="sq-AL" sz="3200" i="1">
                            <a:latin typeface="Cambria Math" panose="02040503050406030204" pitchFamily="18" charset="0"/>
                          </a:rPr>
                          <m:t>𝐼</m:t>
                        </m:r>
                      </m:num>
                      <m:den>
                        <m:r>
                          <a:rPr lang="sq-AL" sz="3200" i="1">
                            <a:latin typeface="Cambria Math" panose="02040503050406030204" pitchFamily="18" charset="0"/>
                          </a:rPr>
                          <m:t>𝑆</m:t>
                        </m:r>
                      </m:den>
                    </m:f>
                  </m:oMath>
                </a14:m>
                <a:r>
                  <a:rPr lang="tk-TM" sz="3200" dirty="0" smtClean="0">
                    <a:latin typeface="Times New Roman" panose="02020603050405020304" pitchFamily="18" charset="0"/>
                    <a:cs typeface="Times New Roman" panose="02020603050405020304" pitchFamily="18" charset="0"/>
                  </a:rPr>
                  <a:t>  </a:t>
                </a:r>
                <a:r>
                  <a:rPr lang="sq-AL" sz="3200" dirty="0" smtClean="0">
                    <a:latin typeface="Times New Roman" panose="02020603050405020304" pitchFamily="18" charset="0"/>
                    <a:cs typeface="Times New Roman" panose="02020603050405020304" pitchFamily="18" charset="0"/>
                  </a:rPr>
                  <a:t>Ýagtylyk </a:t>
                </a:r>
                <a:r>
                  <a:rPr lang="sq-AL" sz="3200" dirty="0">
                    <a:latin typeface="Times New Roman" panose="02020603050405020304" pitchFamily="18" charset="0"/>
                    <a:cs typeface="Times New Roman" panose="02020603050405020304" pitchFamily="18" charset="0"/>
                  </a:rPr>
                  <a:t>ýitiliginiň ölçeg birligi </a:t>
                </a:r>
                <a14:m>
                  <m:oMath xmlns:m="http://schemas.openxmlformats.org/officeDocument/2006/math">
                    <m:d>
                      <m:dPr>
                        <m:begChr m:val="["/>
                        <m:endChr m:val="]"/>
                        <m:ctrlPr>
                          <a:rPr lang="ru-RU" sz="3200" i="1">
                            <a:latin typeface="Cambria Math" panose="02040503050406030204" pitchFamily="18" charset="0"/>
                          </a:rPr>
                        </m:ctrlPr>
                      </m:dPr>
                      <m:e>
                        <m:r>
                          <a:rPr lang="sq-AL" sz="3200" i="1">
                            <a:latin typeface="Cambria Math" panose="02040503050406030204" pitchFamily="18" charset="0"/>
                          </a:rPr>
                          <m:t>𝑘𝑑</m:t>
                        </m:r>
                        <m:r>
                          <a:rPr lang="sq-AL" sz="3200" i="1">
                            <a:latin typeface="Cambria Math" panose="02040503050406030204" pitchFamily="18" charset="0"/>
                          </a:rPr>
                          <m:t>/</m:t>
                        </m:r>
                        <m:sSup>
                          <m:sSupPr>
                            <m:ctrlPr>
                              <a:rPr lang="ru-RU" sz="3200" i="1">
                                <a:latin typeface="Cambria Math" panose="02040503050406030204" pitchFamily="18" charset="0"/>
                              </a:rPr>
                            </m:ctrlPr>
                          </m:sSupPr>
                          <m:e>
                            <m:r>
                              <a:rPr lang="sq-AL" sz="3200" i="1">
                                <a:latin typeface="Cambria Math" panose="02040503050406030204" pitchFamily="18" charset="0"/>
                              </a:rPr>
                              <m:t>𝑚</m:t>
                            </m:r>
                          </m:e>
                          <m:sup>
                            <m:r>
                              <a:rPr lang="sq-AL" sz="3200" i="1">
                                <a:latin typeface="Cambria Math" panose="02040503050406030204" pitchFamily="18" charset="0"/>
                              </a:rPr>
                              <m:t>2</m:t>
                            </m:r>
                          </m:sup>
                        </m:sSup>
                      </m:e>
                    </m:d>
                  </m:oMath>
                </a14:m>
                <a:endParaRPr lang="tk-TM" dirty="0" smtClean="0">
                  <a:latin typeface="Times New Roman" panose="02020603050405020304" pitchFamily="18" charset="0"/>
                  <a:cs typeface="Times New Roman" panose="02020603050405020304" pitchFamily="18" charset="0"/>
                </a:endParaRPr>
              </a:p>
              <a:p>
                <a:endParaRPr lang="tk-TM" dirty="0">
                  <a:latin typeface="Times New Roman" panose="02020603050405020304" pitchFamily="18" charset="0"/>
                  <a:cs typeface="Times New Roman" panose="02020603050405020304" pitchFamily="18" charset="0"/>
                </a:endParaRPr>
              </a:p>
              <a:p>
                <a:endParaRPr lang="tk-TM" dirty="0" smtClean="0">
                  <a:latin typeface="Times New Roman" panose="02020603050405020304" pitchFamily="18" charset="0"/>
                  <a:cs typeface="Times New Roman" panose="02020603050405020304" pitchFamily="18" charset="0"/>
                </a:endParaRPr>
              </a:p>
              <a:p>
                <a:endParaRPr lang="tk-TM" dirty="0">
                  <a:latin typeface="Times New Roman" panose="02020603050405020304" pitchFamily="18" charset="0"/>
                  <a:cs typeface="Times New Roman" panose="02020603050405020304" pitchFamily="18" charset="0"/>
                </a:endParaRPr>
              </a:p>
              <a:p>
                <a:endParaRPr lang="tk-TM" dirty="0" smtClean="0">
                  <a:latin typeface="Times New Roman" panose="02020603050405020304" pitchFamily="18" charset="0"/>
                  <a:cs typeface="Times New Roman" panose="02020603050405020304" pitchFamily="18" charset="0"/>
                </a:endParaRPr>
              </a:p>
              <a:p>
                <a:endParaRPr lang="tk-TM" dirty="0">
                  <a:latin typeface="Times New Roman" panose="02020603050405020304" pitchFamily="18" charset="0"/>
                  <a:cs typeface="Times New Roman" panose="02020603050405020304" pitchFamily="18" charset="0"/>
                </a:endParaRPr>
              </a:p>
              <a:p>
                <a:endParaRPr lang="tk-TM" dirty="0" smtClean="0">
                  <a:latin typeface="Times New Roman" panose="02020603050405020304" pitchFamily="18" charset="0"/>
                  <a:cs typeface="Times New Roman" panose="02020603050405020304" pitchFamily="18" charset="0"/>
                </a:endParaRPr>
              </a:p>
              <a:p>
                <a:r>
                  <a:rPr lang="sq-AL" sz="3200" dirty="0">
                    <a:latin typeface="Times New Roman" panose="02020603050405020304" pitchFamily="18" charset="0"/>
                    <a:cs typeface="Times New Roman" panose="02020603050405020304" pitchFamily="18" charset="0"/>
                  </a:rPr>
                  <a:t>Eger-de ýagtylygyň güýji </a:t>
                </a:r>
                <a14:m>
                  <m:oMath xmlns:m="http://schemas.openxmlformats.org/officeDocument/2006/math">
                    <m:r>
                      <a:rPr lang="sq-AL" sz="3200" i="1">
                        <a:latin typeface="Cambria Math" panose="02040503050406030204" pitchFamily="18" charset="0"/>
                      </a:rPr>
                      <m:t>𝐼</m:t>
                    </m:r>
                    <m:r>
                      <a:rPr lang="sq-AL" sz="3200" i="1">
                        <a:latin typeface="Cambria Math" panose="02040503050406030204" pitchFamily="18" charset="0"/>
                      </a:rPr>
                      <m:t>=1 </m:t>
                    </m:r>
                    <m:r>
                      <a:rPr lang="sq-AL" sz="3200" i="1">
                        <a:latin typeface="Cambria Math" panose="02040503050406030204" pitchFamily="18" charset="0"/>
                      </a:rPr>
                      <m:t>𝑘𝑑</m:t>
                    </m:r>
                  </m:oMath>
                </a14:m>
                <a:r>
                  <a:rPr lang="sq-AL" sz="3200" dirty="0">
                    <a:latin typeface="Times New Roman" panose="02020603050405020304" pitchFamily="18" charset="0"/>
                    <a:cs typeface="Times New Roman" panose="02020603050405020304" pitchFamily="18" charset="0"/>
                  </a:rPr>
                  <a:t> bilen </a:t>
                </a:r>
                <a14:m>
                  <m:oMath xmlns:m="http://schemas.openxmlformats.org/officeDocument/2006/math">
                    <m:r>
                      <a:rPr lang="sq-AL" sz="3200" i="1">
                        <a:latin typeface="Cambria Math" panose="02040503050406030204" pitchFamily="18" charset="0"/>
                      </a:rPr>
                      <m:t>𝑆</m:t>
                    </m:r>
                    <m:r>
                      <a:rPr lang="sq-AL" sz="3200" i="1">
                        <a:latin typeface="Cambria Math" panose="02040503050406030204" pitchFamily="18" charset="0"/>
                      </a:rPr>
                      <m:t>=</m:t>
                    </m:r>
                    <m:sSup>
                      <m:sSupPr>
                        <m:ctrlPr>
                          <a:rPr lang="ru-RU" sz="3200" i="1">
                            <a:latin typeface="Cambria Math" panose="02040503050406030204" pitchFamily="18" charset="0"/>
                          </a:rPr>
                        </m:ctrlPr>
                      </m:sSupPr>
                      <m:e>
                        <m:r>
                          <a:rPr lang="sq-AL" sz="3200" i="1">
                            <a:latin typeface="Cambria Math" panose="02040503050406030204" pitchFamily="18" charset="0"/>
                          </a:rPr>
                          <m:t>1</m:t>
                        </m:r>
                        <m:r>
                          <a:rPr lang="sq-AL" sz="3200" i="1">
                            <a:latin typeface="Cambria Math" panose="02040503050406030204" pitchFamily="18" charset="0"/>
                          </a:rPr>
                          <m:t>𝑚</m:t>
                        </m:r>
                      </m:e>
                      <m:sup>
                        <m:r>
                          <a:rPr lang="sq-AL" sz="3200" i="1">
                            <a:latin typeface="Cambria Math" panose="02040503050406030204" pitchFamily="18" charset="0"/>
                          </a:rPr>
                          <m:t>2</m:t>
                        </m:r>
                      </m:sup>
                    </m:sSup>
                  </m:oMath>
                </a14:m>
                <a:r>
                  <a:rPr lang="sq-AL" sz="3200" dirty="0">
                    <a:latin typeface="Times New Roman" panose="02020603050405020304" pitchFamily="18" charset="0"/>
                    <a:cs typeface="Times New Roman" panose="02020603050405020304" pitchFamily="18" charset="0"/>
                  </a:rPr>
                  <a:t> üste düşýän bolsa onda ýagtylygyň ýitiligi </a:t>
                </a:r>
                <a14:m>
                  <m:oMath xmlns:m="http://schemas.openxmlformats.org/officeDocument/2006/math">
                    <m:r>
                      <a:rPr lang="sq-AL" sz="3200" i="1">
                        <a:latin typeface="Cambria Math" panose="02040503050406030204" pitchFamily="18" charset="0"/>
                      </a:rPr>
                      <m:t>𝐵</m:t>
                    </m:r>
                    <m:r>
                      <a:rPr lang="sq-AL" sz="3200" i="1">
                        <a:latin typeface="Cambria Math" panose="02040503050406030204" pitchFamily="18" charset="0"/>
                      </a:rPr>
                      <m:t>=</m:t>
                    </m:r>
                    <m:sSub>
                      <m:sSubPr>
                        <m:ctrlPr>
                          <a:rPr lang="ru-RU" sz="3200" i="1">
                            <a:latin typeface="Cambria Math" panose="02040503050406030204" pitchFamily="18" charset="0"/>
                          </a:rPr>
                        </m:ctrlPr>
                      </m:sSubPr>
                      <m:e>
                        <m:r>
                          <a:rPr lang="sq-AL" sz="3200" i="1">
                            <a:latin typeface="Cambria Math" panose="02040503050406030204" pitchFamily="18" charset="0"/>
                          </a:rPr>
                          <m:t>1 </m:t>
                        </m:r>
                        <m:r>
                          <a:rPr lang="sq-AL" sz="3200" i="1">
                            <a:latin typeface="Cambria Math" panose="02040503050406030204" pitchFamily="18" charset="0"/>
                          </a:rPr>
                          <m:t>𝑘𝑑</m:t>
                        </m:r>
                        <m:r>
                          <a:rPr lang="sq-AL" sz="3200" i="1">
                            <a:latin typeface="Cambria Math" panose="02040503050406030204" pitchFamily="18" charset="0"/>
                          </a:rPr>
                          <m:t>/ </m:t>
                        </m:r>
                      </m:e>
                      <m:sub>
                        <m:sSup>
                          <m:sSupPr>
                            <m:ctrlPr>
                              <a:rPr lang="ru-RU" sz="3200" i="1">
                                <a:latin typeface="Cambria Math" panose="02040503050406030204" pitchFamily="18" charset="0"/>
                              </a:rPr>
                            </m:ctrlPr>
                          </m:sSupPr>
                          <m:e>
                            <m:r>
                              <a:rPr lang="sq-AL" sz="3200" i="1">
                                <a:latin typeface="Cambria Math" panose="02040503050406030204" pitchFamily="18" charset="0"/>
                              </a:rPr>
                              <m:t>𝑚</m:t>
                            </m:r>
                          </m:e>
                          <m:sup>
                            <m:r>
                              <a:rPr lang="sq-AL" sz="3200" i="1">
                                <a:latin typeface="Cambria Math" panose="02040503050406030204" pitchFamily="18" charset="0"/>
                              </a:rPr>
                              <m:t>2</m:t>
                            </m:r>
                          </m:sup>
                        </m:sSup>
                      </m:sub>
                    </m:sSub>
                    <m:r>
                      <a:rPr lang="sq-AL" sz="3200" i="1">
                        <a:latin typeface="Cambria Math" panose="02040503050406030204" pitchFamily="18" charset="0"/>
                      </a:rPr>
                      <m:t> </m:t>
                    </m:r>
                  </m:oMath>
                </a14:m>
                <a:r>
                  <a:rPr lang="sq-AL" sz="3200" dirty="0">
                    <a:latin typeface="Times New Roman" panose="02020603050405020304" pitchFamily="18" charset="0"/>
                    <a:cs typeface="Times New Roman" panose="02020603050405020304" pitchFamily="18" charset="0"/>
                  </a:rPr>
                  <a:t> bolar.</a:t>
                </a:r>
                <a:endParaRPr lang="ru-RU" sz="3200"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a:p>
                <a:endParaRPr lang="ru-RU" dirty="0"/>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230909" y="175491"/>
                <a:ext cx="11711709" cy="6511636"/>
              </a:xfrm>
              <a:blipFill>
                <a:blip r:embed="rId2"/>
                <a:stretch>
                  <a:fillRect l="-1197" t="-2060" r="-1510"/>
                </a:stretch>
              </a:blipFill>
            </p:spPr>
            <p:txBody>
              <a:bodyPr/>
              <a:lstStyle/>
              <a:p>
                <a:r>
                  <a:rPr lang="ru-RU">
                    <a:noFill/>
                  </a:rPr>
                  <a:t> </a:t>
                </a:r>
              </a:p>
            </p:txBody>
          </p:sp>
        </mc:Fallback>
      </mc:AlternateContent>
      <p:pic>
        <p:nvPicPr>
          <p:cNvPr id="2" name="Рисунок 1"/>
          <p:cNvPicPr>
            <a:picLocks noChangeAspect="1"/>
          </p:cNvPicPr>
          <p:nvPr/>
        </p:nvPicPr>
        <p:blipFill>
          <a:blip r:embed="rId3"/>
          <a:stretch>
            <a:fillRect/>
          </a:stretch>
        </p:blipFill>
        <p:spPr>
          <a:xfrm>
            <a:off x="1494884" y="2226367"/>
            <a:ext cx="9183757" cy="3273286"/>
          </a:xfrm>
          <a:prstGeom prst="rect">
            <a:avLst/>
          </a:prstGeom>
        </p:spPr>
      </p:pic>
    </p:spTree>
    <p:extLst>
      <p:ext uri="{BB962C8B-B14F-4D97-AF65-F5344CB8AC3E}">
        <p14:creationId xmlns:p14="http://schemas.microsoft.com/office/powerpoint/2010/main" val="1412537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p:cNvSpPr>
                <a:spLocks noGrp="1"/>
              </p:cNvSpPr>
              <p:nvPr>
                <p:ph idx="1"/>
              </p:nvPr>
            </p:nvSpPr>
            <p:spPr>
              <a:xfrm>
                <a:off x="249382" y="230909"/>
                <a:ext cx="11693236" cy="6400800"/>
              </a:xfrm>
              <a:solidFill>
                <a:schemeClr val="accent4">
                  <a:lumMod val="40000"/>
                  <a:lumOff val="60000"/>
                </a:schemeClr>
              </a:solidFill>
            </p:spPr>
            <p:txBody>
              <a:bodyPr>
                <a:normAutofit lnSpcReduction="10000"/>
              </a:bodyPr>
              <a:lstStyle/>
              <a:p>
                <a:pPr lvl="0" algn="just"/>
                <a:r>
                  <a:rPr lang="sq-AL" sz="3200" dirty="0">
                    <a:latin typeface="Times New Roman" panose="02020603050405020304" pitchFamily="18" charset="0"/>
                    <a:cs typeface="Times New Roman" panose="02020603050405020304" pitchFamily="18" charset="0"/>
                  </a:rPr>
                  <a:t>Ýagtylygyň </a:t>
                </a:r>
                <a14:m>
                  <m:oMath xmlns:m="http://schemas.openxmlformats.org/officeDocument/2006/math">
                    <m:r>
                      <m:rPr>
                        <m:sty m:val="p"/>
                      </m:rPr>
                      <a:rPr lang="sq-AL" sz="3200">
                        <a:latin typeface="Cambria Math" panose="02040503050406030204" pitchFamily="18" charset="0"/>
                      </a:rPr>
                      <m:t>F</m:t>
                    </m:r>
                    <m:r>
                      <a:rPr lang="sq-AL" sz="3200" i="1">
                        <a:latin typeface="Cambria Math" panose="02040503050406030204" pitchFamily="18" charset="0"/>
                      </a:rPr>
                      <m:t>−</m:t>
                    </m:r>
                  </m:oMath>
                </a14:m>
                <a:r>
                  <a:rPr lang="sq-AL" sz="3200" dirty="0">
                    <a:latin typeface="Times New Roman" panose="02020603050405020304" pitchFamily="18" charset="0"/>
                    <a:cs typeface="Times New Roman" panose="02020603050405020304" pitchFamily="18" charset="0"/>
                  </a:rPr>
                  <a:t> akymy islendik üste düşüp şöhlelendirilende, ýagtylyk akymynyň bir bölegi jisimde ýuwdulýar - </a:t>
                </a:r>
                <a14:m>
                  <m:oMath xmlns:m="http://schemas.openxmlformats.org/officeDocument/2006/math">
                    <m:sSub>
                      <m:sSubPr>
                        <m:ctrlPr>
                          <a:rPr lang="ru-RU" sz="3200" i="1">
                            <a:latin typeface="Cambria Math" panose="02040503050406030204" pitchFamily="18" charset="0"/>
                          </a:rPr>
                        </m:ctrlPr>
                      </m:sSubPr>
                      <m:e>
                        <m:r>
                          <a:rPr lang="sq-AL" sz="3200" i="1">
                            <a:latin typeface="Cambria Math" panose="02040503050406030204" pitchFamily="18" charset="0"/>
                          </a:rPr>
                          <m:t>𝐹</m:t>
                        </m:r>
                      </m:e>
                      <m:sub>
                        <m:r>
                          <a:rPr lang="sq-AL" sz="3200" i="1">
                            <a:latin typeface="Cambria Math" panose="02040503050406030204" pitchFamily="18" charset="0"/>
                          </a:rPr>
                          <m:t>𝛼</m:t>
                        </m:r>
                      </m:sub>
                    </m:sSub>
                    <m:r>
                      <a:rPr lang="sq-AL" sz="3200">
                        <a:latin typeface="Cambria Math" panose="02040503050406030204" pitchFamily="18" charset="0"/>
                      </a:rPr>
                      <m:t>,</m:t>
                    </m:r>
                  </m:oMath>
                </a14:m>
                <a:r>
                  <a:rPr lang="sq-AL" sz="3200" dirty="0">
                    <a:latin typeface="Times New Roman" panose="02020603050405020304" pitchFamily="18" charset="0"/>
                    <a:cs typeface="Times New Roman" panose="02020603050405020304" pitchFamily="18" charset="0"/>
                  </a:rPr>
                  <a:t> bir bölegi yzyna serpilýär - </a:t>
                </a:r>
                <a14:m>
                  <m:oMath xmlns:m="http://schemas.openxmlformats.org/officeDocument/2006/math">
                    <m:sSub>
                      <m:sSubPr>
                        <m:ctrlPr>
                          <a:rPr lang="ru-RU" sz="3200" i="1">
                            <a:latin typeface="Cambria Math" panose="02040503050406030204" pitchFamily="18" charset="0"/>
                          </a:rPr>
                        </m:ctrlPr>
                      </m:sSubPr>
                      <m:e>
                        <m:r>
                          <a:rPr lang="sq-AL" sz="3200" i="1">
                            <a:latin typeface="Cambria Math" panose="02040503050406030204" pitchFamily="18" charset="0"/>
                          </a:rPr>
                          <m:t>𝐹</m:t>
                        </m:r>
                      </m:e>
                      <m:sub>
                        <m:r>
                          <a:rPr lang="sq-AL" sz="3200" i="1">
                            <a:latin typeface="Cambria Math" panose="02040503050406030204" pitchFamily="18" charset="0"/>
                          </a:rPr>
                          <m:t>𝜌</m:t>
                        </m:r>
                      </m:sub>
                    </m:sSub>
                    <m:r>
                      <a:rPr lang="sq-AL" sz="3200">
                        <a:latin typeface="Cambria Math" panose="02040503050406030204" pitchFamily="18" charset="0"/>
                      </a:rPr>
                      <m:t>,</m:t>
                    </m:r>
                  </m:oMath>
                </a14:m>
                <a:r>
                  <a:rPr lang="sq-AL" sz="3200" dirty="0">
                    <a:latin typeface="Times New Roman" panose="02020603050405020304" pitchFamily="18" charset="0"/>
                    <a:cs typeface="Times New Roman" panose="02020603050405020304" pitchFamily="18" charset="0"/>
                  </a:rPr>
                  <a:t> ýene bir bölegi bolsa jisimi böwsüp geçýär. Şeýlelikde, ýagtylyk (yşyklandyryş) meseleleri çözülende üç sany koeffisiýentden peýdalanýarlar, olardan: Birinjisi, ýagtylygyň ýuwdulmagy diýilýän </a:t>
                </a:r>
                <a14:m>
                  <m:oMath xmlns:m="http://schemas.openxmlformats.org/officeDocument/2006/math">
                    <m:f>
                      <m:fPr>
                        <m:ctrlPr>
                          <a:rPr lang="ru-RU" sz="3200" i="1">
                            <a:latin typeface="Cambria Math" panose="02040503050406030204" pitchFamily="18" charset="0"/>
                          </a:rPr>
                        </m:ctrlPr>
                      </m:fPr>
                      <m:num>
                        <m:sSub>
                          <m:sSubPr>
                            <m:ctrlPr>
                              <a:rPr lang="ru-RU" sz="3200" i="1">
                                <a:latin typeface="Cambria Math" panose="02040503050406030204" pitchFamily="18" charset="0"/>
                              </a:rPr>
                            </m:ctrlPr>
                          </m:sSubPr>
                          <m:e>
                            <m:r>
                              <a:rPr lang="sq-AL" sz="3200" i="1">
                                <a:latin typeface="Cambria Math" panose="02040503050406030204" pitchFamily="18" charset="0"/>
                              </a:rPr>
                              <m:t>𝐹</m:t>
                            </m:r>
                          </m:e>
                          <m:sub>
                            <m:r>
                              <a:rPr lang="sq-AL" sz="3200" i="1">
                                <a:latin typeface="Cambria Math" panose="02040503050406030204" pitchFamily="18" charset="0"/>
                              </a:rPr>
                              <m:t>𝛼</m:t>
                            </m:r>
                          </m:sub>
                        </m:sSub>
                      </m:num>
                      <m:den>
                        <m:r>
                          <a:rPr lang="sq-AL" sz="3200" i="1">
                            <a:latin typeface="Cambria Math" panose="02040503050406030204" pitchFamily="18" charset="0"/>
                          </a:rPr>
                          <m:t>𝐹</m:t>
                        </m:r>
                      </m:den>
                    </m:f>
                    <m:r>
                      <a:rPr lang="sq-AL" sz="3200" i="1">
                        <a:latin typeface="Cambria Math" panose="02040503050406030204" pitchFamily="18" charset="0"/>
                      </a:rPr>
                      <m:t>−</m:t>
                    </m:r>
                  </m:oMath>
                </a14:m>
                <a:r>
                  <a:rPr lang="sq-AL" sz="3200" dirty="0">
                    <a:latin typeface="Times New Roman" panose="02020603050405020304" pitchFamily="18" charset="0"/>
                    <a:cs typeface="Times New Roman" panose="02020603050405020304" pitchFamily="18" charset="0"/>
                  </a:rPr>
                  <a:t> koeffisiýenti, Ikinjisi, ýagtylygyň serpilmegi diýilýän </a:t>
                </a:r>
                <a14:m>
                  <m:oMath xmlns:m="http://schemas.openxmlformats.org/officeDocument/2006/math">
                    <m:sSub>
                      <m:sSubPr>
                        <m:ctrlPr>
                          <a:rPr lang="ru-RU" sz="3200" i="1">
                            <a:latin typeface="Cambria Math" panose="02040503050406030204" pitchFamily="18" charset="0"/>
                          </a:rPr>
                        </m:ctrlPr>
                      </m:sSubPr>
                      <m:e>
                        <m:r>
                          <a:rPr lang="sq-AL" sz="3200" i="1">
                            <a:latin typeface="Cambria Math" panose="02040503050406030204" pitchFamily="18" charset="0"/>
                          </a:rPr>
                          <m:t>𝐹</m:t>
                        </m:r>
                      </m:e>
                      <m:sub>
                        <m:r>
                          <a:rPr lang="sq-AL" sz="3200" i="1">
                            <a:latin typeface="Cambria Math" panose="02040503050406030204" pitchFamily="18" charset="0"/>
                          </a:rPr>
                          <m:t>𝜌</m:t>
                        </m:r>
                        <m:r>
                          <a:rPr lang="sq-AL" sz="3200" i="1">
                            <a:latin typeface="Cambria Math" panose="02040503050406030204" pitchFamily="18" charset="0"/>
                          </a:rPr>
                          <m:t>/</m:t>
                        </m:r>
                        <m:r>
                          <a:rPr lang="sq-AL" sz="3200" i="1">
                            <a:latin typeface="Cambria Math" panose="02040503050406030204" pitchFamily="18" charset="0"/>
                          </a:rPr>
                          <m:t>𝐹</m:t>
                        </m:r>
                      </m:sub>
                    </m:sSub>
                    <m:r>
                      <a:rPr lang="sq-AL" sz="3200" i="1">
                        <a:latin typeface="Cambria Math" panose="02040503050406030204" pitchFamily="18" charset="0"/>
                      </a:rPr>
                      <m:t>−</m:t>
                    </m:r>
                  </m:oMath>
                </a14:m>
                <a:r>
                  <a:rPr lang="sq-AL" sz="3200" dirty="0">
                    <a:latin typeface="Times New Roman" panose="02020603050405020304" pitchFamily="18" charset="0"/>
                    <a:cs typeface="Times New Roman" panose="02020603050405020304" pitchFamily="18" charset="0"/>
                  </a:rPr>
                  <a:t> koeffisiýenti;  Üçünjisi, ýagtylygyň jisimi böwsmegi diýilýän </a:t>
                </a:r>
                <a14:m>
                  <m:oMath xmlns:m="http://schemas.openxmlformats.org/officeDocument/2006/math">
                    <m:sSub>
                      <m:sSubPr>
                        <m:ctrlPr>
                          <a:rPr lang="ru-RU" sz="3200" i="1">
                            <a:latin typeface="Cambria Math" panose="02040503050406030204" pitchFamily="18" charset="0"/>
                          </a:rPr>
                        </m:ctrlPr>
                      </m:sSubPr>
                      <m:e>
                        <m:r>
                          <a:rPr lang="sq-AL" sz="3200" i="1">
                            <a:latin typeface="Cambria Math" panose="02040503050406030204" pitchFamily="18" charset="0"/>
                          </a:rPr>
                          <m:t>𝐹</m:t>
                        </m:r>
                      </m:e>
                      <m:sub>
                        <m:r>
                          <a:rPr lang="sq-AL" sz="3200" i="1">
                            <a:latin typeface="Cambria Math" panose="02040503050406030204" pitchFamily="18" charset="0"/>
                          </a:rPr>
                          <m:t>𝒯</m:t>
                        </m:r>
                        <m:r>
                          <a:rPr lang="sq-AL" sz="3200" i="1">
                            <a:latin typeface="Cambria Math" panose="02040503050406030204" pitchFamily="18" charset="0"/>
                          </a:rPr>
                          <m:t>/</m:t>
                        </m:r>
                        <m:r>
                          <a:rPr lang="sq-AL" sz="3200" i="1">
                            <a:latin typeface="Cambria Math" panose="02040503050406030204" pitchFamily="18" charset="0"/>
                          </a:rPr>
                          <m:t>𝐹</m:t>
                        </m:r>
                      </m:sub>
                    </m:sSub>
                    <m:r>
                      <a:rPr lang="sq-AL" sz="3200" i="1">
                        <a:latin typeface="Cambria Math" panose="02040503050406030204" pitchFamily="18" charset="0"/>
                      </a:rPr>
                      <m:t>−</m:t>
                    </m:r>
                  </m:oMath>
                </a14:m>
                <a:r>
                  <a:rPr lang="sq-AL" sz="3200" dirty="0">
                    <a:latin typeface="Times New Roman" panose="02020603050405020304" pitchFamily="18" charset="0"/>
                    <a:cs typeface="Times New Roman" panose="02020603050405020304" pitchFamily="18" charset="0"/>
                  </a:rPr>
                  <a:t> koeffisiýenti. Şeýlelikde, islendik jisimde bu koeffisiýentleriň jemi 1-e deňdir</a:t>
                </a:r>
                <a:r>
                  <a:rPr lang="sq-AL" sz="3200" dirty="0" smtClean="0">
                    <a:latin typeface="Times New Roman" panose="02020603050405020304" pitchFamily="18" charset="0"/>
                    <a:cs typeface="Times New Roman" panose="02020603050405020304" pitchFamily="18" charset="0"/>
                  </a:rPr>
                  <a:t>.</a:t>
                </a:r>
                <a:endParaRPr lang="ru-RU" sz="3200" dirty="0">
                  <a:latin typeface="Times New Roman" panose="02020603050405020304" pitchFamily="18" charset="0"/>
                  <a:cs typeface="Times New Roman" panose="02020603050405020304" pitchFamily="18" charset="0"/>
                </a:endParaRPr>
              </a:p>
              <a:p>
                <a14:m>
                  <m:oMath xmlns:m="http://schemas.openxmlformats.org/officeDocument/2006/math">
                    <m:r>
                      <a:rPr lang="sq-AL" sz="3200" i="1">
                        <a:latin typeface="Cambria Math" panose="02040503050406030204" pitchFamily="18" charset="0"/>
                      </a:rPr>
                      <m:t>                       </m:t>
                    </m:r>
                    <m:r>
                      <a:rPr lang="sq-AL" sz="3200" i="1">
                        <a:latin typeface="Cambria Math" panose="02040503050406030204" pitchFamily="18" charset="0"/>
                      </a:rPr>
                      <m:t>𝛼</m:t>
                    </m:r>
                    <m:r>
                      <a:rPr lang="sq-AL" sz="3200" i="1">
                        <a:latin typeface="Cambria Math" panose="02040503050406030204" pitchFamily="18" charset="0"/>
                      </a:rPr>
                      <m:t>+</m:t>
                    </m:r>
                    <m:r>
                      <a:rPr lang="sq-AL" sz="3200" b="1" i="1">
                        <a:latin typeface="Cambria Math" panose="02040503050406030204" pitchFamily="18" charset="0"/>
                      </a:rPr>
                      <m:t>𝝆</m:t>
                    </m:r>
                    <m:r>
                      <a:rPr lang="sq-AL" sz="3200" b="1" i="1">
                        <a:latin typeface="Cambria Math" panose="02040503050406030204" pitchFamily="18" charset="0"/>
                      </a:rPr>
                      <m:t>+</m:t>
                    </m:r>
                    <m:r>
                      <a:rPr lang="sq-AL" sz="3200" b="1" i="1">
                        <a:latin typeface="Cambria Math" panose="02040503050406030204" pitchFamily="18" charset="0"/>
                      </a:rPr>
                      <m:t>𝝉</m:t>
                    </m:r>
                    <m:r>
                      <a:rPr lang="sq-AL" sz="3200" b="1" i="1">
                        <a:latin typeface="Cambria Math" panose="02040503050406030204" pitchFamily="18" charset="0"/>
                      </a:rPr>
                      <m:t>=</m:t>
                    </m:r>
                    <m:r>
                      <a:rPr lang="sq-AL" sz="3200">
                        <a:latin typeface="Cambria Math" panose="02040503050406030204" pitchFamily="18" charset="0"/>
                      </a:rPr>
                      <m:t>1                              (1.9)</m:t>
                    </m:r>
                  </m:oMath>
                </a14:m>
                <a:endParaRPr lang="ru-RU" dirty="0"/>
              </a:p>
              <a:p>
                <a:pPr algn="just"/>
                <a:r>
                  <a:rPr lang="sq-AL" sz="3200" dirty="0">
                    <a:latin typeface="Times New Roman" panose="02020603050405020304" pitchFamily="18" charset="0"/>
                    <a:cs typeface="Times New Roman" panose="02020603050405020304" pitchFamily="18" charset="0"/>
                  </a:rPr>
                  <a:t>Jisimlere mahsus ýagtylyk häsiýetleri diňe bir</a:t>
                </a:r>
                <a14:m>
                  <m:oMath xmlns:m="http://schemas.openxmlformats.org/officeDocument/2006/math">
                    <m:r>
                      <a:rPr lang="sq-AL" sz="3200" i="1">
                        <a:latin typeface="Cambria Math" panose="02040503050406030204" pitchFamily="18" charset="0"/>
                      </a:rPr>
                      <m:t> </m:t>
                    </m:r>
                    <m:r>
                      <a:rPr lang="sq-AL" sz="3200" i="1">
                        <a:latin typeface="Cambria Math" panose="02040503050406030204" pitchFamily="18" charset="0"/>
                      </a:rPr>
                      <m:t>𝛼</m:t>
                    </m:r>
                    <m:r>
                      <a:rPr lang="sq-AL" sz="3200" i="1">
                        <a:latin typeface="Cambria Math" panose="02040503050406030204" pitchFamily="18" charset="0"/>
                      </a:rPr>
                      <m:t>, </m:t>
                    </m:r>
                    <m:r>
                      <a:rPr lang="sq-AL" sz="3200" b="1" i="1">
                        <a:latin typeface="Cambria Math" panose="02040503050406030204" pitchFamily="18" charset="0"/>
                      </a:rPr>
                      <m:t>𝝆</m:t>
                    </m:r>
                    <m:r>
                      <a:rPr lang="sq-AL" sz="3200" b="1" i="1">
                        <a:latin typeface="Cambria Math" panose="02040503050406030204" pitchFamily="18" charset="0"/>
                      </a:rPr>
                      <m:t> </m:t>
                    </m:r>
                    <m:r>
                      <m:rPr>
                        <m:sty m:val="p"/>
                      </m:rPr>
                      <a:rPr lang="sq-AL" sz="3200">
                        <a:latin typeface="Cambria Math" panose="02040503050406030204" pitchFamily="18" charset="0"/>
                      </a:rPr>
                      <m:t>we</m:t>
                    </m:r>
                    <m:r>
                      <a:rPr lang="sq-AL" sz="3200" b="1" i="1">
                        <a:latin typeface="Cambria Math" panose="02040503050406030204" pitchFamily="18" charset="0"/>
                      </a:rPr>
                      <m:t> </m:t>
                    </m:r>
                    <m:r>
                      <a:rPr lang="sq-AL" sz="3200" b="1" i="1">
                        <a:latin typeface="Cambria Math" panose="02040503050406030204" pitchFamily="18" charset="0"/>
                      </a:rPr>
                      <m:t>𝝉</m:t>
                    </m:r>
                  </m:oMath>
                </a14:m>
                <a:r>
                  <a:rPr lang="sq-AL" sz="3200" b="1" dirty="0">
                    <a:latin typeface="Times New Roman" panose="02020603050405020304" pitchFamily="18" charset="0"/>
                    <a:cs typeface="Times New Roman" panose="02020603050405020304" pitchFamily="18" charset="0"/>
                  </a:rPr>
                  <a:t> </a:t>
                </a:r>
                <a:r>
                  <a:rPr lang="sq-AL" sz="3200" dirty="0">
                    <a:latin typeface="Times New Roman" panose="02020603050405020304" pitchFamily="18" charset="0"/>
                    <a:cs typeface="Times New Roman" panose="02020603050405020304" pitchFamily="18" charset="0"/>
                  </a:rPr>
                  <a:t>koeffisiýentler bilen häsiýetlendirilmän, jisimleriň içki düzümleri bilen hem-de jisimiň üstleriniň dürli (ýylpyldawuk, büdür-südür, süýt reňklilik we ş.m.) ýagdaýlary bilen-de häsiýetlendirilýär.</a:t>
                </a:r>
                <a:endParaRPr lang="ru-RU" sz="3200" dirty="0">
                  <a:latin typeface="Times New Roman" panose="02020603050405020304" pitchFamily="18" charset="0"/>
                  <a:cs typeface="Times New Roman" panose="02020603050405020304" pitchFamily="18" charset="0"/>
                </a:endParaRPr>
              </a:p>
              <a:p>
                <a:endParaRPr lang="ru-RU" dirty="0"/>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249382" y="230909"/>
                <a:ext cx="11693236" cy="6400800"/>
              </a:xfrm>
              <a:blipFill>
                <a:blip r:embed="rId2"/>
                <a:stretch>
                  <a:fillRect l="-1199" t="-2857" r="-1303"/>
                </a:stretch>
              </a:blipFill>
            </p:spPr>
            <p:txBody>
              <a:bodyPr/>
              <a:lstStyle/>
              <a:p>
                <a:r>
                  <a:rPr lang="ru-RU">
                    <a:noFill/>
                  </a:rPr>
                  <a:t> </a:t>
                </a:r>
              </a:p>
            </p:txBody>
          </p:sp>
        </mc:Fallback>
      </mc:AlternateContent>
    </p:spTree>
    <p:extLst>
      <p:ext uri="{BB962C8B-B14F-4D97-AF65-F5344CB8AC3E}">
        <p14:creationId xmlns:p14="http://schemas.microsoft.com/office/powerpoint/2010/main" val="1472193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p:cNvSpPr>
                <a:spLocks noGrp="1"/>
              </p:cNvSpPr>
              <p:nvPr>
                <p:ph idx="1"/>
              </p:nvPr>
            </p:nvSpPr>
            <p:spPr>
              <a:xfrm>
                <a:off x="277091" y="221672"/>
                <a:ext cx="11665527" cy="6428509"/>
              </a:xfrm>
              <a:solidFill>
                <a:schemeClr val="accent4">
                  <a:lumMod val="40000"/>
                  <a:lumOff val="60000"/>
                </a:schemeClr>
              </a:solidFill>
            </p:spPr>
            <p:txBody>
              <a:bodyPr>
                <a:normAutofit fontScale="92500" lnSpcReduction="20000"/>
              </a:bodyPr>
              <a:lstStyle/>
              <a:p>
                <a:pPr algn="just"/>
                <a:r>
                  <a:rPr lang="sq-AL" sz="3100" dirty="0">
                    <a:latin typeface="Times New Roman" panose="02020603050405020304" pitchFamily="18" charset="0"/>
                    <a:cs typeface="Times New Roman" panose="02020603050405020304" pitchFamily="18" charset="0"/>
                  </a:rPr>
                  <a:t>Jisimlerde ýagtylygyň serpilişiniň hem-de ýagtylygy üstünden geçirişiniň üç görnüşli düşündirilişiniň bardygy fizikadan bellidir, olar:</a:t>
                </a:r>
                <a:endParaRPr lang="ru-RU" sz="3100" dirty="0">
                  <a:latin typeface="Times New Roman" panose="02020603050405020304" pitchFamily="18" charset="0"/>
                  <a:cs typeface="Times New Roman" panose="02020603050405020304" pitchFamily="18" charset="0"/>
                </a:endParaRPr>
              </a:p>
              <a:p>
                <a:pPr lvl="0" algn="just"/>
                <a:r>
                  <a:rPr lang="tk-TM" sz="3100" dirty="0" smtClean="0">
                    <a:latin typeface="Times New Roman" panose="02020603050405020304" pitchFamily="18" charset="0"/>
                    <a:cs typeface="Times New Roman" panose="02020603050405020304" pitchFamily="18" charset="0"/>
                  </a:rPr>
                  <a:t>1. </a:t>
                </a:r>
                <a:r>
                  <a:rPr lang="sq-AL" sz="3100" dirty="0" smtClean="0">
                    <a:latin typeface="Times New Roman" panose="02020603050405020304" pitchFamily="18" charset="0"/>
                    <a:cs typeface="Times New Roman" panose="02020603050405020304" pitchFamily="18" charset="0"/>
                  </a:rPr>
                  <a:t>Ýagtylygyň </a:t>
                </a:r>
                <a:r>
                  <a:rPr lang="sq-AL" sz="3100" dirty="0">
                    <a:latin typeface="Times New Roman" panose="02020603050405020304" pitchFamily="18" charset="0"/>
                    <a:cs typeface="Times New Roman" panose="02020603050405020304" pitchFamily="18" charset="0"/>
                  </a:rPr>
                  <a:t>ýörite ugrukdyrylan görnüşi;</a:t>
                </a:r>
                <a:endParaRPr lang="ru-RU" sz="3100" dirty="0">
                  <a:latin typeface="Times New Roman" panose="02020603050405020304" pitchFamily="18" charset="0"/>
                  <a:cs typeface="Times New Roman" panose="02020603050405020304" pitchFamily="18" charset="0"/>
                </a:endParaRPr>
              </a:p>
              <a:p>
                <a:pPr lvl="0" algn="just"/>
                <a:r>
                  <a:rPr lang="tk-TM" sz="3100" dirty="0" smtClean="0">
                    <a:latin typeface="Times New Roman" panose="02020603050405020304" pitchFamily="18" charset="0"/>
                    <a:cs typeface="Times New Roman" panose="02020603050405020304" pitchFamily="18" charset="0"/>
                  </a:rPr>
                  <a:t>2. </a:t>
                </a:r>
                <a:r>
                  <a:rPr lang="sq-AL" sz="3100" dirty="0" smtClean="0">
                    <a:latin typeface="Times New Roman" panose="02020603050405020304" pitchFamily="18" charset="0"/>
                    <a:cs typeface="Times New Roman" panose="02020603050405020304" pitchFamily="18" charset="0"/>
                  </a:rPr>
                  <a:t>Ýagtylygyň </a:t>
                </a:r>
                <a:r>
                  <a:rPr lang="sq-AL" sz="3100" dirty="0">
                    <a:latin typeface="Times New Roman" panose="02020603050405020304" pitchFamily="18" charset="0"/>
                    <a:cs typeface="Times New Roman" panose="02020603050405020304" pitchFamily="18" charset="0"/>
                  </a:rPr>
                  <a:t>ýaýradylýan (diffuzionly) görnüşi;</a:t>
                </a:r>
                <a:endParaRPr lang="ru-RU" sz="3100" dirty="0">
                  <a:latin typeface="Times New Roman" panose="02020603050405020304" pitchFamily="18" charset="0"/>
                  <a:cs typeface="Times New Roman" panose="02020603050405020304" pitchFamily="18" charset="0"/>
                </a:endParaRPr>
              </a:p>
              <a:p>
                <a:pPr lvl="0" algn="just"/>
                <a:r>
                  <a:rPr lang="tk-TM" sz="3100" dirty="0" smtClean="0">
                    <a:latin typeface="Times New Roman" panose="02020603050405020304" pitchFamily="18" charset="0"/>
                    <a:cs typeface="Times New Roman" panose="02020603050405020304" pitchFamily="18" charset="0"/>
                  </a:rPr>
                  <a:t>3. </a:t>
                </a:r>
                <a:r>
                  <a:rPr lang="sq-AL" sz="3100" dirty="0" smtClean="0">
                    <a:latin typeface="Times New Roman" panose="02020603050405020304" pitchFamily="18" charset="0"/>
                    <a:cs typeface="Times New Roman" panose="02020603050405020304" pitchFamily="18" charset="0"/>
                  </a:rPr>
                  <a:t>Ýagtylygyň </a:t>
                </a:r>
                <a:r>
                  <a:rPr lang="sq-AL" sz="3100" dirty="0">
                    <a:latin typeface="Times New Roman" panose="02020603050405020304" pitchFamily="18" charset="0"/>
                    <a:cs typeface="Times New Roman" panose="02020603050405020304" pitchFamily="18" charset="0"/>
                  </a:rPr>
                  <a:t>ýaýradylyşynyň ugrukdyrylan görnüşi.</a:t>
                </a:r>
                <a:endParaRPr lang="ru-RU" sz="3100" dirty="0">
                  <a:latin typeface="Times New Roman" panose="02020603050405020304" pitchFamily="18" charset="0"/>
                  <a:cs typeface="Times New Roman" panose="02020603050405020304" pitchFamily="18" charset="0"/>
                </a:endParaRPr>
              </a:p>
              <a:p>
                <a:pPr algn="just"/>
                <a:r>
                  <a:rPr lang="sq-AL" sz="3100" dirty="0">
                    <a:latin typeface="Times New Roman" panose="02020603050405020304" pitchFamily="18" charset="0"/>
                    <a:cs typeface="Times New Roman" panose="02020603050405020304" pitchFamily="18" charset="0"/>
                  </a:rPr>
                  <a:t>Meselem, üsti timarlanyp ýalpyldadylan tekizlikde ýagtylyk ýaýraman doly yzyna serpilýär, bular ýaly jisimlerde ýagtylygyň ýaýramagy döremeýär. Eger-de jisimler ýagtylyga açyk häsiýetde bolsalar, onda ýagtylygy üstünden “ýitgisiz” geçirýär, meselem penjire aýnalary şöhleleri tutuşlygyna geçirýär diýilse kän bir uly ýalňyşlyk hasaplanmaýar.</a:t>
                </a:r>
                <a:endParaRPr lang="ru-RU" sz="3100" dirty="0">
                  <a:latin typeface="Times New Roman" panose="02020603050405020304" pitchFamily="18" charset="0"/>
                  <a:cs typeface="Times New Roman" panose="02020603050405020304" pitchFamily="18" charset="0"/>
                </a:endParaRPr>
              </a:p>
              <a:p>
                <a:pPr algn="just"/>
                <a:r>
                  <a:rPr lang="sq-AL" sz="3100" dirty="0">
                    <a:latin typeface="Times New Roman" panose="02020603050405020304" pitchFamily="18" charset="0"/>
                    <a:cs typeface="Times New Roman" panose="02020603050405020304" pitchFamily="18" charset="0"/>
                  </a:rPr>
                  <a:t>Emma käbir jisimlerde ýagtylyk serpilende, ýa-da jisimi böwsüp geçende ýagtylyk diffuzlenýär (ýitgä sezewar bolýar). Şeýle jisimlere mel, gips, izwest, täze ýagan gar, süýt reňkli aýnalar ýaly materiallary mysal getirse bolar. Bular ýaly jisimlerde ýagtylygyň serpilişi, siňişi we döwülişi yşyklandyrylyşa göni baglydyr.</a:t>
                </a:r>
                <a:endParaRPr lang="ru-RU" sz="3100" dirty="0">
                  <a:latin typeface="Times New Roman" panose="02020603050405020304" pitchFamily="18" charset="0"/>
                  <a:cs typeface="Times New Roman" panose="02020603050405020304" pitchFamily="18" charset="0"/>
                </a:endParaRPr>
              </a:p>
              <a:p>
                <a:pPr algn="just"/>
                <a:r>
                  <a:rPr lang="sq-AL" sz="3100" dirty="0">
                    <a:latin typeface="Times New Roman" panose="02020603050405020304" pitchFamily="18" charset="0"/>
                    <a:cs typeface="Times New Roman" panose="02020603050405020304" pitchFamily="18" charset="0"/>
                  </a:rPr>
                  <a:t>Ýagtylygyň </a:t>
                </a:r>
                <a14:m>
                  <m:oMath xmlns:m="http://schemas.openxmlformats.org/officeDocument/2006/math">
                    <m:r>
                      <a:rPr lang="sq-AL" sz="3100" b="1" i="1">
                        <a:latin typeface="Cambria Math" panose="02040503050406030204" pitchFamily="18" charset="0"/>
                      </a:rPr>
                      <m:t>𝝆</m:t>
                    </m:r>
                    <m:r>
                      <a:rPr lang="sq-AL" sz="3100" i="1">
                        <a:latin typeface="Cambria Math" panose="02040503050406030204" pitchFamily="18" charset="0"/>
                      </a:rPr>
                      <m:t>−</m:t>
                    </m:r>
                  </m:oMath>
                </a14:m>
                <a:r>
                  <a:rPr lang="sq-AL" sz="3100" dirty="0">
                    <a:latin typeface="Times New Roman" panose="02020603050405020304" pitchFamily="18" charset="0"/>
                    <a:cs typeface="Times New Roman" panose="02020603050405020304" pitchFamily="18" charset="0"/>
                  </a:rPr>
                  <a:t> serpiliş koeffisiýenti näçe uly bolsa şonça-da jisimiň üstüniň ýagtylygy ýiti bolup görünýär.</a:t>
                </a:r>
                <a:endParaRPr lang="ru-RU" sz="3100" dirty="0">
                  <a:latin typeface="Times New Roman" panose="02020603050405020304" pitchFamily="18" charset="0"/>
                  <a:cs typeface="Times New Roman" panose="02020603050405020304" pitchFamily="18" charset="0"/>
                </a:endParaRPr>
              </a:p>
              <a:p>
                <a:endParaRPr lang="ru-RU" dirty="0"/>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277091" y="221672"/>
                <a:ext cx="11665527" cy="6428509"/>
              </a:xfrm>
              <a:blipFill>
                <a:blip r:embed="rId2"/>
                <a:stretch>
                  <a:fillRect l="-993" t="-2938" r="-1149"/>
                </a:stretch>
              </a:blipFill>
            </p:spPr>
            <p:txBody>
              <a:bodyPr/>
              <a:lstStyle/>
              <a:p>
                <a:r>
                  <a:rPr lang="ru-RU">
                    <a:noFill/>
                  </a:rPr>
                  <a:t> </a:t>
                </a:r>
              </a:p>
            </p:txBody>
          </p:sp>
        </mc:Fallback>
      </mc:AlternateContent>
    </p:spTree>
    <p:extLst>
      <p:ext uri="{BB962C8B-B14F-4D97-AF65-F5344CB8AC3E}">
        <p14:creationId xmlns:p14="http://schemas.microsoft.com/office/powerpoint/2010/main" val="277170830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TotalTime>
  <Words>354</Words>
  <Application>Microsoft Office PowerPoint</Application>
  <PresentationFormat>Широкоэкранный</PresentationFormat>
  <Paragraphs>39</Paragraphs>
  <Slides>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7</vt:i4>
      </vt:variant>
    </vt:vector>
  </HeadingPairs>
  <TitlesOfParts>
    <vt:vector size="13" baseType="lpstr">
      <vt:lpstr>Arial</vt:lpstr>
      <vt:lpstr>Calibri</vt:lpstr>
      <vt:lpstr>Calibri Light</vt:lpstr>
      <vt:lpstr>Cambria Math</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Metrologiki derňew shemalary 1. Döwlet metrologiki shema 2. Metrologiki derňew döwründe geçirilýän çäreler</dc:title>
  <dc:creator>Аманов Гуйчгельды</dc:creator>
  <cp:lastModifiedBy>Пользователь</cp:lastModifiedBy>
  <cp:revision>14</cp:revision>
  <dcterms:created xsi:type="dcterms:W3CDTF">2020-12-30T08:40:54Z</dcterms:created>
  <dcterms:modified xsi:type="dcterms:W3CDTF">2021-01-28T04:26:10Z</dcterms:modified>
</cp:coreProperties>
</file>