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13" autoAdjust="0"/>
  </p:normalViewPr>
  <p:slideViewPr>
    <p:cSldViewPr snapToGrid="0">
      <p:cViewPr varScale="1">
        <p:scale>
          <a:sx n="62" d="100"/>
          <a:sy n="62" d="100"/>
        </p:scale>
        <p:origin x="73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2250762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80E6FDA-BFF5-474A-A2D6-CE1FE2D6678D}" type="datetimeFigureOut">
              <a:rPr lang="ru-RU" smtClean="0"/>
              <a:t>ср 18.11.20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3795256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1019392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4048878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1494980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2837797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19442073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3693207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173166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403881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101088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80E6FDA-BFF5-474A-A2D6-CE1FE2D6678D}" type="datetimeFigureOut">
              <a:rPr lang="ru-RU" smtClean="0"/>
              <a:t>ср 18.11.20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298918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80E6FDA-BFF5-474A-A2D6-CE1FE2D6678D}" type="datetimeFigureOut">
              <a:rPr lang="ru-RU" smtClean="0"/>
              <a:t>ср 18.11.20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408234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3365077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3429901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980E6FDA-BFF5-474A-A2D6-CE1FE2D6678D}" type="datetimeFigureOut">
              <a:rPr lang="ru-RU" smtClean="0"/>
              <a:t>ср 18.11.20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28204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80E6FDA-BFF5-474A-A2D6-CE1FE2D6678D}" type="datetimeFigureOut">
              <a:rPr lang="ru-RU" smtClean="0"/>
              <a:t>ср 18.11.20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120F33D-A083-4C36-886D-889043E27FB6}" type="slidenum">
              <a:rPr lang="ru-RU" smtClean="0"/>
              <a:t>‹#›</a:t>
            </a:fld>
            <a:endParaRPr lang="ru-RU"/>
          </a:p>
        </p:txBody>
      </p:sp>
    </p:spTree>
    <p:extLst>
      <p:ext uri="{BB962C8B-B14F-4D97-AF65-F5344CB8AC3E}">
        <p14:creationId xmlns:p14="http://schemas.microsoft.com/office/powerpoint/2010/main" val="3657804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80E6FDA-BFF5-474A-A2D6-CE1FE2D6678D}" type="datetimeFigureOut">
              <a:rPr lang="ru-RU" smtClean="0"/>
              <a:t>ср 18.11.20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120F33D-A083-4C36-886D-889043E27FB6}" type="slidenum">
              <a:rPr lang="ru-RU" smtClean="0"/>
              <a:t>‹#›</a:t>
            </a:fld>
            <a:endParaRPr lang="ru-RU"/>
          </a:p>
        </p:txBody>
      </p:sp>
    </p:spTree>
    <p:extLst>
      <p:ext uri="{BB962C8B-B14F-4D97-AF65-F5344CB8AC3E}">
        <p14:creationId xmlns:p14="http://schemas.microsoft.com/office/powerpoint/2010/main" val="63144221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pn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A89738-92EA-4CE7-A035-DA8477B6F8E4}"/>
              </a:ext>
            </a:extLst>
          </p:cNvPr>
          <p:cNvSpPr>
            <a:spLocks noGrp="1"/>
          </p:cNvSpPr>
          <p:nvPr>
            <p:ph type="title"/>
          </p:nvPr>
        </p:nvSpPr>
        <p:spPr>
          <a:xfrm>
            <a:off x="0" y="425009"/>
            <a:ext cx="10770034" cy="1400530"/>
          </a:xfrm>
        </p:spPr>
        <p:txBody>
          <a:bodyPr/>
          <a:lstStyle/>
          <a:p>
            <a:pPr algn="ctr"/>
            <a:r>
              <a:rPr lang="tk-TM" sz="4000" b="1" dirty="0">
                <a:latin typeface="Times New Roman" panose="02020603050405020304" pitchFamily="18" charset="0"/>
                <a:cs typeface="Times New Roman" panose="02020603050405020304" pitchFamily="18" charset="0"/>
              </a:rPr>
              <a:t>Tema:</a:t>
            </a:r>
            <a:r>
              <a:rPr lang="ru-RU" sz="4000" b="1" dirty="0" err="1">
                <a:latin typeface="Times New Roman" panose="02020603050405020304" pitchFamily="18" charset="0"/>
                <a:cs typeface="Times New Roman" panose="02020603050405020304" pitchFamily="18" charset="0"/>
              </a:rPr>
              <a:t>Awtomobilleriň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ýol</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boýunça</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hereketiniň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dartyş</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hasaplamasynyň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hereketiniň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esaslary</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FD62EE8-070A-43C4-8EB1-278ADB3F1CC7}"/>
              </a:ext>
            </a:extLst>
          </p:cNvPr>
          <p:cNvSpPr>
            <a:spLocks noGrp="1"/>
          </p:cNvSpPr>
          <p:nvPr>
            <p:ph idx="1"/>
          </p:nvPr>
        </p:nvSpPr>
        <p:spPr>
          <a:xfrm>
            <a:off x="1103312" y="2052918"/>
            <a:ext cx="10451379" cy="4195481"/>
          </a:xfrm>
        </p:spPr>
        <p:txBody>
          <a:bodyPr/>
          <a:lstStyle/>
          <a:p>
            <a:r>
              <a:rPr lang="tk-TM" sz="4000" b="1" dirty="0">
                <a:latin typeface="Times New Roman" panose="02020603050405020304" pitchFamily="18" charset="0"/>
                <a:cs typeface="Times New Roman" panose="02020603050405020304" pitchFamily="18" charset="0"/>
              </a:rPr>
              <a:t>Sapagyň meýilnamasy:</a:t>
            </a:r>
          </a:p>
          <a:p>
            <a:r>
              <a:rPr lang="tk-TM" sz="4000" b="1" dirty="0">
                <a:latin typeface="Times New Roman" panose="02020603050405020304" pitchFamily="18" charset="0"/>
                <a:cs typeface="Times New Roman" panose="02020603050405020304" pitchFamily="18" charset="0"/>
              </a:rPr>
              <a:t>1.</a:t>
            </a:r>
            <a:r>
              <a:rPr lang="hr-HR"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Awtomobiliň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hereketiniň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garşylyklary</a:t>
            </a:r>
            <a:r>
              <a:rPr lang="ru-RU" sz="4000" b="1" dirty="0">
                <a:latin typeface="Times New Roman" panose="02020603050405020304" pitchFamily="18" charset="0"/>
                <a:cs typeface="Times New Roman" panose="02020603050405020304" pitchFamily="18" charset="0"/>
              </a:rPr>
              <a:t>.</a:t>
            </a:r>
          </a:p>
          <a:p>
            <a:r>
              <a:rPr lang="hr-HR" sz="4000" b="1" dirty="0">
                <a:latin typeface="Times New Roman" panose="02020603050405020304" pitchFamily="18" charset="0"/>
                <a:cs typeface="Times New Roman" panose="02020603050405020304" pitchFamily="18" charset="0"/>
              </a:rPr>
              <a:t>2. </a:t>
            </a:r>
            <a:r>
              <a:rPr lang="ru-RU" sz="4000" b="1" dirty="0" err="1">
                <a:latin typeface="Times New Roman" panose="02020603050405020304" pitchFamily="18" charset="0"/>
                <a:cs typeface="Times New Roman" panose="02020603050405020304" pitchFamily="18" charset="0"/>
              </a:rPr>
              <a:t>Awtomobiliň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hereketiniň</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esasy</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talaplary</a:t>
            </a:r>
            <a:r>
              <a:rPr lang="ru-RU" sz="4000" b="1" dirty="0">
                <a:latin typeface="Times New Roman" panose="02020603050405020304" pitchFamily="18" charset="0"/>
                <a:cs typeface="Times New Roman" panose="02020603050405020304" pitchFamily="18" charset="0"/>
              </a:rPr>
              <a:t>.</a:t>
            </a:r>
          </a:p>
          <a:p>
            <a:r>
              <a:rPr lang="ru-RU" sz="4000" b="1" dirty="0">
                <a:latin typeface="Times New Roman" panose="02020603050405020304" pitchFamily="18" charset="0"/>
                <a:cs typeface="Times New Roman" panose="02020603050405020304" pitchFamily="18" charset="0"/>
              </a:rPr>
              <a:t>3. </a:t>
            </a:r>
            <a:r>
              <a:rPr lang="ru-RU" sz="4000" b="1" dirty="0" err="1">
                <a:latin typeface="Times New Roman" panose="02020603050405020304" pitchFamily="18" charset="0"/>
                <a:cs typeface="Times New Roman" panose="02020603050405020304" pitchFamily="18" charset="0"/>
              </a:rPr>
              <a:t>Hereket</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garşylyklaryny</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kesgitlenilişi</a:t>
            </a:r>
            <a:r>
              <a:rPr lang="ru-RU" sz="4000" b="1" dirty="0">
                <a:latin typeface="Times New Roman" panose="02020603050405020304" pitchFamily="18" charset="0"/>
                <a:cs typeface="Times New Roman" panose="02020603050405020304" pitchFamily="18" charset="0"/>
              </a:rPr>
              <a:t>.</a:t>
            </a:r>
          </a:p>
          <a:p>
            <a:pPr marL="0" indent="0">
              <a:buNone/>
            </a:pPr>
            <a:endParaRPr lang="ru-RU" dirty="0"/>
          </a:p>
        </p:txBody>
      </p:sp>
    </p:spTree>
    <p:extLst>
      <p:ext uri="{BB962C8B-B14F-4D97-AF65-F5344CB8AC3E}">
        <p14:creationId xmlns:p14="http://schemas.microsoft.com/office/powerpoint/2010/main" val="1996072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19BA3E-DB23-4234-8A9F-1C1E224B790F}"/>
              </a:ext>
            </a:extLst>
          </p:cNvPr>
          <p:cNvSpPr>
            <a:spLocks noGrp="1"/>
          </p:cNvSpPr>
          <p:nvPr>
            <p:ph type="title"/>
          </p:nvPr>
        </p:nvSpPr>
        <p:spPr>
          <a:xfrm>
            <a:off x="759418" y="452718"/>
            <a:ext cx="9655444" cy="1400530"/>
          </a:xfrm>
        </p:spPr>
        <p:txBody>
          <a:bodyPr/>
          <a:lstStyle/>
          <a:p>
            <a:r>
              <a:rPr lang="sq-AL" sz="2800" b="1" dirty="0">
                <a:latin typeface="Times New Roman" panose="02020603050405020304" pitchFamily="18" charset="0"/>
                <a:cs typeface="Times New Roman" panose="02020603050405020304" pitchFamily="18" charset="0"/>
              </a:rPr>
              <a:t>Awtomobil deformirlenýän toprakly üst boýunça hereketlenende döredýän oýuklygy esasynda emele getirýän tigirlenme garşylygy şu aşakdaky formula bilen kesgitlenilýär.</a:t>
            </a:r>
            <a:endParaRPr lang="ru-RU"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78027E02-50B7-4CEB-9436-E3F97E042121}"/>
              </a:ext>
            </a:extLst>
          </p:cNvPr>
          <p:cNvSpPr>
            <a:spLocks noGrp="1"/>
          </p:cNvSpPr>
          <p:nvPr>
            <p:ph idx="1"/>
          </p:nvPr>
        </p:nvSpPr>
        <p:spPr>
          <a:xfrm>
            <a:off x="939799" y="2489200"/>
            <a:ext cx="8200275" cy="3916082"/>
          </a:xfrm>
        </p:spPr>
        <p:txBody>
          <a:bodyPr/>
          <a:lstStyle/>
          <a:p>
            <a:r>
              <a:rPr lang="sq-AL" b="1" dirty="0">
                <a:latin typeface="Times New Roman" panose="02020603050405020304" pitchFamily="18" charset="0"/>
                <a:cs typeface="Times New Roman" panose="02020603050405020304" pitchFamily="18" charset="0"/>
              </a:rPr>
              <a:t>Bu ýerde: ξ– topragyň düzüminiň ýagdaýyna görä alynan koeffisiýent (ξ-0,75 -1); </a:t>
            </a:r>
            <a:endParaRPr lang="ru-RU" b="1"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Н</a:t>
            </a:r>
            <a:r>
              <a:rPr lang="sq-AL" b="1" dirty="0">
                <a:latin typeface="Times New Roman" panose="02020603050405020304" pitchFamily="18" charset="0"/>
                <a:cs typeface="Times New Roman" panose="02020603050405020304" pitchFamily="18" charset="0"/>
              </a:rPr>
              <a:t> – tigiriň geçenden soňra döredýän oýuklygy esasynda çuňlugy; </a:t>
            </a:r>
            <a:endParaRPr lang="ru-RU" b="1" dirty="0">
              <a:latin typeface="Times New Roman" panose="02020603050405020304" pitchFamily="18" charset="0"/>
              <a:cs typeface="Times New Roman" panose="02020603050405020304" pitchFamily="18" charset="0"/>
            </a:endParaRPr>
          </a:p>
          <a:p>
            <a:r>
              <a:rPr lang="sq-AL" b="1" i="1" dirty="0">
                <a:latin typeface="Times New Roman" panose="02020603050405020304" pitchFamily="18" charset="0"/>
                <a:cs typeface="Times New Roman" panose="02020603050405020304" pitchFamily="18" charset="0"/>
              </a:rPr>
              <a:t>D</a:t>
            </a:r>
            <a:r>
              <a:rPr lang="sq-AL" b="1" dirty="0">
                <a:latin typeface="Times New Roman" panose="02020603050405020304" pitchFamily="18" charset="0"/>
                <a:cs typeface="Times New Roman" panose="02020603050405020304" pitchFamily="18" charset="0"/>
              </a:rPr>
              <a:t> – tigiriň diýametri.</a:t>
            </a:r>
            <a:endParaRPr lang="ru-RU" b="1" dirty="0">
              <a:latin typeface="Times New Roman" panose="02020603050405020304" pitchFamily="18" charset="0"/>
              <a:cs typeface="Times New Roman" panose="02020603050405020304" pitchFamily="18" charset="0"/>
            </a:endParaRPr>
          </a:p>
          <a:p>
            <a:pPr algn="ctr"/>
            <a:r>
              <a:rPr lang="sq-AL" dirty="0"/>
              <a:t>	</a:t>
            </a:r>
            <a:r>
              <a:rPr lang="sq-AL" sz="2400" b="1" dirty="0">
                <a:latin typeface="Times New Roman" panose="02020603050405020304" pitchFamily="18" charset="0"/>
                <a:cs typeface="Times New Roman" panose="02020603050405020304" pitchFamily="18" charset="0"/>
              </a:rPr>
              <a:t>Adaty ýagdaýda tigirlenme garşylyk koeffisiýenti awtomobiliň umumy agramyna degişli bolup şu aşakdaky formula bilen kesgitlenilýär.</a:t>
            </a:r>
            <a:endParaRPr lang="ru-RU" sz="2400" b="1" dirty="0">
              <a:latin typeface="Times New Roman" panose="02020603050405020304" pitchFamily="18" charset="0"/>
              <a:cs typeface="Times New Roman" panose="02020603050405020304" pitchFamily="18" charset="0"/>
            </a:endParaRPr>
          </a:p>
          <a:p>
            <a:r>
              <a:rPr lang="sq-AL" i="1" dirty="0"/>
              <a:t>f</a:t>
            </a:r>
            <a:r>
              <a:rPr lang="sq-AL" i="1" baseline="-25000" dirty="0"/>
              <a:t>ort </a:t>
            </a:r>
            <a:r>
              <a:rPr lang="sq-AL" i="1" dirty="0"/>
              <a:t>= </a:t>
            </a:r>
            <a:endParaRPr lang="ru-RU" dirty="0"/>
          </a:p>
        </p:txBody>
      </p:sp>
      <p:pic>
        <p:nvPicPr>
          <p:cNvPr id="5122" name="Picture 2">
            <a:extLst>
              <a:ext uri="{FF2B5EF4-FFF2-40B4-BE49-F238E27FC236}">
                <a16:creationId xmlns:a16="http://schemas.microsoft.com/office/drawing/2014/main" id="{1DA2FF9F-254E-4607-B148-0CABF8F5D1C4}"/>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22160" y="1978184"/>
            <a:ext cx="2611860" cy="511016"/>
          </a:xfrm>
          <a:prstGeom prst="rect">
            <a:avLst/>
          </a:prstGeom>
          <a:solidFill>
            <a:schemeClr val="tx1"/>
          </a:solidFill>
          <a:ln>
            <a:noFill/>
          </a:ln>
        </p:spPr>
      </p:pic>
      <p:sp>
        <p:nvSpPr>
          <p:cNvPr id="11" name="Rectangle 13">
            <a:extLst>
              <a:ext uri="{FF2B5EF4-FFF2-40B4-BE49-F238E27FC236}">
                <a16:creationId xmlns:a16="http://schemas.microsoft.com/office/drawing/2014/main" id="{7BCC54CE-18B4-41FC-BD7B-3CD917180005}"/>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5132" name="Picture 12">
            <a:extLst>
              <a:ext uri="{FF2B5EF4-FFF2-40B4-BE49-F238E27FC236}">
                <a16:creationId xmlns:a16="http://schemas.microsoft.com/office/drawing/2014/main" id="{EBE5B20D-E587-4B4B-993A-6F83C82E1FBE}"/>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57399" y="5194300"/>
            <a:ext cx="762001" cy="673100"/>
          </a:xfrm>
          <a:prstGeom prst="rect">
            <a:avLst/>
          </a:prstGeom>
          <a:solidFill>
            <a:schemeClr val="tx1"/>
          </a:solidFill>
        </p:spPr>
      </p:pic>
      <p:sp>
        <p:nvSpPr>
          <p:cNvPr id="12" name="Rectangle 15">
            <a:extLst>
              <a:ext uri="{FF2B5EF4-FFF2-40B4-BE49-F238E27FC236}">
                <a16:creationId xmlns:a16="http://schemas.microsoft.com/office/drawing/2014/main" id="{9DF02B18-4DD8-40DC-84E0-F584FEFD1F71}"/>
              </a:ext>
            </a:extLst>
          </p:cNvPr>
          <p:cNvSpPr>
            <a:spLocks noChangeArrowheads="1"/>
          </p:cNvSpPr>
          <p:nvPr/>
        </p:nvSpPr>
        <p:spPr bwMode="auto">
          <a:xfrm>
            <a:off x="4038601" y="5318773"/>
            <a:ext cx="744754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Bu ýerde:  </a:t>
            </a:r>
            <a:endParaRPr kumimoji="0" lang="sq-AL" altLang="ru-RU" sz="1800" b="0" i="0" u="none" strike="noStrike" cap="none" normalizeH="0" baseline="0">
              <a:ln>
                <a:noFill/>
              </a:ln>
              <a:solidFill>
                <a:schemeClr val="tx1"/>
              </a:solidFill>
              <a:effectLst/>
              <a:latin typeface="Arial" panose="020B0604020202020204" pitchFamily="34" charset="0"/>
            </a:endParaRPr>
          </a:p>
        </p:txBody>
      </p:sp>
      <p:pic>
        <p:nvPicPr>
          <p:cNvPr id="5134" name="Picture 14">
            <a:extLst>
              <a:ext uri="{FF2B5EF4-FFF2-40B4-BE49-F238E27FC236}">
                <a16:creationId xmlns:a16="http://schemas.microsoft.com/office/drawing/2014/main" id="{1C2CC56B-22C1-48FD-88CE-2060AA88B930}"/>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95701" y="5882051"/>
            <a:ext cx="342900" cy="457572"/>
          </a:xfrm>
          <a:prstGeom prst="rect">
            <a:avLst/>
          </a:prstGeom>
          <a:solidFill>
            <a:schemeClr val="tx1"/>
          </a:solidFill>
        </p:spPr>
      </p:pic>
      <p:sp>
        <p:nvSpPr>
          <p:cNvPr id="13" name="Rectangle 16">
            <a:extLst>
              <a:ext uri="{FF2B5EF4-FFF2-40B4-BE49-F238E27FC236}">
                <a16:creationId xmlns:a16="http://schemas.microsoft.com/office/drawing/2014/main" id="{8BC591A1-AB6C-408F-A0A7-838B5391DA9B}"/>
              </a:ext>
            </a:extLst>
          </p:cNvPr>
          <p:cNvSpPr>
            <a:spLocks noChangeArrowheads="1"/>
          </p:cNvSpPr>
          <p:nvPr/>
        </p:nvSpPr>
        <p:spPr bwMode="auto">
          <a:xfrm>
            <a:off x="4038601" y="5756894"/>
            <a:ext cx="744754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20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kumimoji="0" lang="sq-AL" altLang="ru-RU" sz="20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awtomobiliň ähli tigirleriň jemi tigirlenme garşylygy; </a:t>
            </a:r>
            <a:endParaRPr kumimoji="0" lang="ru-RU" altLang="ru-RU" sz="20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sq-AL" altLang="ru-RU" sz="2000" b="1" i="1"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G</a:t>
            </a:r>
            <a:r>
              <a:rPr kumimoji="0" lang="sq-AL" altLang="ru-RU" sz="2000" b="1" i="1" u="none" strike="noStrike" cap="none" normalizeH="0" baseline="-3000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awt</a:t>
            </a:r>
            <a:r>
              <a:rPr kumimoji="0" lang="sq-AL" altLang="ru-RU" sz="20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 awtomobiliň agramy.</a:t>
            </a:r>
            <a:endParaRPr kumimoji="0" lang="sq-AL" altLang="ru-RU"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2371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6C22C0B-710B-4D6D-9D12-DB776325FC51}"/>
              </a:ext>
            </a:extLst>
          </p:cNvPr>
          <p:cNvSpPr>
            <a:spLocks noGrp="1"/>
          </p:cNvSpPr>
          <p:nvPr>
            <p:ph type="title"/>
          </p:nvPr>
        </p:nvSpPr>
        <p:spPr>
          <a:xfrm>
            <a:off x="646111" y="452717"/>
            <a:ext cx="9404723" cy="5591621"/>
          </a:xfrm>
        </p:spPr>
        <p:txBody>
          <a:bodyPr/>
          <a:lstStyle/>
          <a:p>
            <a:r>
              <a:rPr lang="sq-AL" sz="4800" dirty="0">
                <a:latin typeface="Times New Roman" panose="02020603050405020304" pitchFamily="18" charset="0"/>
                <a:cs typeface="Times New Roman" panose="02020603050405020304" pitchFamily="18" charset="0"/>
              </a:rPr>
              <a:t>Tigirlenme garşylygy birnäçe faktorlara baglydyr :</a:t>
            </a:r>
            <a:br>
              <a:rPr lang="ru-RU" sz="4800" dirty="0">
                <a:latin typeface="Times New Roman" panose="02020603050405020304" pitchFamily="18" charset="0"/>
                <a:cs typeface="Times New Roman" panose="02020603050405020304" pitchFamily="18" charset="0"/>
              </a:rPr>
            </a:br>
            <a:r>
              <a:rPr lang="tk-TM" sz="4800" dirty="0">
                <a:latin typeface="Times New Roman" panose="02020603050405020304" pitchFamily="18" charset="0"/>
                <a:cs typeface="Times New Roman" panose="02020603050405020304" pitchFamily="18" charset="0"/>
              </a:rPr>
              <a:t>1.</a:t>
            </a:r>
            <a:r>
              <a:rPr lang="sq-AL" sz="4800" dirty="0">
                <a:latin typeface="Times New Roman" panose="02020603050405020304" pitchFamily="18" charset="0"/>
                <a:cs typeface="Times New Roman" panose="02020603050405020304" pitchFamily="18" charset="0"/>
              </a:rPr>
              <a:t>ýol örtüginiň tekizligi</a:t>
            </a:r>
            <a:r>
              <a:rPr lang="ru-RU" sz="4800" dirty="0">
                <a:latin typeface="Times New Roman" panose="02020603050405020304" pitchFamily="18" charset="0"/>
                <a:cs typeface="Times New Roman" panose="02020603050405020304" pitchFamily="18" charset="0"/>
              </a:rPr>
              <a:t>; </a:t>
            </a:r>
            <a:br>
              <a:rPr lang="ru-RU" sz="4800" dirty="0">
                <a:latin typeface="Times New Roman" panose="02020603050405020304" pitchFamily="18" charset="0"/>
                <a:cs typeface="Times New Roman" panose="02020603050405020304" pitchFamily="18" charset="0"/>
              </a:rPr>
            </a:br>
            <a:r>
              <a:rPr lang="tk-TM" sz="4800" dirty="0">
                <a:latin typeface="Times New Roman" panose="02020603050405020304" pitchFamily="18" charset="0"/>
                <a:cs typeface="Times New Roman" panose="02020603050405020304" pitchFamily="18" charset="0"/>
              </a:rPr>
              <a:t>2.</a:t>
            </a:r>
            <a:r>
              <a:rPr lang="sq-AL" sz="4800" dirty="0">
                <a:latin typeface="Times New Roman" panose="02020603050405020304" pitchFamily="18" charset="0"/>
                <a:cs typeface="Times New Roman" panose="02020603050405020304" pitchFamily="18" charset="0"/>
              </a:rPr>
              <a:t>awtomobiliň hereket tizligi</a:t>
            </a:r>
            <a:r>
              <a:rPr lang="ru-RU" sz="4800" dirty="0">
                <a:latin typeface="Times New Roman" panose="02020603050405020304" pitchFamily="18" charset="0"/>
                <a:cs typeface="Times New Roman" panose="02020603050405020304" pitchFamily="18" charset="0"/>
              </a:rPr>
              <a:t>; </a:t>
            </a:r>
            <a:br>
              <a:rPr lang="ru-RU" sz="4800" dirty="0">
                <a:latin typeface="Times New Roman" panose="02020603050405020304" pitchFamily="18" charset="0"/>
                <a:cs typeface="Times New Roman" panose="02020603050405020304" pitchFamily="18" charset="0"/>
              </a:rPr>
            </a:br>
            <a:r>
              <a:rPr lang="tk-TM" sz="4800" dirty="0">
                <a:latin typeface="Times New Roman" panose="02020603050405020304" pitchFamily="18" charset="0"/>
                <a:cs typeface="Times New Roman" panose="02020603050405020304" pitchFamily="18" charset="0"/>
              </a:rPr>
              <a:t>3.</a:t>
            </a:r>
            <a:r>
              <a:rPr lang="sq-AL" sz="4800" dirty="0">
                <a:latin typeface="Times New Roman" panose="02020603050405020304" pitchFamily="18" charset="0"/>
                <a:cs typeface="Times New Roman" panose="02020603050405020304" pitchFamily="18" charset="0"/>
              </a:rPr>
              <a:t>şinanyň maýyşgaklygy</a:t>
            </a:r>
            <a:r>
              <a:rPr lang="ru-RU" sz="4800" dirty="0">
                <a:latin typeface="Times New Roman" panose="02020603050405020304" pitchFamily="18" charset="0"/>
                <a:cs typeface="Times New Roman" panose="02020603050405020304" pitchFamily="18" charset="0"/>
              </a:rPr>
              <a:t>. </a:t>
            </a:r>
            <a:br>
              <a:rPr lang="ru-RU" dirty="0"/>
            </a:br>
            <a:endParaRPr lang="ru-RU" dirty="0"/>
          </a:p>
        </p:txBody>
      </p:sp>
    </p:spTree>
    <p:extLst>
      <p:ext uri="{BB962C8B-B14F-4D97-AF65-F5344CB8AC3E}">
        <p14:creationId xmlns:p14="http://schemas.microsoft.com/office/powerpoint/2010/main" val="1975999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A78D08-7A49-45AE-82A9-DEA8202F612E}"/>
              </a:ext>
            </a:extLst>
          </p:cNvPr>
          <p:cNvSpPr>
            <a:spLocks noGrp="1"/>
          </p:cNvSpPr>
          <p:nvPr>
            <p:ph type="title"/>
          </p:nvPr>
        </p:nvSpPr>
        <p:spPr>
          <a:xfrm>
            <a:off x="646111" y="757518"/>
            <a:ext cx="9404723" cy="572518"/>
          </a:xfrm>
        </p:spPr>
        <p:txBody>
          <a:bodyPr/>
          <a:lstStyle/>
          <a:p>
            <a:pPr algn="ctr"/>
            <a:r>
              <a:rPr lang="sq-AL" sz="3600" b="1" dirty="0">
                <a:latin typeface="Times New Roman" panose="02020603050405020304" pitchFamily="18" charset="0"/>
                <a:cs typeface="Times New Roman" panose="02020603050405020304" pitchFamily="18" charset="0"/>
              </a:rPr>
              <a:t>1. Awtomobiliň hereketiniň garşylyklary</a:t>
            </a:r>
            <a:br>
              <a:rPr lang="ru-RU" dirty="0"/>
            </a:br>
            <a:endParaRPr lang="ru-RU" dirty="0"/>
          </a:p>
        </p:txBody>
      </p:sp>
      <p:sp>
        <p:nvSpPr>
          <p:cNvPr id="3" name="Объект 2">
            <a:extLst>
              <a:ext uri="{FF2B5EF4-FFF2-40B4-BE49-F238E27FC236}">
                <a16:creationId xmlns:a16="http://schemas.microsoft.com/office/drawing/2014/main" id="{A752D393-B952-4A01-8F4D-C63E4930FFE0}"/>
              </a:ext>
            </a:extLst>
          </p:cNvPr>
          <p:cNvSpPr>
            <a:spLocks noGrp="1"/>
          </p:cNvSpPr>
          <p:nvPr>
            <p:ph idx="1"/>
          </p:nvPr>
        </p:nvSpPr>
        <p:spPr>
          <a:xfrm>
            <a:off x="914400" y="1597755"/>
            <a:ext cx="11014364" cy="4807527"/>
          </a:xfrm>
        </p:spPr>
        <p:txBody>
          <a:bodyPr>
            <a:normAutofit/>
          </a:bodyPr>
          <a:lstStyle/>
          <a:p>
            <a:r>
              <a:rPr lang="sq-AL" sz="3200" b="1" dirty="0">
                <a:latin typeface="Times New Roman" panose="02020603050405020304" pitchFamily="18" charset="0"/>
                <a:cs typeface="Times New Roman" panose="02020603050405020304" pitchFamily="18" charset="0"/>
              </a:rPr>
              <a:t>Ýoluň trassasynyň aýratyn elementleriniň talaby</a:t>
            </a:r>
            <a:r>
              <a:rPr lang="ru-RU" sz="3200" b="1" dirty="0">
                <a:latin typeface="Times New Roman" panose="02020603050405020304" pitchFamily="18" charset="0"/>
                <a:cs typeface="Times New Roman" panose="02020603050405020304" pitchFamily="18" charset="0"/>
              </a:rPr>
              <a:t>,</a:t>
            </a:r>
            <a:r>
              <a:rPr lang="sq-AL" sz="3200" b="1" dirty="0">
                <a:latin typeface="Times New Roman" panose="02020603050405020304" pitchFamily="18" charset="0"/>
                <a:cs typeface="Times New Roman" panose="02020603050405020304" pitchFamily="18" charset="0"/>
              </a:rPr>
              <a:t> ýeketäk awtomobiliň ýol hereketiniň şertleri boýunça bellenilýär.</a:t>
            </a:r>
            <a:endParaRPr lang="tk-TM" sz="3200" b="1" dirty="0">
              <a:latin typeface="Times New Roman" panose="02020603050405020304" pitchFamily="18" charset="0"/>
              <a:cs typeface="Times New Roman" panose="02020603050405020304" pitchFamily="18" charset="0"/>
            </a:endParaRPr>
          </a:p>
          <a:p>
            <a:r>
              <a:rPr lang="sq-AL" sz="3200" b="1" dirty="0">
                <a:latin typeface="Times New Roman" panose="02020603050405020304" pitchFamily="18" charset="0"/>
                <a:cs typeface="Times New Roman" panose="02020603050405020304" pitchFamily="18" charset="0"/>
              </a:rPr>
              <a:t> Awtomobiliň ýol boýunça hakyky hereketiniň kadasy şu aşakdaky 3 sany faktor boýunça kesgitlenilýär:</a:t>
            </a:r>
            <a:endParaRPr lang="ru-RU" sz="3200" b="1" dirty="0">
              <a:latin typeface="Times New Roman" panose="02020603050405020304" pitchFamily="18" charset="0"/>
              <a:cs typeface="Times New Roman" panose="02020603050405020304" pitchFamily="18" charset="0"/>
            </a:endParaRPr>
          </a:p>
          <a:p>
            <a:pPr lvl="0"/>
            <a:r>
              <a:rPr lang="tk-TM" sz="3200" b="1" dirty="0">
                <a:latin typeface="Times New Roman" panose="02020603050405020304" pitchFamily="18" charset="0"/>
                <a:cs typeface="Times New Roman" panose="02020603050405020304" pitchFamily="18" charset="0"/>
              </a:rPr>
              <a:t>1. </a:t>
            </a:r>
            <a:r>
              <a:rPr lang="sq-AL" sz="3200" b="1" dirty="0">
                <a:latin typeface="Times New Roman" panose="02020603050405020304" pitchFamily="18" charset="0"/>
                <a:cs typeface="Times New Roman" panose="02020603050405020304" pitchFamily="18" charset="0"/>
              </a:rPr>
              <a:t>Awtomobiliň ulanylyş häsiýetleri. </a:t>
            </a:r>
            <a:endParaRPr lang="ru-RU" sz="3200" b="1" dirty="0">
              <a:latin typeface="Times New Roman" panose="02020603050405020304" pitchFamily="18" charset="0"/>
              <a:cs typeface="Times New Roman" panose="02020603050405020304" pitchFamily="18" charset="0"/>
            </a:endParaRPr>
          </a:p>
          <a:p>
            <a:pPr lvl="0"/>
            <a:r>
              <a:rPr lang="tk-TM" sz="3200" b="1" dirty="0">
                <a:latin typeface="Times New Roman" panose="02020603050405020304" pitchFamily="18" charset="0"/>
                <a:cs typeface="Times New Roman" panose="02020603050405020304" pitchFamily="18" charset="0"/>
              </a:rPr>
              <a:t>2. </a:t>
            </a:r>
            <a:r>
              <a:rPr lang="sq-AL" sz="3200" b="1" dirty="0">
                <a:latin typeface="Times New Roman" panose="02020603050405020304" pitchFamily="18" charset="0"/>
                <a:cs typeface="Times New Roman" panose="02020603050405020304" pitchFamily="18" charset="0"/>
              </a:rPr>
              <a:t>Hereket tizligini kesgitleýän ýol şertleri.</a:t>
            </a:r>
            <a:endParaRPr lang="ru-RU" sz="3200" b="1" dirty="0">
              <a:latin typeface="Times New Roman" panose="02020603050405020304" pitchFamily="18" charset="0"/>
              <a:cs typeface="Times New Roman" panose="02020603050405020304" pitchFamily="18" charset="0"/>
            </a:endParaRPr>
          </a:p>
          <a:p>
            <a:pPr lvl="0"/>
            <a:r>
              <a:rPr lang="tk-TM" sz="3200" b="1" dirty="0">
                <a:latin typeface="Times New Roman" panose="02020603050405020304" pitchFamily="18" charset="0"/>
                <a:cs typeface="Times New Roman" panose="02020603050405020304" pitchFamily="18" charset="0"/>
              </a:rPr>
              <a:t>3. </a:t>
            </a:r>
            <a:r>
              <a:rPr lang="sq-AL" sz="3200" b="1" dirty="0">
                <a:latin typeface="Times New Roman" panose="02020603050405020304" pitchFamily="18" charset="0"/>
                <a:cs typeface="Times New Roman" panose="02020603050405020304" pitchFamily="18" charset="0"/>
              </a:rPr>
              <a:t>Ýol şertlerini dogry kabul edip hereketiň tizligini saýlap almak bilen sürüjiniň öz ukyplylygy. </a:t>
            </a:r>
            <a:endParaRPr lang="ru-RU" sz="3200" b="1"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180946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9A2F6D-03FF-42F6-8076-CAEB3CB6E5C4}"/>
              </a:ext>
            </a:extLst>
          </p:cNvPr>
          <p:cNvSpPr>
            <a:spLocks noGrp="1"/>
          </p:cNvSpPr>
          <p:nvPr>
            <p:ph type="title"/>
          </p:nvPr>
        </p:nvSpPr>
        <p:spPr>
          <a:xfrm>
            <a:off x="875201" y="284019"/>
            <a:ext cx="10573849" cy="1773381"/>
          </a:xfrm>
        </p:spPr>
        <p:txBody>
          <a:bodyPr/>
          <a:lstStyle/>
          <a:p>
            <a:r>
              <a:rPr lang="sq-AL" sz="2800" b="1" dirty="0">
                <a:latin typeface="Times New Roman" panose="02020603050405020304" pitchFamily="18" charset="0"/>
                <a:cs typeface="Times New Roman" panose="02020603050405020304" pitchFamily="18" charset="0"/>
              </a:rPr>
              <a:t>Awtomobiliň eýerdiji tigirlerne hereketlendirijiniň döredýän dartyş güýji hereketiň garşylyk güýjüni eňip geçmeklige sarp edilýär. Umumy ýagdaýda awtomobil tizlenip </a:t>
            </a:r>
            <a:r>
              <a:rPr lang="ru-RU" sz="2800" b="1" dirty="0" err="1">
                <a:latin typeface="Times New Roman" panose="02020603050405020304" pitchFamily="18" charset="0"/>
                <a:cs typeface="Times New Roman" panose="02020603050405020304" pitchFamily="18" charset="0"/>
              </a:rPr>
              <a:t>ýapgyda</a:t>
            </a:r>
            <a:r>
              <a:rPr lang="sq-AL" sz="2800" b="1" dirty="0">
                <a:latin typeface="Times New Roman" panose="02020603050405020304" pitchFamily="18" charset="0"/>
                <a:cs typeface="Times New Roman" panose="02020603050405020304" pitchFamily="18" charset="0"/>
              </a:rPr>
              <a:t> hereket edende oňa şu aşakdaky garşylyk güýçler täsir edýär</a:t>
            </a:r>
            <a:r>
              <a:rPr lang="tk-TM" sz="2800" b="1" dirty="0">
                <a:latin typeface="Times New Roman" panose="02020603050405020304" pitchFamily="18" charset="0"/>
                <a:cs typeface="Times New Roman" panose="02020603050405020304" pitchFamily="18" charset="0"/>
              </a:rPr>
              <a:t>:</a:t>
            </a:r>
            <a:endParaRPr lang="ru-RU" sz="2800" b="1" dirty="0">
              <a:latin typeface="Times New Roman" panose="02020603050405020304" pitchFamily="18" charset="0"/>
              <a:cs typeface="Times New Roman" panose="02020603050405020304" pitchFamily="18" charset="0"/>
            </a:endParaRPr>
          </a:p>
        </p:txBody>
      </p:sp>
      <p:pic>
        <p:nvPicPr>
          <p:cNvPr id="1026" name="Рисунок 7">
            <a:extLst>
              <a:ext uri="{FF2B5EF4-FFF2-40B4-BE49-F238E27FC236}">
                <a16:creationId xmlns:a16="http://schemas.microsoft.com/office/drawing/2014/main" id="{858E4ADD-D16C-4CB7-9AA1-4C6B2B6541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2186592"/>
            <a:ext cx="6689756" cy="34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Прямоугольник 3">
            <a:extLst>
              <a:ext uri="{FF2B5EF4-FFF2-40B4-BE49-F238E27FC236}">
                <a16:creationId xmlns:a16="http://schemas.microsoft.com/office/drawing/2014/main" id="{BF1CEC77-11D1-4E0C-90A9-AF924952DD6C}"/>
              </a:ext>
            </a:extLst>
          </p:cNvPr>
          <p:cNvSpPr/>
          <p:nvPr/>
        </p:nvSpPr>
        <p:spPr>
          <a:xfrm>
            <a:off x="5809037" y="5742984"/>
            <a:ext cx="5454707" cy="830997"/>
          </a:xfrm>
          <a:prstGeom prst="rect">
            <a:avLst/>
          </a:prstGeom>
        </p:spPr>
        <p:txBody>
          <a:bodyPr wrap="square">
            <a:spAutoFit/>
          </a:bodyPr>
          <a:lstStyle/>
          <a:p>
            <a:pPr algn="ctr"/>
            <a:r>
              <a:rPr lang="sq-AL" sz="2400" b="1" dirty="0">
                <a:latin typeface="Times New Roman" panose="02020603050405020304" pitchFamily="18" charset="0"/>
                <a:ea typeface="Times New Roman" panose="02020603050405020304" pitchFamily="18" charset="0"/>
              </a:rPr>
              <a:t>Awtomobile täsir edýän hereketiň garşylyk güýçleri</a:t>
            </a:r>
            <a:endParaRPr lang="ru-RU" sz="2400" dirty="0"/>
          </a:p>
        </p:txBody>
      </p:sp>
      <p:sp>
        <p:nvSpPr>
          <p:cNvPr id="5" name="Прямоугольник 4">
            <a:extLst>
              <a:ext uri="{FF2B5EF4-FFF2-40B4-BE49-F238E27FC236}">
                <a16:creationId xmlns:a16="http://schemas.microsoft.com/office/drawing/2014/main" id="{3E6869C2-DB58-4381-9800-E888A75DB3E2}"/>
              </a:ext>
            </a:extLst>
          </p:cNvPr>
          <p:cNvSpPr/>
          <p:nvPr/>
        </p:nvSpPr>
        <p:spPr>
          <a:xfrm>
            <a:off x="320644" y="2186592"/>
            <a:ext cx="4860956" cy="4305602"/>
          </a:xfrm>
          <a:prstGeom prst="rect">
            <a:avLst/>
          </a:prstGeom>
        </p:spPr>
        <p:txBody>
          <a:bodyPr wrap="square">
            <a:spAutoFit/>
          </a:bodyPr>
          <a:lstStyle/>
          <a:p>
            <a:pPr marL="342900" lvl="0" indent="-342900" algn="just">
              <a:lnSpc>
                <a:spcPct val="115000"/>
              </a:lnSpc>
              <a:spcAft>
                <a:spcPts val="0"/>
              </a:spcAft>
              <a:buFont typeface="+mj-lt"/>
              <a:buAutoNum type="arabicPeriod"/>
            </a:pPr>
            <a:r>
              <a:rPr lang="sq-AL" sz="2400" b="1" dirty="0">
                <a:latin typeface="Times New Roman" panose="02020603050405020304" pitchFamily="18" charset="0"/>
                <a:ea typeface="Times New Roman" panose="02020603050405020304" pitchFamily="18" charset="0"/>
              </a:rPr>
              <a:t>Howa akymynyň garşylygy</a:t>
            </a:r>
            <a:r>
              <a:rPr lang="ru-RU" sz="2400" b="1" dirty="0">
                <a:latin typeface="Times New Roman" panose="02020603050405020304" pitchFamily="18" charset="0"/>
                <a:ea typeface="Times New Roman" panose="02020603050405020304" pitchFamily="18" charset="0"/>
              </a:rPr>
              <a:t> – </a:t>
            </a:r>
            <a:r>
              <a:rPr lang="ru-RU" sz="2400" b="1" dirty="0" err="1">
                <a:latin typeface="Times New Roman" panose="02020603050405020304" pitchFamily="18" charset="0"/>
                <a:ea typeface="Times New Roman" panose="02020603050405020304" pitchFamily="18" charset="0"/>
              </a:rPr>
              <a:t>P</a:t>
            </a:r>
            <a:r>
              <a:rPr lang="ru-RU" sz="2400" b="1" baseline="-25000" dirty="0" err="1">
                <a:latin typeface="Times New Roman" panose="02020603050405020304" pitchFamily="18" charset="0"/>
                <a:ea typeface="Times New Roman" panose="02020603050405020304" pitchFamily="18" charset="0"/>
              </a:rPr>
              <a:t>w</a:t>
            </a:r>
            <a:r>
              <a:rPr lang="ru-RU" sz="2400" b="1" dirty="0">
                <a:latin typeface="Times New Roman" panose="02020603050405020304" pitchFamily="18" charset="0"/>
                <a:ea typeface="Times New Roman" panose="02020603050405020304" pitchFamily="18" charset="0"/>
              </a:rPr>
              <a:t>;</a:t>
            </a:r>
          </a:p>
          <a:p>
            <a:pPr marL="342900" lvl="0" indent="-342900" algn="just">
              <a:lnSpc>
                <a:spcPct val="115000"/>
              </a:lnSpc>
              <a:spcAft>
                <a:spcPts val="0"/>
              </a:spcAft>
              <a:buFont typeface="+mj-lt"/>
              <a:buAutoNum type="arabicPeriod"/>
            </a:pPr>
            <a:r>
              <a:rPr lang="sq-AL" sz="2400" b="1" dirty="0">
                <a:latin typeface="Times New Roman" panose="02020603050405020304" pitchFamily="18" charset="0"/>
                <a:ea typeface="Times New Roman" panose="02020603050405020304" pitchFamily="18" charset="0"/>
              </a:rPr>
              <a:t>Tigirlenme garşylygy (tigirlenme sürtülmesi) – P</a:t>
            </a:r>
            <a:r>
              <a:rPr lang="sq-AL" sz="2400" b="1" baseline="-25000" dirty="0">
                <a:latin typeface="Times New Roman" panose="02020603050405020304" pitchFamily="18" charset="0"/>
                <a:ea typeface="Times New Roman" panose="02020603050405020304" pitchFamily="18" charset="0"/>
              </a:rPr>
              <a:t>F</a:t>
            </a:r>
            <a:r>
              <a:rPr lang="sq-AL" sz="2400" b="1" dirty="0">
                <a:latin typeface="Times New Roman" panose="02020603050405020304" pitchFamily="18" charset="0"/>
                <a:ea typeface="Times New Roman" panose="02020603050405020304" pitchFamily="18" charset="0"/>
              </a:rPr>
              <a:t>;</a:t>
            </a:r>
            <a:endParaRPr lang="ru-RU" sz="2400" b="1"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mj-lt"/>
              <a:buAutoNum type="arabicPeriod"/>
            </a:pPr>
            <a:r>
              <a:rPr lang="sq-AL" sz="2400" b="1" dirty="0">
                <a:latin typeface="Times New Roman" panose="02020603050405020304" pitchFamily="18" charset="0"/>
                <a:ea typeface="Times New Roman" panose="02020603050405020304" pitchFamily="18" charset="0"/>
              </a:rPr>
              <a:t>Ýapgytlygyň garşylygy</a:t>
            </a:r>
            <a:r>
              <a:rPr lang="ru-RU" sz="2400" b="1" dirty="0">
                <a:latin typeface="Times New Roman" panose="02020603050405020304" pitchFamily="18" charset="0"/>
                <a:ea typeface="Times New Roman" panose="02020603050405020304" pitchFamily="18" charset="0"/>
              </a:rPr>
              <a:t> – </a:t>
            </a:r>
            <a:r>
              <a:rPr lang="ru-RU" sz="2400" b="1" dirty="0" err="1">
                <a:latin typeface="Times New Roman" panose="02020603050405020304" pitchFamily="18" charset="0"/>
                <a:ea typeface="Times New Roman" panose="02020603050405020304" pitchFamily="18" charset="0"/>
              </a:rPr>
              <a:t>P</a:t>
            </a:r>
            <a:r>
              <a:rPr lang="ru-RU" sz="2400" b="1" baseline="-25000" dirty="0" err="1">
                <a:latin typeface="Times New Roman" panose="02020603050405020304" pitchFamily="18" charset="0"/>
                <a:ea typeface="Times New Roman" panose="02020603050405020304" pitchFamily="18" charset="0"/>
              </a:rPr>
              <a:t>i</a:t>
            </a:r>
            <a:r>
              <a:rPr lang="ru-RU" sz="2400" b="1" dirty="0">
                <a:latin typeface="Times New Roman" panose="02020603050405020304" pitchFamily="18" charset="0"/>
                <a:ea typeface="Times New Roman" panose="02020603050405020304" pitchFamily="18" charset="0"/>
              </a:rPr>
              <a:t>;</a:t>
            </a:r>
          </a:p>
          <a:p>
            <a:pPr marL="342900" lvl="0" indent="-342900" algn="just">
              <a:lnSpc>
                <a:spcPct val="115000"/>
              </a:lnSpc>
              <a:spcAft>
                <a:spcPts val="0"/>
              </a:spcAft>
              <a:buFont typeface="+mj-lt"/>
              <a:buAutoNum type="arabicPeriod"/>
            </a:pPr>
            <a:r>
              <a:rPr lang="sq-AL" sz="2400" b="1" dirty="0">
                <a:latin typeface="Times New Roman" panose="02020603050405020304" pitchFamily="18" charset="0"/>
                <a:ea typeface="Times New Roman" panose="02020603050405020304" pitchFamily="18" charset="0"/>
              </a:rPr>
              <a:t>Hereketiň tizligi üýtgände döreýän awtomobiliň döredýän inersiýa güýçleri we onuň mehaniki aýlaýan massalarnyň güýçleri – P</a:t>
            </a:r>
            <a:r>
              <a:rPr lang="sq-AL" sz="2400" b="1" baseline="-25000" dirty="0">
                <a:latin typeface="Times New Roman" panose="02020603050405020304" pitchFamily="18" charset="0"/>
                <a:ea typeface="Times New Roman" panose="02020603050405020304" pitchFamily="18" charset="0"/>
              </a:rPr>
              <a:t>j</a:t>
            </a:r>
            <a:r>
              <a:rPr lang="sq-AL" sz="2400" b="1" dirty="0">
                <a:latin typeface="Times New Roman" panose="02020603050405020304" pitchFamily="18" charset="0"/>
                <a:ea typeface="Times New Roman" panose="02020603050405020304" pitchFamily="18" charset="0"/>
              </a:rPr>
              <a:t>.</a:t>
            </a:r>
            <a:endParaRPr lang="ru-RU" sz="2400" b="1" dirty="0">
              <a:latin typeface="Times New Roman" panose="02020603050405020304" pitchFamily="18" charset="0"/>
              <a:ea typeface="Times New Roman" panose="02020603050405020304" pitchFamily="18" charset="0"/>
            </a:endParaRPr>
          </a:p>
          <a:p>
            <a:pPr marL="342900" lvl="0" indent="-342900" algn="just">
              <a:lnSpc>
                <a:spcPct val="115000"/>
              </a:lnSpc>
              <a:spcAft>
                <a:spcPts val="0"/>
              </a:spcAft>
              <a:buFont typeface="+mj-lt"/>
              <a:buAutoNum type="arabicPeriod"/>
            </a:pPr>
            <a:r>
              <a:rPr lang="sq-AL" sz="2400" b="1" dirty="0">
                <a:latin typeface="Times New Roman" panose="02020603050405020304" pitchFamily="18" charset="0"/>
                <a:ea typeface="Times New Roman" panose="02020603050405020304" pitchFamily="18" charset="0"/>
              </a:rPr>
              <a:t>Çekijilik merkezi- ç.m.</a:t>
            </a:r>
            <a:endParaRPr lang="ru-RU"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64481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222FEEE-D0BE-46DC-BB97-1186EC7B4977}"/>
              </a:ext>
            </a:extLst>
          </p:cNvPr>
          <p:cNvSpPr>
            <a:spLocks noGrp="1"/>
          </p:cNvSpPr>
          <p:nvPr>
            <p:ph type="title"/>
          </p:nvPr>
        </p:nvSpPr>
        <p:spPr>
          <a:xfrm>
            <a:off x="435429" y="452718"/>
            <a:ext cx="10218057" cy="1400530"/>
          </a:xfrm>
        </p:spPr>
        <p:txBody>
          <a:bodyPr/>
          <a:lstStyle/>
          <a:p>
            <a:r>
              <a:rPr lang="sq-AL" sz="2400" b="1" dirty="0">
                <a:latin typeface="Times New Roman" panose="02020603050405020304" pitchFamily="18" charset="0"/>
                <a:cs typeface="Times New Roman" panose="02020603050405020304" pitchFamily="18" charset="0"/>
              </a:rPr>
              <a:t>Awtomobil ýoluň islendik aralygynda hereketlenende oňa tigirlenme garşylyk güýçler we howanyň garşylygy täsir edýär. Ýoluň profiliniň häsiýetine we hereketiň kadasyna görä eňňitligiň garşylygy we inersiýon güýçler bolup we bolman biler we hatda otrisatel alamatlary bolup biler (aşak hereketlenende ýa-da saklananda).</a:t>
            </a:r>
            <a:endParaRPr lang="ru-RU" sz="24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44207CF0-0956-4806-BE26-C13E57702FFE}"/>
              </a:ext>
            </a:extLst>
          </p:cNvPr>
          <p:cNvSpPr>
            <a:spLocks noGrp="1"/>
          </p:cNvSpPr>
          <p:nvPr>
            <p:ph idx="1"/>
          </p:nvPr>
        </p:nvSpPr>
        <p:spPr>
          <a:xfrm>
            <a:off x="435430" y="2569029"/>
            <a:ext cx="11480800" cy="4020458"/>
          </a:xfrm>
        </p:spPr>
        <p:txBody>
          <a:bodyPr>
            <a:normAutofit/>
          </a:bodyPr>
          <a:lstStyle/>
          <a:p>
            <a:pPr marL="0" indent="0" algn="ctr">
              <a:buNone/>
            </a:pPr>
            <a:r>
              <a:rPr lang="sq-AL" sz="2400" b="1" dirty="0">
                <a:latin typeface="Times New Roman" panose="02020603050405020304" pitchFamily="18" charset="0"/>
                <a:cs typeface="Times New Roman" panose="02020603050405020304" pitchFamily="18" charset="0"/>
              </a:rPr>
              <a:t>Awtomobiliň hereketine daşky gurşap alýan howanyň aýrodinamiki garşylygy şu aşakdaky düzüjiler boýunça aňladylýar:</a:t>
            </a:r>
            <a:endParaRPr lang="ru-RU" sz="2400" b="1"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Hereketlenýän awtomobiliň öňünden we yzyndan howa basyşynyň tapawudynyň şertleýin  maňlaýdan düşýän garşylyk– P</a:t>
            </a:r>
            <a:r>
              <a:rPr lang="sq-AL" b="1" baseline="-25000" dirty="0">
                <a:latin typeface="Times New Roman" panose="02020603050405020304" pitchFamily="18" charset="0"/>
                <a:cs typeface="Times New Roman" panose="02020603050405020304" pitchFamily="18" charset="0"/>
              </a:rPr>
              <a:t>w</a:t>
            </a:r>
            <a:r>
              <a:rPr lang="sq-AL"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Awtomobiliň gapdal üstüne howanyň edýän sürtülmesi– P</a:t>
            </a:r>
            <a:r>
              <a:rPr lang="sq-AL" b="1" baseline="-25000" dirty="0">
                <a:latin typeface="Times New Roman" panose="02020603050405020304" pitchFamily="18" charset="0"/>
                <a:cs typeface="Times New Roman" panose="02020603050405020304" pitchFamily="18" charset="0"/>
              </a:rPr>
              <a:t>F</a:t>
            </a:r>
            <a:r>
              <a:rPr lang="sq-AL" b="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Awtomobiliň çykyp duran böleklerniň döredýän garşylygy (ganatjyklar, aýna, nomer belgiler we ş.m.) – P</a:t>
            </a:r>
            <a:r>
              <a:rPr lang="sq-AL" b="1" baseline="-25000" dirty="0">
                <a:latin typeface="Times New Roman" panose="02020603050405020304" pitchFamily="18" charset="0"/>
                <a:cs typeface="Times New Roman" panose="02020603050405020304" pitchFamily="18" charset="0"/>
              </a:rPr>
              <a:t>i</a:t>
            </a:r>
            <a:r>
              <a:rPr lang="sq-AL" b="1" dirty="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Awtomobiliň yzynda tigiriň töwereginde we kuzowyň aşagynda howa akymynyň aýlanmagyna sarp bolýan kuwwat;</a:t>
            </a:r>
            <a:endParaRPr lang="ru-RU" b="1" dirty="0">
              <a:latin typeface="Times New Roman" panose="02020603050405020304" pitchFamily="18" charset="0"/>
              <a:cs typeface="Times New Roman" panose="02020603050405020304" pitchFamily="18" charset="0"/>
            </a:endParaRPr>
          </a:p>
          <a:p>
            <a:pPr lvl="0"/>
            <a:r>
              <a:rPr lang="sq-AL" b="1" dirty="0">
                <a:latin typeface="Times New Roman" panose="02020603050405020304" pitchFamily="18" charset="0"/>
                <a:cs typeface="Times New Roman" panose="02020603050405020304" pitchFamily="18" charset="0"/>
              </a:rPr>
              <a:t>Radiatoryň üstünden we </a:t>
            </a:r>
            <a:r>
              <a:rPr lang="ru-RU" b="1" dirty="0" err="1">
                <a:latin typeface="Times New Roman" panose="02020603050405020304" pitchFamily="18" charset="0"/>
                <a:cs typeface="Times New Roman" panose="02020603050405020304" pitchFamily="18" charset="0"/>
              </a:rPr>
              <a:t>gapagynyň</a:t>
            </a:r>
            <a:r>
              <a:rPr lang="ru-RU" b="1" dirty="0">
                <a:latin typeface="Times New Roman" panose="02020603050405020304" pitchFamily="18" charset="0"/>
                <a:cs typeface="Times New Roman" panose="02020603050405020304" pitchFamily="18" charset="0"/>
              </a:rPr>
              <a:t> </a:t>
            </a:r>
            <a:r>
              <a:rPr lang="sq-AL" b="1" dirty="0">
                <a:latin typeface="Times New Roman" panose="02020603050405020304" pitchFamily="18" charset="0"/>
                <a:cs typeface="Times New Roman" panose="02020603050405020304" pitchFamily="18" charset="0"/>
              </a:rPr>
              <a:t>aşagyndan geçýän howanyň garşylygy.</a:t>
            </a:r>
            <a:endParaRPr lang="ru-RU" b="1"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97358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1000"/>
            <a:duotone>
              <a:schemeClr val="bg2">
                <a:shade val="69000"/>
                <a:hueMod val="91000"/>
                <a:satMod val="164000"/>
                <a:lumMod val="74000"/>
              </a:schemeClr>
              <a:schemeClr val="bg2">
                <a:hueMod val="124000"/>
                <a:satMod val="140000"/>
                <a:lumMod val="142000"/>
              </a:schemeClr>
            </a:duotone>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B6EB9F-17B1-4624-AE47-B27EDBF680D7}"/>
              </a:ext>
            </a:extLst>
          </p:cNvPr>
          <p:cNvSpPr>
            <a:spLocks noGrp="1"/>
          </p:cNvSpPr>
          <p:nvPr>
            <p:ph type="title"/>
          </p:nvPr>
        </p:nvSpPr>
        <p:spPr>
          <a:xfrm>
            <a:off x="646111" y="452718"/>
            <a:ext cx="9404723" cy="984196"/>
          </a:xfrm>
        </p:spPr>
        <p:txBody>
          <a:bodyPr/>
          <a:lstStyle/>
          <a:p>
            <a:r>
              <a:rPr lang="sq-AL" sz="2800" b="1" dirty="0">
                <a:latin typeface="Times New Roman" panose="02020603050405020304" pitchFamily="18" charset="0"/>
                <a:cs typeface="Times New Roman" panose="02020603050405020304" pitchFamily="18" charset="0"/>
              </a:rPr>
              <a:t>Awtomobil hereketlenende howanyň jemlenen garşylyk güýji </a:t>
            </a:r>
            <a:r>
              <a:rPr lang="sq-AL" sz="2800" b="1" i="1" dirty="0">
                <a:latin typeface="Times New Roman" panose="02020603050405020304" pitchFamily="18" charset="0"/>
                <a:cs typeface="Times New Roman" panose="02020603050405020304" pitchFamily="18" charset="0"/>
              </a:rPr>
              <a:t>N</a:t>
            </a:r>
            <a:r>
              <a:rPr lang="ru-RU" sz="2800" b="1" i="1" dirty="0" err="1">
                <a:latin typeface="Times New Roman" panose="02020603050405020304" pitchFamily="18" charset="0"/>
                <a:cs typeface="Times New Roman" panose="02020603050405020304" pitchFamily="18" charset="0"/>
              </a:rPr>
              <a:t>ýuton</a:t>
            </a:r>
            <a:r>
              <a:rPr lang="sq-AL" sz="2800" b="1" i="1" dirty="0">
                <a:latin typeface="Times New Roman" panose="02020603050405020304" pitchFamily="18" charset="0"/>
                <a:cs typeface="Times New Roman" panose="02020603050405020304" pitchFamily="18" charset="0"/>
              </a:rPr>
              <a:t>da</a:t>
            </a:r>
            <a:r>
              <a:rPr lang="sq-AL" sz="2800" b="1" dirty="0">
                <a:latin typeface="Times New Roman" panose="02020603050405020304" pitchFamily="18" charset="0"/>
                <a:cs typeface="Times New Roman" panose="02020603050405020304" pitchFamily="18" charset="0"/>
              </a:rPr>
              <a:t> şu aşakdaky formula bilen kesgitlenilýär. </a:t>
            </a:r>
            <a:br>
              <a:rPr lang="ru-RU" sz="2800" b="1" dirty="0">
                <a:latin typeface="Times New Roman" panose="02020603050405020304" pitchFamily="18" charset="0"/>
                <a:cs typeface="Times New Roman" panose="02020603050405020304" pitchFamily="18" charset="0"/>
              </a:rPr>
            </a:br>
            <a:endParaRPr lang="ru-RU" sz="2800" b="1" dirty="0">
              <a:latin typeface="Times New Roman" panose="02020603050405020304" pitchFamily="18" charset="0"/>
              <a:cs typeface="Times New Roman" panose="02020603050405020304" pitchFamily="18" charset="0"/>
            </a:endParaRPr>
          </a:p>
        </p:txBody>
      </p:sp>
      <p:sp>
        <p:nvSpPr>
          <p:cNvPr id="4" name="Rectangle 4">
            <a:extLst>
              <a:ext uri="{FF2B5EF4-FFF2-40B4-BE49-F238E27FC236}">
                <a16:creationId xmlns:a16="http://schemas.microsoft.com/office/drawing/2014/main" id="{18E3F1E3-59C0-43A4-BDC9-5004C108D29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51" name="Picture 3">
            <a:extLst>
              <a:ext uri="{FF2B5EF4-FFF2-40B4-BE49-F238E27FC236}">
                <a16:creationId xmlns:a16="http://schemas.microsoft.com/office/drawing/2014/main" id="{E868C775-F57F-4599-8877-B09D9C43D81B}"/>
              </a:ext>
            </a:extLst>
          </p:cNvPr>
          <p:cNvPicPr>
            <a:picLocks noChangeAspect="1" noChangeArrowheads="1"/>
          </p:cNvPicPr>
          <p:nvPr/>
        </p:nvPicPr>
        <p:blipFill>
          <a:blip r:embed="rId3">
            <a:clrChange>
              <a:clrFrom>
                <a:srgbClr val="FFFFFF"/>
              </a:clrFrom>
              <a:clrTo>
                <a:srgbClr val="FFFFFF">
                  <a:alpha val="0"/>
                </a:srgbClr>
              </a:clrTo>
            </a:clrChange>
            <a:biLevel thresh="75000"/>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46111" y="1786111"/>
            <a:ext cx="7823200" cy="1642889"/>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6">
            <a:extLst>
              <a:ext uri="{FF2B5EF4-FFF2-40B4-BE49-F238E27FC236}">
                <a16:creationId xmlns:a16="http://schemas.microsoft.com/office/drawing/2014/main" id="{6AEFD8A0-0AA0-4D7F-9BB0-23D7CE0C2674}"/>
              </a:ext>
            </a:extLst>
          </p:cNvPr>
          <p:cNvSpPr>
            <a:spLocks noChangeArrowheads="1"/>
          </p:cNvSpPr>
          <p:nvPr/>
        </p:nvSpPr>
        <p:spPr bwMode="auto">
          <a:xfrm>
            <a:off x="9811657" y="2656114"/>
            <a:ext cx="12192000" cy="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endParaRPr lang="ru-RU"/>
          </a:p>
        </p:txBody>
      </p:sp>
      <p:pic>
        <p:nvPicPr>
          <p:cNvPr id="2053" name="Picture 5">
            <a:extLst>
              <a:ext uri="{FF2B5EF4-FFF2-40B4-BE49-F238E27FC236}">
                <a16:creationId xmlns:a16="http://schemas.microsoft.com/office/drawing/2014/main" id="{560E542A-FCF0-4E06-958F-380C6639C220}"/>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469311" y="1742569"/>
            <a:ext cx="3592060" cy="1755374"/>
          </a:xfrm>
          <a:prstGeom prst="rect">
            <a:avLst/>
          </a:prstGeom>
          <a:solidFill>
            <a:schemeClr val="tx1"/>
          </a:solidFill>
        </p:spPr>
      </p:pic>
      <p:sp>
        <p:nvSpPr>
          <p:cNvPr id="6" name="Rectangle 7">
            <a:extLst>
              <a:ext uri="{FF2B5EF4-FFF2-40B4-BE49-F238E27FC236}">
                <a16:creationId xmlns:a16="http://schemas.microsoft.com/office/drawing/2014/main" id="{1EA92C49-8CB9-46BF-9E7C-ABD03A19FAA0}"/>
              </a:ext>
            </a:extLst>
          </p:cNvPr>
          <p:cNvSpPr>
            <a:spLocks noChangeArrowheads="1"/>
          </p:cNvSpPr>
          <p:nvPr/>
        </p:nvSpPr>
        <p:spPr bwMode="auto">
          <a:xfrm>
            <a:off x="9811657" y="3018064"/>
            <a:ext cx="12192000" cy="0"/>
          </a:xfrm>
          <a:prstGeom prst="rect">
            <a:avLst/>
          </a:prstGeom>
          <a:solidFill>
            <a:schemeClr val="tx1"/>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ru-RU" sz="14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hr-HR" altLang="ru-RU" sz="1800" b="0" i="0" u="none" strike="noStrike" cap="none" normalizeH="0" baseline="0">
              <a:ln>
                <a:noFill/>
              </a:ln>
              <a:solidFill>
                <a:schemeClr val="tx1"/>
              </a:solidFill>
              <a:effectLst/>
              <a:latin typeface="Arial" panose="020B0604020202020204" pitchFamily="34" charset="0"/>
            </a:endParaRPr>
          </a:p>
        </p:txBody>
      </p:sp>
      <p:sp>
        <p:nvSpPr>
          <p:cNvPr id="7" name="Прямоугольник 6">
            <a:extLst>
              <a:ext uri="{FF2B5EF4-FFF2-40B4-BE49-F238E27FC236}">
                <a16:creationId xmlns:a16="http://schemas.microsoft.com/office/drawing/2014/main" id="{FA41CF75-16E0-4385-B53E-9E003A2050EB}"/>
              </a:ext>
            </a:extLst>
          </p:cNvPr>
          <p:cNvSpPr/>
          <p:nvPr/>
        </p:nvSpPr>
        <p:spPr>
          <a:xfrm>
            <a:off x="420914" y="3778197"/>
            <a:ext cx="11771086" cy="2786532"/>
          </a:xfrm>
          <a:prstGeom prst="rect">
            <a:avLst/>
          </a:prstGeom>
        </p:spPr>
        <p:txBody>
          <a:bodyPr wrap="square">
            <a:spAutoFit/>
          </a:bodyPr>
          <a:lstStyle/>
          <a:p>
            <a:pPr>
              <a:lnSpc>
                <a:spcPct val="115000"/>
              </a:lnSpc>
              <a:spcAft>
                <a:spcPts val="0"/>
              </a:spcAft>
            </a:pPr>
            <a:r>
              <a:rPr lang="sq-AL" sz="2200" b="1" dirty="0">
                <a:latin typeface="Times New Roman" panose="02020603050405020304" pitchFamily="18" charset="0"/>
                <a:ea typeface="Times New Roman" panose="02020603050405020304" pitchFamily="18" charset="0"/>
              </a:rPr>
              <a:t>Bu ýerde: </a:t>
            </a:r>
            <a:r>
              <a:rPr lang="sq-AL" sz="2200" b="1" i="1" dirty="0">
                <a:latin typeface="Times New Roman" panose="02020603050405020304" pitchFamily="18" charset="0"/>
                <a:ea typeface="Times New Roman" panose="02020603050405020304" pitchFamily="18" charset="0"/>
              </a:rPr>
              <a:t>с</a:t>
            </a:r>
            <a:r>
              <a:rPr lang="sq-AL" sz="2200" b="1" dirty="0">
                <a:latin typeface="Times New Roman" panose="02020603050405020304" pitchFamily="18" charset="0"/>
                <a:ea typeface="Times New Roman" panose="02020603050405020304" pitchFamily="18" charset="0"/>
              </a:rPr>
              <a:t> – daşky gurşap alýan howanyň garşylyk koeffisiýenti (howa şertinde hereketlenýän jisimiň formasyna görä şol sanda onuň üstüniň tekizligine görä alynan ölçegsiz ululyk). </a:t>
            </a:r>
            <a:endParaRPr lang="ru-RU" sz="2200" b="1" dirty="0">
              <a:latin typeface="Times New Roman" panose="02020603050405020304" pitchFamily="18" charset="0"/>
              <a:ea typeface="Times New Roman" panose="02020603050405020304" pitchFamily="18" charset="0"/>
            </a:endParaRPr>
          </a:p>
          <a:p>
            <a:pPr algn="just">
              <a:lnSpc>
                <a:spcPct val="115000"/>
              </a:lnSpc>
              <a:spcAft>
                <a:spcPts val="0"/>
              </a:spcAft>
            </a:pPr>
            <a:r>
              <a:rPr lang="ru-RU" sz="2200" b="1" i="1" dirty="0">
                <a:latin typeface="Times New Roman" panose="02020603050405020304" pitchFamily="18" charset="0"/>
                <a:ea typeface="Times New Roman" panose="02020603050405020304" pitchFamily="18" charset="0"/>
              </a:rPr>
              <a:t>ρ</a:t>
            </a:r>
            <a:r>
              <a:rPr lang="sq-AL" sz="2200" b="1" dirty="0">
                <a:latin typeface="Times New Roman" panose="02020603050405020304" pitchFamily="18" charset="0"/>
                <a:ea typeface="Times New Roman" panose="02020603050405020304" pitchFamily="18" charset="0"/>
              </a:rPr>
              <a:t> – deňiz derejesine deň bolan  0,125 Н с</a:t>
            </a:r>
            <a:r>
              <a:rPr lang="sq-AL" sz="2200" b="1" baseline="30000" dirty="0">
                <a:latin typeface="Times New Roman" panose="02020603050405020304" pitchFamily="18" charset="0"/>
                <a:ea typeface="Times New Roman" panose="02020603050405020304" pitchFamily="18" charset="0"/>
              </a:rPr>
              <a:t>2</a:t>
            </a:r>
            <a:r>
              <a:rPr lang="sq-AL" sz="2200" b="1" dirty="0">
                <a:latin typeface="Times New Roman" panose="02020603050405020304" pitchFamily="18" charset="0"/>
                <a:ea typeface="Times New Roman" panose="02020603050405020304" pitchFamily="18" charset="0"/>
              </a:rPr>
              <a:t>/м</a:t>
            </a:r>
            <a:r>
              <a:rPr lang="sq-AL" sz="2200" b="1" baseline="30000" dirty="0">
                <a:latin typeface="Times New Roman" panose="02020603050405020304" pitchFamily="18" charset="0"/>
                <a:ea typeface="Times New Roman" panose="02020603050405020304" pitchFamily="18" charset="0"/>
              </a:rPr>
              <a:t>4 </a:t>
            </a:r>
            <a:r>
              <a:rPr lang="sq-AL" sz="2200" b="1" dirty="0">
                <a:latin typeface="Times New Roman" panose="02020603050405020304" pitchFamily="18" charset="0"/>
                <a:ea typeface="Times New Roman" panose="02020603050405020304" pitchFamily="18" charset="0"/>
              </a:rPr>
              <a:t>howanyň dykyzlygy; </a:t>
            </a:r>
            <a:endParaRPr lang="ru-RU" sz="2200" b="1" dirty="0">
              <a:latin typeface="Times New Roman" panose="02020603050405020304" pitchFamily="18" charset="0"/>
              <a:ea typeface="Times New Roman" panose="02020603050405020304" pitchFamily="18" charset="0"/>
            </a:endParaRPr>
          </a:p>
          <a:p>
            <a:pPr algn="just">
              <a:lnSpc>
                <a:spcPct val="115000"/>
              </a:lnSpc>
              <a:spcAft>
                <a:spcPts val="0"/>
              </a:spcAft>
            </a:pPr>
            <a:r>
              <a:rPr lang="ru-RU" sz="2200" b="1" i="1" dirty="0">
                <a:latin typeface="Times New Roman" panose="02020603050405020304" pitchFamily="18" charset="0"/>
                <a:ea typeface="Times New Roman" panose="02020603050405020304" pitchFamily="18" charset="0"/>
              </a:rPr>
              <a:t>ω</a:t>
            </a:r>
            <a:r>
              <a:rPr lang="ru-RU" sz="2200" b="1"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 awtomobiliň hereketiniň ugruna perpendikulýar tekizligiň proeksiýasynyň meýdany м</a:t>
            </a:r>
            <a:r>
              <a:rPr lang="sq-AL" sz="2200" b="1" baseline="30000" dirty="0">
                <a:latin typeface="Times New Roman" panose="02020603050405020304" pitchFamily="18" charset="0"/>
                <a:ea typeface="Times New Roman" panose="02020603050405020304" pitchFamily="18" charset="0"/>
              </a:rPr>
              <a:t>2</a:t>
            </a:r>
            <a:r>
              <a:rPr lang="sq-AL" sz="2200" b="1" dirty="0">
                <a:latin typeface="Times New Roman" panose="02020603050405020304" pitchFamily="18" charset="0"/>
                <a:ea typeface="Times New Roman" panose="02020603050405020304" pitchFamily="18" charset="0"/>
              </a:rPr>
              <a:t>; </a:t>
            </a:r>
            <a:endParaRPr lang="ru-RU" sz="2200" b="1" dirty="0">
              <a:latin typeface="Times New Roman" panose="02020603050405020304" pitchFamily="18" charset="0"/>
              <a:ea typeface="Times New Roman" panose="02020603050405020304" pitchFamily="18" charset="0"/>
            </a:endParaRPr>
          </a:p>
          <a:p>
            <a:pPr>
              <a:lnSpc>
                <a:spcPct val="115000"/>
              </a:lnSpc>
              <a:spcAft>
                <a:spcPts val="0"/>
              </a:spcAft>
            </a:pPr>
            <a:r>
              <a:rPr lang="sq-AL" sz="2200" b="1" i="1" dirty="0">
                <a:latin typeface="Times New Roman" panose="02020603050405020304" pitchFamily="18" charset="0"/>
                <a:ea typeface="Times New Roman" panose="02020603050405020304" pitchFamily="18" charset="0"/>
              </a:rPr>
              <a:t>V</a:t>
            </a:r>
            <a:r>
              <a:rPr lang="sq-AL" sz="2200" b="1" dirty="0">
                <a:latin typeface="Times New Roman" panose="02020603050405020304" pitchFamily="18" charset="0"/>
                <a:ea typeface="Times New Roman" panose="02020603050405020304" pitchFamily="18" charset="0"/>
              </a:rPr>
              <a:t> – daşky gurşap alýan howa ýagdaýyna görä  awtomobiliň hereket tizligi (km/sag); eger şemal ugurdaş bolanda V = V</a:t>
            </a:r>
            <a:r>
              <a:rPr lang="sq-AL" sz="2200" b="1" baseline="-25000" dirty="0">
                <a:latin typeface="Times New Roman" panose="02020603050405020304" pitchFamily="18" charset="0"/>
                <a:ea typeface="Times New Roman" panose="02020603050405020304" pitchFamily="18" charset="0"/>
              </a:rPr>
              <a:t>аwt </a:t>
            </a:r>
            <a:r>
              <a:rPr lang="sq-AL" sz="2200" b="1" dirty="0">
                <a:latin typeface="Times New Roman" panose="02020603050405020304" pitchFamily="18" charset="0"/>
                <a:ea typeface="Times New Roman" panose="02020603050405020304" pitchFamily="18" charset="0"/>
              </a:rPr>
              <a:t>–V</a:t>
            </a:r>
            <a:r>
              <a:rPr lang="sq-AL" sz="2200" b="1" baseline="-25000" dirty="0">
                <a:latin typeface="Times New Roman" panose="02020603050405020304" pitchFamily="18" charset="0"/>
                <a:ea typeface="Times New Roman" panose="02020603050405020304" pitchFamily="18" charset="0"/>
              </a:rPr>
              <a:t>howa</a:t>
            </a:r>
            <a:r>
              <a:rPr lang="sq-AL" sz="2200" b="1" dirty="0">
                <a:latin typeface="Times New Roman" panose="02020603050405020304" pitchFamily="18" charset="0"/>
                <a:ea typeface="Times New Roman" panose="02020603050405020304" pitchFamily="18" charset="0"/>
              </a:rPr>
              <a:t>, eger garşylyklaýyn bolsa V = V</a:t>
            </a:r>
            <a:r>
              <a:rPr lang="sq-AL" sz="2200" b="1" baseline="-25000" dirty="0">
                <a:latin typeface="Times New Roman" panose="02020603050405020304" pitchFamily="18" charset="0"/>
                <a:ea typeface="Times New Roman" panose="02020603050405020304" pitchFamily="18" charset="0"/>
              </a:rPr>
              <a:t>аwt </a:t>
            </a:r>
            <a:r>
              <a:rPr lang="sq-AL" sz="2200" b="1" dirty="0">
                <a:latin typeface="Times New Roman" panose="02020603050405020304" pitchFamily="18" charset="0"/>
                <a:ea typeface="Times New Roman" panose="02020603050405020304" pitchFamily="18" charset="0"/>
              </a:rPr>
              <a:t>+</a:t>
            </a:r>
            <a:r>
              <a:rPr lang="sq-AL" sz="2200" b="1" baseline="-25000" dirty="0">
                <a:latin typeface="Times New Roman" panose="02020603050405020304" pitchFamily="18" charset="0"/>
                <a:ea typeface="Times New Roman" panose="02020603050405020304" pitchFamily="18" charset="0"/>
              </a:rPr>
              <a:t> </a:t>
            </a:r>
            <a:r>
              <a:rPr lang="sq-AL" sz="2200" b="1" dirty="0">
                <a:latin typeface="Times New Roman" panose="02020603050405020304" pitchFamily="18" charset="0"/>
                <a:ea typeface="Times New Roman" panose="02020603050405020304" pitchFamily="18" charset="0"/>
              </a:rPr>
              <a:t>V</a:t>
            </a:r>
            <a:r>
              <a:rPr lang="sq-AL" sz="2200" b="1" baseline="-25000" dirty="0">
                <a:latin typeface="Times New Roman" panose="02020603050405020304" pitchFamily="18" charset="0"/>
                <a:ea typeface="Times New Roman" panose="02020603050405020304" pitchFamily="18" charset="0"/>
              </a:rPr>
              <a:t>howa</a:t>
            </a:r>
            <a:r>
              <a:rPr lang="sq-AL" sz="2200" b="1" dirty="0">
                <a:latin typeface="Times New Roman" panose="02020603050405020304" pitchFamily="18" charset="0"/>
                <a:ea typeface="Times New Roman" panose="02020603050405020304" pitchFamily="18" charset="0"/>
              </a:rPr>
              <a:t>, bu ýerde V</a:t>
            </a:r>
            <a:r>
              <a:rPr lang="sq-AL" sz="2200" b="1" baseline="-25000" dirty="0">
                <a:latin typeface="Times New Roman" panose="02020603050405020304" pitchFamily="18" charset="0"/>
                <a:ea typeface="Times New Roman" panose="02020603050405020304" pitchFamily="18" charset="0"/>
              </a:rPr>
              <a:t>howa </a:t>
            </a:r>
            <a:r>
              <a:rPr lang="sq-AL" sz="2200" b="1" dirty="0">
                <a:latin typeface="Times New Roman" panose="02020603050405020304" pitchFamily="18" charset="0"/>
                <a:ea typeface="Times New Roman" panose="02020603050405020304" pitchFamily="18" charset="0"/>
              </a:rPr>
              <a:t>– şemalyň tizligi.</a:t>
            </a:r>
            <a:endParaRPr lang="ru-RU" sz="22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68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1F268-B9F3-44FB-A99B-9BAFD63AA690}"/>
              </a:ext>
            </a:extLst>
          </p:cNvPr>
          <p:cNvSpPr>
            <a:spLocks noGrp="1"/>
          </p:cNvSpPr>
          <p:nvPr>
            <p:ph type="title"/>
          </p:nvPr>
        </p:nvSpPr>
        <p:spPr>
          <a:xfrm>
            <a:off x="646111" y="452718"/>
            <a:ext cx="9768750" cy="1400530"/>
          </a:xfrm>
        </p:spPr>
        <p:txBody>
          <a:bodyPr/>
          <a:lstStyle/>
          <a:p>
            <a:pPr algn="ctr"/>
            <a:r>
              <a:rPr lang="sq-AL" sz="2800" dirty="0">
                <a:latin typeface="Times New Roman" panose="02020603050405020304" pitchFamily="18" charset="0"/>
                <a:cs typeface="Times New Roman" panose="02020603050405020304" pitchFamily="18" charset="0"/>
              </a:rPr>
              <a:t>Awtomobilleriň dartyş hasaplamalarynda </a:t>
            </a:r>
            <a:r>
              <a:rPr lang="sq-AL" sz="2800" i="1" dirty="0">
                <a:latin typeface="Times New Roman" panose="02020603050405020304" pitchFamily="18" charset="0"/>
                <a:cs typeface="Times New Roman" panose="02020603050405020304" pitchFamily="18" charset="0"/>
              </a:rPr>
              <a:t>с</a:t>
            </a:r>
            <a:r>
              <a:rPr lang="sq-AL" sz="2800" dirty="0">
                <a:latin typeface="Times New Roman" panose="02020603050405020304" pitchFamily="18" charset="0"/>
                <a:cs typeface="Times New Roman" panose="02020603050405020304" pitchFamily="18" charset="0"/>
              </a:rPr>
              <a:t>х</a:t>
            </a:r>
            <a:r>
              <a:rPr lang="ru-RU" sz="2800" i="1" dirty="0">
                <a:latin typeface="Times New Roman" panose="02020603050405020304" pitchFamily="18" charset="0"/>
                <a:cs typeface="Times New Roman" panose="02020603050405020304" pitchFamily="18" charset="0"/>
              </a:rPr>
              <a:t>ρ</a:t>
            </a:r>
            <a:r>
              <a:rPr lang="sq-AL" sz="2800" dirty="0">
                <a:latin typeface="Times New Roman" panose="02020603050405020304" pitchFamily="18" charset="0"/>
                <a:cs typeface="Times New Roman" panose="02020603050405020304" pitchFamily="18" charset="0"/>
              </a:rPr>
              <a:t> köpeltmek hasyly eksperimental kesgitlenilýän K </a:t>
            </a:r>
            <a:r>
              <a:rPr lang="sq-AL" sz="2800" baseline="-25000" dirty="0">
                <a:latin typeface="Times New Roman" panose="02020603050405020304" pitchFamily="18" charset="0"/>
                <a:cs typeface="Times New Roman" panose="02020603050405020304" pitchFamily="18" charset="0"/>
              </a:rPr>
              <a:t>howa</a:t>
            </a:r>
            <a:r>
              <a:rPr lang="sq-AL" sz="2800" dirty="0">
                <a:latin typeface="Times New Roman" panose="02020603050405020304" pitchFamily="18" charset="0"/>
                <a:cs typeface="Times New Roman" panose="02020603050405020304" pitchFamily="18" charset="0"/>
              </a:rPr>
              <a:t> howa garşylygynyň koeffisiýenti bilen çalşyrylýar </a:t>
            </a:r>
            <a:r>
              <a:rPr lang="tk-TM" sz="2800" dirty="0">
                <a:latin typeface="Times New Roman" panose="02020603050405020304" pitchFamily="18" charset="0"/>
                <a:cs typeface="Times New Roman" panose="02020603050405020304" pitchFamily="18" charset="0"/>
              </a:rPr>
              <a:t>bu baha </a:t>
            </a:r>
            <a:r>
              <a:rPr lang="cs-CZ" sz="2800" dirty="0">
                <a:latin typeface="Times New Roman" panose="02020603050405020304" pitchFamily="18" charset="0"/>
                <a:cs typeface="Times New Roman" panose="02020603050405020304" pitchFamily="18" charset="0"/>
              </a:rPr>
              <a:t>tablisa</a:t>
            </a:r>
            <a:r>
              <a:rPr lang="tk-TM" sz="2800" dirty="0">
                <a:latin typeface="Times New Roman" panose="02020603050405020304" pitchFamily="18" charset="0"/>
                <a:cs typeface="Times New Roman" panose="02020603050405020304" pitchFamily="18" charset="0"/>
              </a:rPr>
              <a:t>da berlen</a:t>
            </a:r>
            <a:r>
              <a:rPr lang="cs-CZ" sz="2800" dirty="0">
                <a:latin typeface="Times New Roman" panose="02020603050405020304" pitchFamily="18" charset="0"/>
                <a:cs typeface="Times New Roman" panose="02020603050405020304" pitchFamily="18" charset="0"/>
              </a:rPr>
              <a:t>.</a:t>
            </a:r>
            <a:br>
              <a:rPr lang="ru-RU" dirty="0"/>
            </a:br>
            <a:endParaRPr lang="ru-RU" dirty="0"/>
          </a:p>
        </p:txBody>
      </p:sp>
      <p:graphicFrame>
        <p:nvGraphicFramePr>
          <p:cNvPr id="6" name="Объект 5">
            <a:extLst>
              <a:ext uri="{FF2B5EF4-FFF2-40B4-BE49-F238E27FC236}">
                <a16:creationId xmlns:a16="http://schemas.microsoft.com/office/drawing/2014/main" id="{F2843752-CDFD-4204-8916-C981C6C3CC58}"/>
              </a:ext>
            </a:extLst>
          </p:cNvPr>
          <p:cNvGraphicFramePr>
            <a:graphicFrameLocks noGrp="1"/>
          </p:cNvGraphicFramePr>
          <p:nvPr>
            <p:ph idx="1"/>
            <p:extLst>
              <p:ext uri="{D42A27DB-BD31-4B8C-83A1-F6EECF244321}">
                <p14:modId xmlns:p14="http://schemas.microsoft.com/office/powerpoint/2010/main" val="2487474376"/>
              </p:ext>
            </p:extLst>
          </p:nvPr>
        </p:nvGraphicFramePr>
        <p:xfrm>
          <a:off x="928782" y="2107769"/>
          <a:ext cx="10334436" cy="4541169"/>
        </p:xfrm>
        <a:graphic>
          <a:graphicData uri="http://schemas.openxmlformats.org/drawingml/2006/table">
            <a:tbl>
              <a:tblPr firstRow="1" bandRow="1">
                <a:tableStyleId>{5C22544A-7EE6-4342-B048-85BDC9FD1C3A}</a:tableStyleId>
              </a:tblPr>
              <a:tblGrid>
                <a:gridCol w="3444812">
                  <a:extLst>
                    <a:ext uri="{9D8B030D-6E8A-4147-A177-3AD203B41FA5}">
                      <a16:colId xmlns:a16="http://schemas.microsoft.com/office/drawing/2014/main" val="3423463571"/>
                    </a:ext>
                  </a:extLst>
                </a:gridCol>
                <a:gridCol w="3444812">
                  <a:extLst>
                    <a:ext uri="{9D8B030D-6E8A-4147-A177-3AD203B41FA5}">
                      <a16:colId xmlns:a16="http://schemas.microsoft.com/office/drawing/2014/main" val="2947945856"/>
                    </a:ext>
                  </a:extLst>
                </a:gridCol>
                <a:gridCol w="3444812">
                  <a:extLst>
                    <a:ext uri="{9D8B030D-6E8A-4147-A177-3AD203B41FA5}">
                      <a16:colId xmlns:a16="http://schemas.microsoft.com/office/drawing/2014/main" val="699607543"/>
                    </a:ext>
                  </a:extLst>
                </a:gridCol>
              </a:tblGrid>
              <a:tr h="1128718">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А</a:t>
                      </a:r>
                      <a:r>
                        <a:rPr lang="sq-AL" sz="2800" b="1" dirty="0">
                          <a:effectLst/>
                          <a:latin typeface="Times New Roman" panose="02020603050405020304" pitchFamily="18" charset="0"/>
                          <a:ea typeface="Times New Roman" panose="02020603050405020304" pitchFamily="18" charset="0"/>
                        </a:rPr>
                        <a:t>wtomobil</a:t>
                      </a:r>
                      <a:endParaRPr lang="ru-RU" sz="2800" b="1" dirty="0">
                        <a:effectLst/>
                        <a:latin typeface="Times New Roman" panose="02020603050405020304" pitchFamily="18" charset="0"/>
                        <a:ea typeface="Times New Roman" panose="02020603050405020304" pitchFamily="18" charset="0"/>
                      </a:endParaRPr>
                    </a:p>
                  </a:txBody>
                  <a:tcPr marL="66675" marR="66675" marT="66675" marB="66675" anchor="ctr"/>
                </a:tc>
                <a:tc>
                  <a:txBody>
                    <a:bodyPr/>
                    <a:lstStyle/>
                    <a:p>
                      <a:pPr algn="ctr">
                        <a:lnSpc>
                          <a:spcPct val="115000"/>
                        </a:lnSpc>
                        <a:spcAft>
                          <a:spcPts val="0"/>
                        </a:spcAft>
                      </a:pPr>
                      <a:r>
                        <a:rPr lang="ru-RU" sz="2800" b="1" dirty="0">
                          <a:effectLst/>
                          <a:latin typeface="Times New Roman" panose="02020603050405020304" pitchFamily="18" charset="0"/>
                          <a:ea typeface="Times New Roman" panose="02020603050405020304" pitchFamily="18" charset="0"/>
                        </a:rPr>
                        <a:t>K</a:t>
                      </a:r>
                      <a:r>
                        <a:rPr lang="sq-AL" sz="2800" b="1" baseline="-25000" dirty="0">
                          <a:effectLst/>
                          <a:latin typeface="Times New Roman" panose="02020603050405020304" pitchFamily="18" charset="0"/>
                          <a:ea typeface="Times New Roman" panose="02020603050405020304" pitchFamily="18" charset="0"/>
                        </a:rPr>
                        <a:t>howa</a:t>
                      </a:r>
                      <a:r>
                        <a:rPr lang="ru-RU" sz="2800" b="1" dirty="0">
                          <a:effectLst/>
                          <a:latin typeface="Times New Roman" panose="02020603050405020304" pitchFamily="18" charset="0"/>
                          <a:ea typeface="Times New Roman" panose="02020603050405020304" pitchFamily="18" charset="0"/>
                        </a:rPr>
                        <a:t>,</a:t>
                      </a:r>
                    </a:p>
                    <a:p>
                      <a:pPr algn="ctr">
                        <a:lnSpc>
                          <a:spcPct val="115000"/>
                        </a:lnSpc>
                        <a:spcAft>
                          <a:spcPts val="0"/>
                        </a:spcAft>
                      </a:pPr>
                      <a:r>
                        <a:rPr lang="ru-RU" sz="2800" b="1" dirty="0">
                          <a:effectLst/>
                          <a:latin typeface="Times New Roman" panose="02020603050405020304" pitchFamily="18" charset="0"/>
                          <a:ea typeface="Times New Roman" panose="02020603050405020304" pitchFamily="18" charset="0"/>
                        </a:rPr>
                        <a:t>(Н с</a:t>
                      </a:r>
                      <a:r>
                        <a:rPr lang="ru-RU" sz="2800" b="1" baseline="30000" dirty="0">
                          <a:effectLst/>
                          <a:latin typeface="Times New Roman" panose="02020603050405020304" pitchFamily="18" charset="0"/>
                          <a:ea typeface="Times New Roman" panose="02020603050405020304" pitchFamily="18" charset="0"/>
                        </a:rPr>
                        <a:t>2</a:t>
                      </a:r>
                      <a:r>
                        <a:rPr lang="ru-RU" sz="2800" b="1" dirty="0">
                          <a:effectLst/>
                          <a:latin typeface="Times New Roman" panose="02020603050405020304" pitchFamily="18" charset="0"/>
                          <a:ea typeface="Times New Roman" panose="02020603050405020304" pitchFamily="18" charset="0"/>
                        </a:rPr>
                        <a:t>/ м</a:t>
                      </a:r>
                      <a:r>
                        <a:rPr lang="ru-RU" sz="2800" b="1" baseline="30000" dirty="0">
                          <a:effectLst/>
                          <a:latin typeface="Times New Roman" panose="02020603050405020304" pitchFamily="18" charset="0"/>
                          <a:ea typeface="Times New Roman" panose="02020603050405020304" pitchFamily="18" charset="0"/>
                        </a:rPr>
                        <a:t>4</a:t>
                      </a:r>
                      <a:r>
                        <a:rPr lang="ru-RU" sz="2800" b="1" dirty="0">
                          <a:effectLst/>
                          <a:latin typeface="Times New Roman" panose="02020603050405020304" pitchFamily="18" charset="0"/>
                          <a:ea typeface="Times New Roman" panose="02020603050405020304" pitchFamily="18" charset="0"/>
                        </a:rPr>
                        <a:t>)</a:t>
                      </a:r>
                    </a:p>
                  </a:txBody>
                  <a:tcPr marL="66675" marR="66675" marT="66675" marB="66675" anchor="ctr"/>
                </a:tc>
                <a:tc>
                  <a:txBody>
                    <a:bodyPr/>
                    <a:lstStyle/>
                    <a:p>
                      <a:pPr algn="ctr">
                        <a:lnSpc>
                          <a:spcPct val="115000"/>
                        </a:lnSpc>
                      </a:pPr>
                      <a:r>
                        <a:rPr lang="ru-RU" sz="2800" b="1" i="1" dirty="0">
                          <a:effectLst/>
                          <a:latin typeface="Times New Roman" panose="02020603050405020304" pitchFamily="18" charset="0"/>
                          <a:ea typeface="Times New Roman" panose="02020603050405020304" pitchFamily="18" charset="0"/>
                        </a:rPr>
                        <a:t>ω</a:t>
                      </a:r>
                      <a:r>
                        <a:rPr lang="ru-RU" sz="2800" b="1" dirty="0">
                          <a:effectLst/>
                          <a:latin typeface="Times New Roman" panose="02020603050405020304" pitchFamily="18" charset="0"/>
                          <a:ea typeface="Times New Roman" panose="02020603050405020304" pitchFamily="18" charset="0"/>
                        </a:rPr>
                        <a:t>, </a:t>
                      </a:r>
                      <a:r>
                        <a:rPr lang="ru-RU" sz="2800" b="1" i="1" dirty="0">
                          <a:effectLst/>
                          <a:latin typeface="Times New Roman" panose="02020603050405020304" pitchFamily="18" charset="0"/>
                          <a:ea typeface="Times New Roman" panose="02020603050405020304" pitchFamily="18" charset="0"/>
                        </a:rPr>
                        <a:t>м</a:t>
                      </a:r>
                      <a:r>
                        <a:rPr lang="ru-RU" sz="2800" b="1" i="1" baseline="30000" dirty="0">
                          <a:effectLst/>
                          <a:latin typeface="Times New Roman" panose="02020603050405020304" pitchFamily="18" charset="0"/>
                          <a:ea typeface="Times New Roman" panose="02020603050405020304" pitchFamily="18" charset="0"/>
                        </a:rPr>
                        <a:t>2</a:t>
                      </a:r>
                      <a:endParaRPr lang="ru-RU" sz="2800" b="1" dirty="0">
                        <a:effectLst/>
                        <a:latin typeface="Times New Roman" panose="02020603050405020304" pitchFamily="18" charset="0"/>
                        <a:ea typeface="Times New Roman" panose="02020603050405020304" pitchFamily="18" charset="0"/>
                      </a:endParaRPr>
                    </a:p>
                  </a:txBody>
                  <a:tcPr marL="66675" marR="66675" marT="66675" marB="66675" anchor="ctr"/>
                </a:tc>
                <a:extLst>
                  <a:ext uri="{0D108BD9-81ED-4DB2-BD59-A6C34878D82A}">
                    <a16:rowId xmlns:a16="http://schemas.microsoft.com/office/drawing/2014/main" val="4171758431"/>
                  </a:ext>
                </a:extLst>
              </a:tr>
              <a:tr h="613677">
                <a:tc>
                  <a:txBody>
                    <a:bodyPr/>
                    <a:lstStyle/>
                    <a:p>
                      <a:pPr>
                        <a:lnSpc>
                          <a:spcPct val="115000"/>
                        </a:lnSpc>
                        <a:spcAft>
                          <a:spcPts val="0"/>
                        </a:spcAft>
                      </a:pPr>
                      <a:r>
                        <a:rPr lang="sq-AL" sz="2800" b="1">
                          <a:effectLst/>
                          <a:latin typeface="Times New Roman" panose="02020603050405020304" pitchFamily="18" charset="0"/>
                          <a:ea typeface="Times New Roman" panose="02020603050405020304" pitchFamily="18" charset="0"/>
                        </a:rPr>
                        <a:t>Ýük awtomobiller</a:t>
                      </a:r>
                      <a:endParaRPr lang="ru-RU" sz="2800" b="1">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0,6–0,7</a:t>
                      </a: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3–7</a:t>
                      </a:r>
                    </a:p>
                  </a:txBody>
                  <a:tcPr marL="66675" marR="66675" marT="66675" marB="66675"/>
                </a:tc>
                <a:extLst>
                  <a:ext uri="{0D108BD9-81ED-4DB2-BD59-A6C34878D82A}">
                    <a16:rowId xmlns:a16="http://schemas.microsoft.com/office/drawing/2014/main" val="2849100509"/>
                  </a:ext>
                </a:extLst>
              </a:tr>
              <a:tr h="1128718">
                <a:tc>
                  <a:txBody>
                    <a:bodyPr/>
                    <a:lstStyle/>
                    <a:p>
                      <a:pPr>
                        <a:lnSpc>
                          <a:spcPct val="115000"/>
                        </a:lnSpc>
                        <a:spcAft>
                          <a:spcPts val="0"/>
                        </a:spcAft>
                      </a:pPr>
                      <a:r>
                        <a:rPr lang="sq-AL" sz="2800" b="1">
                          <a:effectLst/>
                          <a:latin typeface="Times New Roman" panose="02020603050405020304" pitchFamily="18" charset="0"/>
                          <a:ea typeface="Times New Roman" panose="02020603050405020304" pitchFamily="18" charset="0"/>
                        </a:rPr>
                        <a:t>Kuzowasy wagon görnüşli awtobuslar</a:t>
                      </a:r>
                      <a:endParaRPr lang="ru-RU" sz="2800" b="1">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0,25–0,50</a:t>
                      </a: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4,5–7,0</a:t>
                      </a:r>
                    </a:p>
                  </a:txBody>
                  <a:tcPr marL="66675" marR="66675" marT="66675" marB="66675"/>
                </a:tc>
                <a:extLst>
                  <a:ext uri="{0D108BD9-81ED-4DB2-BD59-A6C34878D82A}">
                    <a16:rowId xmlns:a16="http://schemas.microsoft.com/office/drawing/2014/main" val="1575740263"/>
                  </a:ext>
                </a:extLst>
              </a:tr>
              <a:tr h="613677">
                <a:tc>
                  <a:txBody>
                    <a:bodyPr/>
                    <a:lstStyle/>
                    <a:p>
                      <a:pPr>
                        <a:lnSpc>
                          <a:spcPct val="115000"/>
                        </a:lnSpc>
                        <a:spcAft>
                          <a:spcPts val="0"/>
                        </a:spcAft>
                      </a:pPr>
                      <a:r>
                        <a:rPr lang="sq-AL" sz="2800" b="1">
                          <a:effectLst/>
                          <a:latin typeface="Times New Roman" panose="02020603050405020304" pitchFamily="18" charset="0"/>
                          <a:ea typeface="Times New Roman" panose="02020603050405020304" pitchFamily="18" charset="0"/>
                        </a:rPr>
                        <a:t>Ýeňil awtomobiller</a:t>
                      </a:r>
                      <a:endParaRPr lang="ru-RU" sz="2800" b="1">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algn="ctr">
                        <a:lnSpc>
                          <a:spcPct val="115000"/>
                        </a:lnSpc>
                      </a:pPr>
                      <a:r>
                        <a:rPr lang="ru-RU" sz="2800" b="1">
                          <a:effectLst/>
                          <a:latin typeface="Times New Roman" panose="02020603050405020304" pitchFamily="18" charset="0"/>
                          <a:ea typeface="Times New Roman" panose="02020603050405020304" pitchFamily="18" charset="0"/>
                        </a:rPr>
                        <a:t>0,15–0,3</a:t>
                      </a: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1,4–2,6</a:t>
                      </a:r>
                    </a:p>
                  </a:txBody>
                  <a:tcPr marL="66675" marR="66675" marT="66675" marB="66675"/>
                </a:tc>
                <a:extLst>
                  <a:ext uri="{0D108BD9-81ED-4DB2-BD59-A6C34878D82A}">
                    <a16:rowId xmlns:a16="http://schemas.microsoft.com/office/drawing/2014/main" val="121261124"/>
                  </a:ext>
                </a:extLst>
              </a:tr>
              <a:tr h="1056379">
                <a:tc>
                  <a:txBody>
                    <a:bodyPr/>
                    <a:lstStyle/>
                    <a:p>
                      <a:pPr>
                        <a:lnSpc>
                          <a:spcPct val="115000"/>
                        </a:lnSpc>
                        <a:spcAft>
                          <a:spcPts val="0"/>
                        </a:spcAft>
                      </a:pPr>
                      <a:r>
                        <a:rPr lang="sq-AL" sz="2800" b="1" dirty="0">
                          <a:effectLst/>
                          <a:latin typeface="Times New Roman" panose="02020603050405020304" pitchFamily="18" charset="0"/>
                          <a:ea typeface="Times New Roman" panose="02020603050405020304" pitchFamily="18" charset="0"/>
                        </a:rPr>
                        <a:t>Sport awtomobilleri</a:t>
                      </a:r>
                      <a:endParaRPr lang="ru-RU" sz="2800" b="1" dirty="0">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0,10–0,15</a:t>
                      </a:r>
                    </a:p>
                  </a:txBody>
                  <a:tcPr marL="66675" marR="66675" marT="66675" marB="66675"/>
                </a:tc>
                <a:tc>
                  <a:txBody>
                    <a:bodyPr/>
                    <a:lstStyle/>
                    <a:p>
                      <a:pPr algn="ctr">
                        <a:lnSpc>
                          <a:spcPct val="115000"/>
                        </a:lnSpc>
                      </a:pPr>
                      <a:r>
                        <a:rPr lang="ru-RU" sz="2800" b="1" dirty="0">
                          <a:effectLst/>
                          <a:latin typeface="Times New Roman" panose="02020603050405020304" pitchFamily="18" charset="0"/>
                          <a:ea typeface="Times New Roman" panose="02020603050405020304" pitchFamily="18" charset="0"/>
                        </a:rPr>
                        <a:t>1,0–1,5</a:t>
                      </a:r>
                    </a:p>
                  </a:txBody>
                  <a:tcPr marL="66675" marR="66675" marT="66675" marB="66675"/>
                </a:tc>
                <a:extLst>
                  <a:ext uri="{0D108BD9-81ED-4DB2-BD59-A6C34878D82A}">
                    <a16:rowId xmlns:a16="http://schemas.microsoft.com/office/drawing/2014/main" val="103393047"/>
                  </a:ext>
                </a:extLst>
              </a:tr>
            </a:tbl>
          </a:graphicData>
        </a:graphic>
      </p:graphicFrame>
    </p:spTree>
    <p:extLst>
      <p:ext uri="{BB962C8B-B14F-4D97-AF65-F5344CB8AC3E}">
        <p14:creationId xmlns:p14="http://schemas.microsoft.com/office/powerpoint/2010/main" val="3779138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F29D55-63F9-406D-A5B8-6615A9135B35}"/>
              </a:ext>
            </a:extLst>
          </p:cNvPr>
          <p:cNvSpPr>
            <a:spLocks noGrp="1"/>
          </p:cNvSpPr>
          <p:nvPr>
            <p:ph type="title"/>
          </p:nvPr>
        </p:nvSpPr>
        <p:spPr>
          <a:xfrm>
            <a:off x="645130" y="361628"/>
            <a:ext cx="9404723" cy="1691290"/>
          </a:xfrm>
        </p:spPr>
        <p:txBody>
          <a:bodyPr/>
          <a:lstStyle/>
          <a:p>
            <a:r>
              <a:rPr lang="sq-AL" sz="3600" dirty="0">
                <a:latin typeface="Times New Roman" panose="02020603050405020304" pitchFamily="18" charset="0"/>
                <a:cs typeface="Times New Roman" panose="02020603050405020304" pitchFamily="18" charset="0"/>
              </a:rPr>
              <a:t>Maňlaý proeksiýasynyň meýdany awtomobiliň gabara ölçegine görä  (В-ini, Н- beýkligi) takmynan formula býunça hasaplanylýar:</a:t>
            </a:r>
            <a:br>
              <a:rPr lang="ru-RU" sz="3600" dirty="0">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08C546E-E7C4-44C4-88F9-454C3505DF83}"/>
              </a:ext>
            </a:extLst>
          </p:cNvPr>
          <p:cNvSpPr>
            <a:spLocks noGrp="1"/>
          </p:cNvSpPr>
          <p:nvPr>
            <p:ph idx="1"/>
          </p:nvPr>
        </p:nvSpPr>
        <p:spPr>
          <a:xfrm>
            <a:off x="551656" y="2526224"/>
            <a:ext cx="11088688" cy="3859078"/>
          </a:xfrm>
        </p:spPr>
        <p:txBody>
          <a:bodyPr>
            <a:normAutofit/>
          </a:bodyPr>
          <a:lstStyle/>
          <a:p>
            <a:pPr lvl="0"/>
            <a:r>
              <a:rPr lang="sq-AL" sz="3600" dirty="0">
                <a:latin typeface="Times New Roman" panose="02020603050405020304" pitchFamily="18" charset="0"/>
                <a:cs typeface="Times New Roman" panose="02020603050405020304" pitchFamily="18" charset="0"/>
              </a:rPr>
              <a:t>Häzirki zaman ýeňil awtomobilleri </a:t>
            </a:r>
            <a:endParaRPr lang="tk-TM" sz="3600" dirty="0">
              <a:latin typeface="Times New Roman" panose="02020603050405020304" pitchFamily="18" charset="0"/>
              <a:cs typeface="Times New Roman" panose="02020603050405020304" pitchFamily="18" charset="0"/>
            </a:endParaRPr>
          </a:p>
          <a:p>
            <a:pPr marL="0" lvl="0" indent="0" algn="ctr">
              <a:buNone/>
            </a:pPr>
            <a:r>
              <a:rPr lang="sq-AL" sz="3600" dirty="0">
                <a:latin typeface="Times New Roman" panose="02020603050405020304" pitchFamily="18" charset="0"/>
                <a:cs typeface="Times New Roman" panose="02020603050405020304" pitchFamily="18" charset="0"/>
              </a:rPr>
              <a:t> </a:t>
            </a:r>
            <a:r>
              <a:rPr lang="ru-RU" sz="3600" i="1" dirty="0">
                <a:latin typeface="Times New Roman" panose="02020603050405020304" pitchFamily="18" charset="0"/>
                <a:cs typeface="Times New Roman" panose="02020603050405020304" pitchFamily="18" charset="0"/>
              </a:rPr>
              <a:t>ω</a:t>
            </a:r>
            <a:r>
              <a:rPr lang="ru-RU"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έ </a:t>
            </a:r>
            <a:r>
              <a:rPr lang="ru-RU" sz="3600" dirty="0">
                <a:latin typeface="Times New Roman" panose="02020603050405020304" pitchFamily="18" charset="0"/>
                <a:cs typeface="Times New Roman" panose="02020603050405020304" pitchFamily="18" charset="0"/>
              </a:rPr>
              <a:t>В Н</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pPr lvl="0"/>
            <a:r>
              <a:rPr lang="sq-AL" sz="3600" dirty="0">
                <a:latin typeface="Times New Roman" panose="02020603050405020304" pitchFamily="18" charset="0"/>
                <a:cs typeface="Times New Roman" panose="02020603050405020304" pitchFamily="18" charset="0"/>
              </a:rPr>
              <a:t>Awtobuslar we kuzowoly ýük  awtomobiller</a:t>
            </a:r>
            <a:endParaRPr lang="tk-TM" sz="3600" dirty="0">
              <a:latin typeface="Times New Roman" panose="02020603050405020304" pitchFamily="18" charset="0"/>
              <a:cs typeface="Times New Roman" panose="02020603050405020304" pitchFamily="18" charset="0"/>
            </a:endParaRPr>
          </a:p>
          <a:p>
            <a:pPr marL="0" lvl="0" indent="0" algn="ctr">
              <a:buNone/>
            </a:pPr>
            <a:r>
              <a:rPr lang="ru-RU" sz="3600" i="1" dirty="0">
                <a:latin typeface="Times New Roman" panose="02020603050405020304" pitchFamily="18" charset="0"/>
                <a:cs typeface="Times New Roman" panose="02020603050405020304" pitchFamily="18" charset="0"/>
              </a:rPr>
              <a:t>ω</a:t>
            </a:r>
            <a:r>
              <a:rPr lang="ru-RU" sz="36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 έ </a:t>
            </a:r>
            <a:r>
              <a:rPr lang="ru-RU" sz="3600" dirty="0">
                <a:latin typeface="Times New Roman" panose="02020603050405020304" pitchFamily="18" charset="0"/>
                <a:cs typeface="Times New Roman" panose="02020603050405020304" pitchFamily="18" charset="0"/>
              </a:rPr>
              <a:t>В</a:t>
            </a:r>
            <a:r>
              <a:rPr lang="en-US" sz="3600" dirty="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Н</a:t>
            </a:r>
            <a:r>
              <a:rPr lang="en-US" sz="3600"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r>
              <a:rPr lang="ru-RU" sz="3600" dirty="0">
                <a:latin typeface="Times New Roman" panose="02020603050405020304" pitchFamily="18" charset="0"/>
                <a:cs typeface="Times New Roman" panose="02020603050405020304" pitchFamily="18" charset="0"/>
              </a:rPr>
              <a:t>έ- </a:t>
            </a:r>
            <a:r>
              <a:rPr lang="ru-RU" sz="3600" dirty="0" err="1">
                <a:latin typeface="Times New Roman" panose="02020603050405020304" pitchFamily="18" charset="0"/>
                <a:cs typeface="Times New Roman" panose="02020603050405020304" pitchFamily="18" charset="0"/>
              </a:rPr>
              <a:t>howa</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garşylygynyň</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koeffisiýenti</a:t>
            </a:r>
            <a:r>
              <a:rPr lang="ru-RU" sz="3600" dirty="0">
                <a:latin typeface="Times New Roman" panose="02020603050405020304" pitchFamily="18" charset="0"/>
                <a:cs typeface="Times New Roman" panose="02020603050405020304" pitchFamily="18" charset="0"/>
              </a:rPr>
              <a:t> (0,8-0,9).</a:t>
            </a:r>
          </a:p>
          <a:p>
            <a:endParaRPr lang="ru-RU" dirty="0"/>
          </a:p>
        </p:txBody>
      </p:sp>
    </p:spTree>
    <p:extLst>
      <p:ext uri="{BB962C8B-B14F-4D97-AF65-F5344CB8AC3E}">
        <p14:creationId xmlns:p14="http://schemas.microsoft.com/office/powerpoint/2010/main" val="154697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CE4E9B-A280-4392-B8EF-B4CCDC3D4B81}"/>
              </a:ext>
            </a:extLst>
          </p:cNvPr>
          <p:cNvSpPr>
            <a:spLocks noGrp="1"/>
          </p:cNvSpPr>
          <p:nvPr>
            <p:ph type="title"/>
          </p:nvPr>
        </p:nvSpPr>
        <p:spPr>
          <a:xfrm>
            <a:off x="645130" y="609601"/>
            <a:ext cx="9404723" cy="787146"/>
          </a:xfrm>
        </p:spPr>
        <p:txBody>
          <a:bodyPr/>
          <a:lstStyle/>
          <a:p>
            <a:r>
              <a:rPr lang="hr-HR" sz="3600" b="1" dirty="0">
                <a:latin typeface="Times New Roman" panose="02020603050405020304" pitchFamily="18" charset="0"/>
                <a:cs typeface="Times New Roman" panose="02020603050405020304" pitchFamily="18" charset="0"/>
              </a:rPr>
              <a:t>2. </a:t>
            </a:r>
            <a:r>
              <a:rPr lang="ru-RU" sz="3600" b="1" dirty="0" err="1">
                <a:latin typeface="Times New Roman" panose="02020603050405020304" pitchFamily="18" charset="0"/>
                <a:cs typeface="Times New Roman" panose="02020603050405020304" pitchFamily="18" charset="0"/>
              </a:rPr>
              <a:t>Awtomobiliň</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hereketiniň</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esasy</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talaplary</a:t>
            </a:r>
            <a:br>
              <a:rPr lang="ru-RU" dirty="0"/>
            </a:br>
            <a:endParaRPr lang="ru-RU" dirty="0"/>
          </a:p>
        </p:txBody>
      </p:sp>
      <p:sp>
        <p:nvSpPr>
          <p:cNvPr id="3" name="Объект 2">
            <a:extLst>
              <a:ext uri="{FF2B5EF4-FFF2-40B4-BE49-F238E27FC236}">
                <a16:creationId xmlns:a16="http://schemas.microsoft.com/office/drawing/2014/main" id="{91ECDC50-E29D-49E6-99B8-D4BB4C328B91}"/>
              </a:ext>
            </a:extLst>
          </p:cNvPr>
          <p:cNvSpPr>
            <a:spLocks noGrp="1"/>
          </p:cNvSpPr>
          <p:nvPr>
            <p:ph idx="1"/>
          </p:nvPr>
        </p:nvSpPr>
        <p:spPr>
          <a:xfrm>
            <a:off x="387458" y="1396748"/>
            <a:ext cx="11608230" cy="4851652"/>
          </a:xfrm>
        </p:spPr>
        <p:txBody>
          <a:bodyPr>
            <a:noAutofit/>
          </a:bodyPr>
          <a:lstStyle/>
          <a:p>
            <a:r>
              <a:rPr lang="sq-AL" sz="3200" b="1" dirty="0">
                <a:latin typeface="Times New Roman" panose="02020603050405020304" pitchFamily="18" charset="0"/>
                <a:cs typeface="Times New Roman" panose="02020603050405020304" pitchFamily="18" charset="0"/>
              </a:rPr>
              <a:t>Adaty ýagdaýda dartylma hasaplama, şemalsyz howada hereketlenende ýerine ýetirilýär.</a:t>
            </a:r>
            <a:endParaRPr lang="tk-TM" sz="3200" b="1" dirty="0">
              <a:latin typeface="Times New Roman" panose="02020603050405020304" pitchFamily="18" charset="0"/>
              <a:cs typeface="Times New Roman" panose="02020603050405020304" pitchFamily="18" charset="0"/>
            </a:endParaRPr>
          </a:p>
          <a:p>
            <a:r>
              <a:rPr lang="sq-AL" sz="3200" b="1" dirty="0">
                <a:latin typeface="Times New Roman" panose="02020603050405020304" pitchFamily="18" charset="0"/>
                <a:cs typeface="Times New Roman" panose="02020603050405020304" pitchFamily="18" charset="0"/>
              </a:rPr>
              <a:t> Tigirlenme garşylygy- bu ýol boýunça awtomobiliň tekeriniň hereketinde döreýän garşylygyna aýdylýar. </a:t>
            </a:r>
            <a:endParaRPr lang="ru-RU" sz="3200" b="1" dirty="0">
              <a:latin typeface="Times New Roman" panose="02020603050405020304" pitchFamily="18" charset="0"/>
              <a:cs typeface="Times New Roman" panose="02020603050405020304" pitchFamily="18" charset="0"/>
            </a:endParaRPr>
          </a:p>
          <a:p>
            <a:r>
              <a:rPr lang="sq-AL" sz="3200" b="1" dirty="0">
                <a:latin typeface="Times New Roman" panose="02020603050405020304" pitchFamily="18" charset="0"/>
                <a:cs typeface="Times New Roman" panose="02020603050405020304" pitchFamily="18" charset="0"/>
              </a:rPr>
              <a:t>	Tigirlenme garşylygy tigiriň rezininiň we ýoluň deformasiýasyna sarp edilýän energiýa arkaly aňladylýar.</a:t>
            </a:r>
            <a:endParaRPr lang="tk-TM" sz="3200" b="1" dirty="0">
              <a:latin typeface="Times New Roman" panose="02020603050405020304" pitchFamily="18" charset="0"/>
              <a:cs typeface="Times New Roman" panose="02020603050405020304" pitchFamily="18" charset="0"/>
            </a:endParaRPr>
          </a:p>
          <a:p>
            <a:r>
              <a:rPr lang="sq-AL" sz="3200" b="1" dirty="0">
                <a:latin typeface="Times New Roman" panose="02020603050405020304" pitchFamily="18" charset="0"/>
                <a:cs typeface="Times New Roman" panose="02020603050405020304" pitchFamily="18" charset="0"/>
              </a:rPr>
              <a:t> Tekiz sementbeton we asfaltobeton örtükli ýollarda esasy faktor bolup tigirlenme garşylygy kesgitleýän tigiriň rezininiň gysylmagydyr. </a:t>
            </a: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5776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B5D94C-6FC0-4137-B5A6-46CB42A0458D}"/>
              </a:ext>
            </a:extLst>
          </p:cNvPr>
          <p:cNvSpPr>
            <a:spLocks noGrp="1"/>
          </p:cNvSpPr>
          <p:nvPr>
            <p:ph type="title"/>
          </p:nvPr>
        </p:nvSpPr>
        <p:spPr>
          <a:xfrm>
            <a:off x="646111" y="452717"/>
            <a:ext cx="10140709" cy="1810035"/>
          </a:xfrm>
        </p:spPr>
        <p:txBody>
          <a:bodyPr/>
          <a:lstStyle/>
          <a:p>
            <a:r>
              <a:rPr lang="sq-AL" sz="2800" b="1" dirty="0">
                <a:latin typeface="Times New Roman" panose="02020603050405020304" pitchFamily="18" charset="0"/>
                <a:cs typeface="Times New Roman" panose="02020603050405020304" pitchFamily="18" charset="0"/>
              </a:rPr>
              <a:t>Dáş düşelen (çagyl) örtükli ýollarda tigiriň nätekiz üste basyşy bilen baglanşykly bolan garşylyk goşulýandyr. Ýumşak üstki örtügi bolan gum düşelen ýollarda garşylyk tigiriň rezininiň topragyň deformirlenmäge sarp bolan güýji döreýär.   </a:t>
            </a:r>
            <a:br>
              <a:rPr lang="ru-RU" dirty="0"/>
            </a:br>
            <a:endParaRPr lang="ru-RU" dirty="0"/>
          </a:p>
        </p:txBody>
      </p:sp>
      <p:sp>
        <p:nvSpPr>
          <p:cNvPr id="3" name="Объект 2">
            <a:extLst>
              <a:ext uri="{FF2B5EF4-FFF2-40B4-BE49-F238E27FC236}">
                <a16:creationId xmlns:a16="http://schemas.microsoft.com/office/drawing/2014/main" id="{8007E76E-B11D-4184-B303-3A498262C432}"/>
              </a:ext>
            </a:extLst>
          </p:cNvPr>
          <p:cNvSpPr>
            <a:spLocks noGrp="1"/>
          </p:cNvSpPr>
          <p:nvPr>
            <p:ph idx="1"/>
          </p:nvPr>
        </p:nvSpPr>
        <p:spPr>
          <a:xfrm>
            <a:off x="646112" y="2371241"/>
            <a:ext cx="11008614" cy="4034043"/>
          </a:xfrm>
        </p:spPr>
        <p:txBody>
          <a:bodyPr/>
          <a:lstStyle/>
          <a:p>
            <a:r>
              <a:rPr lang="sq-AL" sz="2800" b="1" dirty="0">
                <a:latin typeface="Times New Roman" panose="02020603050405020304" pitchFamily="18" charset="0"/>
                <a:cs typeface="Times New Roman" panose="02020603050405020304" pitchFamily="18" charset="0"/>
              </a:rPr>
              <a:t>Awtomobil gaty örtükli ýollarda hereketlende tigirlenme garşylygy ýola edilýän basyşa gönü proporsionaldyr. </a:t>
            </a:r>
            <a:endParaRPr lang="tk-TM" sz="2800" b="1" dirty="0">
              <a:latin typeface="Times New Roman" panose="02020603050405020304" pitchFamily="18" charset="0"/>
              <a:cs typeface="Times New Roman" panose="02020603050405020304" pitchFamily="18" charset="0"/>
            </a:endParaRPr>
          </a:p>
          <a:p>
            <a:endParaRPr lang="ru-RU" dirty="0"/>
          </a:p>
        </p:txBody>
      </p:sp>
      <p:pic>
        <p:nvPicPr>
          <p:cNvPr id="4098" name="Picture 2">
            <a:extLst>
              <a:ext uri="{FF2B5EF4-FFF2-40B4-BE49-F238E27FC236}">
                <a16:creationId xmlns:a16="http://schemas.microsoft.com/office/drawing/2014/main" id="{B21EB82A-302A-478C-AE8F-D4FC7887A62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40727" y="3704094"/>
            <a:ext cx="5187142" cy="1117780"/>
          </a:xfrm>
          <a:prstGeom prst="rect">
            <a:avLst/>
          </a:prstGeom>
          <a:solidFill>
            <a:schemeClr val="tx1"/>
          </a:solidFill>
          <a:ln>
            <a:noFill/>
          </a:ln>
        </p:spPr>
      </p:pic>
      <p:sp>
        <p:nvSpPr>
          <p:cNvPr id="4" name="Прямоугольник 3">
            <a:extLst>
              <a:ext uri="{FF2B5EF4-FFF2-40B4-BE49-F238E27FC236}">
                <a16:creationId xmlns:a16="http://schemas.microsoft.com/office/drawing/2014/main" id="{7CAA6CA1-1D6C-43EB-AE44-07BBAFC263CB}"/>
              </a:ext>
            </a:extLst>
          </p:cNvPr>
          <p:cNvSpPr/>
          <p:nvPr/>
        </p:nvSpPr>
        <p:spPr>
          <a:xfrm>
            <a:off x="646112" y="4930363"/>
            <a:ext cx="11008614" cy="1539139"/>
          </a:xfrm>
          <a:prstGeom prst="rect">
            <a:avLst/>
          </a:prstGeom>
        </p:spPr>
        <p:txBody>
          <a:bodyPr wrap="square">
            <a:spAutoFit/>
          </a:bodyPr>
          <a:lstStyle/>
          <a:p>
            <a:pPr algn="just">
              <a:lnSpc>
                <a:spcPct val="115000"/>
              </a:lnSpc>
              <a:spcAft>
                <a:spcPts val="0"/>
              </a:spcAft>
            </a:pPr>
            <a:r>
              <a:rPr lang="sq-AL" sz="2800" b="1" dirty="0">
                <a:latin typeface="Times New Roman" panose="02020603050405020304" pitchFamily="18" charset="0"/>
                <a:ea typeface="Times New Roman" panose="02020603050405020304" pitchFamily="18" charset="0"/>
              </a:rPr>
              <a:t>Bu ýerde:</a:t>
            </a:r>
            <a:r>
              <a:rPr lang="sq-AL" sz="2800" b="1" i="1" dirty="0">
                <a:latin typeface="Times New Roman" panose="02020603050405020304" pitchFamily="18" charset="0"/>
                <a:ea typeface="Times New Roman" panose="02020603050405020304" pitchFamily="18" charset="0"/>
              </a:rPr>
              <a:t> G</a:t>
            </a:r>
            <a:r>
              <a:rPr lang="sq-AL" sz="2800" b="1" i="1" baseline="-25000" dirty="0">
                <a:latin typeface="Times New Roman" panose="02020603050405020304" pitchFamily="18" charset="0"/>
                <a:ea typeface="Times New Roman" panose="02020603050405020304" pitchFamily="18" charset="0"/>
              </a:rPr>
              <a:t>i</a:t>
            </a:r>
            <a:r>
              <a:rPr lang="sq-AL" sz="2800" b="1" baseline="-25000" dirty="0">
                <a:latin typeface="Times New Roman" panose="02020603050405020304" pitchFamily="18" charset="0"/>
                <a:ea typeface="Times New Roman" panose="02020603050405020304" pitchFamily="18" charset="0"/>
              </a:rPr>
              <a:t> </a:t>
            </a:r>
            <a:r>
              <a:rPr lang="sq-AL" sz="2800" b="1" dirty="0">
                <a:latin typeface="Times New Roman" panose="02020603050405020304" pitchFamily="18" charset="0"/>
                <a:ea typeface="Times New Roman" panose="02020603050405020304" pitchFamily="18" charset="0"/>
              </a:rPr>
              <a:t>– aýratyn tigirler tarapyndan ýola düşýän güýç; </a:t>
            </a:r>
            <a:endParaRPr lang="ru-RU" sz="2800" b="1" dirty="0">
              <a:latin typeface="Times New Roman" panose="02020603050405020304" pitchFamily="18" charset="0"/>
              <a:ea typeface="Times New Roman" panose="02020603050405020304" pitchFamily="18" charset="0"/>
            </a:endParaRPr>
          </a:p>
          <a:p>
            <a:pPr algn="just">
              <a:lnSpc>
                <a:spcPct val="115000"/>
              </a:lnSpc>
              <a:spcAft>
                <a:spcPts val="0"/>
              </a:spcAft>
            </a:pPr>
            <a:r>
              <a:rPr lang="sq-AL" sz="2800" b="1" i="1" dirty="0">
                <a:latin typeface="Times New Roman" panose="02020603050405020304" pitchFamily="18" charset="0"/>
                <a:ea typeface="Times New Roman" panose="02020603050405020304" pitchFamily="18" charset="0"/>
              </a:rPr>
              <a:t>  f</a:t>
            </a:r>
            <a:r>
              <a:rPr lang="sq-AL" sz="2800" b="1" i="1" baseline="-25000" dirty="0">
                <a:latin typeface="Times New Roman" panose="02020603050405020304" pitchFamily="18" charset="0"/>
                <a:ea typeface="Times New Roman" panose="02020603050405020304" pitchFamily="18" charset="0"/>
              </a:rPr>
              <a:t>i</a:t>
            </a:r>
            <a:r>
              <a:rPr lang="sq-AL" sz="2800" b="1" dirty="0">
                <a:latin typeface="Times New Roman" panose="02020603050405020304" pitchFamily="18" charset="0"/>
                <a:ea typeface="Times New Roman" panose="02020603050405020304" pitchFamily="18" charset="0"/>
              </a:rPr>
              <a:t> – degişli tigirlenmäniň garşylyk koeffisiýenti (9-njy tablisada) örtügiň görnüşine görä kabul edilýär. </a:t>
            </a:r>
            <a:endParaRPr lang="ru-RU" sz="28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300300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Желтый">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229</TotalTime>
  <Words>661</Words>
  <Application>Microsoft Office PowerPoint</Application>
  <PresentationFormat>Широкоэкранный</PresentationFormat>
  <Paragraphs>73</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Century Gothic</vt:lpstr>
      <vt:lpstr>Times New Roman</vt:lpstr>
      <vt:lpstr>Wingdings 3</vt:lpstr>
      <vt:lpstr>Ион</vt:lpstr>
      <vt:lpstr>Tema:Awtomobilleriň ýol boýunça hereketiniň dartyş hasaplamasynyň hereketiniň esaslary </vt:lpstr>
      <vt:lpstr>1. Awtomobiliň hereketiniň garşylyklary </vt:lpstr>
      <vt:lpstr>Awtomobiliň eýerdiji tigirlerne hereketlendirijiniň döredýän dartyş güýji hereketiň garşylyk güýjüni eňip geçmeklige sarp edilýär. Umumy ýagdaýda awtomobil tizlenip ýapgyda hereket edende oňa şu aşakdaky garşylyk güýçler täsir edýär:</vt:lpstr>
      <vt:lpstr>Awtomobil ýoluň islendik aralygynda hereketlenende oňa tigirlenme garşylyk güýçler we howanyň garşylygy täsir edýär. Ýoluň profiliniň häsiýetine we hereketiň kadasyna görä eňňitligiň garşylygy we inersiýon güýçler bolup we bolman biler we hatda otrisatel alamatlary bolup biler (aşak hereketlenende ýa-da saklananda).</vt:lpstr>
      <vt:lpstr>Awtomobil hereketlenende howanyň jemlenen garşylyk güýji Nýutonda şu aşakdaky formula bilen kesgitlenilýär.  </vt:lpstr>
      <vt:lpstr>Awtomobilleriň dartyş hasaplamalarynda схρ köpeltmek hasyly eksperimental kesgitlenilýän K howa howa garşylygynyň koeffisiýenti bilen çalşyrylýar bu baha tablisada berlen. </vt:lpstr>
      <vt:lpstr>Maňlaý proeksiýasynyň meýdany awtomobiliň gabara ölçegine görä  (В-ini, Н- beýkligi) takmynan formula býunça hasaplanylýar: </vt:lpstr>
      <vt:lpstr>2. Awtomobiliň hereketiniň esasy talaplary </vt:lpstr>
      <vt:lpstr>Dáş düşelen (çagyl) örtükli ýollarda tigiriň nätekiz üste basyşy bilen baglanşykly bolan garşylyk goşulýandyr. Ýumşak üstki örtügi bolan gum düşelen ýollarda garşylyk tigiriň rezininiň topragyň deformirlenmäge sarp bolan güýji döreýär.    </vt:lpstr>
      <vt:lpstr>Awtomobil deformirlenýän toprakly üst boýunça hereketlenende döredýän oýuklygy esasynda emele getirýän tigirlenme garşylygy şu aşakdaky formula bilen kesgitlenilýär.</vt:lpstr>
      <vt:lpstr>Tigirlenme garşylygy birnäçe faktorlara baglydyr : 1.ýol örtüginiň tekizligi;  2.awtomobiliň hereket tizligi;  3.şinanyň maýyşgaklygy.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Tema:Awtomobilleriň ýol boýunça hereketiniň dartyş hasaplamasynyň hereketiniň esaslary </dc:title>
  <dc:creator>Пользователь</dc:creator>
  <cp:lastModifiedBy>Пользователь</cp:lastModifiedBy>
  <cp:revision>10</cp:revision>
  <dcterms:created xsi:type="dcterms:W3CDTF">2020-11-18T04:59:39Z</dcterms:created>
  <dcterms:modified xsi:type="dcterms:W3CDTF">2020-11-18T08:48:40Z</dcterms:modified>
</cp:coreProperties>
</file>