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310" r:id="rId5"/>
    <p:sldId id="258" r:id="rId6"/>
    <p:sldId id="280" r:id="rId7"/>
    <p:sldId id="300" r:id="rId8"/>
    <p:sldId id="311" r:id="rId9"/>
    <p:sldId id="312" r:id="rId10"/>
    <p:sldId id="260" r:id="rId11"/>
    <p:sldId id="262" r:id="rId12"/>
    <p:sldId id="314" r:id="rId13"/>
    <p:sldId id="313" r:id="rId14"/>
    <p:sldId id="263" r:id="rId15"/>
    <p:sldId id="305" r:id="rId16"/>
    <p:sldId id="315" r:id="rId17"/>
    <p:sldId id="316" r:id="rId18"/>
    <p:sldId id="317" r:id="rId19"/>
    <p:sldId id="318" r:id="rId20"/>
    <p:sldId id="319" r:id="rId2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01.05.2019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3174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01.05.2019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9297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01.05.2019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85774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01.05.2019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77296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A42EE3-3D2B-4FDD-AEE3-B589384D3B6B}" type="datetimeFigureOut">
              <a:rPr lang="ru-RU" smtClean="0"/>
              <a:t>01.05.2019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6736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A42EE3-3D2B-4FDD-AEE3-B589384D3B6B}" type="datetimeFigureOut">
              <a:rPr lang="ru-RU" smtClean="0"/>
              <a:t>01.05.2019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57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A42EE3-3D2B-4FDD-AEE3-B589384D3B6B}" type="datetimeFigureOut">
              <a:rPr lang="ru-RU" smtClean="0"/>
              <a:t>01.05.2019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89495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A42EE3-3D2B-4FDD-AEE3-B589384D3B6B}" type="datetimeFigureOut">
              <a:rPr lang="ru-RU" smtClean="0"/>
              <a:t>01.05.2019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52639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A42EE3-3D2B-4FDD-AEE3-B589384D3B6B}" type="datetimeFigureOut">
              <a:rPr lang="ru-RU" smtClean="0"/>
              <a:t>01.05.2019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413428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01.05.2019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57612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01.05.2019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90823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42EE3-3D2B-4FDD-AEE3-B589384D3B6B}" type="datetimeFigureOut">
              <a:rPr lang="ru-RU" smtClean="0"/>
              <a:t>01.05.2019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90738-CDC2-4404-A5ED-39E3DA506CD7}" type="slidenum">
              <a:rPr lang="ru-RU" smtClean="0"/>
              <a:t>‹#›</a:t>
            </a:fld>
            <a:endParaRPr lang="ru-RU"/>
          </a:p>
        </p:txBody>
      </p:sp>
    </p:spTree>
    <p:extLst>
      <p:ext uri="{BB962C8B-B14F-4D97-AF65-F5344CB8AC3E}">
        <p14:creationId xmlns:p14="http://schemas.microsoft.com/office/powerpoint/2010/main" val="398326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6416" y="1987062"/>
            <a:ext cx="9144000" cy="1696915"/>
          </a:xfrm>
        </p:spPr>
        <p:txBody>
          <a:bodyPr>
            <a:normAutofit/>
          </a:bodyPr>
          <a:lstStyle/>
          <a:p>
            <a:pPr>
              <a:lnSpc>
                <a:spcPct val="115000"/>
              </a:lnSpc>
              <a:spcAft>
                <a:spcPts val="1000"/>
              </a:spcAft>
            </a:pPr>
            <a:r>
              <a:rPr lang="tk-TM" sz="4400" dirty="0" smtClean="0">
                <a:latin typeface="Times New Roman" panose="02020603050405020304" pitchFamily="18" charset="0"/>
                <a:ea typeface="Times New Roman" panose="02020603050405020304" pitchFamily="18" charset="0"/>
                <a:cs typeface="Times New Roman" panose="02020603050405020304" pitchFamily="18" charset="0"/>
              </a:rPr>
              <a:t>Tema:</a:t>
            </a:r>
            <a:r>
              <a:rPr lang="cs-CZ" sz="4400" b="1" dirty="0">
                <a:latin typeface="Times New Roman" panose="02020603050405020304" pitchFamily="18" charset="0"/>
                <a:ea typeface="Times New Roman" panose="02020603050405020304" pitchFamily="18" charset="0"/>
              </a:rPr>
              <a:t>G</a:t>
            </a:r>
            <a:r>
              <a:rPr lang="ru-RU" sz="4400" b="1" dirty="0" err="1">
                <a:latin typeface="Times New Roman" panose="02020603050405020304" pitchFamily="18" charset="0"/>
                <a:ea typeface="Times New Roman" panose="02020603050405020304" pitchFamily="18" charset="0"/>
              </a:rPr>
              <a:t>öz</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çeni</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bilen</a:t>
            </a:r>
            <a:r>
              <a:rPr lang="ru-RU" sz="4400" b="1" dirty="0">
                <a:latin typeface="Times New Roman" panose="02020603050405020304" pitchFamily="18" charset="0"/>
                <a:ea typeface="Times New Roman" panose="02020603050405020304" pitchFamily="18" charset="0"/>
              </a:rPr>
              <a:t> </a:t>
            </a:r>
            <a:r>
              <a:rPr lang="cs-CZ" sz="4400" b="1" dirty="0">
                <a:latin typeface="Times New Roman" panose="02020603050405020304" pitchFamily="18" charset="0"/>
                <a:ea typeface="Times New Roman" panose="02020603050405020304" pitchFamily="18" charset="0"/>
              </a:rPr>
              <a:t>şekillendirme</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barada</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umumy</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düşünje</a:t>
            </a:r>
            <a:endParaRPr lang="ru-RU"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863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199" y="351692"/>
            <a:ext cx="10855569" cy="5825271"/>
          </a:xfrm>
        </p:spPr>
        <p:txBody>
          <a:bodyPr>
            <a:normAutofit fontScale="92500"/>
          </a:bodyPr>
          <a:lstStyle/>
          <a:p>
            <a:pPr algn="just">
              <a:spcAft>
                <a:spcPts val="0"/>
              </a:spcAft>
            </a:pPr>
            <a:r>
              <a:rPr lang="tk-TM" b="1" dirty="0" smtClean="0">
                <a:latin typeface="Times New Roman" panose="02020603050405020304" pitchFamily="18" charset="0"/>
                <a:ea typeface="Times New Roman" panose="02020603050405020304" pitchFamily="18" charset="0"/>
              </a:rPr>
              <a:t>     </a:t>
            </a:r>
            <a:r>
              <a:rPr lang="sq-AL" b="1" dirty="0" smtClean="0">
                <a:latin typeface="Times New Roman" panose="02020603050405020304" pitchFamily="18" charset="0"/>
                <a:ea typeface="Times New Roman" panose="02020603050405020304" pitchFamily="18" charset="0"/>
              </a:rPr>
              <a:t> </a:t>
            </a:r>
            <a:r>
              <a:rPr lang="ru-RU" sz="3600" b="1" dirty="0">
                <a:latin typeface="Times New Roman" panose="02020603050405020304" pitchFamily="18" charset="0"/>
                <a:ea typeface="Times New Roman" panose="02020603050405020304" pitchFamily="18" charset="0"/>
              </a:rPr>
              <a:t>2. </a:t>
            </a:r>
            <a:r>
              <a:rPr lang="en-US" sz="4100" dirty="0" err="1">
                <a:latin typeface="Times New Roman" panose="02020603050405020304" pitchFamily="18" charset="0"/>
                <a:ea typeface="Times New Roman" panose="02020603050405020304" pitchFamily="18" charset="0"/>
              </a:rPr>
              <a:t>Kiçiräjik</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ýer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bölegi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şekillendirilende</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gorizontal</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burçlary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ölçemegiň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ornuna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ýörelgelerdäki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ugrlaryň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arasynda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göni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burçlar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ýa</a:t>
            </a:r>
            <a:r>
              <a:rPr lang="en-US" sz="4100" dirty="0">
                <a:latin typeface="Times New Roman" panose="02020603050405020304" pitchFamily="18" charset="0"/>
                <a:ea typeface="Times New Roman" panose="02020603050405020304" pitchFamily="18" charset="0"/>
              </a:rPr>
              <a:t>-da 450 </a:t>
            </a:r>
            <a:r>
              <a:rPr lang="en-US" sz="4100" dirty="0" err="1">
                <a:latin typeface="Times New Roman" panose="02020603050405020304" pitchFamily="18" charset="0"/>
                <a:ea typeface="Times New Roman" panose="02020603050405020304" pitchFamily="18" charset="0"/>
              </a:rPr>
              <a:t>deň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bolan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burçlar</a:t>
            </a:r>
            <a:r>
              <a:rPr lang="en-US" sz="4100" dirty="0">
                <a:latin typeface="Times New Roman" panose="02020603050405020304" pitchFamily="18" charset="0"/>
                <a:ea typeface="Times New Roman" panose="02020603050405020304" pitchFamily="18" charset="0"/>
              </a:rPr>
              <a:t> hem </a:t>
            </a:r>
            <a:r>
              <a:rPr lang="en-US" sz="4100" dirty="0" err="1">
                <a:latin typeface="Times New Roman" panose="02020603050405020304" pitchFamily="18" charset="0"/>
                <a:ea typeface="Times New Roman" panose="02020603050405020304" pitchFamily="18" charset="0"/>
              </a:rPr>
              <a:t>gurulýar</a:t>
            </a:r>
            <a:r>
              <a:rPr lang="en-US" sz="4100" dirty="0">
                <a:latin typeface="Times New Roman" panose="02020603050405020304" pitchFamily="18" charset="0"/>
                <a:ea typeface="Times New Roman" panose="02020603050405020304" pitchFamily="18" charset="0"/>
              </a:rPr>
              <a:t>. Bu </a:t>
            </a:r>
            <a:r>
              <a:rPr lang="en-US" sz="4100" dirty="0" err="1">
                <a:latin typeface="Times New Roman" panose="02020603050405020304" pitchFamily="18" charset="0"/>
                <a:ea typeface="Times New Roman" panose="02020603050405020304" pitchFamily="18" charset="0"/>
              </a:rPr>
              <a:t>burçlary</a:t>
            </a:r>
            <a:r>
              <a:rPr lang="en-US" sz="4100" dirty="0">
                <a:latin typeface="Times New Roman" panose="02020603050405020304" pitchFamily="18" charset="0"/>
                <a:ea typeface="Times New Roman" panose="02020603050405020304" pitchFamily="18" charset="0"/>
              </a:rPr>
              <a:t> </a:t>
            </a:r>
            <a:r>
              <a:rPr lang="en-US" sz="4100" dirty="0" smtClean="0">
                <a:latin typeface="Times New Roman" panose="02020603050405020304" pitchFamily="18" charset="0"/>
                <a:ea typeface="Times New Roman" panose="02020603050405020304" pitchFamily="18" charset="0"/>
              </a:rPr>
              <a:t>kw</a:t>
            </a:r>
            <a:r>
              <a:rPr lang="tk-TM" sz="4100" dirty="0" smtClean="0">
                <a:latin typeface="Times New Roman" panose="02020603050405020304" pitchFamily="18" charset="0"/>
                <a:ea typeface="Times New Roman" panose="02020603050405020304" pitchFamily="18" charset="0"/>
              </a:rPr>
              <a:t>a</a:t>
            </a:r>
            <a:r>
              <a:rPr lang="en-US" sz="4100" dirty="0" err="1" smtClean="0">
                <a:latin typeface="Times New Roman" panose="02020603050405020304" pitchFamily="18" charset="0"/>
                <a:ea typeface="Times New Roman" panose="02020603050405020304" pitchFamily="18" charset="0"/>
              </a:rPr>
              <a:t>dratlar</a:t>
            </a:r>
            <a:r>
              <a:rPr lang="en-US" sz="4100" dirty="0" smtClean="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boýunça</a:t>
            </a:r>
            <a:r>
              <a:rPr lang="en-US" sz="4100" dirty="0">
                <a:latin typeface="Times New Roman" panose="02020603050405020304" pitchFamily="18" charset="0"/>
                <a:ea typeface="Times New Roman" panose="02020603050405020304" pitchFamily="18" charset="0"/>
              </a:rPr>
              <a:t> bag </a:t>
            </a:r>
            <a:r>
              <a:rPr lang="en-US" sz="4100" dirty="0" err="1">
                <a:latin typeface="Times New Roman" panose="02020603050405020304" pitchFamily="18" charset="0"/>
                <a:ea typeface="Times New Roman" panose="02020603050405020304" pitchFamily="18" charset="0"/>
              </a:rPr>
              <a:t>agaçlaryny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oturtmaly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bolanynda</a:t>
            </a:r>
            <a:r>
              <a:rPr lang="en-US" sz="4100" dirty="0">
                <a:latin typeface="Times New Roman" panose="02020603050405020304" pitchFamily="18" charset="0"/>
                <a:ea typeface="Times New Roman" panose="02020603050405020304" pitchFamily="18" charset="0"/>
              </a:rPr>
              <a:t> hem </a:t>
            </a:r>
            <a:r>
              <a:rPr lang="en-US" sz="4100" dirty="0" err="1">
                <a:latin typeface="Times New Roman" panose="02020603050405020304" pitchFamily="18" charset="0"/>
                <a:ea typeface="Times New Roman" panose="02020603050405020304" pitchFamily="18" charset="0"/>
              </a:rPr>
              <a:t>ýerinde</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gurmaly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bolýar</a:t>
            </a:r>
            <a:r>
              <a:rPr lang="en-US" sz="4100" dirty="0">
                <a:latin typeface="Times New Roman" panose="02020603050405020304" pitchFamily="18" charset="0"/>
                <a:ea typeface="Times New Roman" panose="02020603050405020304" pitchFamily="18" charset="0"/>
              </a:rPr>
              <a:t>. Bu </a:t>
            </a:r>
            <a:r>
              <a:rPr lang="en-US" sz="4100" dirty="0" err="1">
                <a:latin typeface="Times New Roman" panose="02020603050405020304" pitchFamily="18" charset="0"/>
                <a:ea typeface="Times New Roman" panose="02020603050405020304" pitchFamily="18" charset="0"/>
              </a:rPr>
              <a:t>hemişelik</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burçlar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ekkeriň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kömegi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bilen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gurulýar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Ekkerler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ýönekeý</a:t>
            </a:r>
            <a:r>
              <a:rPr lang="en-US" sz="4100" dirty="0">
                <a:latin typeface="Times New Roman" panose="02020603050405020304" pitchFamily="18" charset="0"/>
                <a:ea typeface="Times New Roman" panose="02020603050405020304" pitchFamily="18" charset="0"/>
              </a:rPr>
              <a:t> we </a:t>
            </a:r>
            <a:r>
              <a:rPr lang="en-US" sz="4100" dirty="0" err="1">
                <a:latin typeface="Times New Roman" panose="02020603050405020304" pitchFamily="18" charset="0"/>
                <a:ea typeface="Times New Roman" panose="02020603050405020304" pitchFamily="18" charset="0"/>
              </a:rPr>
              <a:t>optiki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görnişde</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bolýar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Ýönekeý</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görnüşi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atanak</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görnüşli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ekker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ol</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özara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perpendikulýar</a:t>
            </a:r>
            <a:r>
              <a:rPr lang="en-US" sz="4100" dirty="0">
                <a:latin typeface="Times New Roman" panose="02020603050405020304" pitchFamily="18" charset="0"/>
                <a:ea typeface="Times New Roman" panose="02020603050405020304" pitchFamily="18" charset="0"/>
              </a:rPr>
              <a:t>, 20-30 </a:t>
            </a:r>
            <a:r>
              <a:rPr lang="en-US" sz="4100" dirty="0" err="1">
                <a:latin typeface="Times New Roman" panose="02020603050405020304" pitchFamily="18" charset="0"/>
                <a:ea typeface="Times New Roman" panose="02020603050405020304" pitchFamily="18" charset="0"/>
              </a:rPr>
              <a:t>sm</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bolan</a:t>
            </a:r>
            <a:r>
              <a:rPr lang="en-US" sz="4100" dirty="0">
                <a:latin typeface="Times New Roman" panose="02020603050405020304" pitchFamily="18" charset="0"/>
                <a:ea typeface="Times New Roman" panose="02020603050405020304" pitchFamily="18" charset="0"/>
              </a:rPr>
              <a:t> we </a:t>
            </a:r>
            <a:r>
              <a:rPr lang="en-US" sz="4100" dirty="0" err="1">
                <a:latin typeface="Times New Roman" panose="02020603050405020304" pitchFamily="18" charset="0"/>
                <a:ea typeface="Times New Roman" panose="02020603050405020304" pitchFamily="18" charset="0"/>
              </a:rPr>
              <a:t>uçlaryna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dioptr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ýada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çiş</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berkidilen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plankadan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durýar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Ekker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bilen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işlemegiň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manysy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çyzgyda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görkezilýär</a:t>
            </a:r>
            <a:r>
              <a:rPr lang="en-US" sz="4100" dirty="0">
                <a:latin typeface="Times New Roman" panose="02020603050405020304" pitchFamily="18" charset="0"/>
                <a:ea typeface="Times New Roman" panose="02020603050405020304" pitchFamily="18" charset="0"/>
              </a:rPr>
              <a:t>.</a:t>
            </a:r>
            <a:endParaRPr lang="ru-RU" sz="4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698944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Объект 2"/>
          <p:cNvPicPr>
            <a:picLocks noGrp="1" noChangeAspect="1"/>
          </p:cNvPicPr>
          <p:nvPr>
            <p:ph idx="1"/>
          </p:nvPr>
        </p:nvPicPr>
        <p:blipFill>
          <a:blip r:embed="rId2"/>
          <a:stretch>
            <a:fillRect/>
          </a:stretch>
        </p:blipFill>
        <p:spPr>
          <a:xfrm>
            <a:off x="808892" y="1494691"/>
            <a:ext cx="3182815" cy="4237893"/>
          </a:xfrm>
          <a:prstGeom prst="rect">
            <a:avLst/>
          </a:prstGeom>
        </p:spPr>
      </p:pic>
      <p:pic>
        <p:nvPicPr>
          <p:cNvPr id="4" name="Рисунок 3"/>
          <p:cNvPicPr>
            <a:picLocks noChangeAspect="1"/>
          </p:cNvPicPr>
          <p:nvPr/>
        </p:nvPicPr>
        <p:blipFill>
          <a:blip r:embed="rId3"/>
          <a:stretch>
            <a:fillRect/>
          </a:stretch>
        </p:blipFill>
        <p:spPr>
          <a:xfrm>
            <a:off x="4167554" y="1186963"/>
            <a:ext cx="3314700" cy="4686300"/>
          </a:xfrm>
          <a:prstGeom prst="rect">
            <a:avLst/>
          </a:prstGeom>
        </p:spPr>
      </p:pic>
      <p:pic>
        <p:nvPicPr>
          <p:cNvPr id="5" name="Рисунок 4"/>
          <p:cNvPicPr>
            <a:picLocks noChangeAspect="1"/>
          </p:cNvPicPr>
          <p:nvPr/>
        </p:nvPicPr>
        <p:blipFill>
          <a:blip r:embed="rId4"/>
          <a:stretch>
            <a:fillRect/>
          </a:stretch>
        </p:blipFill>
        <p:spPr>
          <a:xfrm>
            <a:off x="8264769" y="1793631"/>
            <a:ext cx="3367454" cy="4079631"/>
          </a:xfrm>
          <a:prstGeom prst="rect">
            <a:avLst/>
          </a:prstGeom>
        </p:spPr>
      </p:pic>
    </p:spTree>
    <p:extLst>
      <p:ext uri="{BB962C8B-B14F-4D97-AF65-F5344CB8AC3E}">
        <p14:creationId xmlns:p14="http://schemas.microsoft.com/office/powerpoint/2010/main" val="12160464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15167"/>
          </a:xfrm>
        </p:spPr>
        <p:txBody>
          <a:bodyPr>
            <a:normAutofit fontScale="90000"/>
          </a:bodyPr>
          <a:lstStyle/>
          <a:p>
            <a:endParaRPr lang="ru-RU" dirty="0"/>
          </a:p>
        </p:txBody>
      </p:sp>
      <p:sp>
        <p:nvSpPr>
          <p:cNvPr id="3" name="Объект 2"/>
          <p:cNvSpPr>
            <a:spLocks noGrp="1"/>
          </p:cNvSpPr>
          <p:nvPr>
            <p:ph idx="1"/>
          </p:nvPr>
        </p:nvSpPr>
        <p:spPr>
          <a:xfrm>
            <a:off x="838200" y="1090246"/>
            <a:ext cx="10515600" cy="5086717"/>
          </a:xfrm>
        </p:spPr>
        <p:txBody>
          <a:bodyPr>
            <a:noAutofit/>
          </a:bodyPr>
          <a:lstStyle/>
          <a:p>
            <a:pPr algn="just"/>
            <a:r>
              <a:rPr lang="tk-TM"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Optiki</a:t>
            </a:r>
            <a:r>
              <a:rPr lang="en-US" sz="4000"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ekkerleriň</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içinde</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köp</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ulanylýanlarynyň</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biri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iki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aýnaly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ýanyňa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göterilýän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Adamsyň</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ekkeridir</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Iki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aýnaly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ekker</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iki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gyraň</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burçy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döredýän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iki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sany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plastinadan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durýar</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Plastinalaryň</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içki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tarapyna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iki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sany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tekiz</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aýna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berkidilendir</a:t>
            </a:r>
            <a:r>
              <a:rPr lang="en-US" sz="4000" dirty="0">
                <a:latin typeface="Times New Roman" panose="02020603050405020304" pitchFamily="18" charset="0"/>
                <a:cs typeface="Times New Roman" panose="02020603050405020304" pitchFamily="18" charset="0"/>
              </a:rPr>
              <a:t>. Bu </a:t>
            </a:r>
            <a:r>
              <a:rPr lang="en-US" sz="4000" dirty="0" err="1">
                <a:latin typeface="Times New Roman" panose="02020603050405020304" pitchFamily="18" charset="0"/>
                <a:cs typeface="Times New Roman" panose="02020603050405020304" pitchFamily="18" charset="0"/>
              </a:rPr>
              <a:t>ekkeriñ</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iş</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düzgüni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şöhläniň</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gelýän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burçynyñ</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döwilip</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yzyna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serpigýän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burça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deňligi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hakyndaky</a:t>
            </a:r>
            <a:r>
              <a:rPr lang="en-US" sz="4000" dirty="0">
                <a:latin typeface="Times New Roman" panose="02020603050405020304" pitchFamily="18" charset="0"/>
                <a:cs typeface="Times New Roman" panose="02020603050405020304" pitchFamily="18" charset="0"/>
              </a:rPr>
              <a:t> belli </a:t>
            </a:r>
            <a:r>
              <a:rPr lang="en-US" sz="4000" dirty="0" err="1">
                <a:latin typeface="Times New Roman" panose="02020603050405020304" pitchFamily="18" charset="0"/>
                <a:cs typeface="Times New Roman" panose="02020603050405020304" pitchFamily="18" charset="0"/>
              </a:rPr>
              <a:t>kanuna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esaslanandyr</a:t>
            </a:r>
            <a:r>
              <a:rPr lang="en-US" sz="4000" dirty="0">
                <a:latin typeface="Times New Roman" panose="02020603050405020304" pitchFamily="18" charset="0"/>
                <a:cs typeface="Times New Roman" panose="02020603050405020304" pitchFamily="18" charset="0"/>
              </a:rPr>
              <a:t>. </a:t>
            </a: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7606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40483"/>
          </a:xfrm>
        </p:spPr>
        <p:txBody>
          <a:bodyPr>
            <a:normAutofit fontScale="90000"/>
          </a:bodyPr>
          <a:lstStyle/>
          <a:p>
            <a:endParaRPr lang="ru-RU" dirty="0"/>
          </a:p>
        </p:txBody>
      </p:sp>
      <p:sp>
        <p:nvSpPr>
          <p:cNvPr id="3" name="Объект 2"/>
          <p:cNvSpPr>
            <a:spLocks noGrp="1"/>
          </p:cNvSpPr>
          <p:nvPr>
            <p:ph idx="1"/>
          </p:nvPr>
        </p:nvSpPr>
        <p:spPr>
          <a:xfrm>
            <a:off x="838200" y="1090246"/>
            <a:ext cx="10515600" cy="5086717"/>
          </a:xfrm>
        </p:spPr>
        <p:txBody>
          <a:bodyPr>
            <a:normAutofit/>
          </a:bodyPr>
          <a:lstStyle/>
          <a:p>
            <a:pPr algn="just"/>
            <a:r>
              <a:rPr lang="tk-TM" sz="4000" dirty="0" smtClean="0">
                <a:latin typeface="Times New Roman" panose="02020603050405020304" pitchFamily="18" charset="0"/>
                <a:cs typeface="Times New Roman" panose="02020603050405020304" pitchFamily="18" charset="0"/>
              </a:rPr>
              <a:t>     </a:t>
            </a:r>
            <a:r>
              <a:rPr lang="en-US" sz="4000" dirty="0" smtClean="0">
                <a:latin typeface="Times New Roman" panose="02020603050405020304" pitchFamily="18" charset="0"/>
                <a:cs typeface="Times New Roman" panose="02020603050405020304" pitchFamily="18" charset="0"/>
              </a:rPr>
              <a:t>AB </a:t>
            </a:r>
            <a:r>
              <a:rPr lang="en-US" sz="4000" dirty="0" err="1">
                <a:latin typeface="Times New Roman" panose="02020603050405020304" pitchFamily="18" charset="0"/>
                <a:cs typeface="Times New Roman" panose="02020603050405020304" pitchFamily="18" charset="0"/>
              </a:rPr>
              <a:t>ugra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perpendikulýar</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goýmak</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üçin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hatardaky</a:t>
            </a:r>
            <a:r>
              <a:rPr lang="en-US" sz="4000" dirty="0">
                <a:latin typeface="Times New Roman" panose="02020603050405020304" pitchFamily="18" charset="0"/>
                <a:cs typeface="Times New Roman" panose="02020603050405020304" pitchFamily="18" charset="0"/>
              </a:rPr>
              <a:t> G </a:t>
            </a:r>
            <a:r>
              <a:rPr lang="en-US" sz="4000" dirty="0" err="1">
                <a:latin typeface="Times New Roman" panose="02020603050405020304" pitchFamily="18" charset="0"/>
                <a:cs typeface="Times New Roman" panose="02020603050405020304" pitchFamily="18" charset="0"/>
              </a:rPr>
              <a:t>nokatda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ekker</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bilen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durmaly</a:t>
            </a:r>
            <a:r>
              <a:rPr lang="en-US" sz="4000" dirty="0">
                <a:latin typeface="Times New Roman" panose="02020603050405020304" pitchFamily="18" charset="0"/>
                <a:cs typeface="Times New Roman" panose="02020603050405020304" pitchFamily="18" charset="0"/>
              </a:rPr>
              <a:t> we </a:t>
            </a:r>
            <a:r>
              <a:rPr lang="en-US" sz="4000" dirty="0" err="1">
                <a:latin typeface="Times New Roman" panose="02020603050405020304" pitchFamily="18" charset="0"/>
                <a:cs typeface="Times New Roman" panose="02020603050405020304" pitchFamily="18" charset="0"/>
              </a:rPr>
              <a:t>ony</a:t>
            </a:r>
            <a:r>
              <a:rPr lang="en-US" sz="4000" dirty="0">
                <a:latin typeface="Times New Roman" panose="02020603050405020304" pitchFamily="18" charset="0"/>
                <a:cs typeface="Times New Roman" panose="02020603050405020304" pitchFamily="18" charset="0"/>
              </a:rPr>
              <a:t> A </a:t>
            </a:r>
            <a:r>
              <a:rPr lang="en-US" sz="4000" dirty="0" err="1">
                <a:latin typeface="Times New Roman" panose="02020603050405020304" pitchFamily="18" charset="0"/>
                <a:cs typeface="Times New Roman" panose="02020603050405020304" pitchFamily="18" charset="0"/>
              </a:rPr>
              <a:t>nokada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gönükdirmeli</a:t>
            </a:r>
            <a:r>
              <a:rPr lang="en-US" sz="4000" dirty="0">
                <a:latin typeface="Times New Roman" panose="02020603050405020304" pitchFamily="18" charset="0"/>
                <a:cs typeface="Times New Roman" panose="02020603050405020304" pitchFamily="18" charset="0"/>
              </a:rPr>
              <a:t>. A </a:t>
            </a:r>
            <a:r>
              <a:rPr lang="en-US" sz="4000" dirty="0" err="1">
                <a:latin typeface="Times New Roman" panose="02020603050405020304" pitchFamily="18" charset="0"/>
                <a:cs typeface="Times New Roman" panose="02020603050405020304" pitchFamily="18" charset="0"/>
              </a:rPr>
              <a:t>nokatda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duran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çelgiden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gaýdýan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şöhle</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birinji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aýna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düşip</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ýzyna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serpilen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şöhle</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ikinji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aýna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barýar</a:t>
            </a:r>
            <a:r>
              <a:rPr lang="en-US" sz="4000" dirty="0">
                <a:latin typeface="Times New Roman" panose="02020603050405020304" pitchFamily="18" charset="0"/>
                <a:cs typeface="Times New Roman" panose="02020603050405020304" pitchFamily="18" charset="0"/>
              </a:rPr>
              <a:t> we </a:t>
            </a:r>
            <a:r>
              <a:rPr lang="en-US" sz="4000" dirty="0" err="1">
                <a:latin typeface="Times New Roman" panose="02020603050405020304" pitchFamily="18" charset="0"/>
                <a:cs typeface="Times New Roman" panose="02020603050405020304" pitchFamily="18" charset="0"/>
              </a:rPr>
              <a:t>şol</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ýagdaýda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garaýjy</a:t>
            </a:r>
            <a:r>
              <a:rPr lang="en-US" sz="4000" dirty="0">
                <a:latin typeface="Times New Roman" panose="02020603050405020304" pitchFamily="18" charset="0"/>
                <a:cs typeface="Times New Roman" panose="02020603050405020304" pitchFamily="18" charset="0"/>
              </a:rPr>
              <a:t> AB </a:t>
            </a:r>
            <a:r>
              <a:rPr lang="en-US" sz="4000" dirty="0" err="1">
                <a:latin typeface="Times New Roman" panose="02020603050405020304" pitchFamily="18" charset="0"/>
                <a:cs typeface="Times New Roman" panose="02020603050405020304" pitchFamily="18" charset="0"/>
              </a:rPr>
              <a:t>çyzyga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perpendikulýar</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bolan</a:t>
            </a:r>
            <a:r>
              <a:rPr lang="en-US" sz="4000" dirty="0">
                <a:latin typeface="Times New Roman" panose="02020603050405020304" pitchFamily="18" charset="0"/>
                <a:cs typeface="Times New Roman" panose="02020603050405020304" pitchFamily="18" charset="0"/>
              </a:rPr>
              <a:t> a1 </a:t>
            </a:r>
            <a:r>
              <a:rPr lang="en-US" sz="4000" dirty="0" err="1">
                <a:latin typeface="Times New Roman" panose="02020603050405020304" pitchFamily="18" charset="0"/>
                <a:cs typeface="Times New Roman" panose="02020603050405020304" pitchFamily="18" charset="0"/>
              </a:rPr>
              <a:t>nokady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görýär</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Şöl</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ugryň</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dowamy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boýunça</a:t>
            </a:r>
            <a:r>
              <a:rPr lang="en-US" sz="4000" dirty="0">
                <a:latin typeface="Times New Roman" panose="02020603050405020304" pitchFamily="18" charset="0"/>
                <a:cs typeface="Times New Roman" panose="02020603050405020304" pitchFamily="18" charset="0"/>
              </a:rPr>
              <a:t>  </a:t>
            </a:r>
            <a:r>
              <a:rPr lang="tk-TM" sz="4000" dirty="0" smtClean="0">
                <a:latin typeface="Times New Roman" panose="02020603050405020304" pitchFamily="18" charset="0"/>
                <a:cs typeface="Times New Roman" panose="02020603050405020304" pitchFamily="18" charset="0"/>
              </a:rPr>
              <a:t>                   </a:t>
            </a:r>
            <a:r>
              <a:rPr lang="en-US" sz="4000" dirty="0" smtClean="0">
                <a:latin typeface="Times New Roman" panose="02020603050405020304" pitchFamily="18" charset="0"/>
                <a:cs typeface="Times New Roman" panose="02020603050405020304" pitchFamily="18" charset="0"/>
              </a:rPr>
              <a:t>E </a:t>
            </a:r>
            <a:r>
              <a:rPr lang="en-US" sz="4000" dirty="0" err="1">
                <a:latin typeface="Times New Roman" panose="02020603050405020304" pitchFamily="18" charset="0"/>
                <a:cs typeface="Times New Roman" panose="02020603050405020304" pitchFamily="18" charset="0"/>
              </a:rPr>
              <a:t>nokatda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çelgini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goýmaga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işgärine</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görkezme</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berýär</a:t>
            </a:r>
            <a:r>
              <a:rPr lang="en-US" sz="4000" dirty="0">
                <a:latin typeface="Times New Roman" panose="02020603050405020304" pitchFamily="18" charset="0"/>
                <a:cs typeface="Times New Roman" panose="02020603050405020304" pitchFamily="18" charset="0"/>
              </a:rPr>
              <a:t>.</a:t>
            </a: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87465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88022" y="430823"/>
            <a:ext cx="10876086" cy="5829300"/>
          </a:xfrm>
        </p:spPr>
        <p:txBody>
          <a:bodyPr>
            <a:normAutofit fontScale="92500" lnSpcReduction="10000"/>
          </a:bodyPr>
          <a:lstStyle/>
          <a:p>
            <a:pPr algn="just">
              <a:spcAft>
                <a:spcPts val="0"/>
              </a:spcAft>
            </a:pPr>
            <a:r>
              <a:rPr lang="tk-TM" sz="4000" b="1" dirty="0">
                <a:latin typeface="Times New Roman" panose="02020603050405020304" pitchFamily="18" charset="0"/>
                <a:ea typeface="Times New Roman" panose="02020603050405020304" pitchFamily="18" charset="0"/>
              </a:rPr>
              <a:t> </a:t>
            </a:r>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3</a:t>
            </a:r>
            <a:r>
              <a:rPr lang="ru-RU" sz="4000" b="1" dirty="0">
                <a:latin typeface="Times New Roman" panose="02020603050405020304" pitchFamily="18" charset="0"/>
                <a:ea typeface="Times New Roman" panose="02020603050405020304" pitchFamily="18" charset="0"/>
              </a:rPr>
              <a:t>. </a:t>
            </a:r>
            <a:r>
              <a:rPr lang="cs-CZ" sz="4800" dirty="0">
                <a:latin typeface="Times New Roman" panose="02020603050405020304" pitchFamily="18" charset="0"/>
                <a:ea typeface="Times New Roman" panose="02020603050405020304" pitchFamily="18" charset="0"/>
              </a:rPr>
              <a:t>Magnit azimuty we rumby kesgitlemäge hyzmat edýän, tegelek guty görnüşli, merkezindäki iññä magnit pekamy berkidilen gurala bussol diýilýär. Geodeziýa işlerinde bussollary kömekçi gural hökmünde ulanýarlar.  Onyñ kömegi bilen planşet, karta ugrykdyrylyp biliner. Bussollar esasan magnit azimutlaryny ýa-da çyzyklaryń rumblaryny we magnit meridianynyń ugruny kesgitlemek üçin hyzmat edýärler.</a:t>
            </a:r>
            <a:r>
              <a:rPr lang="cs-CZ" sz="4800" dirty="0">
                <a:latin typeface="Times New Roman" panose="02020603050405020304" pitchFamily="18" charset="0"/>
                <a:ea typeface="Times New Roman" panose="02020603050405020304" pitchFamily="18" charset="0"/>
              </a:rPr>
              <a:t> </a:t>
            </a:r>
            <a:endParaRPr lang="ru-RU"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36387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75652"/>
          </a:xfrm>
        </p:spPr>
        <p:txBody>
          <a:bodyPr>
            <a:normAutofit fontScale="90000"/>
          </a:bodyPr>
          <a:lstStyle/>
          <a:p>
            <a:endParaRPr lang="ru-RU" dirty="0"/>
          </a:p>
        </p:txBody>
      </p:sp>
      <p:sp>
        <p:nvSpPr>
          <p:cNvPr id="3" name="Объект 2"/>
          <p:cNvSpPr>
            <a:spLocks noGrp="1"/>
          </p:cNvSpPr>
          <p:nvPr>
            <p:ph idx="1"/>
          </p:nvPr>
        </p:nvSpPr>
        <p:spPr>
          <a:xfrm>
            <a:off x="838200" y="1107831"/>
            <a:ext cx="10515600" cy="5069132"/>
          </a:xfrm>
        </p:spPr>
        <p:txBody>
          <a:bodyPr>
            <a:normAutofit/>
          </a:bodyPr>
          <a:lstStyle/>
          <a:p>
            <a:pPr indent="449580" algn="just">
              <a:spcAft>
                <a:spcPts val="0"/>
              </a:spcAft>
            </a:pPr>
            <a:r>
              <a:rPr lang="hr-HR" sz="3200" dirty="0">
                <a:latin typeface="Times New Roman" panose="02020603050405020304" pitchFamily="18" charset="0"/>
                <a:ea typeface="Times New Roman" panose="02020603050405020304" pitchFamily="18" charset="0"/>
              </a:rPr>
              <a:t> </a:t>
            </a:r>
            <a:r>
              <a:rPr lang="tk-TM" sz="3200" dirty="0" smtClean="0">
                <a:latin typeface="Times New Roman" panose="02020603050405020304" pitchFamily="18" charset="0"/>
                <a:ea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Azimutyň</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rumbyň</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hasabaty</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graduslara</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ýa</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-da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ýarym</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graduslara</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bölünen</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bussolyň</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halkasy</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magnit</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peýkamynyñ</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ujynyň</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garşysyndan</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alynýar</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Bussolyň</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halkasyndaky</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bölişdirme</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ýazgylara</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baglylykda</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azimyt</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halkajygy</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rumb</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halkajygy</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ea typeface="Times New Roman" panose="02020603050405020304" pitchFamily="18" charset="0"/>
                <a:cs typeface="Times New Roman" panose="02020603050405020304" pitchFamily="18" charset="0"/>
              </a:rPr>
              <a:t>tapawutlandyrylýar</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4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866189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64637"/>
          </a:xfrm>
        </p:spPr>
        <p:txBody>
          <a:bodyPr>
            <a:normAutofit fontScale="90000"/>
          </a:bodyPr>
          <a:lstStyle/>
          <a:p>
            <a:endParaRPr lang="ru-RU" dirty="0"/>
          </a:p>
        </p:txBody>
      </p:sp>
      <p:sp>
        <p:nvSpPr>
          <p:cNvPr id="3" name="Объект 2"/>
          <p:cNvSpPr>
            <a:spLocks noGrp="1"/>
          </p:cNvSpPr>
          <p:nvPr>
            <p:ph idx="1"/>
          </p:nvPr>
        </p:nvSpPr>
        <p:spPr>
          <a:xfrm>
            <a:off x="838200" y="1178169"/>
            <a:ext cx="10515600" cy="4998794"/>
          </a:xfrm>
        </p:spPr>
        <p:txBody>
          <a:bodyPr>
            <a:normAutofit/>
          </a:bodyPr>
          <a:lstStyle/>
          <a:p>
            <a:pPr algn="just"/>
            <a:r>
              <a:rPr lang="tk-TM"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Bussollar</a:t>
            </a:r>
            <a:r>
              <a:rPr lang="en-US"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şu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aşakdaky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böleklerden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durýar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merkezindäki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ińńede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magnit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peýkamy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erkin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berkidilen</a:t>
            </a:r>
            <a:r>
              <a:rPr lang="en-US" sz="3600" dirty="0">
                <a:latin typeface="Times New Roman" panose="02020603050405020304" pitchFamily="18" charset="0"/>
                <a:cs typeface="Times New Roman" panose="02020603050405020304" pitchFamily="18" charset="0"/>
              </a:rPr>
              <a:t> we </a:t>
            </a:r>
            <a:r>
              <a:rPr lang="en-US" sz="3600" dirty="0" err="1">
                <a:latin typeface="Times New Roman" panose="02020603050405020304" pitchFamily="18" charset="0"/>
                <a:cs typeface="Times New Roman" panose="02020603050405020304" pitchFamily="18" charset="0"/>
              </a:rPr>
              <a:t>daşyndaky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alýumin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halkada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gradus</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bölekleri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ýazylan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ýüzi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aýnaly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tegelek</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gutydan</a:t>
            </a:r>
            <a:r>
              <a:rPr lang="en-US" sz="3600" dirty="0">
                <a:latin typeface="Times New Roman" panose="02020603050405020304" pitchFamily="18" charset="0"/>
                <a:cs typeface="Times New Roman" panose="02020603050405020304" pitchFamily="18" charset="0"/>
              </a:rPr>
              <a:t> (1), </a:t>
            </a:r>
            <a:r>
              <a:rPr lang="en-US" sz="3600" dirty="0" err="1">
                <a:latin typeface="Times New Roman" panose="02020603050405020304" pitchFamily="18" charset="0"/>
                <a:cs typeface="Times New Roman" panose="02020603050405020304" pitchFamily="18" charset="0"/>
              </a:rPr>
              <a:t>nokatlara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göniläp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seretmek</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üçin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iki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sany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ýygnalýan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dioptrdan</a:t>
            </a:r>
            <a:r>
              <a:rPr lang="en-US" sz="3600" dirty="0">
                <a:latin typeface="Times New Roman" panose="02020603050405020304" pitchFamily="18" charset="0"/>
                <a:cs typeface="Times New Roman" panose="02020603050405020304" pitchFamily="18" charset="0"/>
              </a:rPr>
              <a:t> (3,5), </a:t>
            </a:r>
            <a:r>
              <a:rPr lang="en-US" sz="3600" dirty="0" err="1">
                <a:latin typeface="Times New Roman" panose="02020603050405020304" pitchFamily="18" charset="0"/>
                <a:cs typeface="Times New Roman" panose="02020603050405020304" pitchFamily="18" charset="0"/>
              </a:rPr>
              <a:t>prizmadan</a:t>
            </a:r>
            <a:r>
              <a:rPr lang="en-US" sz="3600" dirty="0">
                <a:latin typeface="Times New Roman" panose="02020603050405020304" pitchFamily="18" charset="0"/>
                <a:cs typeface="Times New Roman" panose="02020603050405020304" pitchFamily="18" charset="0"/>
              </a:rPr>
              <a:t> (4), </a:t>
            </a:r>
            <a:r>
              <a:rPr lang="en-US" sz="3600" dirty="0" err="1">
                <a:latin typeface="Times New Roman" panose="02020603050405020304" pitchFamily="18" charset="0"/>
                <a:cs typeface="Times New Roman" panose="02020603050405020304" pitchFamily="18" charset="0"/>
              </a:rPr>
              <a:t>peýkamy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berkidýän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nurbatjykdan</a:t>
            </a:r>
            <a:r>
              <a:rPr lang="en-US" sz="3600" dirty="0">
                <a:latin typeface="Times New Roman" panose="02020603050405020304" pitchFamily="18" charset="0"/>
                <a:cs typeface="Times New Roman" panose="02020603050405020304" pitchFamily="18" charset="0"/>
              </a:rPr>
              <a:t> (2), </a:t>
            </a:r>
            <a:r>
              <a:rPr lang="en-US" sz="3600" dirty="0" err="1">
                <a:latin typeface="Times New Roman" panose="02020603050405020304" pitchFamily="18" charset="0"/>
                <a:cs typeface="Times New Roman" panose="02020603050405020304" pitchFamily="18" charset="0"/>
              </a:rPr>
              <a:t>göz</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dioptrynyń</a:t>
            </a:r>
            <a:r>
              <a:rPr lang="en-US" sz="3600" dirty="0">
                <a:latin typeface="Times New Roman" panose="02020603050405020304" pitchFamily="18" charset="0"/>
                <a:cs typeface="Times New Roman" panose="02020603050405020304" pitchFamily="18" charset="0"/>
              </a:rPr>
              <a:t> (5) </a:t>
            </a:r>
            <a:r>
              <a:rPr lang="en-US" sz="3600" dirty="0" err="1">
                <a:latin typeface="Times New Roman" panose="02020603050405020304" pitchFamily="18" charset="0"/>
                <a:cs typeface="Times New Roman" panose="02020603050405020304" pitchFamily="18" charset="0"/>
              </a:rPr>
              <a:t>seredilýän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çyzyjagynyń</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aşagynda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ýerleşen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gradusda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hasap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almak</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üçin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niýetlenen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tegelek</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penjirejikden</a:t>
            </a:r>
            <a:r>
              <a:rPr lang="en-US" sz="3600" dirty="0">
                <a:latin typeface="Times New Roman" panose="02020603050405020304" pitchFamily="18" charset="0"/>
                <a:cs typeface="Times New Roman" panose="02020603050405020304" pitchFamily="18" charset="0"/>
              </a:rPr>
              <a:t>.</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89860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28406"/>
          </a:xfrm>
        </p:spPr>
        <p:txBody>
          <a:bodyPr>
            <a:normAutofit fontScale="90000"/>
          </a:bodyPr>
          <a:lstStyle/>
          <a:p>
            <a:endParaRPr lang="ru-RU" dirty="0"/>
          </a:p>
        </p:txBody>
      </p:sp>
      <p:sp>
        <p:nvSpPr>
          <p:cNvPr id="3" name="Объект 2"/>
          <p:cNvSpPr>
            <a:spLocks noGrp="1"/>
          </p:cNvSpPr>
          <p:nvPr>
            <p:ph idx="1"/>
          </p:nvPr>
        </p:nvSpPr>
        <p:spPr>
          <a:xfrm>
            <a:off x="838200" y="1292469"/>
            <a:ext cx="10515600" cy="4884494"/>
          </a:xfrm>
        </p:spPr>
        <p:txBody>
          <a:bodyPr>
            <a:normAutofit/>
          </a:bodyPr>
          <a:lstStyle/>
          <a:p>
            <a:pPr algn="just"/>
            <a:r>
              <a:rPr lang="tk-TM"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Azimut</a:t>
            </a:r>
            <a:r>
              <a:rPr lang="en-US" sz="4000"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ýazgyly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alýuminden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ýasalan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halkajyk</a:t>
            </a:r>
            <a:r>
              <a:rPr lang="en-US" sz="4000" dirty="0">
                <a:latin typeface="Times New Roman" panose="02020603050405020304" pitchFamily="18" charset="0"/>
                <a:cs typeface="Times New Roman" panose="02020603050405020304" pitchFamily="18" charset="0"/>
              </a:rPr>
              <a:t> 0 we 1800-dan </a:t>
            </a:r>
            <a:r>
              <a:rPr lang="en-US" sz="4000" dirty="0" err="1">
                <a:latin typeface="Times New Roman" panose="02020603050405020304" pitchFamily="18" charset="0"/>
                <a:cs typeface="Times New Roman" panose="02020603050405020304" pitchFamily="18" charset="0"/>
              </a:rPr>
              <a:t>geçýän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diametri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peýkamyń</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magnit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oky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bilen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gabat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geler</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ýaly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edilip</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peýkam</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bilen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birikdirilendir</a:t>
            </a:r>
            <a:r>
              <a:rPr lang="en-US" sz="4000" dirty="0">
                <a:latin typeface="Times New Roman" panose="02020603050405020304" pitchFamily="18" charset="0"/>
                <a:cs typeface="Times New Roman" panose="02020603050405020304" pitchFamily="18" charset="0"/>
              </a:rPr>
              <a:t>.</a:t>
            </a:r>
          </a:p>
          <a:p>
            <a:pPr algn="just"/>
            <a:r>
              <a:rPr lang="tk-TM"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Bussoly</a:t>
            </a:r>
            <a:r>
              <a:rPr lang="en-US" sz="4000"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ulanmazdan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öń</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onuń</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hemme</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bölekleriniń</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dogry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işleýändigini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barlap</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görmek</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zerurdyr</a:t>
            </a:r>
            <a:r>
              <a:rPr lang="en-US" sz="4000" dirty="0">
                <a:latin typeface="Times New Roman" panose="02020603050405020304" pitchFamily="18" charset="0"/>
                <a:cs typeface="Times New Roman" panose="02020603050405020304" pitchFamily="18" charset="0"/>
              </a:rPr>
              <a:t>.</a:t>
            </a:r>
          </a:p>
          <a:p>
            <a:endParaRPr lang="ru-RU" sz="4000" dirty="0"/>
          </a:p>
        </p:txBody>
      </p:sp>
    </p:spTree>
    <p:extLst>
      <p:ext uri="{BB962C8B-B14F-4D97-AF65-F5344CB8AC3E}">
        <p14:creationId xmlns:p14="http://schemas.microsoft.com/office/powerpoint/2010/main" val="28346986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22898"/>
          </a:xfrm>
        </p:spPr>
        <p:txBody>
          <a:bodyPr>
            <a:normAutofit fontScale="90000"/>
          </a:bodyPr>
          <a:lstStyle/>
          <a:p>
            <a:endParaRPr lang="ru-RU" dirty="0"/>
          </a:p>
        </p:txBody>
      </p:sp>
      <p:sp>
        <p:nvSpPr>
          <p:cNvPr id="3" name="Объект 2"/>
          <p:cNvSpPr>
            <a:spLocks noGrp="1"/>
          </p:cNvSpPr>
          <p:nvPr>
            <p:ph idx="1"/>
          </p:nvPr>
        </p:nvSpPr>
        <p:spPr>
          <a:xfrm>
            <a:off x="838199" y="1248508"/>
            <a:ext cx="10688515" cy="4928455"/>
          </a:xfrm>
        </p:spPr>
        <p:txBody>
          <a:bodyPr>
            <a:noAutofit/>
          </a:bodyPr>
          <a:lstStyle/>
          <a:p>
            <a:pPr algn="just"/>
            <a:r>
              <a:rPr lang="tk-TM"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Bussol</a:t>
            </a:r>
            <a:r>
              <a:rPr lang="en-US" sz="4000"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bilen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magnit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azimutyny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kesgitlemek</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üçin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bussoly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gorizontal</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ýagdaýada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goýmaly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peýkamy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berkidýän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nurbatjygy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açmaly</a:t>
            </a:r>
            <a:r>
              <a:rPr lang="en-US" sz="4000" dirty="0">
                <a:latin typeface="Times New Roman" panose="02020603050405020304" pitchFamily="18" charset="0"/>
                <a:cs typeface="Times New Roman" panose="02020603050405020304" pitchFamily="18" charset="0"/>
              </a:rPr>
              <a:t> we </a:t>
            </a:r>
            <a:r>
              <a:rPr lang="en-US" sz="4000" dirty="0" err="1">
                <a:latin typeface="Times New Roman" panose="02020603050405020304" pitchFamily="18" charset="0"/>
                <a:cs typeface="Times New Roman" panose="02020603050405020304" pitchFamily="18" charset="0"/>
              </a:rPr>
              <a:t>iki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dioptryń</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kömegi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bilen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seredilýän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nokada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çenäp</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ugrukdyrmaly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Haçan</a:t>
            </a:r>
            <a:r>
              <a:rPr lang="en-US" sz="4000" dirty="0">
                <a:latin typeface="Times New Roman" panose="02020603050405020304" pitchFamily="18" charset="0"/>
                <a:cs typeface="Times New Roman" panose="02020603050405020304" pitchFamily="18" charset="0"/>
              </a:rPr>
              <a:t>-da, </a:t>
            </a:r>
            <a:r>
              <a:rPr lang="en-US" sz="4000" dirty="0" err="1">
                <a:latin typeface="Times New Roman" panose="02020603050405020304" pitchFamily="18" charset="0"/>
                <a:cs typeface="Times New Roman" panose="02020603050405020304" pitchFamily="18" charset="0"/>
              </a:rPr>
              <a:t>peýkam</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doly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ynjalyp</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bir</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ýerde</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saklanandan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soń</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nurbatjyk</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bilen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peýkamy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berkitmeli</a:t>
            </a:r>
            <a:r>
              <a:rPr lang="en-US" sz="4000" dirty="0">
                <a:latin typeface="Times New Roman" panose="02020603050405020304" pitchFamily="18" charset="0"/>
                <a:cs typeface="Times New Roman" panose="02020603050405020304" pitchFamily="18" charset="0"/>
              </a:rPr>
              <a:t> we </a:t>
            </a:r>
            <a:r>
              <a:rPr lang="en-US" sz="4000" dirty="0" err="1">
                <a:latin typeface="Times New Roman" panose="02020603050405020304" pitchFamily="18" charset="0"/>
                <a:cs typeface="Times New Roman" panose="02020603050405020304" pitchFamily="18" charset="0"/>
              </a:rPr>
              <a:t>göz</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dioptrynyń</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aşagynda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ýerleşen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tegelek</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penjirejikden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seredip</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gradus</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ýazgyly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halkajykdan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hasap</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almaly</a:t>
            </a:r>
            <a:r>
              <a:rPr lang="en-US" sz="4000" dirty="0">
                <a:latin typeface="Times New Roman" panose="02020603050405020304" pitchFamily="18" charset="0"/>
                <a:cs typeface="Times New Roman" panose="02020603050405020304" pitchFamily="18" charset="0"/>
              </a:rPr>
              <a:t>. </a:t>
            </a: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82923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87729"/>
          </a:xfrm>
        </p:spPr>
        <p:txBody>
          <a:bodyPr>
            <a:normAutofit fontScale="90000"/>
          </a:bodyPr>
          <a:lstStyle/>
          <a:p>
            <a:endParaRPr lang="ru-RU" dirty="0"/>
          </a:p>
        </p:txBody>
      </p:sp>
      <p:pic>
        <p:nvPicPr>
          <p:cNvPr id="4" name="Объект 3"/>
          <p:cNvPicPr>
            <a:picLocks noGrp="1" noChangeAspect="1"/>
          </p:cNvPicPr>
          <p:nvPr>
            <p:ph idx="1"/>
          </p:nvPr>
        </p:nvPicPr>
        <p:blipFill>
          <a:blip r:embed="rId2"/>
          <a:stretch>
            <a:fillRect/>
          </a:stretch>
        </p:blipFill>
        <p:spPr>
          <a:xfrm>
            <a:off x="2013438" y="1169377"/>
            <a:ext cx="7587762" cy="5257799"/>
          </a:xfrm>
          <a:prstGeom prst="rect">
            <a:avLst/>
          </a:prstGeom>
        </p:spPr>
      </p:pic>
    </p:spTree>
    <p:extLst>
      <p:ext uri="{BB962C8B-B14F-4D97-AF65-F5344CB8AC3E}">
        <p14:creationId xmlns:p14="http://schemas.microsoft.com/office/powerpoint/2010/main" val="2378077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t>Sapagyň meýilnamasy</a:t>
            </a:r>
            <a:endParaRPr lang="ru-RU" b="1" dirty="0"/>
          </a:p>
        </p:txBody>
      </p:sp>
      <p:sp>
        <p:nvSpPr>
          <p:cNvPr id="3" name="Объект 2"/>
          <p:cNvSpPr>
            <a:spLocks noGrp="1"/>
          </p:cNvSpPr>
          <p:nvPr>
            <p:ph idx="1"/>
          </p:nvPr>
        </p:nvSpPr>
        <p:spPr>
          <a:xfrm>
            <a:off x="369278" y="1825625"/>
            <a:ext cx="11491546" cy="4351338"/>
          </a:xfrm>
        </p:spPr>
        <p:txBody>
          <a:bodyPr/>
          <a:lstStyle/>
          <a:p>
            <a:pPr marL="342900" lvl="0" indent="-342900">
              <a:lnSpc>
                <a:spcPct val="107000"/>
              </a:lnSpc>
              <a:spcAft>
                <a:spcPts val="0"/>
              </a:spcAft>
              <a:buClr>
                <a:srgbClr val="000000"/>
              </a:buClr>
              <a:buFont typeface="+mj-lt"/>
              <a:buAutoNum type="arabicPeriod"/>
            </a:pPr>
            <a:r>
              <a:rPr lang="ru-RU" sz="3200" b="1" dirty="0" smtClean="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Eklimetr</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bilen</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ýer</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üstüniň</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ýapgytlyk</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bruçlaryny</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ölçemek</a:t>
            </a:r>
            <a:r>
              <a:rPr lang="tk-TM" sz="3200" b="1" dirty="0" smtClean="0">
                <a:latin typeface="Times New Roman" panose="02020603050405020304" pitchFamily="18" charset="0"/>
                <a:ea typeface="Times New Roman" panose="02020603050405020304" pitchFamily="18" charset="0"/>
              </a:rPr>
              <a:t>.</a:t>
            </a:r>
            <a:endParaRPr lang="ru-RU" sz="3200" dirty="0">
              <a:latin typeface="Times New Roman" panose="02020603050405020304" pitchFamily="18" charset="0"/>
              <a:ea typeface="Times New Roman" panose="02020603050405020304" pitchFamily="18" charset="0"/>
            </a:endParaRPr>
          </a:p>
          <a:p>
            <a:pPr marL="0" indent="0">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2</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Ekker</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bilen</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göni</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bruçlary</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gurmak</a:t>
            </a:r>
            <a:r>
              <a:rPr lang="tk-TM" sz="3200" b="1" dirty="0" smtClean="0">
                <a:latin typeface="Times New Roman" panose="02020603050405020304" pitchFamily="18" charset="0"/>
                <a:ea typeface="Times New Roman" panose="02020603050405020304" pitchFamily="18" charset="0"/>
              </a:rPr>
              <a:t>.</a:t>
            </a:r>
            <a:endParaRPr lang="tk-TM" sz="3200" b="1" dirty="0" smtClean="0">
              <a:latin typeface="Times New Roman" panose="02020603050405020304" pitchFamily="18" charset="0"/>
              <a:ea typeface="Times New Roman" panose="02020603050405020304" pitchFamily="18" charset="0"/>
            </a:endParaRPr>
          </a:p>
          <a:p>
            <a:pPr marL="0" indent="0">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3</a:t>
            </a:r>
            <a:r>
              <a:rPr lang="hr-HR"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Bussol</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bilen</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ugurlary</a:t>
            </a:r>
            <a:r>
              <a:rPr lang="ru-RU" sz="3200" b="1" dirty="0">
                <a:latin typeface="Times New Roman" panose="02020603050405020304" pitchFamily="18" charset="0"/>
                <a:ea typeface="Times New Roman" panose="02020603050405020304" pitchFamily="18" charset="0"/>
              </a:rPr>
              <a:t> </a:t>
            </a:r>
            <a:r>
              <a:rPr lang="ru-RU" sz="3200" b="1" dirty="0" err="1" smtClean="0">
                <a:latin typeface="Times New Roman" panose="02020603050405020304" pitchFamily="18" charset="0"/>
                <a:ea typeface="Times New Roman" panose="02020603050405020304" pitchFamily="18" charset="0"/>
              </a:rPr>
              <a:t>kesgitlemek</a:t>
            </a:r>
            <a:r>
              <a:rPr lang="tk-TM" sz="3200" b="1" dirty="0" smtClean="0">
                <a:latin typeface="Times New Roman" panose="02020603050405020304" pitchFamily="18" charset="0"/>
                <a:ea typeface="Times New Roman" panose="02020603050405020304" pitchFamily="18" charset="0"/>
              </a:rPr>
              <a:t>.</a:t>
            </a:r>
            <a:endParaRPr lang="ru-RU" sz="1800" dirty="0">
              <a:latin typeface="Times New Roman" panose="02020603050405020304" pitchFamily="18" charset="0"/>
              <a:ea typeface="Times New Roman" panose="02020603050405020304" pitchFamily="18" charset="0"/>
            </a:endParaRPr>
          </a:p>
          <a:p>
            <a:pPr marL="0" indent="0">
              <a:spcAft>
                <a:spcPts val="0"/>
              </a:spcAft>
              <a:buNone/>
            </a:pPr>
            <a:r>
              <a:rPr lang="ru-RU" sz="3200" b="1" dirty="0" smtClean="0">
                <a:latin typeface="Times New Roman" panose="02020603050405020304" pitchFamily="18" charset="0"/>
                <a:ea typeface="Times New Roman" panose="02020603050405020304" pitchFamily="18" charset="0"/>
              </a:rPr>
              <a:t> </a:t>
            </a:r>
            <a:endParaRPr lang="ru-RU" sz="3200" dirty="0"/>
          </a:p>
        </p:txBody>
      </p:sp>
    </p:spTree>
    <p:extLst>
      <p:ext uri="{BB962C8B-B14F-4D97-AF65-F5344CB8AC3E}">
        <p14:creationId xmlns:p14="http://schemas.microsoft.com/office/powerpoint/2010/main" val="409714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40483"/>
          </a:xfrm>
        </p:spPr>
        <p:txBody>
          <a:bodyPr>
            <a:normAutofit fontScale="90000"/>
          </a:bodyPr>
          <a:lstStyle/>
          <a:p>
            <a:endParaRPr lang="ru-RU" dirty="0"/>
          </a:p>
        </p:txBody>
      </p:sp>
      <p:sp>
        <p:nvSpPr>
          <p:cNvPr id="3" name="Объект 2"/>
          <p:cNvSpPr>
            <a:spLocks noGrp="1"/>
          </p:cNvSpPr>
          <p:nvPr>
            <p:ph idx="1"/>
          </p:nvPr>
        </p:nvSpPr>
        <p:spPr>
          <a:xfrm>
            <a:off x="838200" y="984738"/>
            <a:ext cx="10515600" cy="5192225"/>
          </a:xfrm>
        </p:spPr>
        <p:txBody>
          <a:bodyPr>
            <a:normAutofit/>
          </a:bodyPr>
          <a:lstStyle/>
          <a:p>
            <a:pPr algn="just"/>
            <a:r>
              <a:rPr lang="tk-TM" dirty="0" smtClean="0"/>
              <a:t>   </a:t>
            </a:r>
            <a:r>
              <a:rPr lang="en-US" sz="4000" dirty="0" err="1" smtClean="0">
                <a:latin typeface="Times New Roman" panose="02020603050405020304" pitchFamily="18" charset="0"/>
                <a:cs typeface="Times New Roman" panose="02020603050405020304" pitchFamily="18" charset="0"/>
              </a:rPr>
              <a:t>Rumb</a:t>
            </a:r>
            <a:r>
              <a:rPr lang="en-US" sz="4000"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üçin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niýetlenen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halkajykda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bölişdirmeler</a:t>
            </a:r>
            <a:r>
              <a:rPr lang="en-US" sz="4000" dirty="0">
                <a:latin typeface="Times New Roman" panose="02020603050405020304" pitchFamily="18" charset="0"/>
                <a:cs typeface="Times New Roman" panose="02020603050405020304" pitchFamily="18" charset="0"/>
              </a:rPr>
              <a:t> 00-900 </a:t>
            </a:r>
            <a:r>
              <a:rPr lang="en-US" sz="4000" dirty="0" err="1">
                <a:latin typeface="Times New Roman" panose="02020603050405020304" pitchFamily="18" charset="0"/>
                <a:cs typeface="Times New Roman" panose="02020603050405020304" pitchFamily="18" charset="0"/>
              </a:rPr>
              <a:t>çenli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ýazgylar</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iki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tarapa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ýazylandyr</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Rumb</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kesgitlenende</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halkanyň</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nol</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diýametri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kartada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planda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ýerde</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kesgitlenýän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ugr</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bilen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gabat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gelmeli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bussolyň</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nol</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ugry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seredilýän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zatlara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tarap</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ugrykdyrylmaly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rumbyň</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hasabaty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magnit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peýkamynyň</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islendik</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tarapy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boýunça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alynyp</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biliner</a:t>
            </a:r>
            <a:r>
              <a:rPr lang="en-US" sz="4000" dirty="0">
                <a:latin typeface="Times New Roman" panose="02020603050405020304" pitchFamily="18" charset="0"/>
                <a:cs typeface="Times New Roman" panose="02020603050405020304" pitchFamily="18" charset="0"/>
              </a:rPr>
              <a:t>.</a:t>
            </a:r>
          </a:p>
          <a:p>
            <a:pPr algn="just"/>
            <a:endParaRPr lang="en-US" sz="4000" dirty="0"/>
          </a:p>
          <a:p>
            <a:pPr algn="just"/>
            <a:endParaRPr lang="ru-RU" sz="4000" dirty="0"/>
          </a:p>
        </p:txBody>
      </p:sp>
    </p:spTree>
    <p:extLst>
      <p:ext uri="{BB962C8B-B14F-4D97-AF65-F5344CB8AC3E}">
        <p14:creationId xmlns:p14="http://schemas.microsoft.com/office/powerpoint/2010/main" val="2438022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9568" y="703385"/>
            <a:ext cx="10788163" cy="5275384"/>
          </a:xfrm>
        </p:spPr>
        <p:txBody>
          <a:bodyPr>
            <a:normAutofit/>
          </a:bodyPr>
          <a:lstStyle/>
          <a:p>
            <a:pPr algn="just"/>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1</a:t>
            </a:r>
            <a:r>
              <a:rPr lang="ru-RU" sz="4000" dirty="0" smtClean="0">
                <a:solidFill>
                  <a:srgbClr val="000000"/>
                </a:solidFill>
                <a:latin typeface="Times New Roman" panose="02020603050405020304" pitchFamily="18" charset="0"/>
                <a:ea typeface="Times New Roman" panose="02020603050405020304" pitchFamily="18" charset="0"/>
              </a:rPr>
              <a:t>.</a:t>
            </a:r>
            <a:r>
              <a:rPr lang="ru-RU" sz="4000" b="1" dirty="0" smtClean="0"/>
              <a:t> </a:t>
            </a:r>
            <a:r>
              <a:rPr lang="ru-RU" sz="4000" dirty="0" err="1">
                <a:latin typeface="Times New Roman" panose="02020603050405020304" pitchFamily="18" charset="0"/>
                <a:ea typeface="Times New Roman" panose="02020603050405020304" pitchFamily="18" charset="0"/>
              </a:rPr>
              <a:t>Göz</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çeni</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bilen</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şekillendirme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täze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özleşdiriljek</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ýerlerde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başlangyç</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barlag</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işlerde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toprak</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we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ş.m</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barlag</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işlerinde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karta</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we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plan</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materiallaryna</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düzedişleri</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girizmek</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üçin</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ulanylýar</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Aralyklary</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ölçemek</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bruçlary</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gurmak</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ýönekeý</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usullarda</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geçirilýär</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Göz</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çeni</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bilen</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şekillendirmekde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esasy</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ulanylýan</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esbaplar</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Papka</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planşet</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Bussol</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kompas</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garaýşly</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çyzgyç</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barometr</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eklimetr</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ekker</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degişlidir</a:t>
            </a:r>
            <a:r>
              <a:rPr lang="ru-RU" sz="4000" dirty="0">
                <a:latin typeface="Times New Roman" panose="02020603050405020304" pitchFamily="18" charset="0"/>
                <a:ea typeface="Times New Roman" panose="02020603050405020304" pitchFamily="18" charset="0"/>
              </a:rPr>
              <a:t>.</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3012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86667"/>
          </a:xfrm>
        </p:spPr>
        <p:txBody>
          <a:bodyPr/>
          <a:lstStyle/>
          <a:p>
            <a:endParaRPr lang="ru-RU" dirty="0"/>
          </a:p>
        </p:txBody>
      </p:sp>
      <p:sp>
        <p:nvSpPr>
          <p:cNvPr id="3" name="Объект 2"/>
          <p:cNvSpPr>
            <a:spLocks noGrp="1"/>
          </p:cNvSpPr>
          <p:nvPr>
            <p:ph idx="1"/>
          </p:nvPr>
        </p:nvSpPr>
        <p:spPr>
          <a:xfrm>
            <a:off x="838200" y="1274885"/>
            <a:ext cx="10515600" cy="4902078"/>
          </a:xfrm>
        </p:spPr>
        <p:txBody>
          <a:bodyPr>
            <a:normAutofit/>
          </a:bodyPr>
          <a:lstStyle/>
          <a:p>
            <a:pPr indent="381000" algn="just">
              <a:spcAft>
                <a:spcPts val="0"/>
              </a:spcAft>
            </a:pPr>
            <a:r>
              <a:rPr lang="ru-RU" sz="3600" dirty="0" err="1">
                <a:latin typeface="Times New Roman" panose="02020603050405020304" pitchFamily="18" charset="0"/>
                <a:ea typeface="Times New Roman" panose="02020603050405020304" pitchFamily="18" charset="0"/>
              </a:rPr>
              <a:t>Plan</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düzülende</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ugryň</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gorizantal</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aralygyny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kesgitlemeli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bolýar</a:t>
            </a:r>
            <a:r>
              <a:rPr lang="ru-RU" sz="3600" b="1"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Plan</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gurmak</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üçin</a:t>
            </a:r>
            <a:r>
              <a:rPr lang="ru-RU" sz="3600" dirty="0">
                <a:latin typeface="Times New Roman" panose="02020603050405020304" pitchFamily="18" charset="0"/>
                <a:ea typeface="Times New Roman" panose="02020603050405020304" pitchFamily="18" charset="0"/>
              </a:rPr>
              <a:t> </a:t>
            </a:r>
            <a:r>
              <a:rPr lang="ru-RU" sz="3600" dirty="0" err="1" smtClean="0">
                <a:latin typeface="Times New Roman" panose="02020603050405020304" pitchFamily="18" charset="0"/>
                <a:ea typeface="Times New Roman" panose="02020603050405020304" pitchFamily="18" charset="0"/>
              </a:rPr>
              <a:t>papka-plan</a:t>
            </a:r>
            <a:r>
              <a:rPr lang="tk-TM" sz="3600" dirty="0" smtClean="0">
                <a:latin typeface="Times New Roman" panose="02020603050405020304" pitchFamily="18" charset="0"/>
                <a:ea typeface="Times New Roman" panose="02020603050405020304" pitchFamily="18" charset="0"/>
                <a:sym typeface="Times New Roman" panose="02020603050405020304" pitchFamily="18" charset="0"/>
              </a:rPr>
              <a:t>ş</a:t>
            </a:r>
            <a:r>
              <a:rPr lang="ru-RU" sz="3600" dirty="0" err="1" smtClean="0">
                <a:latin typeface="Times New Roman" panose="02020603050405020304" pitchFamily="18" charset="0"/>
                <a:ea typeface="Times New Roman" panose="02020603050405020304" pitchFamily="18" charset="0"/>
              </a:rPr>
              <a:t>ete</a:t>
            </a:r>
            <a:r>
              <a:rPr lang="ru-RU" sz="3600" dirty="0" smtClean="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bir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tagta</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çyzgy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kagyzy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berkidilýär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Aralyklar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ölçeg</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lentasy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bilen</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ýa-da</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käbir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halatlarda</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ädimläp</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ölçenilýär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gorizontal</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burçlar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garaýyş</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çyzgyjy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bilen</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gurulýar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Ýer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üstüniñ</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ýapgytlyk</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burçlary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eklimetr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bilen</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häsiýetli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nokatlaryñ</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beýiklikleri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ýa-da</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peslikleri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barometr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bilen</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çyzyklaryñ</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ugrlary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bussol</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bilen</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kesgitlenilýär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Göni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burçlar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bolsa</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ekker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bilen</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gurulýar</a:t>
            </a:r>
            <a:r>
              <a:rPr lang="ru-RU" sz="3600" dirty="0">
                <a:latin typeface="Times New Roman" panose="02020603050405020304" pitchFamily="18" charset="0"/>
                <a:ea typeface="Times New Roman" panose="02020603050405020304" pitchFamily="18" charset="0"/>
              </a:rPr>
              <a:t>.</a:t>
            </a:r>
          </a:p>
          <a:p>
            <a:endParaRPr lang="ru-RU" sz="3600" dirty="0"/>
          </a:p>
        </p:txBody>
      </p:sp>
    </p:spTree>
    <p:extLst>
      <p:ext uri="{BB962C8B-B14F-4D97-AF65-F5344CB8AC3E}">
        <p14:creationId xmlns:p14="http://schemas.microsoft.com/office/powerpoint/2010/main" val="1708391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15462" y="395654"/>
            <a:ext cx="11122269" cy="6198577"/>
          </a:xfrm>
        </p:spPr>
        <p:txBody>
          <a:bodyPr>
            <a:noAutofit/>
          </a:bodyPr>
          <a:lstStyle/>
          <a:p>
            <a:pPr marL="0" indent="0" algn="just">
              <a:lnSpc>
                <a:spcPct val="150000"/>
              </a:lnSpc>
              <a:buNone/>
            </a:pPr>
            <a:r>
              <a:rPr lang="en-US" b="1"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Aralygyñ</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geçilýän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tizligi</a:t>
            </a:r>
            <a:r>
              <a:rPr lang="en-US" sz="3600" dirty="0">
                <a:latin typeface="Times New Roman" panose="02020603050405020304" pitchFamily="18" charset="0"/>
                <a:cs typeface="Times New Roman" panose="02020603050405020304" pitchFamily="18" charset="0"/>
              </a:rPr>
              <a:t> we </a:t>
            </a:r>
            <a:r>
              <a:rPr lang="en-US" sz="3600" dirty="0" err="1">
                <a:latin typeface="Times New Roman" panose="02020603050405020304" pitchFamily="18" charset="0"/>
                <a:cs typeface="Times New Roman" panose="02020603050405020304" pitchFamily="18" charset="0"/>
              </a:rPr>
              <a:t>wagty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göz</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önünde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tutulyp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ölçenilýän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ýagdaýlary</a:t>
            </a:r>
            <a:r>
              <a:rPr lang="en-US" sz="3600" dirty="0">
                <a:latin typeface="Times New Roman" panose="02020603050405020304" pitchFamily="18" charset="0"/>
                <a:cs typeface="Times New Roman" panose="02020603050405020304" pitchFamily="18" charset="0"/>
              </a:rPr>
              <a:t> hem </a:t>
            </a:r>
            <a:r>
              <a:rPr lang="en-US" sz="3600" dirty="0" err="1">
                <a:latin typeface="Times New Roman" panose="02020603050405020304" pitchFamily="18" charset="0"/>
                <a:cs typeface="Times New Roman" panose="02020603050405020304" pitchFamily="18" charset="0"/>
              </a:rPr>
              <a:t>bolýar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Aralyk</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ädim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bilen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ölçelende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ädim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sanlary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bir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aýakdan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jüp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ädimleri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sanalsa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amatly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bolýar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Ädimlenen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ölçegleriñ</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netijesini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bilmek</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üçin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önden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ölçenen</a:t>
            </a:r>
            <a:r>
              <a:rPr lang="en-US" sz="3600" dirty="0">
                <a:latin typeface="Times New Roman" panose="02020603050405020304" pitchFamily="18" charset="0"/>
                <a:cs typeface="Times New Roman" panose="02020603050405020304" pitchFamily="18" charset="0"/>
              </a:rPr>
              <a:t> belli </a:t>
            </a:r>
            <a:r>
              <a:rPr lang="en-US" sz="3600" dirty="0" err="1">
                <a:latin typeface="Times New Roman" panose="02020603050405020304" pitchFamily="18" charset="0"/>
                <a:cs typeface="Times New Roman" panose="02020603050405020304" pitchFamily="18" charset="0"/>
              </a:rPr>
              <a:t>aralygyñ</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mysal</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üçin</a:t>
            </a:r>
            <a:r>
              <a:rPr lang="en-US" sz="3600" dirty="0">
                <a:latin typeface="Times New Roman" panose="02020603050405020304" pitchFamily="18" charset="0"/>
                <a:cs typeface="Times New Roman" panose="02020603050405020304" pitchFamily="18" charset="0"/>
              </a:rPr>
              <a:t> 100 m) </a:t>
            </a:r>
            <a:r>
              <a:rPr lang="en-US" sz="3600" dirty="0" err="1">
                <a:latin typeface="Times New Roman" panose="02020603050405020304" pitchFamily="18" charset="0"/>
                <a:cs typeface="Times New Roman" panose="02020603050405020304" pitchFamily="18" charset="0"/>
              </a:rPr>
              <a:t>näçe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jüp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ädime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deñdigini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kesgitlemeli</a:t>
            </a:r>
            <a:r>
              <a:rPr lang="en-US" sz="3600" dirty="0">
                <a:latin typeface="Times New Roman" panose="02020603050405020304" pitchFamily="18" charset="0"/>
                <a:cs typeface="Times New Roman" panose="02020603050405020304" pitchFamily="18" charset="0"/>
              </a:rPr>
              <a:t> we </a:t>
            </a:r>
            <a:r>
              <a:rPr lang="en-US" sz="3600" dirty="0" err="1">
                <a:latin typeface="Times New Roman" panose="02020603050405020304" pitchFamily="18" charset="0"/>
                <a:cs typeface="Times New Roman" panose="02020603050405020304" pitchFamily="18" charset="0"/>
              </a:rPr>
              <a:t>bir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ädimiñ</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ortaça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bahasyny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çykarmaly</a:t>
            </a:r>
            <a:r>
              <a:rPr lang="en-US" sz="3600" dirty="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endParaRPr lang="ru-RU" sz="3600"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3543299" y="5626350"/>
            <a:ext cx="5503985" cy="523220"/>
          </a:xfrm>
          <a:prstGeom prst="rect">
            <a:avLst/>
          </a:prstGeom>
        </p:spPr>
        <p:txBody>
          <a:bodyPr wrap="square">
            <a:spAutoFit/>
          </a:bodyPr>
          <a:lstStyle/>
          <a:p>
            <a:pPr algn="ctr"/>
            <a:endParaRPr lang="ru-RU" sz="2800" b="1" dirty="0"/>
          </a:p>
        </p:txBody>
      </p:sp>
    </p:spTree>
    <p:extLst>
      <p:ext uri="{BB962C8B-B14F-4D97-AF65-F5344CB8AC3E}">
        <p14:creationId xmlns:p14="http://schemas.microsoft.com/office/powerpoint/2010/main" val="1450748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94298"/>
          </a:xfrm>
        </p:spPr>
        <p:txBody>
          <a:bodyPr>
            <a:normAutofit fontScale="90000"/>
          </a:bodyPr>
          <a:lstStyle/>
          <a:p>
            <a:endParaRPr lang="ru-RU" dirty="0"/>
          </a:p>
        </p:txBody>
      </p:sp>
      <p:sp>
        <p:nvSpPr>
          <p:cNvPr id="3" name="Объект 2"/>
          <p:cNvSpPr>
            <a:spLocks noGrp="1"/>
          </p:cNvSpPr>
          <p:nvPr>
            <p:ph idx="1"/>
          </p:nvPr>
        </p:nvSpPr>
        <p:spPr>
          <a:xfrm>
            <a:off x="838200" y="791308"/>
            <a:ext cx="10758854" cy="5385655"/>
          </a:xfrm>
        </p:spPr>
        <p:txBody>
          <a:bodyPr>
            <a:normAutofit/>
          </a:bodyPr>
          <a:lstStyle/>
          <a:p>
            <a:pPr indent="0" algn="just">
              <a:lnSpc>
                <a:spcPct val="115000"/>
              </a:lnSpc>
              <a:spcAft>
                <a:spcPts val="1000"/>
              </a:spcAft>
              <a:buNone/>
            </a:pPr>
            <a:r>
              <a:rPr lang="sq-AL" dirty="0"/>
              <a:t> </a:t>
            </a:r>
            <a:endParaRPr lang="ru-RU" dirty="0"/>
          </a:p>
          <a:p>
            <a:endParaRPr lang="ru-RU" dirty="0"/>
          </a:p>
        </p:txBody>
      </p:sp>
      <p:sp>
        <p:nvSpPr>
          <p:cNvPr id="6" name="Прямоугольник 5"/>
          <p:cNvSpPr/>
          <p:nvPr/>
        </p:nvSpPr>
        <p:spPr>
          <a:xfrm>
            <a:off x="721070" y="791308"/>
            <a:ext cx="10946321" cy="5447645"/>
          </a:xfrm>
          <a:prstGeom prst="rect">
            <a:avLst/>
          </a:prstGeom>
        </p:spPr>
        <p:txBody>
          <a:bodyPr wrap="square">
            <a:spAutoFit/>
          </a:bodyPr>
          <a:lstStyle/>
          <a:p>
            <a:pPr indent="381000" algn="just">
              <a:spcAft>
                <a:spcPts val="0"/>
              </a:spcAft>
            </a:pPr>
            <a:r>
              <a:rPr lang="tk-TM" sz="3600" dirty="0" smtClean="0">
                <a:latin typeface="Times New Roman" panose="02020603050405020304" pitchFamily="18" charset="0"/>
                <a:ea typeface="Times New Roman" panose="02020603050405020304" pitchFamily="18" charset="0"/>
              </a:rPr>
              <a:t> </a:t>
            </a:r>
            <a:r>
              <a:rPr lang="ru-RU" sz="3600" dirty="0" err="1" smtClean="0">
                <a:latin typeface="Times New Roman" panose="02020603050405020304" pitchFamily="18" charset="0"/>
                <a:ea typeface="Times New Roman" panose="02020603050405020304" pitchFamily="18" charset="0"/>
              </a:rPr>
              <a:t>Ýönekeý</a:t>
            </a:r>
            <a:r>
              <a:rPr lang="ru-RU" sz="3600" dirty="0" smtClean="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gurallar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bilen</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şekillendirme</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işleri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iki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görnüşde</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ýerine</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ýetirilip</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biliner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ýagny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berilen</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ugr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boýunça</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şekillendirmek</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ýa-da</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meýdanlary</a:t>
            </a:r>
            <a:r>
              <a:rPr lang="ru-RU" sz="3600" dirty="0">
                <a:latin typeface="Times New Roman" panose="02020603050405020304" pitchFamily="18" charset="0"/>
                <a:ea typeface="Times New Roman" panose="02020603050405020304" pitchFamily="18" charset="0"/>
              </a:rPr>
              <a:t> </a:t>
            </a:r>
            <a:r>
              <a:rPr lang="ru-RU" sz="3600" dirty="0" err="1" smtClean="0">
                <a:latin typeface="Times New Roman" panose="02020603050405020304" pitchFamily="18" charset="0"/>
                <a:ea typeface="Times New Roman" panose="02020603050405020304" pitchFamily="18" charset="0"/>
              </a:rPr>
              <a:t>şekillendirmek</a:t>
            </a:r>
            <a:r>
              <a:rPr lang="ru-RU" sz="3600" dirty="0" smtClean="0">
                <a:latin typeface="Times New Roman" panose="02020603050405020304" pitchFamily="18" charset="0"/>
                <a:ea typeface="Times New Roman" panose="02020603050405020304" pitchFamily="18" charset="0"/>
              </a:rPr>
              <a:t>.</a:t>
            </a:r>
            <a:r>
              <a:rPr lang="tk-TM" sz="3600" dirty="0" smtClean="0">
                <a:latin typeface="Times New Roman" panose="02020603050405020304" pitchFamily="18" charset="0"/>
                <a:ea typeface="Times New Roman" panose="02020603050405020304" pitchFamily="18" charset="0"/>
              </a:rPr>
              <a:t> </a:t>
            </a:r>
            <a:r>
              <a:rPr lang="ru-RU" sz="3600" dirty="0" err="1" smtClean="0">
                <a:latin typeface="Times New Roman" panose="02020603050405020304" pitchFamily="18" charset="0"/>
                <a:ea typeface="Times New Roman" panose="02020603050405020304" pitchFamily="18" charset="0"/>
              </a:rPr>
              <a:t>Eger-de</a:t>
            </a:r>
            <a:r>
              <a:rPr lang="ru-RU" sz="3600" dirty="0" smtClean="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ýer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böleginiñ</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meýdany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şekillendirilýän</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bolsa</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onda</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ýörelge</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daşy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ýapyk</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meýdançany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döredýär</a:t>
            </a:r>
            <a:r>
              <a:rPr lang="ru-RU" sz="3600" dirty="0">
                <a:latin typeface="Times New Roman" panose="02020603050405020304" pitchFamily="18" charset="0"/>
                <a:ea typeface="Times New Roman" panose="02020603050405020304" pitchFamily="18" charset="0"/>
              </a:rPr>
              <a:t>.</a:t>
            </a:r>
          </a:p>
          <a:p>
            <a:pPr indent="381000" algn="just">
              <a:spcAft>
                <a:spcPts val="0"/>
              </a:spcAft>
            </a:pPr>
            <a:r>
              <a:rPr lang="tk-TM" sz="3600" dirty="0" smtClean="0">
                <a:latin typeface="Times New Roman" panose="02020603050405020304" pitchFamily="18" charset="0"/>
                <a:ea typeface="Times New Roman" panose="02020603050405020304" pitchFamily="18" charset="0"/>
              </a:rPr>
              <a:t> </a:t>
            </a:r>
            <a:r>
              <a:rPr lang="ru-RU" sz="3600" dirty="0" err="1" smtClean="0">
                <a:latin typeface="Times New Roman" panose="02020603050405020304" pitchFamily="18" charset="0"/>
                <a:ea typeface="Times New Roman" panose="02020603050405020304" pitchFamily="18" charset="0"/>
              </a:rPr>
              <a:t>Ýapgytlyk</a:t>
            </a:r>
            <a:r>
              <a:rPr lang="ru-RU" sz="3600" dirty="0" smtClean="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burçlary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uly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bolmadyk</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ýagdaýlarynda</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gorizontal</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aralyklary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kesgitlemek</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üçin</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burçlaryň</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takyk</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bahasyny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bilmek</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hökman</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däldir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sebäbi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kiçi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burçyň</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üýtgemegi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kosinusyň</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üýtgemegine</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az</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täsir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edýär</a:t>
            </a:r>
            <a:r>
              <a:rPr lang="ru-RU" sz="3600" dirty="0">
                <a:latin typeface="Times New Roman" panose="02020603050405020304" pitchFamily="18" charset="0"/>
                <a:ea typeface="Times New Roman" panose="02020603050405020304" pitchFamily="18" charset="0"/>
              </a:rPr>
              <a:t>.</a:t>
            </a:r>
          </a:p>
          <a:p>
            <a:pPr algn="just">
              <a:spcAft>
                <a:spcPts val="0"/>
              </a:spcAft>
            </a:pP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73967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06375"/>
          </a:xfrm>
        </p:spPr>
        <p:txBody>
          <a:bodyPr>
            <a:normAutofit fontScale="90000"/>
          </a:bodyPr>
          <a:lstStyle/>
          <a:p>
            <a:endParaRPr lang="ru-RU" dirty="0"/>
          </a:p>
        </p:txBody>
      </p:sp>
      <p:sp>
        <p:nvSpPr>
          <p:cNvPr id="6" name="Объект 5"/>
          <p:cNvSpPr>
            <a:spLocks noGrp="1"/>
          </p:cNvSpPr>
          <p:nvPr>
            <p:ph idx="1"/>
          </p:nvPr>
        </p:nvSpPr>
        <p:spPr>
          <a:xfrm>
            <a:off x="838200" y="571500"/>
            <a:ext cx="10776438" cy="5605463"/>
          </a:xfrm>
        </p:spPr>
        <p:txBody>
          <a:bodyPr>
            <a:normAutofit/>
          </a:bodyPr>
          <a:lstStyle/>
          <a:p>
            <a:pPr indent="449580" algn="just">
              <a:spcAft>
                <a:spcPts val="0"/>
              </a:spcAft>
            </a:pPr>
            <a:r>
              <a:rPr lang="tk-TM" dirty="0">
                <a:latin typeface="Times New Roman" panose="02020603050405020304" pitchFamily="18" charset="0"/>
                <a:cs typeface="Times New Roman" panose="02020603050405020304" pitchFamily="18" charset="0"/>
              </a:rPr>
              <a:t>Mysal üçin:</a:t>
            </a:r>
          </a:p>
          <a:p>
            <a:pPr indent="449580" algn="ctr">
              <a:spcAft>
                <a:spcPts val="0"/>
              </a:spcAft>
            </a:pPr>
            <a:r>
              <a:rPr lang="ru-RU" dirty="0">
                <a:latin typeface="Times New Roman" panose="02020603050405020304" pitchFamily="18" charset="0"/>
                <a:cs typeface="Times New Roman" panose="02020603050405020304" pitchFamily="18" charset="0"/>
              </a:rPr>
              <a:t>со</a:t>
            </a:r>
            <a:r>
              <a:rPr lang="tk-TM" dirty="0">
                <a:latin typeface="Times New Roman" panose="02020603050405020304" pitchFamily="18" charset="0"/>
                <a:cs typeface="Times New Roman" panose="02020603050405020304" pitchFamily="18" charset="0"/>
              </a:rPr>
              <a:t>s 10 = 0,99985</a:t>
            </a:r>
          </a:p>
          <a:p>
            <a:pPr indent="449580" algn="ctr">
              <a:spcAft>
                <a:spcPts val="0"/>
              </a:spcAft>
            </a:pPr>
            <a:r>
              <a:rPr lang="ru-RU" dirty="0">
                <a:latin typeface="Times New Roman" panose="02020603050405020304" pitchFamily="18" charset="0"/>
                <a:cs typeface="Times New Roman" panose="02020603050405020304" pitchFamily="18" charset="0"/>
              </a:rPr>
              <a:t>со</a:t>
            </a:r>
            <a:r>
              <a:rPr lang="tk-TM" dirty="0">
                <a:latin typeface="Times New Roman" panose="02020603050405020304" pitchFamily="18" charset="0"/>
                <a:cs typeface="Times New Roman" panose="02020603050405020304" pitchFamily="18" charset="0"/>
              </a:rPr>
              <a:t>s 20 = 0,99939</a:t>
            </a:r>
          </a:p>
          <a:p>
            <a:pPr indent="449580" algn="ctr">
              <a:spcAft>
                <a:spcPts val="0"/>
              </a:spcAft>
            </a:pPr>
            <a:r>
              <a:rPr lang="ru-RU" dirty="0">
                <a:latin typeface="Times New Roman" panose="02020603050405020304" pitchFamily="18" charset="0"/>
                <a:cs typeface="Times New Roman" panose="02020603050405020304" pitchFamily="18" charset="0"/>
              </a:rPr>
              <a:t>со</a:t>
            </a:r>
            <a:r>
              <a:rPr lang="tk-TM" dirty="0">
                <a:latin typeface="Times New Roman" panose="02020603050405020304" pitchFamily="18" charset="0"/>
                <a:cs typeface="Times New Roman" panose="02020603050405020304" pitchFamily="18" charset="0"/>
              </a:rPr>
              <a:t>s 30 = 0,99863</a:t>
            </a:r>
          </a:p>
          <a:p>
            <a:pPr indent="449580" algn="just">
              <a:spcAft>
                <a:spcPts val="0"/>
              </a:spcAft>
            </a:pPr>
            <a:r>
              <a:rPr lang="tk-TM" dirty="0">
                <a:latin typeface="Times New Roman" panose="02020603050405020304" pitchFamily="18" charset="0"/>
                <a:cs typeface="Times New Roman" panose="02020603050405020304" pitchFamily="18" charset="0"/>
              </a:rPr>
              <a:t>Şeýlelikde ýapgytlyk burçlary 10 deň bolan aralyklar ölçelende, ol ýapgytlygy hasaba almak hökman däldir, sebäbi gorizontal aralyklaryň ölçegleriniň otnositel ýalňyşlygy örän ujypsyzdyr: </a:t>
            </a:r>
          </a:p>
          <a:p>
            <a:pPr indent="449580" algn="just">
              <a:spcAft>
                <a:spcPts val="0"/>
              </a:spcAft>
            </a:pPr>
            <a:r>
              <a:rPr lang="tk-TM" dirty="0">
                <a:latin typeface="Times New Roman" panose="02020603050405020304" pitchFamily="18" charset="0"/>
                <a:cs typeface="Times New Roman" panose="02020603050405020304" pitchFamily="18" charset="0"/>
              </a:rPr>
              <a:t> </a:t>
            </a:r>
          </a:p>
          <a:p>
            <a:pPr indent="449580" algn="just">
              <a:spcAft>
                <a:spcPts val="0"/>
              </a:spcAft>
            </a:pPr>
            <a:r>
              <a:rPr lang="tk-TM" dirty="0">
                <a:latin typeface="Times New Roman" panose="02020603050405020304" pitchFamily="18" charset="0"/>
                <a:cs typeface="Times New Roman" panose="02020603050405020304" pitchFamily="18" charset="0"/>
              </a:rPr>
              <a:t>Eger-de 20 ýapgytlyk hasaba alynmadyk ýagdaýynda, gorizontal aralygyň ölçeginiň otnositel ýalňyşlygy1/1600 barabardyr.</a:t>
            </a:r>
          </a:p>
          <a:p>
            <a:pPr indent="449580" algn="just">
              <a:spcAft>
                <a:spcPts val="0"/>
              </a:spcAft>
            </a:pPr>
            <a:r>
              <a:rPr lang="tk-TM" dirty="0">
                <a:latin typeface="Times New Roman" panose="02020603050405020304" pitchFamily="18" charset="0"/>
                <a:cs typeface="Times New Roman" panose="02020603050405020304" pitchFamily="18" charset="0"/>
              </a:rPr>
              <a:t> </a:t>
            </a:r>
          </a:p>
          <a:p>
            <a:endParaRPr lang="en-US" dirty="0"/>
          </a:p>
          <a:p>
            <a:endParaRPr lang="ru-RU" dirty="0"/>
          </a:p>
        </p:txBody>
      </p:sp>
      <p:pic>
        <p:nvPicPr>
          <p:cNvPr id="3" name="Рисунок 2"/>
          <p:cNvPicPr>
            <a:picLocks noChangeAspect="1"/>
          </p:cNvPicPr>
          <p:nvPr/>
        </p:nvPicPr>
        <p:blipFill>
          <a:blip r:embed="rId2"/>
          <a:stretch>
            <a:fillRect/>
          </a:stretch>
        </p:blipFill>
        <p:spPr>
          <a:xfrm>
            <a:off x="2529254" y="3816622"/>
            <a:ext cx="7394330" cy="711417"/>
          </a:xfrm>
          <a:prstGeom prst="rect">
            <a:avLst/>
          </a:prstGeom>
        </p:spPr>
      </p:pic>
      <p:pic>
        <p:nvPicPr>
          <p:cNvPr id="4" name="Рисунок 3"/>
          <p:cNvPicPr>
            <a:picLocks noChangeAspect="1"/>
          </p:cNvPicPr>
          <p:nvPr/>
        </p:nvPicPr>
        <p:blipFill>
          <a:blip r:embed="rId3"/>
          <a:stretch>
            <a:fillRect/>
          </a:stretch>
        </p:blipFill>
        <p:spPr>
          <a:xfrm>
            <a:off x="2529253" y="5277980"/>
            <a:ext cx="7502769" cy="832674"/>
          </a:xfrm>
          <a:prstGeom prst="rect">
            <a:avLst/>
          </a:prstGeom>
        </p:spPr>
      </p:pic>
    </p:spTree>
    <p:extLst>
      <p:ext uri="{BB962C8B-B14F-4D97-AF65-F5344CB8AC3E}">
        <p14:creationId xmlns:p14="http://schemas.microsoft.com/office/powerpoint/2010/main" val="2287256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347052"/>
          </a:xfrm>
        </p:spPr>
        <p:txBody>
          <a:bodyPr>
            <a:normAutofit fontScale="90000"/>
          </a:bodyPr>
          <a:lstStyle/>
          <a:p>
            <a:endParaRPr lang="ru-RU" dirty="0"/>
          </a:p>
        </p:txBody>
      </p:sp>
      <p:sp>
        <p:nvSpPr>
          <p:cNvPr id="3" name="Объект 2"/>
          <p:cNvSpPr>
            <a:spLocks noGrp="1"/>
          </p:cNvSpPr>
          <p:nvPr>
            <p:ph idx="1"/>
          </p:nvPr>
        </p:nvSpPr>
        <p:spPr>
          <a:xfrm>
            <a:off x="838200" y="1055077"/>
            <a:ext cx="10515600" cy="5121886"/>
          </a:xfrm>
        </p:spPr>
        <p:txBody>
          <a:bodyPr>
            <a:normAutofit/>
          </a:bodyPr>
          <a:lstStyle/>
          <a:p>
            <a:pPr indent="381000" algn="just">
              <a:spcAft>
                <a:spcPts val="0"/>
              </a:spcAft>
            </a:pPr>
            <a:r>
              <a:rPr lang="cs-CZ" sz="3200" dirty="0">
                <a:latin typeface="Times New Roman" panose="02020603050405020304" pitchFamily="18" charset="0"/>
                <a:ea typeface="Times New Roman" panose="02020603050405020304" pitchFamily="18" charset="0"/>
              </a:rPr>
              <a:t>Kiçi ýapgyt burçlary takmynan ölçäp bolýar, onuň üçin ýönekeý we ýeňil eklimetr guraly ulanylýar. Ýapgytlyk burçyny ölçemek üçin Brandisiň eklimetri has amatlydyr.</a:t>
            </a:r>
            <a:endParaRPr lang="ru-RU" sz="3200" dirty="0">
              <a:latin typeface="Times New Roman" panose="02020603050405020304" pitchFamily="18" charset="0"/>
              <a:ea typeface="Times New Roman" panose="02020603050405020304" pitchFamily="18" charset="0"/>
            </a:endParaRPr>
          </a:p>
          <a:p>
            <a:endParaRPr lang="ru-RU" sz="3200" dirty="0"/>
          </a:p>
        </p:txBody>
      </p:sp>
      <p:pic>
        <p:nvPicPr>
          <p:cNvPr id="4" name="Рисунок 3"/>
          <p:cNvPicPr>
            <a:picLocks noChangeAspect="1"/>
          </p:cNvPicPr>
          <p:nvPr/>
        </p:nvPicPr>
        <p:blipFill>
          <a:blip r:embed="rId2"/>
          <a:stretch>
            <a:fillRect/>
          </a:stretch>
        </p:blipFill>
        <p:spPr>
          <a:xfrm>
            <a:off x="2775439" y="2513309"/>
            <a:ext cx="5899638" cy="2049829"/>
          </a:xfrm>
          <a:prstGeom prst="rect">
            <a:avLst/>
          </a:prstGeom>
        </p:spPr>
      </p:pic>
      <p:sp>
        <p:nvSpPr>
          <p:cNvPr id="6" name="Прямоугольник 5"/>
          <p:cNvSpPr/>
          <p:nvPr/>
        </p:nvSpPr>
        <p:spPr>
          <a:xfrm>
            <a:off x="1186962" y="4734588"/>
            <a:ext cx="10243038" cy="1569660"/>
          </a:xfrm>
          <a:prstGeom prst="rect">
            <a:avLst/>
          </a:prstGeom>
        </p:spPr>
        <p:txBody>
          <a:bodyPr wrap="square">
            <a:spAutoFit/>
          </a:bodyPr>
          <a:lstStyle/>
          <a:p>
            <a:pPr algn="just"/>
            <a:r>
              <a:rPr lang="tk-TM" sz="3200" dirty="0" smtClean="0"/>
              <a:t>      </a:t>
            </a:r>
            <a:r>
              <a:rPr lang="en-US" sz="3200" dirty="0" err="1" smtClean="0"/>
              <a:t>Ol</a:t>
            </a:r>
            <a:r>
              <a:rPr lang="en-US" sz="3200" dirty="0" smtClean="0"/>
              <a:t> </a:t>
            </a:r>
            <a:r>
              <a:rPr lang="en-US" sz="3200" dirty="0" err="1"/>
              <a:t>tegelek</a:t>
            </a:r>
            <a:r>
              <a:rPr lang="en-US" sz="3200" dirty="0"/>
              <a:t> </a:t>
            </a:r>
            <a:r>
              <a:rPr lang="en-US" sz="3200" dirty="0" err="1"/>
              <a:t>gutydan</a:t>
            </a:r>
            <a:r>
              <a:rPr lang="en-US" sz="3200" dirty="0"/>
              <a:t> we </a:t>
            </a:r>
            <a:r>
              <a:rPr lang="en-US" sz="3200" dirty="0" err="1"/>
              <a:t>onuň</a:t>
            </a:r>
            <a:r>
              <a:rPr lang="en-US" sz="3200" dirty="0"/>
              <a:t> </a:t>
            </a:r>
            <a:r>
              <a:rPr lang="en-US" sz="3200" dirty="0" err="1"/>
              <a:t>içinde</a:t>
            </a:r>
            <a:r>
              <a:rPr lang="en-US" sz="3200" dirty="0"/>
              <a:t> </a:t>
            </a:r>
            <a:r>
              <a:rPr lang="en-US" sz="3200" dirty="0" err="1"/>
              <a:t>baglanan</a:t>
            </a:r>
            <a:r>
              <a:rPr lang="en-US" sz="3200" dirty="0"/>
              <a:t>, </a:t>
            </a:r>
            <a:r>
              <a:rPr lang="en-US" sz="3200" dirty="0" err="1"/>
              <a:t>merkeziň</a:t>
            </a:r>
            <a:r>
              <a:rPr lang="en-US" sz="3200" dirty="0"/>
              <a:t> </a:t>
            </a:r>
            <a:r>
              <a:rPr lang="en-US" sz="3200" dirty="0" err="1"/>
              <a:t>golaýynda</a:t>
            </a:r>
            <a:r>
              <a:rPr lang="en-US" sz="3200" dirty="0"/>
              <a:t> </a:t>
            </a:r>
            <a:r>
              <a:rPr lang="en-US" sz="3200" dirty="0" err="1"/>
              <a:t>aýlanýan</a:t>
            </a:r>
            <a:r>
              <a:rPr lang="en-US" sz="3200" dirty="0"/>
              <a:t> </a:t>
            </a:r>
            <a:r>
              <a:rPr lang="en-US" sz="3200" dirty="0" err="1"/>
              <a:t>wertikal</a:t>
            </a:r>
            <a:r>
              <a:rPr lang="en-US" sz="3200" dirty="0"/>
              <a:t> </a:t>
            </a:r>
            <a:r>
              <a:rPr lang="en-US" sz="3200" dirty="0" err="1"/>
              <a:t>tegelekden</a:t>
            </a:r>
            <a:r>
              <a:rPr lang="en-US" sz="3200" dirty="0"/>
              <a:t>, </a:t>
            </a:r>
            <a:r>
              <a:rPr lang="en-US" sz="3200" dirty="0" err="1"/>
              <a:t>garaýyş</a:t>
            </a:r>
            <a:r>
              <a:rPr lang="en-US" sz="3200" dirty="0"/>
              <a:t> </a:t>
            </a:r>
            <a:r>
              <a:rPr lang="en-US" sz="3200" dirty="0" err="1"/>
              <a:t>turbadan</a:t>
            </a:r>
            <a:r>
              <a:rPr lang="en-US" sz="3200" dirty="0"/>
              <a:t> we </a:t>
            </a:r>
            <a:r>
              <a:rPr lang="en-US" sz="3200" dirty="0" err="1"/>
              <a:t>dioptrdan</a:t>
            </a:r>
            <a:r>
              <a:rPr lang="en-US" sz="3200" dirty="0"/>
              <a:t> (</a:t>
            </a:r>
            <a:r>
              <a:rPr lang="en-US" sz="3200" dirty="0" err="1"/>
              <a:t>iki</a:t>
            </a:r>
            <a:r>
              <a:rPr lang="en-US" sz="3200" dirty="0"/>
              <a:t> </a:t>
            </a:r>
            <a:r>
              <a:rPr lang="en-US" sz="3200" dirty="0" err="1"/>
              <a:t>gözenege</a:t>
            </a:r>
            <a:r>
              <a:rPr lang="en-US" sz="3200" dirty="0"/>
              <a:t> </a:t>
            </a:r>
            <a:r>
              <a:rPr lang="en-US" sz="3200" dirty="0" err="1"/>
              <a:t>berkidilen</a:t>
            </a:r>
            <a:r>
              <a:rPr lang="en-US" sz="3200" dirty="0"/>
              <a:t> </a:t>
            </a:r>
            <a:r>
              <a:rPr lang="en-US" sz="3200" dirty="0" err="1"/>
              <a:t>ýüpjagaz</a:t>
            </a:r>
            <a:r>
              <a:rPr lang="en-US" sz="3200" dirty="0"/>
              <a:t>) </a:t>
            </a:r>
            <a:r>
              <a:rPr lang="en-US" sz="3200" dirty="0" err="1"/>
              <a:t>durýar</a:t>
            </a:r>
            <a:r>
              <a:rPr lang="en-US" sz="3200" dirty="0"/>
              <a:t>. </a:t>
            </a:r>
            <a:endParaRPr lang="ru-RU" sz="3200" dirty="0"/>
          </a:p>
        </p:txBody>
      </p:sp>
    </p:spTree>
    <p:extLst>
      <p:ext uri="{BB962C8B-B14F-4D97-AF65-F5344CB8AC3E}">
        <p14:creationId xmlns:p14="http://schemas.microsoft.com/office/powerpoint/2010/main" val="2267279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64637"/>
          </a:xfrm>
        </p:spPr>
        <p:txBody>
          <a:bodyPr>
            <a:normAutofit fontScale="90000"/>
          </a:bodyPr>
          <a:lstStyle/>
          <a:p>
            <a:endParaRPr lang="ru-RU" dirty="0"/>
          </a:p>
        </p:txBody>
      </p:sp>
      <p:sp>
        <p:nvSpPr>
          <p:cNvPr id="3" name="Объект 2"/>
          <p:cNvSpPr>
            <a:spLocks noGrp="1"/>
          </p:cNvSpPr>
          <p:nvPr>
            <p:ph idx="1"/>
          </p:nvPr>
        </p:nvSpPr>
        <p:spPr>
          <a:xfrm>
            <a:off x="838200" y="940777"/>
            <a:ext cx="10515600" cy="5236186"/>
          </a:xfrm>
        </p:spPr>
        <p:txBody>
          <a:bodyPr>
            <a:normAutofit/>
          </a:bodyPr>
          <a:lstStyle/>
          <a:p>
            <a:pPr indent="381000" algn="just">
              <a:spcAft>
                <a:spcPts val="0"/>
              </a:spcAft>
            </a:pPr>
            <a:r>
              <a:rPr lang="cs-CZ" sz="3600" dirty="0">
                <a:latin typeface="Times New Roman" panose="02020603050405020304" pitchFamily="18" charset="0"/>
                <a:ea typeface="Times New Roman" panose="02020603050405020304" pitchFamily="18" charset="0"/>
              </a:rPr>
              <a:t>Bu eklimetriñ wertikal tegeleginiň gapdal tarapynda  noldan başlap iki tarapyna bir gradusdan bölinendir we ýapgytlyk burçyň plýus-minus alamaty görkezilendir. Bu eklimetr bilen ýapgyt burç şeýle ölçenilýär, ýagny ölçeýji eklimetri eline alyp, wertikal tegelegi saklaýjyny basyp saklap, tegelek erkin aýlanar ýaly ýagdaýda çelgidäki belgä  dioptryň üsti bilen gönikdirýär we wertikal tegelek kadaly ýagdaýa geleninden soñ ýapgytlyk burçyň hasabaty alynýar.</a:t>
            </a:r>
            <a:endParaRPr lang="ru-RU" sz="3600" dirty="0">
              <a:latin typeface="Times New Roman" panose="02020603050405020304" pitchFamily="18" charset="0"/>
              <a:ea typeface="Times New Roman" panose="02020603050405020304" pitchFamily="18" charset="0"/>
            </a:endParaRPr>
          </a:p>
          <a:p>
            <a:endParaRPr lang="ru-RU" sz="3600" dirty="0"/>
          </a:p>
        </p:txBody>
      </p:sp>
    </p:spTree>
    <p:extLst>
      <p:ext uri="{BB962C8B-B14F-4D97-AF65-F5344CB8AC3E}">
        <p14:creationId xmlns:p14="http://schemas.microsoft.com/office/powerpoint/2010/main" val="423416818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450</TotalTime>
  <Words>952</Words>
  <Application>Microsoft Office PowerPoint</Application>
  <PresentationFormat>Широкоэкранный</PresentationFormat>
  <Paragraphs>33</Paragraphs>
  <Slides>20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20</vt:i4>
      </vt:variant>
    </vt:vector>
  </HeadingPairs>
  <TitlesOfParts>
    <vt:vector size="25" baseType="lpstr">
      <vt:lpstr>Arial</vt:lpstr>
      <vt:lpstr>Calibri</vt:lpstr>
      <vt:lpstr>Calibri Light</vt:lpstr>
      <vt:lpstr>Times New Roman</vt:lpstr>
      <vt:lpstr>Тема Office</vt:lpstr>
      <vt:lpstr>Tema:Göz çeni bilen şekillendirme barada umumy düşünje</vt:lpstr>
      <vt:lpstr>Sapagyň meýilnamasy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 güýjenmeler we baş meýdançalar barada düşünje we Gukuň umumylaşdyrylan kanuny. </dc:title>
  <dc:creator>Lenovo</dc:creator>
  <cp:lastModifiedBy>Lenovo</cp:lastModifiedBy>
  <cp:revision>79</cp:revision>
  <dcterms:created xsi:type="dcterms:W3CDTF">2019-02-11T16:56:33Z</dcterms:created>
  <dcterms:modified xsi:type="dcterms:W3CDTF">2019-05-01T11:28:56Z</dcterms:modified>
</cp:coreProperties>
</file>