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5" Type="http://schemas.openxmlformats.org/officeDocument/2006/relationships/image" Target="../media/image9.wmf"/><Relationship Id="rId4"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1E65BA6-533F-43D1-B674-FF8EFDD98CAB}" type="datetimeFigureOut">
              <a:rPr lang="ru-RU" smtClean="0"/>
              <a:t>23.12.2019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24744F-A967-4ACF-AC1F-65A0DA2C85DD}" type="slidenum">
              <a:rPr lang="ru-RU" smtClean="0"/>
              <a:t>‹#›</a:t>
            </a:fld>
            <a:endParaRPr lang="ru-RU"/>
          </a:p>
        </p:txBody>
      </p:sp>
    </p:spTree>
    <p:extLst>
      <p:ext uri="{BB962C8B-B14F-4D97-AF65-F5344CB8AC3E}">
        <p14:creationId xmlns:p14="http://schemas.microsoft.com/office/powerpoint/2010/main" val="1880916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1E65BA6-533F-43D1-B674-FF8EFDD98CAB}" type="datetimeFigureOut">
              <a:rPr lang="ru-RU" smtClean="0"/>
              <a:t>23.12.2019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24744F-A967-4ACF-AC1F-65A0DA2C85DD}" type="slidenum">
              <a:rPr lang="ru-RU" smtClean="0"/>
              <a:t>‹#›</a:t>
            </a:fld>
            <a:endParaRPr lang="ru-RU"/>
          </a:p>
        </p:txBody>
      </p:sp>
    </p:spTree>
    <p:extLst>
      <p:ext uri="{BB962C8B-B14F-4D97-AF65-F5344CB8AC3E}">
        <p14:creationId xmlns:p14="http://schemas.microsoft.com/office/powerpoint/2010/main" val="2859114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1E65BA6-533F-43D1-B674-FF8EFDD98CAB}" type="datetimeFigureOut">
              <a:rPr lang="ru-RU" smtClean="0"/>
              <a:t>23.12.2019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24744F-A967-4ACF-AC1F-65A0DA2C85DD}" type="slidenum">
              <a:rPr lang="ru-RU" smtClean="0"/>
              <a:t>‹#›</a:t>
            </a:fld>
            <a:endParaRPr lang="ru-RU"/>
          </a:p>
        </p:txBody>
      </p:sp>
    </p:spTree>
    <p:extLst>
      <p:ext uri="{BB962C8B-B14F-4D97-AF65-F5344CB8AC3E}">
        <p14:creationId xmlns:p14="http://schemas.microsoft.com/office/powerpoint/2010/main" val="3682439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1E65BA6-533F-43D1-B674-FF8EFDD98CAB}" type="datetimeFigureOut">
              <a:rPr lang="ru-RU" smtClean="0"/>
              <a:t>23.12.2019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24744F-A967-4ACF-AC1F-65A0DA2C85DD}" type="slidenum">
              <a:rPr lang="ru-RU" smtClean="0"/>
              <a:t>‹#›</a:t>
            </a:fld>
            <a:endParaRPr lang="ru-RU"/>
          </a:p>
        </p:txBody>
      </p:sp>
    </p:spTree>
    <p:extLst>
      <p:ext uri="{BB962C8B-B14F-4D97-AF65-F5344CB8AC3E}">
        <p14:creationId xmlns:p14="http://schemas.microsoft.com/office/powerpoint/2010/main" val="2648798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1E65BA6-533F-43D1-B674-FF8EFDD98CAB}" type="datetimeFigureOut">
              <a:rPr lang="ru-RU" smtClean="0"/>
              <a:t>23.12.2019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24744F-A967-4ACF-AC1F-65A0DA2C85DD}" type="slidenum">
              <a:rPr lang="ru-RU" smtClean="0"/>
              <a:t>‹#›</a:t>
            </a:fld>
            <a:endParaRPr lang="ru-RU"/>
          </a:p>
        </p:txBody>
      </p:sp>
    </p:spTree>
    <p:extLst>
      <p:ext uri="{BB962C8B-B14F-4D97-AF65-F5344CB8AC3E}">
        <p14:creationId xmlns:p14="http://schemas.microsoft.com/office/powerpoint/2010/main" val="1180991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1E65BA6-533F-43D1-B674-FF8EFDD98CAB}" type="datetimeFigureOut">
              <a:rPr lang="ru-RU" smtClean="0"/>
              <a:t>23.12.2019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424744F-A967-4ACF-AC1F-65A0DA2C85DD}" type="slidenum">
              <a:rPr lang="ru-RU" smtClean="0"/>
              <a:t>‹#›</a:t>
            </a:fld>
            <a:endParaRPr lang="ru-RU"/>
          </a:p>
        </p:txBody>
      </p:sp>
    </p:spTree>
    <p:extLst>
      <p:ext uri="{BB962C8B-B14F-4D97-AF65-F5344CB8AC3E}">
        <p14:creationId xmlns:p14="http://schemas.microsoft.com/office/powerpoint/2010/main" val="1294495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1E65BA6-533F-43D1-B674-FF8EFDD98CAB}" type="datetimeFigureOut">
              <a:rPr lang="ru-RU" smtClean="0"/>
              <a:t>23.12.2019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424744F-A967-4ACF-AC1F-65A0DA2C85DD}" type="slidenum">
              <a:rPr lang="ru-RU" smtClean="0"/>
              <a:t>‹#›</a:t>
            </a:fld>
            <a:endParaRPr lang="ru-RU"/>
          </a:p>
        </p:txBody>
      </p:sp>
    </p:spTree>
    <p:extLst>
      <p:ext uri="{BB962C8B-B14F-4D97-AF65-F5344CB8AC3E}">
        <p14:creationId xmlns:p14="http://schemas.microsoft.com/office/powerpoint/2010/main" val="3433467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1E65BA6-533F-43D1-B674-FF8EFDD98CAB}" type="datetimeFigureOut">
              <a:rPr lang="ru-RU" smtClean="0"/>
              <a:t>23.12.2019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424744F-A967-4ACF-AC1F-65A0DA2C85DD}" type="slidenum">
              <a:rPr lang="ru-RU" smtClean="0"/>
              <a:t>‹#›</a:t>
            </a:fld>
            <a:endParaRPr lang="ru-RU"/>
          </a:p>
        </p:txBody>
      </p:sp>
    </p:spTree>
    <p:extLst>
      <p:ext uri="{BB962C8B-B14F-4D97-AF65-F5344CB8AC3E}">
        <p14:creationId xmlns:p14="http://schemas.microsoft.com/office/powerpoint/2010/main" val="2470812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1E65BA6-533F-43D1-B674-FF8EFDD98CAB}" type="datetimeFigureOut">
              <a:rPr lang="ru-RU" smtClean="0"/>
              <a:t>23.12.2019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424744F-A967-4ACF-AC1F-65A0DA2C85DD}" type="slidenum">
              <a:rPr lang="ru-RU" smtClean="0"/>
              <a:t>‹#›</a:t>
            </a:fld>
            <a:endParaRPr lang="ru-RU"/>
          </a:p>
        </p:txBody>
      </p:sp>
    </p:spTree>
    <p:extLst>
      <p:ext uri="{BB962C8B-B14F-4D97-AF65-F5344CB8AC3E}">
        <p14:creationId xmlns:p14="http://schemas.microsoft.com/office/powerpoint/2010/main" val="3595392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1E65BA6-533F-43D1-B674-FF8EFDD98CAB}" type="datetimeFigureOut">
              <a:rPr lang="ru-RU" smtClean="0"/>
              <a:t>23.12.2019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424744F-A967-4ACF-AC1F-65A0DA2C85DD}" type="slidenum">
              <a:rPr lang="ru-RU" smtClean="0"/>
              <a:t>‹#›</a:t>
            </a:fld>
            <a:endParaRPr lang="ru-RU"/>
          </a:p>
        </p:txBody>
      </p:sp>
    </p:spTree>
    <p:extLst>
      <p:ext uri="{BB962C8B-B14F-4D97-AF65-F5344CB8AC3E}">
        <p14:creationId xmlns:p14="http://schemas.microsoft.com/office/powerpoint/2010/main" val="3410851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1E65BA6-533F-43D1-B674-FF8EFDD98CAB}" type="datetimeFigureOut">
              <a:rPr lang="ru-RU" smtClean="0"/>
              <a:t>23.12.2019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424744F-A967-4ACF-AC1F-65A0DA2C85DD}" type="slidenum">
              <a:rPr lang="ru-RU" smtClean="0"/>
              <a:t>‹#›</a:t>
            </a:fld>
            <a:endParaRPr lang="ru-RU"/>
          </a:p>
        </p:txBody>
      </p:sp>
    </p:spTree>
    <p:extLst>
      <p:ext uri="{BB962C8B-B14F-4D97-AF65-F5344CB8AC3E}">
        <p14:creationId xmlns:p14="http://schemas.microsoft.com/office/powerpoint/2010/main" val="2214514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E65BA6-533F-43D1-B674-FF8EFDD98CAB}" type="datetimeFigureOut">
              <a:rPr lang="ru-RU" smtClean="0"/>
              <a:t>23.12.2019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24744F-A967-4ACF-AC1F-65A0DA2C85DD}" type="slidenum">
              <a:rPr lang="ru-RU" smtClean="0"/>
              <a:t>‹#›</a:t>
            </a:fld>
            <a:endParaRPr lang="ru-RU"/>
          </a:p>
        </p:txBody>
      </p:sp>
    </p:spTree>
    <p:extLst>
      <p:ext uri="{BB962C8B-B14F-4D97-AF65-F5344CB8AC3E}">
        <p14:creationId xmlns:p14="http://schemas.microsoft.com/office/powerpoint/2010/main" val="2049246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9.wmf"/><Relationship Id="rId3" Type="http://schemas.openxmlformats.org/officeDocument/2006/relationships/image" Target="../media/image10.wmf"/><Relationship Id="rId7" Type="http://schemas.openxmlformats.org/officeDocument/2006/relationships/image" Target="../media/image6.wmf"/><Relationship Id="rId12"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8.wmf"/><Relationship Id="rId5" Type="http://schemas.openxmlformats.org/officeDocument/2006/relationships/image" Target="../media/image5.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7.wmf"/><Relationship Id="rId1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3.wmf"/><Relationship Id="rId5" Type="http://schemas.openxmlformats.org/officeDocument/2006/relationships/oleObject" Target="../embeddings/oleObject7.bin"/><Relationship Id="rId4"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83771" y="319314"/>
            <a:ext cx="11117942" cy="953180"/>
          </a:xfrm>
        </p:spPr>
        <p:txBody>
          <a:bodyPr/>
          <a:lstStyle/>
          <a:p>
            <a:r>
              <a:rPr lang="hr-HR" b="1" dirty="0">
                <a:solidFill>
                  <a:srgbClr val="FF0000"/>
                </a:solidFill>
              </a:rPr>
              <a:t>Üçfazaly toguň elektrik </a:t>
            </a:r>
            <a:r>
              <a:rPr lang="hr-HR" b="1" dirty="0" smtClean="0">
                <a:solidFill>
                  <a:srgbClr val="FF0000"/>
                </a:solidFill>
              </a:rPr>
              <a:t>zynjyrlary</a:t>
            </a:r>
            <a:r>
              <a:rPr lang="en-US" b="1" dirty="0" smtClean="0">
                <a:solidFill>
                  <a:srgbClr val="FF0000"/>
                </a:solidFill>
              </a:rPr>
              <a:t>.</a:t>
            </a:r>
            <a:endParaRPr lang="ru-RU" dirty="0">
              <a:solidFill>
                <a:srgbClr val="FF0000"/>
              </a:solidFill>
            </a:endParaRPr>
          </a:p>
        </p:txBody>
      </p:sp>
      <p:sp>
        <p:nvSpPr>
          <p:cNvPr id="3" name="Подзаголовок 2"/>
          <p:cNvSpPr>
            <a:spLocks noGrp="1"/>
          </p:cNvSpPr>
          <p:nvPr>
            <p:ph type="subTitle" idx="1"/>
          </p:nvPr>
        </p:nvSpPr>
        <p:spPr>
          <a:xfrm>
            <a:off x="508000" y="1146630"/>
            <a:ext cx="11117943" cy="1553028"/>
          </a:xfrm>
        </p:spPr>
        <p:txBody>
          <a:bodyPr>
            <a:normAutofit/>
          </a:bodyPr>
          <a:lstStyle/>
          <a:p>
            <a:r>
              <a:rPr lang="en-US" sz="2800" b="1" dirty="0" err="1" smtClean="0">
                <a:solidFill>
                  <a:schemeClr val="accent1">
                    <a:lumMod val="50000"/>
                  </a:schemeClr>
                </a:solidFill>
              </a:rPr>
              <a:t>Meyilnama</a:t>
            </a:r>
            <a:endParaRPr lang="en-US" sz="2800" b="1" dirty="0" smtClean="0">
              <a:solidFill>
                <a:schemeClr val="accent1">
                  <a:lumMod val="50000"/>
                </a:schemeClr>
              </a:solidFill>
            </a:endParaRPr>
          </a:p>
          <a:p>
            <a:r>
              <a:rPr lang="en-US" sz="2800" b="1" dirty="0" smtClean="0">
                <a:solidFill>
                  <a:schemeClr val="accent1">
                    <a:lumMod val="50000"/>
                  </a:schemeClr>
                </a:solidFill>
              </a:rPr>
              <a:t>1.</a:t>
            </a:r>
            <a:r>
              <a:rPr lang="hr-HR" sz="2800" b="1" dirty="0" smtClean="0">
                <a:solidFill>
                  <a:schemeClr val="accent1">
                    <a:lumMod val="50000"/>
                  </a:schemeClr>
                </a:solidFill>
              </a:rPr>
              <a:t>Üçfazaly </a:t>
            </a:r>
            <a:r>
              <a:rPr lang="hr-HR" sz="2800" b="1" dirty="0">
                <a:solidFill>
                  <a:schemeClr val="accent1">
                    <a:lumMod val="50000"/>
                  </a:schemeClr>
                </a:solidFill>
              </a:rPr>
              <a:t>toguň elektrik zynjyrlary barada </a:t>
            </a:r>
            <a:r>
              <a:rPr lang="hr-HR" sz="2800" b="1" dirty="0" smtClean="0">
                <a:solidFill>
                  <a:schemeClr val="accent1">
                    <a:lumMod val="50000"/>
                  </a:schemeClr>
                </a:solidFill>
              </a:rPr>
              <a:t>düşünje</a:t>
            </a:r>
            <a:r>
              <a:rPr lang="en-US" sz="2800" b="1" dirty="0" smtClean="0">
                <a:solidFill>
                  <a:schemeClr val="accent1">
                    <a:lumMod val="50000"/>
                  </a:schemeClr>
                </a:solidFill>
              </a:rPr>
              <a:t>.</a:t>
            </a:r>
          </a:p>
          <a:p>
            <a:r>
              <a:rPr lang="en-US" sz="2800" b="1" dirty="0">
                <a:solidFill>
                  <a:schemeClr val="accent1">
                    <a:lumMod val="50000"/>
                  </a:schemeClr>
                </a:solidFill>
              </a:rPr>
              <a:t>2. </a:t>
            </a:r>
            <a:r>
              <a:rPr lang="tk-TM" sz="2800" b="1" dirty="0" smtClean="0">
                <a:solidFill>
                  <a:schemeClr val="accent1">
                    <a:lumMod val="50000"/>
                  </a:schemeClr>
                </a:solidFill>
              </a:rPr>
              <a:t>Üçfazaly toguň generatorynyň şertli belgilenişi.</a:t>
            </a:r>
            <a:endParaRPr lang="ru-RU" sz="2800" dirty="0">
              <a:solidFill>
                <a:schemeClr val="accent1">
                  <a:lumMod val="50000"/>
                </a:schemeClr>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4685" y="2699658"/>
            <a:ext cx="7184572" cy="4158342"/>
          </a:xfrm>
          <a:prstGeom prst="rect">
            <a:avLst/>
          </a:prstGeom>
        </p:spPr>
      </p:pic>
    </p:spTree>
    <p:extLst>
      <p:ext uri="{BB962C8B-B14F-4D97-AF65-F5344CB8AC3E}">
        <p14:creationId xmlns:p14="http://schemas.microsoft.com/office/powerpoint/2010/main" val="36902009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3600" dirty="0" smtClean="0">
                <a:solidFill>
                  <a:schemeClr val="accent1">
                    <a:lumMod val="75000"/>
                  </a:schemeClr>
                </a:solidFill>
              </a:rPr>
              <a:t>Üçfazaly elektrik hereketlendiriji güýjüň simmetriki sistemasy üçin gurlan wektor diagramma 1.51-nji (b) suratda görkezilendir. Wektor diagrammadan görnüşi ýaly, üçfazaly elektrik hereketlendiriji güýçleriniň wektorlarynyň geometriki jemi islendik berlen wagt pursadynda nola deňdir. Bu bolsa üç sany birfazaly toguň çeşmesiniň öndürýän elektrik energiýasyny üç sany simiň kömegi arkaly kabuledijä geçirmäge mümkinçilik döredýär. Şonuň üçin, praktikada </a:t>
            </a:r>
            <a:r>
              <a:rPr lang="tk-TM" sz="3600" dirty="0" smtClean="0"/>
              <a:t>„ýyldyz“ we „üçburçlyk“ </a:t>
            </a:r>
            <a:r>
              <a:rPr lang="tk-TM" sz="3600" dirty="0" smtClean="0">
                <a:solidFill>
                  <a:schemeClr val="accent1">
                    <a:lumMod val="75000"/>
                  </a:schemeClr>
                </a:solidFill>
              </a:rPr>
              <a:t>birikdirlen baglanşykly üçfazaly toguň sistemalary giňden ulanylýar. Adatça, üçfazaly generatoryň fazalary „ýyldyz“ görnüşli, kabuledijileriň fazalary bolsa </a:t>
            </a:r>
            <a:r>
              <a:rPr lang="tk-TM" sz="3600" dirty="0" smtClean="0"/>
              <a:t>„üçburçlyk“  ýa-da „ýyldyz“  </a:t>
            </a:r>
            <a:r>
              <a:rPr lang="tk-TM" sz="3600" dirty="0" smtClean="0">
                <a:solidFill>
                  <a:schemeClr val="accent1">
                    <a:lumMod val="75000"/>
                  </a:schemeClr>
                </a:solidFill>
              </a:rPr>
              <a:t>görnüşli birikdirilýär.</a:t>
            </a:r>
            <a:endParaRPr lang="tk-TM" sz="3600" dirty="0">
              <a:solidFill>
                <a:schemeClr val="accent1">
                  <a:lumMod val="75000"/>
                </a:schemeClr>
              </a:solidFill>
            </a:endParaRPr>
          </a:p>
        </p:txBody>
      </p:sp>
    </p:spTree>
    <p:extLst>
      <p:ext uri="{BB962C8B-B14F-4D97-AF65-F5344CB8AC3E}">
        <p14:creationId xmlns:p14="http://schemas.microsoft.com/office/powerpoint/2010/main" val="2429402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94972" y="187213"/>
            <a:ext cx="9790169" cy="6526779"/>
          </a:xfrm>
        </p:spPr>
      </p:pic>
    </p:spTree>
    <p:extLst>
      <p:ext uri="{BB962C8B-B14F-4D97-AF65-F5344CB8AC3E}">
        <p14:creationId xmlns:p14="http://schemas.microsoft.com/office/powerpoint/2010/main" val="1305147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3600" dirty="0" smtClean="0">
                <a:solidFill>
                  <a:srgbClr val="7030A0"/>
                </a:solidFill>
              </a:rPr>
              <a:t>Üçfazaly toguň elektrik zynjyrlary üýtgeýän toguň köp fazaly zynjyrlarynyň bir görnüşidir. Köp fazaly zynjyr diýip, deň ýygylykly we diňe öz fazalary boýunça biri-birinden tapawutlanýan elektrik hereketlendiriji güýji bolan birfazaly elektrik zynjyrlaryň toplumuna düşünilýär.</a:t>
            </a:r>
          </a:p>
          <a:p>
            <a:r>
              <a:rPr lang="en-US" sz="3600" dirty="0">
                <a:solidFill>
                  <a:srgbClr val="7030A0"/>
                </a:solidFill>
              </a:rPr>
              <a:t> </a:t>
            </a:r>
            <a:r>
              <a:rPr lang="en-US" sz="3600" dirty="0" smtClean="0">
                <a:solidFill>
                  <a:srgbClr val="7030A0"/>
                </a:solidFill>
              </a:rPr>
              <a:t> </a:t>
            </a:r>
            <a:r>
              <a:rPr lang="tk-TM" sz="3600" dirty="0" smtClean="0">
                <a:solidFill>
                  <a:srgbClr val="7030A0"/>
                </a:solidFill>
              </a:rPr>
              <a:t>Köp fazaly zynjyryň düzümine girýän her bir zynjyra, onuň fazasy diýilýär. Özüniň fazasynyň sanyna görä bu zynjyrlar 2, 3, 6, 12 we ş.m. fazaly bolup bilýärler.</a:t>
            </a:r>
          </a:p>
          <a:p>
            <a:r>
              <a:rPr lang="tk-TM" sz="3600" dirty="0" smtClean="0">
                <a:solidFill>
                  <a:srgbClr val="7030A0"/>
                </a:solidFill>
              </a:rPr>
              <a:t>Häzirki döwrüň elektroenergetikasynda rus alymy M.O.Doliwo-Dobrowolskiý tarapyndan oýlanyp tapylan, deň ýygylykly we öz fazalary boýunça biri-birinden  120°-a tapawutlanýan elektrik hereketlendiriji güýjüň üçfazaly elektrik zynjyrlary şu aşakdaky sebäplere görä giňden ulanylýar:</a:t>
            </a:r>
          </a:p>
          <a:p>
            <a:endParaRPr lang="tk-TM" sz="3600" dirty="0">
              <a:solidFill>
                <a:srgbClr val="7030A0"/>
              </a:solidFill>
            </a:endParaRPr>
          </a:p>
        </p:txBody>
      </p:sp>
    </p:spTree>
    <p:extLst>
      <p:ext uri="{BB962C8B-B14F-4D97-AF65-F5344CB8AC3E}">
        <p14:creationId xmlns:p14="http://schemas.microsoft.com/office/powerpoint/2010/main" val="7642026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45143"/>
            <a:ext cx="12192000" cy="7003143"/>
          </a:xfrm>
        </p:spPr>
        <p:txBody>
          <a:bodyPr>
            <a:normAutofit/>
          </a:bodyPr>
          <a:lstStyle/>
          <a:p>
            <a:r>
              <a:rPr lang="tk-TM" sz="4000" dirty="0" smtClean="0">
                <a:solidFill>
                  <a:srgbClr val="7030A0"/>
                </a:solidFill>
              </a:rPr>
              <a:t>energiýa, çeşmeden kabuledijä üçfazaly zynjyryň üsti bilen berlende, ol ykdysady tarapdan energiýanyň birfazaly zynjyryň kömegi arkaly berlendäkiden has arzan düşýär. Ýagny, bu ýerde geçiriji simler üçin gerek bolan metal iki esse az harçlanýar.</a:t>
            </a:r>
          </a:p>
          <a:p>
            <a:r>
              <a:rPr lang="tk-TM" sz="4000" dirty="0" smtClean="0">
                <a:solidFill>
                  <a:srgbClr val="7030A0"/>
                </a:solidFill>
              </a:rPr>
              <a:t>−senagatda giňden peýdalanylýan asinhron dwigatelleriň işlemegi üçin zerur bolan aýlanýan magnit meýdany bu sistemanyň kömegi arkaly örän ýeňil alyp bolýar.</a:t>
            </a:r>
          </a:p>
          <a:p>
            <a:r>
              <a:rPr lang="tk-TM" sz="4000" dirty="0" smtClean="0">
                <a:solidFill>
                  <a:srgbClr val="7030A0"/>
                </a:solidFill>
              </a:rPr>
              <a:t>−energiýanyň bir çeşmesinden iki sany tapawutly naprýaženiýäni: faza we liniýa naprýaženiýeleri almaklyga mümkinçilik berýär.</a:t>
            </a:r>
          </a:p>
          <a:p>
            <a:endParaRPr lang="tk-TM" sz="4000" dirty="0">
              <a:solidFill>
                <a:srgbClr val="7030A0"/>
              </a:solidFill>
            </a:endParaRPr>
          </a:p>
        </p:txBody>
      </p:sp>
    </p:spTree>
    <p:extLst>
      <p:ext uri="{BB962C8B-B14F-4D97-AF65-F5344CB8AC3E}">
        <p14:creationId xmlns:p14="http://schemas.microsoft.com/office/powerpoint/2010/main" val="26415404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4000" dirty="0" smtClean="0">
                <a:solidFill>
                  <a:srgbClr val="7030A0"/>
                </a:solidFill>
              </a:rPr>
              <a:t>Üçfazaly toguň zynjyrlary hem, edil birfazaly toguň elektrik zynjyrlary ýaly esasan üç bölekden: mehaniki energiýany üçfazaly elektrik hereketlendiriji güýjüň sistemasyna öwürýän generatordan−çeşmeden, kabuledijiden we energiýany çeşmeden kabuledijä geçirmek üçin gerek bolan enjamlary öz içine alýan geçiriji liniýadan ybaratdyr.</a:t>
            </a:r>
          </a:p>
          <a:p>
            <a:r>
              <a:rPr lang="tk-TM" sz="4000" dirty="0" smtClean="0">
                <a:solidFill>
                  <a:srgbClr val="7030A0"/>
                </a:solidFill>
              </a:rPr>
              <a:t>Üçfazaly toguň generatory esasan iki bölekden ybaratdyr. Onuň hereket etmeýän bölegine stator, aýlanýan bölegine bolsa rotor diýilýär. Generatoryň elektromagnit shemasy 1.50-nji suratda görkezilendir.</a:t>
            </a:r>
          </a:p>
          <a:p>
            <a:endParaRPr lang="tk-TM" sz="4000" dirty="0">
              <a:solidFill>
                <a:srgbClr val="7030A0"/>
              </a:solidFill>
            </a:endParaRPr>
          </a:p>
        </p:txBody>
      </p:sp>
    </p:spTree>
    <p:extLst>
      <p:ext uri="{BB962C8B-B14F-4D97-AF65-F5344CB8AC3E}">
        <p14:creationId xmlns:p14="http://schemas.microsoft.com/office/powerpoint/2010/main" val="141114760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lstStyle/>
          <a:p>
            <a:endParaRPr lang="tk-TM" dirty="0" smtClean="0"/>
          </a:p>
          <a:p>
            <a:endParaRPr lang="tk-TM" dirty="0"/>
          </a:p>
          <a:p>
            <a:endParaRPr lang="tk-TM" dirty="0" smtClean="0"/>
          </a:p>
          <a:p>
            <a:endParaRPr lang="tk-TM" dirty="0"/>
          </a:p>
          <a:p>
            <a:endParaRPr lang="tk-TM" dirty="0" smtClean="0"/>
          </a:p>
          <a:p>
            <a:endParaRPr lang="tk-TM" dirty="0"/>
          </a:p>
          <a:p>
            <a:endParaRPr lang="tk-TM" dirty="0" smtClean="0"/>
          </a:p>
          <a:p>
            <a:endParaRPr lang="tk-TM" dirty="0"/>
          </a:p>
          <a:p>
            <a:endParaRPr lang="tk-TM" dirty="0" smtClean="0"/>
          </a:p>
          <a:p>
            <a:endParaRPr lang="tk-TM" sz="3600" dirty="0" smtClean="0">
              <a:solidFill>
                <a:srgbClr val="7030A0"/>
              </a:solidFill>
            </a:endParaRPr>
          </a:p>
          <a:p>
            <a:r>
              <a:rPr lang="tk-TM" sz="3600" dirty="0" smtClean="0">
                <a:solidFill>
                  <a:srgbClr val="7030A0"/>
                </a:solidFill>
              </a:rPr>
              <a:t>1.50-nji surat. Üçfazaly toguň generatorynyň (a) we onuň statory sarymlarynyň (b) şertli şekillendirilişi.</a:t>
            </a:r>
          </a:p>
          <a:p>
            <a:endParaRPr lang="ru-RU" dirty="0"/>
          </a:p>
        </p:txBody>
      </p:sp>
      <p:pic>
        <p:nvPicPr>
          <p:cNvPr id="1026" name="Рисунок 4"/>
          <p:cNvPicPr>
            <a:picLocks noChangeAspect="1" noChangeArrowheads="1"/>
          </p:cNvPicPr>
          <p:nvPr/>
        </p:nvPicPr>
        <p:blipFill>
          <a:blip r:embed="rId2">
            <a:extLst>
              <a:ext uri="{28A0092B-C50C-407E-A947-70E740481C1C}">
                <a14:useLocalDpi xmlns:a14="http://schemas.microsoft.com/office/drawing/2010/main" val="0"/>
              </a:ext>
            </a:extLst>
          </a:blip>
          <a:srcRect l="12067" r="3784" b="4080"/>
          <a:stretch>
            <a:fillRect/>
          </a:stretch>
        </p:blipFill>
        <p:spPr bwMode="auto">
          <a:xfrm>
            <a:off x="703942" y="209454"/>
            <a:ext cx="4536799" cy="4318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Рисунок 7"/>
          <p:cNvPicPr>
            <a:picLocks noChangeAspect="1" noChangeArrowheads="1"/>
          </p:cNvPicPr>
          <p:nvPr/>
        </p:nvPicPr>
        <p:blipFill>
          <a:blip r:embed="rId3">
            <a:extLst>
              <a:ext uri="{28A0092B-C50C-407E-A947-70E740481C1C}">
                <a14:useLocalDpi xmlns:a14="http://schemas.microsoft.com/office/drawing/2010/main" val="0"/>
              </a:ext>
            </a:extLst>
          </a:blip>
          <a:srcRect l="6262" t="4584" r="8322" b="19440"/>
          <a:stretch>
            <a:fillRect/>
          </a:stretch>
        </p:blipFill>
        <p:spPr bwMode="auto">
          <a:xfrm>
            <a:off x="6096000" y="0"/>
            <a:ext cx="5002665" cy="40670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47351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lnSpcReduction="10000"/>
          </a:bodyPr>
          <a:lstStyle/>
          <a:p>
            <a:r>
              <a:rPr lang="en-US" sz="3600" dirty="0" smtClean="0">
                <a:solidFill>
                  <a:srgbClr val="7030A0"/>
                </a:solidFill>
              </a:rPr>
              <a:t>Stator </a:t>
            </a:r>
            <a:r>
              <a:rPr lang="tk-TM" sz="3600" dirty="0" smtClean="0">
                <a:solidFill>
                  <a:srgbClr val="7030A0"/>
                </a:solidFill>
              </a:rPr>
              <a:t>korpusdan 1, elektrotehniki polatdan ýasalan silindir görnüşli magnitgeçirijiden 2 we silindiriň iç ýüzünden oýulyp ýasalan pazlarda (ýapjagazlarda) ýerleşdirlen üç sany fazanyň sarymlaryndan 3 ybaratdyr. Bu sarymlaryň oklary giňişlikde biri-birine görä </a:t>
            </a:r>
            <a:r>
              <a:rPr lang="tk-TM" sz="3600" dirty="0" smtClean="0"/>
              <a:t>120°</a:t>
            </a:r>
            <a:r>
              <a:rPr lang="tk-TM" sz="3600" dirty="0" smtClean="0">
                <a:solidFill>
                  <a:srgbClr val="7030A0"/>
                </a:solidFill>
              </a:rPr>
              <a:t> burç bilen ýerleşýärler. Döwlet standarty tarapyndan fazalaryň başlanýan uçlary degişlilikde </a:t>
            </a:r>
            <a:r>
              <a:rPr lang="tk-TM" sz="3600" dirty="0" smtClean="0"/>
              <a:t>ABC</a:t>
            </a:r>
            <a:r>
              <a:rPr lang="tk-TM" sz="3600" dirty="0" smtClean="0">
                <a:solidFill>
                  <a:srgbClr val="7030A0"/>
                </a:solidFill>
              </a:rPr>
              <a:t> harplary bilen, olaryň gutarýan uçlary bolsa  </a:t>
            </a:r>
            <a:r>
              <a:rPr lang="tk-TM" sz="3600" dirty="0" smtClean="0"/>
              <a:t>XYZ</a:t>
            </a:r>
            <a:r>
              <a:rPr lang="tk-TM" sz="3600" dirty="0" smtClean="0">
                <a:solidFill>
                  <a:srgbClr val="7030A0"/>
                </a:solidFill>
              </a:rPr>
              <a:t> harplary bilen belgilenýär. Sarymlary 4 hemişelik tok bilen iýmitlendirilýän rotor aýlanýan wagtynda, onuň magnit meýdanynyň güýç çyzyklary, statoryň faza sarymlaryny kesip geçýär we olarda deň ýygylykly hem-de fazalary boýunça biri-birinden </a:t>
            </a:r>
            <a:r>
              <a:rPr lang="tk-TM" sz="3600" dirty="0" smtClean="0"/>
              <a:t>120°</a:t>
            </a:r>
            <a:r>
              <a:rPr lang="tk-TM" sz="3600" dirty="0" smtClean="0">
                <a:solidFill>
                  <a:srgbClr val="7030A0"/>
                </a:solidFill>
              </a:rPr>
              <a:t> burça tapawutlanýan üç sany elektrik hereketlendiriji güýjüň sistemasyny emele getirýär. Emele gelýän elektrik hereketlendiriji güýjüň şertli kabul edilen položitel ugurlary 1.50-nji (b) suratda görkezilendir. </a:t>
            </a:r>
          </a:p>
          <a:p>
            <a:pPr marL="0" indent="0">
              <a:buNone/>
            </a:pPr>
            <a:endParaRPr lang="tk-TM" sz="3600" dirty="0" smtClean="0">
              <a:solidFill>
                <a:srgbClr val="7030A0"/>
              </a:solidFill>
            </a:endParaRPr>
          </a:p>
          <a:p>
            <a:endParaRPr lang="ru-RU" sz="3600" dirty="0">
              <a:solidFill>
                <a:srgbClr val="7030A0"/>
              </a:solidFill>
            </a:endParaRPr>
          </a:p>
        </p:txBody>
      </p:sp>
    </p:spTree>
    <p:extLst>
      <p:ext uri="{BB962C8B-B14F-4D97-AF65-F5344CB8AC3E}">
        <p14:creationId xmlns:p14="http://schemas.microsoft.com/office/powerpoint/2010/main" val="4112221760"/>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lstStyle/>
          <a:p>
            <a:pPr marL="0" indent="0">
              <a:buNone/>
            </a:pPr>
            <a:r>
              <a:rPr lang="en-US" dirty="0" smtClean="0"/>
              <a:t> </a:t>
            </a:r>
            <a:r>
              <a:rPr lang="tk-TM" sz="3200" dirty="0" smtClean="0">
                <a:solidFill>
                  <a:srgbClr val="7030A0"/>
                </a:solidFill>
              </a:rPr>
              <a:t>Üçfazly simmetrýaly sistemanyň elektrik hereketlendiriji güýjüniň wagta görä üýtgeýşiniň grafikleri 1.51-nji suratda görkezilendir.</a:t>
            </a:r>
          </a:p>
          <a:p>
            <a:pPr marL="0" indent="0">
              <a:buNone/>
            </a:pPr>
            <a:endParaRPr lang="tk-TM" sz="3200" dirty="0">
              <a:solidFill>
                <a:srgbClr val="7030A0"/>
              </a:solidFill>
            </a:endParaRPr>
          </a:p>
          <a:p>
            <a:pPr marL="0" indent="0">
              <a:buNone/>
            </a:pPr>
            <a:endParaRPr lang="tk-TM" sz="3200" dirty="0" smtClean="0">
              <a:solidFill>
                <a:srgbClr val="7030A0"/>
              </a:solidFill>
            </a:endParaRPr>
          </a:p>
          <a:p>
            <a:pPr marL="0" indent="0">
              <a:buNone/>
            </a:pPr>
            <a:endParaRPr lang="tk-TM" sz="3200" dirty="0">
              <a:solidFill>
                <a:srgbClr val="7030A0"/>
              </a:solidFill>
            </a:endParaRPr>
          </a:p>
          <a:p>
            <a:pPr marL="0" indent="0">
              <a:buNone/>
            </a:pPr>
            <a:endParaRPr lang="tk-TM" sz="3200" dirty="0" smtClean="0">
              <a:solidFill>
                <a:srgbClr val="7030A0"/>
              </a:solidFill>
            </a:endParaRPr>
          </a:p>
          <a:p>
            <a:pPr marL="0" indent="0">
              <a:buNone/>
            </a:pPr>
            <a:endParaRPr lang="tk-TM" sz="3200" dirty="0">
              <a:solidFill>
                <a:srgbClr val="7030A0"/>
              </a:solidFill>
            </a:endParaRPr>
          </a:p>
          <a:p>
            <a:pPr marL="0" indent="0">
              <a:buNone/>
            </a:pPr>
            <a:endParaRPr lang="tk-TM" sz="3200" dirty="0" smtClean="0">
              <a:solidFill>
                <a:srgbClr val="7030A0"/>
              </a:solidFill>
            </a:endParaRPr>
          </a:p>
          <a:p>
            <a:pPr marL="0" indent="0">
              <a:buNone/>
            </a:pPr>
            <a:r>
              <a:rPr lang="tk-TM" sz="3200" dirty="0" smtClean="0"/>
              <a:t>1.51-nji sur. Üçfazaly simmetriýaly elektrik hereketlendiriji güýçleriniň wagta görä üýtgeýişleriniň grafikleri (a) we olaryň wektor diagrammasy (b).</a:t>
            </a:r>
          </a:p>
          <a:p>
            <a:pPr marL="0" indent="0">
              <a:buNone/>
            </a:pPr>
            <a:endParaRPr lang="tk-TM" sz="3200" dirty="0" smtClean="0">
              <a:solidFill>
                <a:srgbClr val="7030A0"/>
              </a:solidFill>
            </a:endParaRPr>
          </a:p>
          <a:p>
            <a:endParaRPr lang="ru-RU" dirty="0"/>
          </a:p>
        </p:txBody>
      </p:sp>
      <p:grpSp>
        <p:nvGrpSpPr>
          <p:cNvPr id="4" name="Group 2"/>
          <p:cNvGrpSpPr>
            <a:grpSpLocks/>
          </p:cNvGrpSpPr>
          <p:nvPr/>
        </p:nvGrpSpPr>
        <p:grpSpPr bwMode="auto">
          <a:xfrm>
            <a:off x="960107" y="952689"/>
            <a:ext cx="5440693" cy="3302758"/>
            <a:chOff x="1448" y="4991"/>
            <a:chExt cx="5010" cy="2685"/>
          </a:xfrm>
        </p:grpSpPr>
        <p:grpSp>
          <p:nvGrpSpPr>
            <p:cNvPr id="5" name="Group 3"/>
            <p:cNvGrpSpPr>
              <a:grpSpLocks/>
            </p:cNvGrpSpPr>
            <p:nvPr/>
          </p:nvGrpSpPr>
          <p:grpSpPr bwMode="auto">
            <a:xfrm>
              <a:off x="1598" y="4991"/>
              <a:ext cx="4860" cy="2685"/>
              <a:chOff x="1598" y="4991"/>
              <a:chExt cx="4860" cy="2685"/>
            </a:xfrm>
          </p:grpSpPr>
          <p:grpSp>
            <p:nvGrpSpPr>
              <p:cNvPr id="7" name="Group 4"/>
              <p:cNvGrpSpPr>
                <a:grpSpLocks/>
              </p:cNvGrpSpPr>
              <p:nvPr/>
            </p:nvGrpSpPr>
            <p:grpSpPr bwMode="auto">
              <a:xfrm>
                <a:off x="1681" y="5198"/>
                <a:ext cx="4777" cy="2478"/>
                <a:chOff x="1760" y="4428"/>
                <a:chExt cx="4777" cy="2478"/>
              </a:xfrm>
            </p:grpSpPr>
            <p:pic>
              <p:nvPicPr>
                <p:cNvPr id="2053"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25" y="5698"/>
                  <a:ext cx="112" cy="197"/>
                </a:xfrm>
                <a:prstGeom prst="rect">
                  <a:avLst/>
                </a:prstGeom>
                <a:noFill/>
                <a:extLst>
                  <a:ext uri="{909E8E84-426E-40DD-AFC4-6F175D3DCCD1}">
                    <a14:hiddenFill xmlns:a14="http://schemas.microsoft.com/office/drawing/2010/main">
                      <a:solidFill>
                        <a:srgbClr val="FFFFFF"/>
                      </a:solidFill>
                    </a14:hiddenFill>
                  </a:ext>
                </a:extLst>
              </p:spPr>
            </p:pic>
            <p:sp>
              <p:nvSpPr>
                <p:cNvPr id="12" name="Line 6"/>
                <p:cNvSpPr>
                  <a:spLocks noChangeAspect="1" noChangeShapeType="1"/>
                </p:cNvSpPr>
                <p:nvPr/>
              </p:nvSpPr>
              <p:spPr bwMode="auto">
                <a:xfrm flipV="1">
                  <a:off x="1770" y="4428"/>
                  <a:ext cx="0" cy="247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Line 7"/>
                <p:cNvSpPr>
                  <a:spLocks noChangeAspect="1" noChangeShapeType="1"/>
                </p:cNvSpPr>
                <p:nvPr/>
              </p:nvSpPr>
              <p:spPr bwMode="auto">
                <a:xfrm>
                  <a:off x="1770" y="5757"/>
                  <a:ext cx="4599"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4" name="Freeform 8"/>
                <p:cNvSpPr>
                  <a:spLocks noChangeAspect="1"/>
                </p:cNvSpPr>
                <p:nvPr/>
              </p:nvSpPr>
              <p:spPr bwMode="auto">
                <a:xfrm>
                  <a:off x="1770" y="4851"/>
                  <a:ext cx="1310" cy="922"/>
                </a:xfrm>
                <a:custGeom>
                  <a:avLst/>
                  <a:gdLst>
                    <a:gd name="T0" fmla="*/ 0 w 1455"/>
                    <a:gd name="T1" fmla="*/ 1002 h 1024"/>
                    <a:gd name="T2" fmla="*/ 766 w 1455"/>
                    <a:gd name="T3" fmla="*/ 4 h 1024"/>
                    <a:gd name="T4" fmla="*/ 1455 w 1455"/>
                    <a:gd name="T5" fmla="*/ 1024 h 1024"/>
                  </a:gdLst>
                  <a:ahLst/>
                  <a:cxnLst>
                    <a:cxn ang="0">
                      <a:pos x="T0" y="T1"/>
                    </a:cxn>
                    <a:cxn ang="0">
                      <a:pos x="T2" y="T3"/>
                    </a:cxn>
                    <a:cxn ang="0">
                      <a:pos x="T4" y="T5"/>
                    </a:cxn>
                  </a:cxnLst>
                  <a:rect l="0" t="0" r="r" b="b"/>
                  <a:pathLst>
                    <a:path w="1455" h="1024">
                      <a:moveTo>
                        <a:pt x="0" y="1002"/>
                      </a:moveTo>
                      <a:cubicBezTo>
                        <a:pt x="128" y="836"/>
                        <a:pt x="524" y="0"/>
                        <a:pt x="766" y="4"/>
                      </a:cubicBezTo>
                      <a:cubicBezTo>
                        <a:pt x="1008" y="8"/>
                        <a:pt x="1311" y="812"/>
                        <a:pt x="1455" y="1024"/>
                      </a:cubicBezTo>
                    </a:path>
                  </a:pathLst>
                </a:custGeom>
                <a:noFill/>
                <a:ln w="9525"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Freeform 9"/>
                <p:cNvSpPr>
                  <a:spLocks noChangeAspect="1"/>
                </p:cNvSpPr>
                <p:nvPr/>
              </p:nvSpPr>
              <p:spPr bwMode="auto">
                <a:xfrm>
                  <a:off x="3579" y="4836"/>
                  <a:ext cx="1311" cy="922"/>
                </a:xfrm>
                <a:custGeom>
                  <a:avLst/>
                  <a:gdLst>
                    <a:gd name="T0" fmla="*/ 0 w 1455"/>
                    <a:gd name="T1" fmla="*/ 1002 h 1024"/>
                    <a:gd name="T2" fmla="*/ 766 w 1455"/>
                    <a:gd name="T3" fmla="*/ 4 h 1024"/>
                    <a:gd name="T4" fmla="*/ 1455 w 1455"/>
                    <a:gd name="T5" fmla="*/ 1024 h 1024"/>
                  </a:gdLst>
                  <a:ahLst/>
                  <a:cxnLst>
                    <a:cxn ang="0">
                      <a:pos x="T0" y="T1"/>
                    </a:cxn>
                    <a:cxn ang="0">
                      <a:pos x="T2" y="T3"/>
                    </a:cxn>
                    <a:cxn ang="0">
                      <a:pos x="T4" y="T5"/>
                    </a:cxn>
                  </a:cxnLst>
                  <a:rect l="0" t="0" r="r" b="b"/>
                  <a:pathLst>
                    <a:path w="1455" h="1024">
                      <a:moveTo>
                        <a:pt x="0" y="1002"/>
                      </a:moveTo>
                      <a:cubicBezTo>
                        <a:pt x="128" y="836"/>
                        <a:pt x="524" y="0"/>
                        <a:pt x="766" y="4"/>
                      </a:cubicBezTo>
                      <a:cubicBezTo>
                        <a:pt x="1008" y="8"/>
                        <a:pt x="1311" y="812"/>
                        <a:pt x="1455" y="1024"/>
                      </a:cubicBezTo>
                    </a:path>
                  </a:pathLst>
                </a:custGeom>
                <a:noFill/>
                <a:ln w="9525"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 name="Freeform 10"/>
                <p:cNvSpPr>
                  <a:spLocks noChangeAspect="1"/>
                </p:cNvSpPr>
                <p:nvPr/>
              </p:nvSpPr>
              <p:spPr bwMode="auto">
                <a:xfrm flipV="1">
                  <a:off x="3069" y="5751"/>
                  <a:ext cx="1311" cy="923"/>
                </a:xfrm>
                <a:custGeom>
                  <a:avLst/>
                  <a:gdLst>
                    <a:gd name="T0" fmla="*/ 0 w 1455"/>
                    <a:gd name="T1" fmla="*/ 1002 h 1024"/>
                    <a:gd name="T2" fmla="*/ 766 w 1455"/>
                    <a:gd name="T3" fmla="*/ 4 h 1024"/>
                    <a:gd name="T4" fmla="*/ 1455 w 1455"/>
                    <a:gd name="T5" fmla="*/ 1024 h 1024"/>
                  </a:gdLst>
                  <a:ahLst/>
                  <a:cxnLst>
                    <a:cxn ang="0">
                      <a:pos x="T0" y="T1"/>
                    </a:cxn>
                    <a:cxn ang="0">
                      <a:pos x="T2" y="T3"/>
                    </a:cxn>
                    <a:cxn ang="0">
                      <a:pos x="T4" y="T5"/>
                    </a:cxn>
                  </a:cxnLst>
                  <a:rect l="0" t="0" r="r" b="b"/>
                  <a:pathLst>
                    <a:path w="1455" h="1024">
                      <a:moveTo>
                        <a:pt x="0" y="1002"/>
                      </a:moveTo>
                      <a:cubicBezTo>
                        <a:pt x="128" y="836"/>
                        <a:pt x="524" y="0"/>
                        <a:pt x="766" y="4"/>
                      </a:cubicBezTo>
                      <a:cubicBezTo>
                        <a:pt x="1008" y="8"/>
                        <a:pt x="1311" y="812"/>
                        <a:pt x="1455" y="1024"/>
                      </a:cubicBezTo>
                    </a:path>
                  </a:pathLst>
                </a:custGeom>
                <a:noFill/>
                <a:ln w="9525"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 name="Freeform 11"/>
                <p:cNvSpPr>
                  <a:spLocks noChangeAspect="1"/>
                </p:cNvSpPr>
                <p:nvPr/>
              </p:nvSpPr>
              <p:spPr bwMode="auto">
                <a:xfrm>
                  <a:off x="2699" y="4851"/>
                  <a:ext cx="1311" cy="922"/>
                </a:xfrm>
                <a:custGeom>
                  <a:avLst/>
                  <a:gdLst>
                    <a:gd name="T0" fmla="*/ 0 w 1455"/>
                    <a:gd name="T1" fmla="*/ 1002 h 1024"/>
                    <a:gd name="T2" fmla="*/ 766 w 1455"/>
                    <a:gd name="T3" fmla="*/ 4 h 1024"/>
                    <a:gd name="T4" fmla="*/ 1455 w 1455"/>
                    <a:gd name="T5" fmla="*/ 1024 h 1024"/>
                  </a:gdLst>
                  <a:ahLst/>
                  <a:cxnLst>
                    <a:cxn ang="0">
                      <a:pos x="T0" y="T1"/>
                    </a:cxn>
                    <a:cxn ang="0">
                      <a:pos x="T2" y="T3"/>
                    </a:cxn>
                    <a:cxn ang="0">
                      <a:pos x="T4" y="T5"/>
                    </a:cxn>
                  </a:cxnLst>
                  <a:rect l="0" t="0" r="r" b="b"/>
                  <a:pathLst>
                    <a:path w="1455" h="1024">
                      <a:moveTo>
                        <a:pt x="0" y="1002"/>
                      </a:moveTo>
                      <a:cubicBezTo>
                        <a:pt x="128" y="836"/>
                        <a:pt x="524" y="0"/>
                        <a:pt x="766" y="4"/>
                      </a:cubicBezTo>
                      <a:cubicBezTo>
                        <a:pt x="1008" y="8"/>
                        <a:pt x="1311" y="812"/>
                        <a:pt x="1455" y="1024"/>
                      </a:cubicBezTo>
                    </a:path>
                  </a:pathLst>
                </a:custGeom>
                <a:noFill/>
                <a:ln w="9525"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8" name="Freeform 12"/>
                <p:cNvSpPr>
                  <a:spLocks noChangeAspect="1"/>
                </p:cNvSpPr>
                <p:nvPr/>
              </p:nvSpPr>
              <p:spPr bwMode="auto">
                <a:xfrm>
                  <a:off x="1760" y="5756"/>
                  <a:ext cx="936" cy="991"/>
                </a:xfrm>
                <a:custGeom>
                  <a:avLst/>
                  <a:gdLst>
                    <a:gd name="T0" fmla="*/ 1040 w 1040"/>
                    <a:gd name="T1" fmla="*/ 0 h 1100"/>
                    <a:gd name="T2" fmla="*/ 306 w 1040"/>
                    <a:gd name="T3" fmla="*/ 967 h 1100"/>
                    <a:gd name="T4" fmla="*/ 0 w 1040"/>
                    <a:gd name="T5" fmla="*/ 799 h 1100"/>
                  </a:gdLst>
                  <a:ahLst/>
                  <a:cxnLst>
                    <a:cxn ang="0">
                      <a:pos x="T0" y="T1"/>
                    </a:cxn>
                    <a:cxn ang="0">
                      <a:pos x="T2" y="T3"/>
                    </a:cxn>
                    <a:cxn ang="0">
                      <a:pos x="T4" y="T5"/>
                    </a:cxn>
                  </a:cxnLst>
                  <a:rect l="0" t="0" r="r" b="b"/>
                  <a:pathLst>
                    <a:path w="1040" h="1100">
                      <a:moveTo>
                        <a:pt x="1040" y="0"/>
                      </a:moveTo>
                      <a:cubicBezTo>
                        <a:pt x="918" y="161"/>
                        <a:pt x="479" y="834"/>
                        <a:pt x="306" y="967"/>
                      </a:cubicBezTo>
                      <a:cubicBezTo>
                        <a:pt x="133" y="1100"/>
                        <a:pt x="51" y="827"/>
                        <a:pt x="0" y="799"/>
                      </a:cubicBezTo>
                    </a:path>
                  </a:pathLst>
                </a:custGeom>
                <a:noFill/>
                <a:ln w="9525"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 name="Freeform 13"/>
                <p:cNvSpPr>
                  <a:spLocks noChangeAspect="1"/>
                </p:cNvSpPr>
                <p:nvPr/>
              </p:nvSpPr>
              <p:spPr bwMode="auto">
                <a:xfrm flipH="1" flipV="1">
                  <a:off x="2246" y="5754"/>
                  <a:ext cx="1311" cy="922"/>
                </a:xfrm>
                <a:custGeom>
                  <a:avLst/>
                  <a:gdLst>
                    <a:gd name="T0" fmla="*/ 0 w 1455"/>
                    <a:gd name="T1" fmla="*/ 1002 h 1024"/>
                    <a:gd name="T2" fmla="*/ 766 w 1455"/>
                    <a:gd name="T3" fmla="*/ 4 h 1024"/>
                    <a:gd name="T4" fmla="*/ 1455 w 1455"/>
                    <a:gd name="T5" fmla="*/ 1024 h 1024"/>
                  </a:gdLst>
                  <a:ahLst/>
                  <a:cxnLst>
                    <a:cxn ang="0">
                      <a:pos x="T0" y="T1"/>
                    </a:cxn>
                    <a:cxn ang="0">
                      <a:pos x="T2" y="T3"/>
                    </a:cxn>
                    <a:cxn ang="0">
                      <a:pos x="T4" y="T5"/>
                    </a:cxn>
                  </a:cxnLst>
                  <a:rect l="0" t="0" r="r" b="b"/>
                  <a:pathLst>
                    <a:path w="1455" h="1024">
                      <a:moveTo>
                        <a:pt x="0" y="1002"/>
                      </a:moveTo>
                      <a:cubicBezTo>
                        <a:pt x="128" y="836"/>
                        <a:pt x="524" y="0"/>
                        <a:pt x="766" y="4"/>
                      </a:cubicBezTo>
                      <a:cubicBezTo>
                        <a:pt x="1008" y="8"/>
                        <a:pt x="1311" y="812"/>
                        <a:pt x="1455" y="1024"/>
                      </a:cubicBezTo>
                    </a:path>
                  </a:pathLst>
                </a:custGeom>
                <a:noFill/>
                <a:ln w="9525"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 name="Freeform 14"/>
                <p:cNvSpPr>
                  <a:spLocks noChangeAspect="1"/>
                </p:cNvSpPr>
                <p:nvPr/>
              </p:nvSpPr>
              <p:spPr bwMode="auto">
                <a:xfrm>
                  <a:off x="1766" y="4881"/>
                  <a:ext cx="480" cy="877"/>
                </a:xfrm>
                <a:custGeom>
                  <a:avLst/>
                  <a:gdLst>
                    <a:gd name="T0" fmla="*/ 6 w 533"/>
                    <a:gd name="T1" fmla="*/ 56 h 974"/>
                    <a:gd name="T2" fmla="*/ 88 w 533"/>
                    <a:gd name="T3" fmla="*/ 153 h 974"/>
                    <a:gd name="T4" fmla="*/ 533 w 533"/>
                    <a:gd name="T5" fmla="*/ 974 h 974"/>
                  </a:gdLst>
                  <a:ahLst/>
                  <a:cxnLst>
                    <a:cxn ang="0">
                      <a:pos x="T0" y="T1"/>
                    </a:cxn>
                    <a:cxn ang="0">
                      <a:pos x="T2" y="T3"/>
                    </a:cxn>
                    <a:cxn ang="0">
                      <a:pos x="T4" y="T5"/>
                    </a:cxn>
                  </a:cxnLst>
                  <a:rect l="0" t="0" r="r" b="b"/>
                  <a:pathLst>
                    <a:path w="533" h="974">
                      <a:moveTo>
                        <a:pt x="6" y="56"/>
                      </a:moveTo>
                      <a:cubicBezTo>
                        <a:pt x="20" y="72"/>
                        <a:pt x="0" y="0"/>
                        <a:pt x="88" y="153"/>
                      </a:cubicBezTo>
                      <a:cubicBezTo>
                        <a:pt x="176" y="306"/>
                        <a:pt x="440" y="803"/>
                        <a:pt x="533" y="974"/>
                      </a:cubicBezTo>
                    </a:path>
                  </a:pathLst>
                </a:custGeom>
                <a:noFill/>
                <a:ln w="9525"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 name="Freeform 15"/>
                <p:cNvSpPr>
                  <a:spLocks noChangeAspect="1"/>
                </p:cNvSpPr>
                <p:nvPr/>
              </p:nvSpPr>
              <p:spPr bwMode="auto">
                <a:xfrm>
                  <a:off x="4891" y="5772"/>
                  <a:ext cx="204" cy="342"/>
                </a:xfrm>
                <a:custGeom>
                  <a:avLst/>
                  <a:gdLst>
                    <a:gd name="T0" fmla="*/ 0 w 226"/>
                    <a:gd name="T1" fmla="*/ 0 h 379"/>
                    <a:gd name="T2" fmla="*/ 226 w 226"/>
                    <a:gd name="T3" fmla="*/ 379 h 379"/>
                  </a:gdLst>
                  <a:ahLst/>
                  <a:cxnLst>
                    <a:cxn ang="0">
                      <a:pos x="T0" y="T1"/>
                    </a:cxn>
                    <a:cxn ang="0">
                      <a:pos x="T2" y="T3"/>
                    </a:cxn>
                  </a:cxnLst>
                  <a:rect l="0" t="0" r="r" b="b"/>
                  <a:pathLst>
                    <a:path w="226" h="379">
                      <a:moveTo>
                        <a:pt x="0" y="0"/>
                      </a:moveTo>
                      <a:cubicBezTo>
                        <a:pt x="38" y="63"/>
                        <a:pt x="188" y="316"/>
                        <a:pt x="226" y="379"/>
                      </a:cubicBezTo>
                    </a:path>
                  </a:pathLst>
                </a:custGeom>
                <a:noFill/>
                <a:ln w="9525"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Freeform 16"/>
                <p:cNvSpPr>
                  <a:spLocks noChangeAspect="1"/>
                </p:cNvSpPr>
                <p:nvPr/>
              </p:nvSpPr>
              <p:spPr bwMode="auto">
                <a:xfrm>
                  <a:off x="4002" y="5777"/>
                  <a:ext cx="1428" cy="900"/>
                </a:xfrm>
                <a:custGeom>
                  <a:avLst/>
                  <a:gdLst>
                    <a:gd name="T0" fmla="*/ 0 w 1428"/>
                    <a:gd name="T1" fmla="*/ 0 h 900"/>
                    <a:gd name="T2" fmla="*/ 690 w 1428"/>
                    <a:gd name="T3" fmla="*/ 898 h 900"/>
                    <a:gd name="T4" fmla="*/ 1428 w 1428"/>
                    <a:gd name="T5" fmla="*/ 13 h 900"/>
                  </a:gdLst>
                  <a:ahLst/>
                  <a:cxnLst>
                    <a:cxn ang="0">
                      <a:pos x="T0" y="T1"/>
                    </a:cxn>
                    <a:cxn ang="0">
                      <a:pos x="T2" y="T3"/>
                    </a:cxn>
                    <a:cxn ang="0">
                      <a:pos x="T4" y="T5"/>
                    </a:cxn>
                  </a:cxnLst>
                  <a:rect l="0" t="0" r="r" b="b"/>
                  <a:pathLst>
                    <a:path w="1428" h="900">
                      <a:moveTo>
                        <a:pt x="0" y="0"/>
                      </a:moveTo>
                      <a:cubicBezTo>
                        <a:pt x="115" y="149"/>
                        <a:pt x="452" y="896"/>
                        <a:pt x="690" y="898"/>
                      </a:cubicBezTo>
                      <a:cubicBezTo>
                        <a:pt x="928" y="900"/>
                        <a:pt x="1274" y="197"/>
                        <a:pt x="1428" y="13"/>
                      </a:cubicBezTo>
                    </a:path>
                  </a:pathLst>
                </a:custGeom>
                <a:noFill/>
                <a:ln w="9525"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 name="Freeform 17"/>
                <p:cNvSpPr>
                  <a:spLocks noChangeAspect="1"/>
                </p:cNvSpPr>
                <p:nvPr/>
              </p:nvSpPr>
              <p:spPr bwMode="auto">
                <a:xfrm>
                  <a:off x="4382" y="4851"/>
                  <a:ext cx="708" cy="891"/>
                </a:xfrm>
                <a:custGeom>
                  <a:avLst/>
                  <a:gdLst>
                    <a:gd name="T0" fmla="*/ 0 w 787"/>
                    <a:gd name="T1" fmla="*/ 989 h 989"/>
                    <a:gd name="T2" fmla="*/ 406 w 787"/>
                    <a:gd name="T3" fmla="*/ 340 h 989"/>
                    <a:gd name="T4" fmla="*/ 787 w 787"/>
                    <a:gd name="T5" fmla="*/ 0 h 989"/>
                  </a:gdLst>
                  <a:ahLst/>
                  <a:cxnLst>
                    <a:cxn ang="0">
                      <a:pos x="T0" y="T1"/>
                    </a:cxn>
                    <a:cxn ang="0">
                      <a:pos x="T2" y="T3"/>
                    </a:cxn>
                    <a:cxn ang="0">
                      <a:pos x="T4" y="T5"/>
                    </a:cxn>
                  </a:cxnLst>
                  <a:rect l="0" t="0" r="r" b="b"/>
                  <a:pathLst>
                    <a:path w="787" h="989">
                      <a:moveTo>
                        <a:pt x="0" y="989"/>
                      </a:moveTo>
                      <a:cubicBezTo>
                        <a:pt x="68" y="881"/>
                        <a:pt x="275" y="505"/>
                        <a:pt x="406" y="340"/>
                      </a:cubicBezTo>
                      <a:cubicBezTo>
                        <a:pt x="537" y="175"/>
                        <a:pt x="724" y="57"/>
                        <a:pt x="787" y="0"/>
                      </a:cubicBezTo>
                    </a:path>
                  </a:pathLst>
                </a:custGeom>
                <a:noFill/>
                <a:ln w="9525"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aphicFrame>
            <p:nvGraphicFramePr>
              <p:cNvPr id="8" name="Объект 7"/>
              <p:cNvGraphicFramePr>
                <a:graphicFrameLocks noChangeAspect="1"/>
              </p:cNvGraphicFramePr>
              <p:nvPr/>
            </p:nvGraphicFramePr>
            <p:xfrm>
              <a:off x="1598" y="4991"/>
              <a:ext cx="180" cy="225"/>
            </p:xfrm>
            <a:graphic>
              <a:graphicData uri="http://schemas.openxmlformats.org/presentationml/2006/ole">
                <mc:AlternateContent xmlns:mc="http://schemas.openxmlformats.org/markup-compatibility/2006">
                  <mc:Choice xmlns:v="urn:schemas-microsoft-com:vml" Requires="v">
                    <p:oleObj spid="_x0000_s2162" name="Equation" r:id="rId4" imgW="114120" imgH="139680" progId="Equation.DSMT4">
                      <p:embed/>
                    </p:oleObj>
                  </mc:Choice>
                  <mc:Fallback>
                    <p:oleObj name="Equation" r:id="rId4" imgW="114120" imgH="139680" progId="Equation.DSMT4">
                      <p:embed/>
                      <p:pic>
                        <p:nvPicPr>
                          <p:cNvPr id="0" name="Object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98" y="4991"/>
                            <a:ext cx="180"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nvGraphicFramePr>
            <p:xfrm>
              <a:off x="2333" y="5291"/>
              <a:ext cx="279" cy="348"/>
            </p:xfrm>
            <a:graphic>
              <a:graphicData uri="http://schemas.openxmlformats.org/presentationml/2006/ole">
                <mc:AlternateContent xmlns:mc="http://schemas.openxmlformats.org/markup-compatibility/2006">
                  <mc:Choice xmlns:v="urn:schemas-microsoft-com:vml" Requires="v">
                    <p:oleObj spid="_x0000_s2163" name="Equation" r:id="rId6" imgW="164880" imgH="228600" progId="Equation.DSMT4">
                      <p:embed/>
                    </p:oleObj>
                  </mc:Choice>
                  <mc:Fallback>
                    <p:oleObj name="Equation" r:id="rId6" imgW="164880" imgH="228600" progId="Equation.DSMT4">
                      <p:embed/>
                      <p:pic>
                        <p:nvPicPr>
                          <p:cNvPr id="0" name="Object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33" y="5291"/>
                            <a:ext cx="279"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nvGraphicFramePr>
            <p:xfrm>
              <a:off x="3218" y="5291"/>
              <a:ext cx="279" cy="348"/>
            </p:xfrm>
            <a:graphic>
              <a:graphicData uri="http://schemas.openxmlformats.org/presentationml/2006/ole">
                <mc:AlternateContent xmlns:mc="http://schemas.openxmlformats.org/markup-compatibility/2006">
                  <mc:Choice xmlns:v="urn:schemas-microsoft-com:vml" Requires="v">
                    <p:oleObj spid="_x0000_s2164" name="Equation" r:id="rId8" imgW="164880" imgH="228600" progId="Equation.DSMT4">
                      <p:embed/>
                    </p:oleObj>
                  </mc:Choice>
                  <mc:Fallback>
                    <p:oleObj name="Equation" r:id="rId8" imgW="164880" imgH="228600" progId="Equation.DSMT4">
                      <p:embed/>
                      <p:pic>
                        <p:nvPicPr>
                          <p:cNvPr id="0" name="Object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18" y="5291"/>
                            <a:ext cx="279" cy="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Объект 10"/>
              <p:cNvGraphicFramePr>
                <a:graphicFrameLocks noChangeAspect="1"/>
              </p:cNvGraphicFramePr>
              <p:nvPr/>
            </p:nvGraphicFramePr>
            <p:xfrm>
              <a:off x="4073" y="5276"/>
              <a:ext cx="279" cy="369"/>
            </p:xfrm>
            <a:graphic>
              <a:graphicData uri="http://schemas.openxmlformats.org/presentationml/2006/ole">
                <mc:AlternateContent xmlns:mc="http://schemas.openxmlformats.org/markup-compatibility/2006">
                  <mc:Choice xmlns:v="urn:schemas-microsoft-com:vml" Requires="v">
                    <p:oleObj spid="_x0000_s2165" name="Equation" r:id="rId10" imgW="177480" imgH="228600" progId="Equation.DSMT4">
                      <p:embed/>
                    </p:oleObj>
                  </mc:Choice>
                  <mc:Fallback>
                    <p:oleObj name="Equation" r:id="rId10" imgW="177480" imgH="228600" progId="Equation.DSMT4">
                      <p:embed/>
                      <p:pic>
                        <p:nvPicPr>
                          <p:cNvPr id="0" name="Object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73" y="5276"/>
                            <a:ext cx="279" cy="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6" name="Объект 5"/>
            <p:cNvGraphicFramePr>
              <a:graphicFrameLocks noChangeAspect="1"/>
            </p:cNvGraphicFramePr>
            <p:nvPr/>
          </p:nvGraphicFramePr>
          <p:xfrm>
            <a:off x="1448" y="6372"/>
            <a:ext cx="200" cy="286"/>
          </p:xfrm>
          <a:graphic>
            <a:graphicData uri="http://schemas.openxmlformats.org/presentationml/2006/ole">
              <mc:AlternateContent xmlns:mc="http://schemas.openxmlformats.org/markup-compatibility/2006">
                <mc:Choice xmlns:v="urn:schemas-microsoft-com:vml" Requires="v">
                  <p:oleObj spid="_x0000_s2166" name="Equation" r:id="rId12" imgW="126720" imgH="177480" progId="Equation.DSMT4">
                    <p:embed/>
                  </p:oleObj>
                </mc:Choice>
                <mc:Fallback>
                  <p:oleObj name="Equation" r:id="rId12" imgW="126720" imgH="177480" progId="Equation.DSMT4">
                    <p:embed/>
                    <p:pic>
                      <p:nvPicPr>
                        <p:cNvPr id="0" name="Object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48" y="6372"/>
                          <a:ext cx="200"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pic>
        <p:nvPicPr>
          <p:cNvPr id="2071" name="Рисунок 10"/>
          <p:cNvPicPr>
            <a:picLocks noChangeAspect="1" noChangeArrowheads="1"/>
          </p:cNvPicPr>
          <p:nvPr/>
        </p:nvPicPr>
        <p:blipFill>
          <a:blip r:embed="rId14">
            <a:extLst>
              <a:ext uri="{28A0092B-C50C-407E-A947-70E740481C1C}">
                <a14:useLocalDpi xmlns:a14="http://schemas.microsoft.com/office/drawing/2010/main" val="0"/>
              </a:ext>
            </a:extLst>
          </a:blip>
          <a:srcRect l="6850" r="9605" b="17238"/>
          <a:stretch>
            <a:fillRect/>
          </a:stretch>
        </p:blipFill>
        <p:spPr bwMode="auto">
          <a:xfrm>
            <a:off x="7379929" y="952689"/>
            <a:ext cx="4092515" cy="2977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5203138"/>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3600" dirty="0" smtClean="0">
                <a:solidFill>
                  <a:schemeClr val="accent1">
                    <a:lumMod val="75000"/>
                  </a:schemeClr>
                </a:solidFill>
              </a:rPr>
              <a:t>Sistemanyň elektrik hereketlendiriji güýçleriniň biriniň, meselem: A fazanyň faza başlangyjyny nola deňläp, olaryň pursat ululyklary üçin aşakdaky aňlatmalary ýazyp bileris.</a:t>
            </a:r>
            <a:endParaRPr lang="en-US" sz="3600" dirty="0" smtClean="0">
              <a:solidFill>
                <a:schemeClr val="accent1">
                  <a:lumMod val="75000"/>
                </a:schemeClr>
              </a:solidFill>
            </a:endParaRPr>
          </a:p>
          <a:p>
            <a:endParaRPr lang="en-US" sz="3600" dirty="0">
              <a:solidFill>
                <a:schemeClr val="accent1">
                  <a:lumMod val="75000"/>
                </a:schemeClr>
              </a:solidFill>
            </a:endParaRPr>
          </a:p>
          <a:p>
            <a:endParaRPr lang="en-US" sz="3600" dirty="0" smtClean="0">
              <a:solidFill>
                <a:schemeClr val="accent1">
                  <a:lumMod val="75000"/>
                </a:schemeClr>
              </a:solidFill>
            </a:endParaRPr>
          </a:p>
          <a:p>
            <a:endParaRPr lang="en-US" sz="3600" dirty="0">
              <a:solidFill>
                <a:schemeClr val="accent1">
                  <a:lumMod val="75000"/>
                </a:schemeClr>
              </a:solidFill>
            </a:endParaRPr>
          </a:p>
          <a:p>
            <a:endParaRPr lang="en-US" sz="3600" dirty="0" smtClean="0">
              <a:solidFill>
                <a:schemeClr val="accent1">
                  <a:lumMod val="75000"/>
                </a:schemeClr>
              </a:solidFill>
            </a:endParaRPr>
          </a:p>
          <a:p>
            <a:endParaRPr lang="en-US" sz="3600" dirty="0">
              <a:solidFill>
                <a:schemeClr val="accent1">
                  <a:lumMod val="75000"/>
                </a:schemeClr>
              </a:solidFill>
            </a:endParaRPr>
          </a:p>
          <a:p>
            <a:r>
              <a:rPr lang="tk-TM" sz="3600" dirty="0">
                <a:solidFill>
                  <a:schemeClr val="accent1">
                    <a:lumMod val="75000"/>
                  </a:schemeClr>
                </a:solidFill>
              </a:rPr>
              <a:t>Bu deňlemeler kompleks görnüşde aşakdaky ýaly ýazylýarlar:</a:t>
            </a: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1275647011"/>
              </p:ext>
            </p:extLst>
          </p:nvPr>
        </p:nvGraphicFramePr>
        <p:xfrm>
          <a:off x="2815770" y="1799050"/>
          <a:ext cx="4339771" cy="2701286"/>
        </p:xfrm>
        <a:graphic>
          <a:graphicData uri="http://schemas.openxmlformats.org/presentationml/2006/ole">
            <mc:AlternateContent xmlns:mc="http://schemas.openxmlformats.org/markup-compatibility/2006">
              <mc:Choice xmlns:v="urn:schemas-microsoft-com:vml" Requires="v">
                <p:oleObj spid="_x0000_s3103" name="Equation" r:id="rId3" imgW="1333500" imgH="1041400" progId="Equation.DSMT4">
                  <p:embed/>
                </p:oleObj>
              </mc:Choice>
              <mc:Fallback>
                <p:oleObj name="Equation" r:id="rId3" imgW="1333500" imgH="10414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5770" y="1799050"/>
                        <a:ext cx="4339771" cy="2701286"/>
                      </a:xfrm>
                      <a:prstGeom prst="rect">
                        <a:avLst/>
                      </a:prstGeom>
                      <a:noFill/>
                    </p:spPr>
                  </p:pic>
                </p:oleObj>
              </mc:Fallback>
            </mc:AlternateContent>
          </a:graphicData>
        </a:graphic>
      </p:graphicFrame>
      <p:sp>
        <p:nvSpPr>
          <p:cNvPr id="6" name="Rectangle 3"/>
          <p:cNvSpPr>
            <a:spLocks noChangeArrowheads="1"/>
          </p:cNvSpPr>
          <p:nvPr/>
        </p:nvSpPr>
        <p:spPr bwMode="auto">
          <a:xfrm>
            <a:off x="0" y="11620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8" name="Объект 7"/>
          <p:cNvGraphicFramePr>
            <a:graphicFrameLocks noChangeAspect="1"/>
          </p:cNvGraphicFramePr>
          <p:nvPr>
            <p:extLst>
              <p:ext uri="{D42A27DB-BD31-4B8C-83A1-F6EECF244321}">
                <p14:modId xmlns:p14="http://schemas.microsoft.com/office/powerpoint/2010/main" val="365530101"/>
              </p:ext>
            </p:extLst>
          </p:nvPr>
        </p:nvGraphicFramePr>
        <p:xfrm>
          <a:off x="566057" y="5428343"/>
          <a:ext cx="10215723" cy="1069976"/>
        </p:xfrm>
        <a:graphic>
          <a:graphicData uri="http://schemas.openxmlformats.org/presentationml/2006/ole">
            <mc:AlternateContent xmlns:mc="http://schemas.openxmlformats.org/markup-compatibility/2006">
              <mc:Choice xmlns:v="urn:schemas-microsoft-com:vml" Requires="v">
                <p:oleObj spid="_x0000_s3104" name="Equation" r:id="rId5" imgW="2794000" imgH="330200" progId="Equation.DSMT4">
                  <p:embed/>
                </p:oleObj>
              </mc:Choice>
              <mc:Fallback>
                <p:oleObj name="Equation" r:id="rId5" imgW="2794000" imgH="33020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6057" y="5428343"/>
                        <a:ext cx="10215723" cy="1069976"/>
                      </a:xfrm>
                      <a:prstGeom prst="rect">
                        <a:avLst/>
                      </a:prstGeom>
                      <a:noFill/>
                    </p:spPr>
                  </p:pic>
                </p:oleObj>
              </mc:Fallback>
            </mc:AlternateContent>
          </a:graphicData>
        </a:graphic>
      </p:graphicFrame>
      <p:sp>
        <p:nvSpPr>
          <p:cNvPr id="9" name="Rectangle 6"/>
          <p:cNvSpPr>
            <a:spLocks noChangeArrowheads="1"/>
          </p:cNvSpPr>
          <p:nvPr/>
        </p:nvSpPr>
        <p:spPr bwMode="auto">
          <a:xfrm>
            <a:off x="0" y="4000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231280826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580</Words>
  <Application>Microsoft Office PowerPoint</Application>
  <PresentationFormat>Широкоэкранный</PresentationFormat>
  <Paragraphs>40</Paragraphs>
  <Slides>10</Slides>
  <Notes>0</Notes>
  <HiddenSlides>0</HiddenSlides>
  <MMClips>0</MMClips>
  <ScaleCrop>false</ScaleCrop>
  <HeadingPairs>
    <vt:vector size="8" baseType="variant">
      <vt:variant>
        <vt:lpstr>Использованные шрифты</vt:lpstr>
      </vt:variant>
      <vt:variant>
        <vt:i4>3</vt:i4>
      </vt:variant>
      <vt:variant>
        <vt:lpstr>Тема</vt:lpstr>
      </vt:variant>
      <vt:variant>
        <vt:i4>1</vt:i4>
      </vt:variant>
      <vt:variant>
        <vt:lpstr>Внедренные серверы OLE</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Тема Office</vt:lpstr>
      <vt:lpstr>Equation</vt:lpstr>
      <vt:lpstr>Üçfazaly toguň elektrik zynjyrlary.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Üçfazaly toguň elektrik zynjyrlary.</dc:title>
  <dc:creator>Lenovo</dc:creator>
  <cp:lastModifiedBy>Lenovo</cp:lastModifiedBy>
  <cp:revision>22</cp:revision>
  <dcterms:created xsi:type="dcterms:W3CDTF">2019-11-25T10:26:05Z</dcterms:created>
  <dcterms:modified xsi:type="dcterms:W3CDTF">2019-12-23T15:51:53Z</dcterms:modified>
</cp:coreProperties>
</file>