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694778-28A5-470E-AC22-B00EA840CE18}" type="datetimeFigureOut">
              <a:rPr lang="ru-RU" smtClean="0"/>
              <a:pPr/>
              <a:t>11.03.2014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2CFDAE-932C-4A0F-8BD6-0D2CAEDC95C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694778-28A5-470E-AC22-B00EA840CE18}" type="datetimeFigureOut">
              <a:rPr lang="ru-RU" smtClean="0"/>
              <a:pPr/>
              <a:t>11.03.2014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2CFDAE-932C-4A0F-8BD6-0D2CAEDC95C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hr-HR" b="1" dirty="0"/>
              <a:t>Karz, onuň görnüşleri we wezipeleri.</a:t>
            </a:r>
            <a:r>
              <a:rPr lang="ru-RU" dirty="0"/>
              <a:t/>
            </a:r>
            <a:br>
              <a:rPr lang="ru-RU" dirty="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b="1" dirty="0" err="1"/>
              <a:t>Karzy</a:t>
            </a:r>
            <a:r>
              <a:rPr lang="hr-HR" b="1" dirty="0"/>
              <a:t>ň </a:t>
            </a:r>
            <a:r>
              <a:rPr lang="ru-RU" b="1" dirty="0" err="1"/>
              <a:t>ob</a:t>
            </a:r>
            <a:r>
              <a:rPr lang="hr-HR" b="1" dirty="0"/>
              <a:t>ý</a:t>
            </a:r>
            <a:r>
              <a:rPr lang="ru-RU" b="1" dirty="0" err="1"/>
              <a:t>ektiw</a:t>
            </a:r>
            <a:r>
              <a:rPr lang="ru-RU" b="1" dirty="0"/>
              <a:t> </a:t>
            </a:r>
            <a:r>
              <a:rPr lang="ru-RU" b="1" dirty="0" err="1"/>
              <a:t>zerurlygy</a:t>
            </a:r>
            <a:endParaRPr lang="ru-RU" b="1" dirty="0"/>
          </a:p>
        </p:txBody>
      </p:sp>
      <p:sp>
        <p:nvSpPr>
          <p:cNvPr id="3" name="Содержимое 2"/>
          <p:cNvSpPr>
            <a:spLocks noGrp="1"/>
          </p:cNvSpPr>
          <p:nvPr>
            <p:ph idx="1"/>
          </p:nvPr>
        </p:nvSpPr>
        <p:spPr>
          <a:xfrm>
            <a:off x="457200" y="857232"/>
            <a:ext cx="8229600" cy="5643602"/>
          </a:xfrm>
        </p:spPr>
        <p:txBody>
          <a:bodyPr>
            <a:normAutofit fontScale="92500" lnSpcReduction="20000"/>
          </a:bodyPr>
          <a:lstStyle/>
          <a:p>
            <a:r>
              <a:rPr lang="ru-RU" dirty="0" err="1"/>
              <a:t>d</a:t>
            </a:r>
            <a:r>
              <a:rPr lang="hr-HR" dirty="0"/>
              <a:t>ü</a:t>
            </a:r>
            <a:r>
              <a:rPr lang="ru-RU" dirty="0" err="1"/>
              <a:t>rli</a:t>
            </a:r>
            <a:r>
              <a:rPr lang="ru-RU" dirty="0"/>
              <a:t> </a:t>
            </a:r>
            <a:r>
              <a:rPr lang="ru-RU" dirty="0" err="1"/>
              <a:t>eye</a:t>
            </a:r>
            <a:r>
              <a:rPr lang="hr-HR" dirty="0"/>
              <a:t>ç</a:t>
            </a:r>
            <a:r>
              <a:rPr lang="ru-RU" dirty="0" err="1"/>
              <a:t>ilikd</a:t>
            </a:r>
            <a:r>
              <a:rPr lang="hr-HR" dirty="0"/>
              <a:t>ä</a:t>
            </a:r>
            <a:r>
              <a:rPr lang="ru-RU" dirty="0" err="1"/>
              <a:t>ki</a:t>
            </a:r>
            <a:r>
              <a:rPr lang="hr-HR" dirty="0"/>
              <a:t>  </a:t>
            </a:r>
            <a:r>
              <a:rPr lang="ru-RU" dirty="0" err="1"/>
              <a:t>k</a:t>
            </a:r>
            <a:r>
              <a:rPr lang="hr-HR" dirty="0"/>
              <a:t>ä</a:t>
            </a:r>
            <a:r>
              <a:rPr lang="ru-RU" dirty="0" err="1"/>
              <a:t>rhanalary</a:t>
            </a:r>
            <a:r>
              <a:rPr lang="hr-HR" dirty="0"/>
              <a:t>ň </a:t>
            </a:r>
            <a:r>
              <a:rPr lang="ru-RU" dirty="0" err="1"/>
              <a:t>a</a:t>
            </a:r>
            <a:r>
              <a:rPr lang="hr-HR" dirty="0"/>
              <a:t>ý</a:t>
            </a:r>
            <a:r>
              <a:rPr lang="ru-RU" dirty="0" err="1"/>
              <a:t>lany</a:t>
            </a:r>
            <a:r>
              <a:rPr lang="hr-HR" dirty="0"/>
              <a:t>ş</a:t>
            </a:r>
            <a:r>
              <a:rPr lang="ru-RU" dirty="0" err="1"/>
              <a:t>ygyny</a:t>
            </a:r>
            <a:r>
              <a:rPr lang="hr-HR" dirty="0"/>
              <a:t>ň </a:t>
            </a:r>
            <a:r>
              <a:rPr lang="ru-RU" dirty="0" err="1"/>
              <a:t>esasynda</a:t>
            </a:r>
            <a:r>
              <a:rPr lang="ru-RU" dirty="0"/>
              <a:t> </a:t>
            </a:r>
            <a:r>
              <a:rPr lang="ru-RU" dirty="0" err="1"/>
              <a:t>hemi</a:t>
            </a:r>
            <a:r>
              <a:rPr lang="hr-HR" dirty="0"/>
              <a:t>ş</a:t>
            </a:r>
            <a:r>
              <a:rPr lang="ru-RU" dirty="0" err="1"/>
              <a:t>elik</a:t>
            </a:r>
            <a:r>
              <a:rPr lang="ru-RU" dirty="0"/>
              <a:t> </a:t>
            </a:r>
            <a:r>
              <a:rPr lang="ru-RU" dirty="0" err="1"/>
              <a:t>pul</a:t>
            </a:r>
            <a:r>
              <a:rPr lang="hr-HR" dirty="0"/>
              <a:t> ä</a:t>
            </a:r>
            <a:r>
              <a:rPr lang="ru-RU" dirty="0" err="1"/>
              <a:t>ti</a:t>
            </a:r>
            <a:r>
              <a:rPr lang="hr-HR" dirty="0"/>
              <a:t>ýäç</a:t>
            </a:r>
            <a:r>
              <a:rPr lang="ru-RU" dirty="0" err="1"/>
              <a:t>lyklaryny</a:t>
            </a:r>
            <a:r>
              <a:rPr lang="hr-HR" dirty="0"/>
              <a:t>ň </a:t>
            </a:r>
            <a:r>
              <a:rPr lang="ru-RU" dirty="0" err="1"/>
              <a:t>emele</a:t>
            </a:r>
            <a:r>
              <a:rPr lang="ru-RU" dirty="0"/>
              <a:t> </a:t>
            </a:r>
            <a:r>
              <a:rPr lang="ru-RU" dirty="0" err="1"/>
              <a:t>gelmegini</a:t>
            </a:r>
            <a:r>
              <a:rPr lang="hr-HR" dirty="0"/>
              <a:t>ñ </a:t>
            </a:r>
            <a:r>
              <a:rPr lang="ru-RU" dirty="0" err="1"/>
              <a:t>we</a:t>
            </a:r>
            <a:r>
              <a:rPr lang="ru-RU" dirty="0"/>
              <a:t> </a:t>
            </a:r>
            <a:r>
              <a:rPr lang="ru-RU" dirty="0" err="1"/>
              <a:t>olary</a:t>
            </a:r>
            <a:r>
              <a:rPr lang="hr-HR" dirty="0"/>
              <a:t> </a:t>
            </a:r>
            <a:r>
              <a:rPr lang="hr-HR" b="1" dirty="0"/>
              <a:t>ü</a:t>
            </a:r>
            <a:r>
              <a:rPr lang="ru-RU" b="1" dirty="0" err="1"/>
              <a:t>zn</a:t>
            </a:r>
            <a:r>
              <a:rPr lang="hr-HR" b="1" dirty="0"/>
              <a:t>ü</a:t>
            </a:r>
            <a:r>
              <a:rPr lang="ru-RU" b="1" dirty="0" err="1"/>
              <a:t>ksiz</a:t>
            </a:r>
            <a:r>
              <a:rPr lang="hr-HR" b="1" dirty="0"/>
              <a:t> ö</a:t>
            </a:r>
            <a:r>
              <a:rPr lang="ru-RU" b="1" dirty="0" err="1"/>
              <a:t>n</a:t>
            </a:r>
            <a:r>
              <a:rPr lang="hr-HR" b="1" dirty="0"/>
              <a:t>ü</a:t>
            </a:r>
            <a:r>
              <a:rPr lang="ru-RU" b="1" dirty="0" err="1"/>
              <a:t>m</a:t>
            </a:r>
            <a:r>
              <a:rPr lang="hr-HR" b="1" dirty="0"/>
              <a:t>ç</a:t>
            </a:r>
            <a:r>
              <a:rPr lang="ru-RU" b="1" dirty="0" err="1"/>
              <a:t>ilik</a:t>
            </a:r>
            <a:r>
              <a:rPr lang="ru-RU" b="1" dirty="0"/>
              <a:t> </a:t>
            </a:r>
            <a:r>
              <a:rPr lang="ru-RU" b="1" dirty="0" err="1"/>
              <a:t>islegleri</a:t>
            </a:r>
            <a:r>
              <a:rPr lang="hr-HR" b="1" dirty="0"/>
              <a:t> üç</a:t>
            </a:r>
            <a:r>
              <a:rPr lang="ru-RU" b="1" dirty="0" err="1"/>
              <a:t>in</a:t>
            </a:r>
            <a:r>
              <a:rPr lang="ru-RU" b="1" dirty="0"/>
              <a:t> </a:t>
            </a:r>
            <a:r>
              <a:rPr lang="ru-RU" dirty="0" err="1"/>
              <a:t>ulanmaklygy</a:t>
            </a:r>
            <a:r>
              <a:rPr lang="hr-HR" dirty="0"/>
              <a:t>ň </a:t>
            </a:r>
            <a:r>
              <a:rPr lang="ru-RU" dirty="0" err="1"/>
              <a:t>arasyndaky</a:t>
            </a:r>
            <a:r>
              <a:rPr lang="ru-RU" dirty="0"/>
              <a:t> </a:t>
            </a:r>
            <a:r>
              <a:rPr lang="ru-RU" dirty="0" err="1"/>
              <a:t>gapma</a:t>
            </a:r>
            <a:r>
              <a:rPr lang="hr-HR" dirty="0"/>
              <a:t>-</a:t>
            </a:r>
            <a:r>
              <a:rPr lang="ru-RU" dirty="0" err="1"/>
              <a:t>gar</a:t>
            </a:r>
            <a:r>
              <a:rPr lang="hr-HR" dirty="0"/>
              <a:t>ş</a:t>
            </a:r>
            <a:r>
              <a:rPr lang="ru-RU" dirty="0" err="1"/>
              <a:t>ylygy</a:t>
            </a:r>
            <a:r>
              <a:rPr lang="hr-HR" dirty="0"/>
              <a:t> ý</a:t>
            </a:r>
            <a:r>
              <a:rPr lang="ru-RU" dirty="0" err="1"/>
              <a:t>e</a:t>
            </a:r>
            <a:r>
              <a:rPr lang="hr-HR" dirty="0"/>
              <a:t>ň</a:t>
            </a:r>
            <a:r>
              <a:rPr lang="ru-RU" dirty="0" err="1"/>
              <a:t>ip</a:t>
            </a:r>
            <a:r>
              <a:rPr lang="ru-RU" dirty="0"/>
              <a:t> </a:t>
            </a:r>
            <a:r>
              <a:rPr lang="ru-RU" dirty="0" err="1"/>
              <a:t>ge</a:t>
            </a:r>
            <a:r>
              <a:rPr lang="hr-HR" dirty="0"/>
              <a:t>ç</a:t>
            </a:r>
            <a:r>
              <a:rPr lang="ru-RU" dirty="0" err="1"/>
              <a:t>mekligi</a:t>
            </a:r>
            <a:r>
              <a:rPr lang="hr-HR" dirty="0"/>
              <a:t>ň </a:t>
            </a:r>
            <a:r>
              <a:rPr lang="ru-RU" dirty="0" err="1" smtClean="0"/>
              <a:t>zerurlygy</a:t>
            </a:r>
            <a:r>
              <a:rPr lang="hr-HR" dirty="0" smtClean="0"/>
              <a:t>; </a:t>
            </a:r>
            <a:endParaRPr lang="ru-RU" dirty="0"/>
          </a:p>
          <a:p>
            <a:r>
              <a:rPr lang="ru-RU" dirty="0" err="1" smtClean="0"/>
              <a:t>k</a:t>
            </a:r>
            <a:r>
              <a:rPr lang="hr-HR" dirty="0"/>
              <a:t>ö</a:t>
            </a:r>
            <a:r>
              <a:rPr lang="ru-RU" dirty="0" err="1"/>
              <a:t>p</a:t>
            </a:r>
            <a:r>
              <a:rPr lang="ru-RU" dirty="0"/>
              <a:t> </a:t>
            </a:r>
            <a:r>
              <a:rPr lang="ru-RU" dirty="0" err="1"/>
              <a:t>sanly</a:t>
            </a:r>
            <a:r>
              <a:rPr lang="ru-RU" dirty="0"/>
              <a:t> </a:t>
            </a:r>
            <a:r>
              <a:rPr lang="ru-RU" dirty="0" err="1"/>
              <a:t>pudaklary</a:t>
            </a:r>
            <a:r>
              <a:rPr lang="hr-HR" dirty="0"/>
              <a:t>ñ </a:t>
            </a:r>
            <a:r>
              <a:rPr lang="ru-RU" dirty="0" err="1"/>
              <a:t>we</a:t>
            </a:r>
            <a:r>
              <a:rPr lang="ru-RU" dirty="0"/>
              <a:t> </a:t>
            </a:r>
            <a:r>
              <a:rPr lang="ru-RU" dirty="0" err="1"/>
              <a:t>k</a:t>
            </a:r>
            <a:r>
              <a:rPr lang="hr-HR" dirty="0"/>
              <a:t>ä</a:t>
            </a:r>
            <a:r>
              <a:rPr lang="ru-RU" dirty="0" err="1"/>
              <a:t>rhanalary</a:t>
            </a:r>
            <a:r>
              <a:rPr lang="hr-HR" dirty="0"/>
              <a:t>ñ </a:t>
            </a:r>
            <a:r>
              <a:rPr lang="ru-RU" dirty="0" err="1"/>
              <a:t>hereket</a:t>
            </a:r>
            <a:r>
              <a:rPr lang="ru-RU" dirty="0"/>
              <a:t> </a:t>
            </a:r>
            <a:r>
              <a:rPr lang="ru-RU" dirty="0" err="1"/>
              <a:t>ed</a:t>
            </a:r>
            <a:r>
              <a:rPr lang="hr-HR" dirty="0"/>
              <a:t>ýä</a:t>
            </a:r>
            <a:r>
              <a:rPr lang="ru-RU" dirty="0" err="1"/>
              <a:t>n</a:t>
            </a:r>
            <a:r>
              <a:rPr lang="hr-HR" dirty="0"/>
              <a:t> ş</a:t>
            </a:r>
            <a:r>
              <a:rPr lang="ru-RU" dirty="0" err="1"/>
              <a:t>ertlerinde</a:t>
            </a:r>
            <a:r>
              <a:rPr lang="ru-RU" dirty="0"/>
              <a:t> </a:t>
            </a:r>
            <a:r>
              <a:rPr lang="ru-RU" b="1" dirty="0" err="1"/>
              <a:t>kapitaly</a:t>
            </a:r>
            <a:r>
              <a:rPr lang="hr-HR" b="1" dirty="0"/>
              <a:t>ñ </a:t>
            </a:r>
            <a:r>
              <a:rPr lang="ru-RU" b="1" dirty="0" err="1"/>
              <a:t>a</a:t>
            </a:r>
            <a:r>
              <a:rPr lang="hr-HR" b="1" dirty="0"/>
              <a:t>ý</a:t>
            </a:r>
            <a:r>
              <a:rPr lang="ru-RU" b="1" dirty="0" err="1"/>
              <a:t>lany</a:t>
            </a:r>
            <a:r>
              <a:rPr lang="hr-HR" b="1" dirty="0"/>
              <a:t>ş</a:t>
            </a:r>
            <a:r>
              <a:rPr lang="ru-RU" b="1" dirty="0" err="1"/>
              <a:t>ygyny</a:t>
            </a:r>
            <a:r>
              <a:rPr lang="hr-HR" b="1" dirty="0"/>
              <a:t>ñ ü</a:t>
            </a:r>
            <a:r>
              <a:rPr lang="ru-RU" b="1" dirty="0" err="1"/>
              <a:t>zn</a:t>
            </a:r>
            <a:r>
              <a:rPr lang="hr-HR" b="1" dirty="0"/>
              <a:t>ü</a:t>
            </a:r>
            <a:r>
              <a:rPr lang="ru-RU" b="1" dirty="0" err="1"/>
              <a:t>ksizligini</a:t>
            </a:r>
            <a:r>
              <a:rPr lang="hr-HR" b="1" dirty="0"/>
              <a:t> ü</a:t>
            </a:r>
            <a:r>
              <a:rPr lang="ru-RU" b="1" dirty="0" err="1"/>
              <a:t>pj</a:t>
            </a:r>
            <a:r>
              <a:rPr lang="hr-HR" b="1" dirty="0"/>
              <a:t>ü</a:t>
            </a:r>
            <a:r>
              <a:rPr lang="ru-RU" b="1" dirty="0" err="1"/>
              <a:t>n</a:t>
            </a:r>
            <a:r>
              <a:rPr lang="ru-RU" b="1" dirty="0"/>
              <a:t> </a:t>
            </a:r>
            <a:r>
              <a:rPr lang="ru-RU" b="1" dirty="0" err="1"/>
              <a:t>etmek</a:t>
            </a:r>
            <a:r>
              <a:rPr lang="ru-RU" b="1" dirty="0"/>
              <a:t> </a:t>
            </a:r>
            <a:r>
              <a:rPr lang="ru-RU" dirty="0" err="1"/>
              <a:t>zerurlygy</a:t>
            </a:r>
            <a:r>
              <a:rPr lang="hr-HR" dirty="0"/>
              <a:t>;</a:t>
            </a:r>
            <a:endParaRPr lang="ru-RU" dirty="0"/>
          </a:p>
          <a:p>
            <a:r>
              <a:rPr lang="ru-RU" dirty="0" err="1" smtClean="0"/>
              <a:t>bazar</a:t>
            </a:r>
            <a:r>
              <a:rPr lang="hr-HR" dirty="0" smtClean="0"/>
              <a:t> </a:t>
            </a:r>
            <a:r>
              <a:rPr lang="hr-HR" dirty="0"/>
              <a:t>ş</a:t>
            </a:r>
            <a:r>
              <a:rPr lang="ru-RU" dirty="0" err="1"/>
              <a:t>ertlerinde</a:t>
            </a:r>
            <a:r>
              <a:rPr lang="hr-HR" dirty="0"/>
              <a:t>, </a:t>
            </a:r>
            <a:r>
              <a:rPr lang="ru-RU" dirty="0" err="1"/>
              <a:t>her</a:t>
            </a:r>
            <a:r>
              <a:rPr lang="ru-RU" dirty="0"/>
              <a:t> </a:t>
            </a:r>
            <a:r>
              <a:rPr lang="ru-RU" dirty="0" err="1"/>
              <a:t>bir</a:t>
            </a:r>
            <a:r>
              <a:rPr lang="ru-RU" dirty="0"/>
              <a:t> </a:t>
            </a:r>
            <a:r>
              <a:rPr lang="ru-RU" dirty="0" err="1"/>
              <a:t>k</a:t>
            </a:r>
            <a:r>
              <a:rPr lang="hr-HR" dirty="0"/>
              <a:t>ä</a:t>
            </a:r>
            <a:r>
              <a:rPr lang="ru-RU" dirty="0" err="1"/>
              <a:t>rhanany</a:t>
            </a:r>
            <a:r>
              <a:rPr lang="hr-HR" dirty="0"/>
              <a:t>ñ </a:t>
            </a:r>
            <a:r>
              <a:rPr lang="ru-RU" dirty="0" err="1"/>
              <a:t>hususy</a:t>
            </a:r>
            <a:r>
              <a:rPr lang="ru-RU" dirty="0"/>
              <a:t> </a:t>
            </a:r>
            <a:r>
              <a:rPr lang="ru-RU" dirty="0" err="1"/>
              <a:t>kapitalyny</a:t>
            </a:r>
            <a:r>
              <a:rPr lang="hr-HR" dirty="0"/>
              <a:t>ñ </a:t>
            </a:r>
            <a:r>
              <a:rPr lang="ru-RU" dirty="0" err="1"/>
              <a:t>a</a:t>
            </a:r>
            <a:r>
              <a:rPr lang="hr-HR" dirty="0"/>
              <a:t>ý</a:t>
            </a:r>
            <a:r>
              <a:rPr lang="ru-RU" dirty="0" err="1"/>
              <a:t>lany</a:t>
            </a:r>
            <a:r>
              <a:rPr lang="hr-HR" dirty="0"/>
              <a:t>ş</a:t>
            </a:r>
            <a:r>
              <a:rPr lang="ru-RU" dirty="0" err="1"/>
              <a:t>ygynda</a:t>
            </a:r>
            <a:r>
              <a:rPr lang="hr-HR" dirty="0"/>
              <a:t> ý</a:t>
            </a:r>
            <a:r>
              <a:rPr lang="ru-RU" dirty="0" err="1"/>
              <a:t>a</a:t>
            </a:r>
            <a:r>
              <a:rPr lang="hr-HR" dirty="0"/>
              <a:t>-</a:t>
            </a:r>
            <a:r>
              <a:rPr lang="ru-RU" dirty="0" err="1"/>
              <a:t>da</a:t>
            </a:r>
            <a:r>
              <a:rPr lang="ru-RU" dirty="0"/>
              <a:t> </a:t>
            </a:r>
            <a:r>
              <a:rPr lang="ru-RU" dirty="0" err="1"/>
              <a:t>go</a:t>
            </a:r>
            <a:r>
              <a:rPr lang="hr-HR" dirty="0"/>
              <a:t>ş</a:t>
            </a:r>
            <a:r>
              <a:rPr lang="ru-RU" dirty="0" err="1"/>
              <a:t>ma</a:t>
            </a:r>
            <a:r>
              <a:rPr lang="hr-HR" dirty="0"/>
              <a:t>ç</a:t>
            </a:r>
            <a:r>
              <a:rPr lang="ru-RU" dirty="0" err="1"/>
              <a:t>a</a:t>
            </a:r>
            <a:r>
              <a:rPr lang="ru-RU" dirty="0"/>
              <a:t> </a:t>
            </a:r>
            <a:r>
              <a:rPr lang="ru-RU" dirty="0" err="1"/>
              <a:t>pul</a:t>
            </a:r>
            <a:r>
              <a:rPr lang="ru-RU" dirty="0"/>
              <a:t> </a:t>
            </a:r>
            <a:r>
              <a:rPr lang="ru-RU" dirty="0" err="1"/>
              <a:t>sepi</a:t>
            </a:r>
            <a:r>
              <a:rPr lang="hr-HR" dirty="0"/>
              <a:t>ş</a:t>
            </a:r>
            <a:r>
              <a:rPr lang="ru-RU" dirty="0" err="1"/>
              <a:t>delerine</a:t>
            </a:r>
            <a:r>
              <a:rPr lang="ru-RU" dirty="0"/>
              <a:t> </a:t>
            </a:r>
            <a:r>
              <a:rPr lang="ru-RU" dirty="0" err="1"/>
              <a:t>islegi</a:t>
            </a:r>
            <a:r>
              <a:rPr lang="hr-HR" dirty="0"/>
              <a:t>ñ </a:t>
            </a:r>
            <a:r>
              <a:rPr lang="ru-RU" dirty="0" err="1"/>
              <a:t>d</a:t>
            </a:r>
            <a:r>
              <a:rPr lang="hr-HR" dirty="0"/>
              <a:t>ö</a:t>
            </a:r>
            <a:r>
              <a:rPr lang="ru-RU" dirty="0" err="1"/>
              <a:t>remeginde</a:t>
            </a:r>
            <a:r>
              <a:rPr lang="hr-HR" dirty="0"/>
              <a:t> ý</a:t>
            </a:r>
            <a:r>
              <a:rPr lang="ru-RU" dirty="0" err="1"/>
              <a:t>a</a:t>
            </a:r>
            <a:r>
              <a:rPr lang="hr-HR" dirty="0"/>
              <a:t>-</a:t>
            </a:r>
            <a:r>
              <a:rPr lang="ru-RU" dirty="0" err="1"/>
              <a:t>da</a:t>
            </a:r>
            <a:r>
              <a:rPr lang="ru-RU" dirty="0"/>
              <a:t> </a:t>
            </a:r>
            <a:r>
              <a:rPr lang="ru-RU" dirty="0" err="1"/>
              <a:t>wagtla</a:t>
            </a:r>
            <a:r>
              <a:rPr lang="hr-HR" dirty="0"/>
              <a:t>ý</a:t>
            </a:r>
            <a:r>
              <a:rPr lang="ru-RU" dirty="0" err="1"/>
              <a:t>yn</a:t>
            </a:r>
            <a:r>
              <a:rPr lang="ru-RU" dirty="0"/>
              <a:t> </a:t>
            </a:r>
            <a:r>
              <a:rPr lang="ru-RU" dirty="0" err="1"/>
              <a:t>pul</a:t>
            </a:r>
            <a:r>
              <a:rPr lang="ru-RU" dirty="0"/>
              <a:t> </a:t>
            </a:r>
            <a:r>
              <a:rPr lang="ru-RU" dirty="0" err="1"/>
              <a:t>seri</a:t>
            </a:r>
            <a:r>
              <a:rPr lang="hr-HR" dirty="0"/>
              <a:t>ş</a:t>
            </a:r>
            <a:r>
              <a:rPr lang="ru-RU" dirty="0" err="1"/>
              <a:t>deleri</a:t>
            </a:r>
            <a:r>
              <a:rPr lang="ru-RU" dirty="0"/>
              <a:t> </a:t>
            </a:r>
            <a:r>
              <a:rPr lang="ru-RU" dirty="0" err="1"/>
              <a:t>emele</a:t>
            </a:r>
            <a:r>
              <a:rPr lang="ru-RU" dirty="0"/>
              <a:t> </a:t>
            </a:r>
            <a:r>
              <a:rPr lang="ru-RU" dirty="0" err="1"/>
              <a:t>gelende</a:t>
            </a:r>
            <a:r>
              <a:rPr lang="hr-HR" dirty="0"/>
              <a:t>, </a:t>
            </a:r>
            <a:r>
              <a:rPr lang="ru-RU" b="1" dirty="0" err="1"/>
              <a:t>k</a:t>
            </a:r>
            <a:r>
              <a:rPr lang="hr-HR" b="1" dirty="0"/>
              <a:t>ä</a:t>
            </a:r>
            <a:r>
              <a:rPr lang="ru-RU" b="1" dirty="0" err="1"/>
              <a:t>rhanany</a:t>
            </a:r>
            <a:r>
              <a:rPr lang="ru-RU" b="1" dirty="0"/>
              <a:t> </a:t>
            </a:r>
            <a:r>
              <a:rPr lang="ru-RU" b="1" dirty="0" err="1"/>
              <a:t>dolandyrmagy</a:t>
            </a:r>
            <a:r>
              <a:rPr lang="hr-HR" b="1" dirty="0"/>
              <a:t>ñ </a:t>
            </a:r>
            <a:r>
              <a:rPr lang="ru-RU" b="1" dirty="0" err="1"/>
              <a:t>t</a:t>
            </a:r>
            <a:r>
              <a:rPr lang="hr-HR" b="1" dirty="0"/>
              <a:t>ä</a:t>
            </a:r>
            <a:r>
              <a:rPr lang="ru-RU" b="1" dirty="0" err="1"/>
              <a:t>jir</a:t>
            </a:r>
            <a:r>
              <a:rPr lang="hr-HR" b="1" dirty="0"/>
              <a:t>ç</a:t>
            </a:r>
            <a:r>
              <a:rPr lang="ru-RU" b="1" dirty="0" err="1"/>
              <a:t>ilik</a:t>
            </a:r>
            <a:r>
              <a:rPr lang="ru-RU" b="1" dirty="0"/>
              <a:t> </a:t>
            </a:r>
            <a:r>
              <a:rPr lang="ru-RU" b="1" dirty="0" err="1"/>
              <a:t>usulyny</a:t>
            </a:r>
            <a:r>
              <a:rPr lang="hr-HR" b="1" dirty="0"/>
              <a:t>ñ </a:t>
            </a:r>
            <a:r>
              <a:rPr lang="ru-RU" b="1" dirty="0" err="1"/>
              <a:t>zerurlygy</a:t>
            </a:r>
            <a:r>
              <a:rPr lang="hr-HR" dirty="0"/>
              <a:t>.</a:t>
            </a:r>
            <a:endParaRPr lang="ru-RU" dirty="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r>
              <a:rPr lang="hr-HR" sz="3600" b="1" dirty="0"/>
              <a:t>Karzyň, puluň we maliýäniň aýratynlyklary we özara arabaglanyşyklary</a:t>
            </a:r>
            <a:endParaRPr lang="ru-RU" sz="3600" b="1" dirty="0"/>
          </a:p>
        </p:txBody>
      </p:sp>
      <p:sp>
        <p:nvSpPr>
          <p:cNvPr id="3" name="Содержимое 2"/>
          <p:cNvSpPr>
            <a:spLocks noGrp="1"/>
          </p:cNvSpPr>
          <p:nvPr>
            <p:ph idx="1"/>
          </p:nvPr>
        </p:nvSpPr>
        <p:spPr>
          <a:xfrm>
            <a:off x="214282" y="1214422"/>
            <a:ext cx="8472518" cy="5429288"/>
          </a:xfrm>
        </p:spPr>
        <p:txBody>
          <a:bodyPr>
            <a:normAutofit lnSpcReduction="10000"/>
          </a:bodyPr>
          <a:lstStyle/>
          <a:p>
            <a:r>
              <a:rPr lang="hr-HR" dirty="0"/>
              <a:t>Haryt satyjydan satyn alyja geçýär, şonda pul töleg hökmünde satyn alnan tarapdan satýan tarapa geçýär. Karz geleşiginde bolsa, pul serişdesi karz berijiden karz alyja geçýär we soňra tersine, ýagny karz yzyna gaýtarylýar.</a:t>
            </a:r>
            <a:endParaRPr lang="ru-RU" dirty="0"/>
          </a:p>
          <a:p>
            <a:r>
              <a:rPr lang="tr-TR" dirty="0" smtClean="0"/>
              <a:t>Eger</a:t>
            </a:r>
            <a:r>
              <a:rPr lang="tr-TR" dirty="0"/>
              <a:t>, pul ählumumy ekwiwalent hökmünde özüniň isleg ödeýiş gummaty bilen zatlaşdyrylan zähmetiň islendik görnüşini önüme öwürmäge ukyply bolsa, onda </a:t>
            </a:r>
            <a:r>
              <a:rPr lang="tr-TR" dirty="0" smtClean="0"/>
              <a:t>karz</a:t>
            </a:r>
            <a:r>
              <a:rPr lang="sq-AL" dirty="0" smtClean="0"/>
              <a:t> </a:t>
            </a:r>
            <a:r>
              <a:rPr lang="tr-TR" dirty="0"/>
              <a:t>beriji we karz alyjy gymmatyň kesgitlenen möhlete berilmegine we alynmagyna gyzyklanma bildirýärler</a:t>
            </a:r>
            <a:r>
              <a:rPr lang="tr-TR" dirty="0" smtClean="0"/>
              <a:t>.</a:t>
            </a:r>
            <a:endParaRPr lang="sq-AL"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hr-HR" sz="2000" b="1" dirty="0" smtClean="0"/>
              <a:t>Karzyň, puluň we maliýäniň aýratynlyklary we özara arabaglanyşyklary</a:t>
            </a:r>
            <a:endParaRPr lang="ru-RU" sz="2000" dirty="0"/>
          </a:p>
        </p:txBody>
      </p:sp>
      <p:sp>
        <p:nvSpPr>
          <p:cNvPr id="3" name="Содержимое 2"/>
          <p:cNvSpPr>
            <a:spLocks noGrp="1"/>
          </p:cNvSpPr>
          <p:nvPr>
            <p:ph idx="1"/>
          </p:nvPr>
        </p:nvSpPr>
        <p:spPr>
          <a:xfrm>
            <a:off x="214282" y="785794"/>
            <a:ext cx="8715436" cy="5929354"/>
          </a:xfrm>
        </p:spPr>
        <p:txBody>
          <a:bodyPr>
            <a:normAutofit fontScale="77500" lnSpcReduction="20000"/>
          </a:bodyPr>
          <a:lstStyle/>
          <a:p>
            <a:r>
              <a:rPr lang="tr-TR" dirty="0" smtClean="0"/>
              <a:t>Karz pul hem haryt görnüşinde berilip bilinýär.</a:t>
            </a:r>
            <a:r>
              <a:rPr lang="sq-AL" dirty="0" smtClean="0"/>
              <a:t> </a:t>
            </a:r>
            <a:r>
              <a:rPr lang="tr-TR" dirty="0" smtClean="0"/>
              <a:t>Karzyň esasy häsiýetleriniň biri ynamdyr. </a:t>
            </a:r>
            <a:endParaRPr lang="en-US" dirty="0" smtClean="0"/>
          </a:p>
          <a:p>
            <a:r>
              <a:rPr lang="hr-HR" dirty="0" smtClean="0"/>
              <a:t>Harytlar üçin </a:t>
            </a:r>
            <a:r>
              <a:rPr lang="hr-HR" dirty="0" smtClean="0"/>
              <a:t>tölegiň yza süýşirilmegi boýunça: pul we karz töleg serişdesi hasaplanýar. Emma, karz yzyna gaýtarylmak esasynda gymmatyň hereket etmegini aňladýar.</a:t>
            </a:r>
            <a:endParaRPr lang="sq-AL" dirty="0" smtClean="0"/>
          </a:p>
          <a:p>
            <a:r>
              <a:rPr lang="tr-TR" dirty="0" smtClean="0"/>
              <a:t>Býujetden alnan maliýe serişdeleri, dolanyşykda aýlaw edýärler we belli bir derejede yzyna gaýdýarlar (dolulygyna, bölekleýin hat-da ösdürilen görnüşde). Maliýe gatnaşyklarynda karza mahsus bolan yzyna gaýtarylmak ýaly kesgitli häsiýet ýokdur.</a:t>
            </a:r>
            <a:r>
              <a:rPr lang="tr-TR" b="1" dirty="0" smtClean="0"/>
              <a:t> </a:t>
            </a:r>
            <a:r>
              <a:rPr lang="tr-TR" dirty="0" smtClean="0"/>
              <a:t>Karz gatnaşyklarynda karz berijiden alnan gymmat, karz alyjynyň hojalygynda diňe bir aýlaw etmän, eýsem ondan karz berijä geçirilýär.</a:t>
            </a:r>
            <a:r>
              <a:rPr lang="sq-AL" dirty="0" smtClean="0"/>
              <a:t> Olary </a:t>
            </a:r>
            <a:r>
              <a:rPr lang="tr-TR" dirty="0" smtClean="0"/>
              <a:t>ýöne gaýtarmaly däl-de, karz göterimi görnüşinde ösdürip gaýtarmaly. </a:t>
            </a:r>
            <a:endParaRPr lang="en-US" dirty="0" smtClean="0"/>
          </a:p>
          <a:p>
            <a:r>
              <a:rPr lang="tr-TR" dirty="0" smtClean="0"/>
              <a:t>Býujet maliýelesdirmesini, öz kapitalyňy (“kärhananyň maliýesini”) ulanmakda şertnama düzmeklik talap edilmeýär, maliýe gatnaşyklary üçin bu manysyzlyk bolýar. Şol bir wagtyň özünde karz geleşiginde şertnama onuň hökmany şertine öwrülýär. </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hr-HR" b="1" dirty="0"/>
              <a:t>Karz barada düşünje </a:t>
            </a:r>
            <a:endParaRPr lang="ru-RU" b="1" dirty="0"/>
          </a:p>
        </p:txBody>
      </p:sp>
      <p:sp>
        <p:nvSpPr>
          <p:cNvPr id="3" name="Содержимое 2"/>
          <p:cNvSpPr>
            <a:spLocks noGrp="1"/>
          </p:cNvSpPr>
          <p:nvPr>
            <p:ph idx="1"/>
          </p:nvPr>
        </p:nvSpPr>
        <p:spPr>
          <a:xfrm>
            <a:off x="457200" y="1142984"/>
            <a:ext cx="8229600" cy="5429288"/>
          </a:xfrm>
        </p:spPr>
        <p:txBody>
          <a:bodyPr>
            <a:normAutofit fontScale="92500"/>
          </a:bodyPr>
          <a:lstStyle/>
          <a:p>
            <a:r>
              <a:rPr lang="tt-RU" b="1" dirty="0"/>
              <a:t>Kredit</a:t>
            </a:r>
            <a:r>
              <a:rPr lang="hr-HR" dirty="0"/>
              <a:t> – </a:t>
            </a:r>
            <a:r>
              <a:rPr lang="tt-RU" dirty="0"/>
              <a:t>bu latyn s</a:t>
            </a:r>
            <a:r>
              <a:rPr lang="hr-HR" dirty="0"/>
              <a:t>ö</a:t>
            </a:r>
            <a:r>
              <a:rPr lang="tt-RU" dirty="0"/>
              <a:t>zi bolup</a:t>
            </a:r>
            <a:r>
              <a:rPr lang="hr-HR" dirty="0"/>
              <a:t>, </a:t>
            </a:r>
            <a:r>
              <a:rPr lang="tt-RU" dirty="0"/>
              <a:t>t</a:t>
            </a:r>
            <a:r>
              <a:rPr lang="hr-HR" dirty="0"/>
              <a:t>ü</a:t>
            </a:r>
            <a:r>
              <a:rPr lang="tt-RU" dirty="0"/>
              <a:t>rkmen</a:t>
            </a:r>
            <a:r>
              <a:rPr lang="hr-HR" dirty="0"/>
              <a:t>çä </a:t>
            </a:r>
            <a:r>
              <a:rPr lang="tt-RU" dirty="0"/>
              <a:t>terjime edilende</a:t>
            </a:r>
            <a:r>
              <a:rPr lang="hr-HR" dirty="0"/>
              <a:t> “</a:t>
            </a:r>
            <a:r>
              <a:rPr lang="tt-RU" dirty="0"/>
              <a:t>karz</a:t>
            </a:r>
            <a:r>
              <a:rPr lang="hr-HR" dirty="0"/>
              <a:t>”, “</a:t>
            </a:r>
            <a:r>
              <a:rPr lang="tt-RU" dirty="0"/>
              <a:t>bergi</a:t>
            </a:r>
            <a:r>
              <a:rPr lang="hr-HR" dirty="0" smtClean="0"/>
              <a:t>”</a:t>
            </a:r>
            <a:r>
              <a:rPr lang="en-US" dirty="0" smtClean="0"/>
              <a:t> </a:t>
            </a:r>
            <a:r>
              <a:rPr lang="hr-HR" dirty="0"/>
              <a:t>diýen </a:t>
            </a:r>
            <a:r>
              <a:rPr lang="tt-RU" dirty="0"/>
              <a:t>manylary a</a:t>
            </a:r>
            <a:r>
              <a:rPr lang="hr-HR" dirty="0"/>
              <a:t>ň</a:t>
            </a:r>
            <a:r>
              <a:rPr lang="tt-RU" dirty="0"/>
              <a:t>lad</a:t>
            </a:r>
            <a:r>
              <a:rPr lang="hr-HR" dirty="0"/>
              <a:t>ý</a:t>
            </a:r>
            <a:r>
              <a:rPr lang="tt-RU" dirty="0"/>
              <a:t>ar</a:t>
            </a:r>
            <a:r>
              <a:rPr lang="hr-HR" dirty="0"/>
              <a:t>. </a:t>
            </a:r>
            <a:endParaRPr lang="ru-RU" dirty="0"/>
          </a:p>
          <a:p>
            <a:r>
              <a:rPr lang="en-US" b="1" dirty="0" err="1"/>
              <a:t>Karz</a:t>
            </a:r>
            <a:r>
              <a:rPr lang="hr-HR" dirty="0"/>
              <a:t> – </a:t>
            </a:r>
            <a:r>
              <a:rPr lang="en-US" dirty="0" err="1"/>
              <a:t>bu</a:t>
            </a:r>
            <a:r>
              <a:rPr lang="en-US" dirty="0"/>
              <a:t> </a:t>
            </a:r>
            <a:r>
              <a:rPr lang="en-US" dirty="0" err="1"/>
              <a:t>ykdysady</a:t>
            </a:r>
            <a:r>
              <a:rPr lang="en-US" dirty="0"/>
              <a:t> </a:t>
            </a:r>
            <a:r>
              <a:rPr lang="en-US" dirty="0" err="1"/>
              <a:t>gatna</a:t>
            </a:r>
            <a:r>
              <a:rPr lang="hr-HR" dirty="0"/>
              <a:t>ş</a:t>
            </a:r>
            <a:r>
              <a:rPr lang="en-US" dirty="0" err="1"/>
              <a:t>yklary</a:t>
            </a:r>
            <a:r>
              <a:rPr lang="hr-HR" dirty="0"/>
              <a:t>ň </a:t>
            </a:r>
            <a:r>
              <a:rPr lang="en-US" dirty="0" err="1"/>
              <a:t>bir</a:t>
            </a:r>
            <a:r>
              <a:rPr lang="en-US" dirty="0"/>
              <a:t> b</a:t>
            </a:r>
            <a:r>
              <a:rPr lang="hr-HR" dirty="0"/>
              <a:t>ö</a:t>
            </a:r>
            <a:r>
              <a:rPr lang="en-US" dirty="0" err="1"/>
              <a:t>legidir</a:t>
            </a:r>
            <a:r>
              <a:rPr lang="hr-HR" dirty="0"/>
              <a:t>.</a:t>
            </a:r>
            <a:endParaRPr lang="ru-RU" dirty="0"/>
          </a:p>
          <a:p>
            <a:r>
              <a:rPr lang="hr-HR" dirty="0"/>
              <a:t>Yzyna gaýtarmak şerti bilen tölegli esasda, wagtlaýynça ulanmaga berilýän gymmata </a:t>
            </a:r>
            <a:r>
              <a:rPr lang="hr-HR" b="1" dirty="0"/>
              <a:t>karz</a:t>
            </a:r>
            <a:r>
              <a:rPr lang="hr-HR" dirty="0"/>
              <a:t> diýilýär.</a:t>
            </a:r>
            <a:endParaRPr lang="ru-RU" dirty="0"/>
          </a:p>
          <a:p>
            <a:r>
              <a:rPr lang="hr-HR" dirty="0"/>
              <a:t>Hususy serişdeleriniň bolmadyk ýa-da ýetmezçilik eden ýagdaýynda edara görnüşli we şahsy taraplar ýetmeýän pul maýasyny wagtlaýynça ulanmak üçin satyn almaly bolýarlar. Karz baradaky düşünje-de, ine şeýlelik bilen döreýär.</a:t>
            </a:r>
            <a:endParaRPr lang="ru-RU" dirty="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hr-HR" b="1" dirty="0" smtClean="0"/>
              <a:t>Karz barada düşünje </a:t>
            </a:r>
            <a:endParaRPr lang="ru-RU" dirty="0"/>
          </a:p>
        </p:txBody>
      </p:sp>
      <p:sp>
        <p:nvSpPr>
          <p:cNvPr id="3" name="Содержимое 2"/>
          <p:cNvSpPr>
            <a:spLocks noGrp="1"/>
          </p:cNvSpPr>
          <p:nvPr>
            <p:ph idx="1"/>
          </p:nvPr>
        </p:nvSpPr>
        <p:spPr>
          <a:xfrm>
            <a:off x="457200" y="1142984"/>
            <a:ext cx="8229600" cy="5500726"/>
          </a:xfrm>
        </p:spPr>
        <p:txBody>
          <a:bodyPr>
            <a:normAutofit fontScale="85000" lnSpcReduction="10000"/>
          </a:bodyPr>
          <a:lstStyle/>
          <a:p>
            <a:r>
              <a:rPr lang="hr-HR" dirty="0"/>
              <a:t>Bir tarapdan, jemgyýetde ulanylmaýan pul serişdeleri mydama bolup durýar </a:t>
            </a:r>
            <a:r>
              <a:rPr lang="hr-HR" dirty="0" smtClean="0"/>
              <a:t>(ilatyň </a:t>
            </a:r>
            <a:r>
              <a:rPr lang="hr-HR" dirty="0"/>
              <a:t>süýşürintgileri we ş.m.). </a:t>
            </a:r>
            <a:endParaRPr lang="en-US" dirty="0" smtClean="0"/>
          </a:p>
          <a:p>
            <a:r>
              <a:rPr lang="hr-HR" dirty="0" smtClean="0"/>
              <a:t>Beýleki </a:t>
            </a:r>
            <a:r>
              <a:rPr lang="hr-HR" dirty="0"/>
              <a:t>bir tarapdan bolsa, jemgyýetde hemişe goşmaça pul serişdelerine isleg döreýär (önümçiligi giňeltmäge </a:t>
            </a:r>
            <a:r>
              <a:rPr lang="hr-HR" dirty="0" smtClean="0"/>
              <a:t>we </a:t>
            </a:r>
            <a:r>
              <a:rPr lang="hr-HR" dirty="0"/>
              <a:t>ş.m.). </a:t>
            </a:r>
            <a:endParaRPr lang="en-US" dirty="0" smtClean="0"/>
          </a:p>
          <a:p>
            <a:r>
              <a:rPr lang="hr-HR" dirty="0" smtClean="0"/>
              <a:t>Bu </a:t>
            </a:r>
            <a:r>
              <a:rPr lang="hr-HR" dirty="0"/>
              <a:t>ýagdaýy, öz gazanjyny pul araçyllygyndan görýän banklar, hem özleriniň, hem jemgyýetiň bähbidine ulanýarlar. </a:t>
            </a:r>
            <a:endParaRPr lang="en-US" dirty="0" smtClean="0"/>
          </a:p>
          <a:p>
            <a:r>
              <a:rPr lang="hr-HR" dirty="0" smtClean="0"/>
              <a:t>Olar</a:t>
            </a:r>
            <a:r>
              <a:rPr lang="hr-HR" dirty="0"/>
              <a:t>, </a:t>
            </a:r>
            <a:r>
              <a:rPr lang="hr-HR" b="1" dirty="0"/>
              <a:t>goýum (depozit) kabul etmek </a:t>
            </a:r>
            <a:r>
              <a:rPr lang="hr-HR" dirty="0"/>
              <a:t>we olar boýunça goýum göterimini tölemek arkaly, ulanylmaýan pul serişdelerini özlerinde jemleýärler. Banklar tarapyndan, şol pul serişdeler alynandakysyndan ýokary göterim goýlyp, </a:t>
            </a:r>
            <a:r>
              <a:rPr lang="hr-HR" b="1" dirty="0"/>
              <a:t>karzyna berilýär. </a:t>
            </a:r>
            <a:endParaRPr lang="ru-RU"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hr-HR" sz="2400" b="1" dirty="0" smtClean="0"/>
              <a:t>Karz </a:t>
            </a:r>
            <a:r>
              <a:rPr lang="hr-HR" sz="2400" b="1" dirty="0"/>
              <a:t>geleşigine gatnaşýan karzlaşdyryjya görä, karz </a:t>
            </a:r>
            <a:r>
              <a:rPr lang="hr-HR" sz="2400" b="1" dirty="0" smtClean="0"/>
              <a:t>görnüşler</a:t>
            </a:r>
            <a:r>
              <a:rPr lang="sq-AL" sz="2400" b="1" dirty="0" smtClean="0"/>
              <a:t>i</a:t>
            </a:r>
            <a:r>
              <a:rPr lang="hr-HR" sz="2400" b="1" dirty="0" smtClean="0"/>
              <a:t> </a:t>
            </a:r>
            <a:endParaRPr lang="ru-RU" sz="2400" b="1" dirty="0"/>
          </a:p>
        </p:txBody>
      </p:sp>
      <p:sp>
        <p:nvSpPr>
          <p:cNvPr id="3" name="Содержимое 2"/>
          <p:cNvSpPr>
            <a:spLocks noGrp="1"/>
          </p:cNvSpPr>
          <p:nvPr>
            <p:ph idx="1"/>
          </p:nvPr>
        </p:nvSpPr>
        <p:spPr>
          <a:xfrm>
            <a:off x="214282" y="714356"/>
            <a:ext cx="8643998" cy="5857916"/>
          </a:xfrm>
        </p:spPr>
        <p:txBody>
          <a:bodyPr>
            <a:normAutofit fontScale="85000" lnSpcReduction="20000"/>
          </a:bodyPr>
          <a:lstStyle/>
          <a:p>
            <a:r>
              <a:rPr lang="hr-HR" b="1" dirty="0"/>
              <a:t>bank karzy</a:t>
            </a:r>
            <a:r>
              <a:rPr lang="hr-HR" b="1" dirty="0" smtClean="0"/>
              <a:t>;</a:t>
            </a:r>
            <a:r>
              <a:rPr lang="en-US" b="1" dirty="0"/>
              <a:t> </a:t>
            </a:r>
            <a:r>
              <a:rPr lang="en-US" dirty="0" err="1"/>
              <a:t>onu</a:t>
            </a:r>
            <a:r>
              <a:rPr lang="hr-HR" dirty="0"/>
              <a:t>ň diňe </a:t>
            </a:r>
            <a:r>
              <a:rPr lang="en-US" dirty="0" err="1"/>
              <a:t>hususy</a:t>
            </a:r>
            <a:r>
              <a:rPr lang="en-US" dirty="0"/>
              <a:t> </a:t>
            </a:r>
            <a:r>
              <a:rPr lang="en-US" dirty="0" err="1"/>
              <a:t>seri</a:t>
            </a:r>
            <a:r>
              <a:rPr lang="hr-HR" dirty="0"/>
              <a:t>ş</a:t>
            </a:r>
            <a:r>
              <a:rPr lang="en-US" dirty="0" err="1"/>
              <a:t>delerini</a:t>
            </a:r>
            <a:r>
              <a:rPr lang="hr-HR" dirty="0"/>
              <a:t>ň </a:t>
            </a:r>
            <a:r>
              <a:rPr lang="en-US" dirty="0" err="1"/>
              <a:t>hasabyna</a:t>
            </a:r>
            <a:r>
              <a:rPr lang="en-US" dirty="0"/>
              <a:t> d</a:t>
            </a:r>
            <a:r>
              <a:rPr lang="hr-HR" dirty="0"/>
              <a:t>ä</a:t>
            </a:r>
            <a:r>
              <a:rPr lang="en-US" dirty="0"/>
              <a:t>l</a:t>
            </a:r>
            <a:r>
              <a:rPr lang="hr-HR" dirty="0"/>
              <a:t>-</a:t>
            </a:r>
            <a:r>
              <a:rPr lang="en-US" dirty="0"/>
              <a:t>de</a:t>
            </a:r>
            <a:r>
              <a:rPr lang="hr-HR" dirty="0"/>
              <a:t>, </a:t>
            </a:r>
            <a:r>
              <a:rPr lang="en-US" dirty="0"/>
              <a:t>e</a:t>
            </a:r>
            <a:r>
              <a:rPr lang="hr-HR" dirty="0"/>
              <a:t>ý</a:t>
            </a:r>
            <a:r>
              <a:rPr lang="en-US" dirty="0" err="1"/>
              <a:t>sem</a:t>
            </a:r>
            <a:r>
              <a:rPr lang="en-US" dirty="0"/>
              <a:t> </a:t>
            </a:r>
            <a:r>
              <a:rPr lang="en-US" dirty="0" err="1"/>
              <a:t>esasan</a:t>
            </a:r>
            <a:r>
              <a:rPr lang="en-US" dirty="0"/>
              <a:t> </a:t>
            </a:r>
            <a:r>
              <a:rPr lang="en-US" dirty="0" err="1"/>
              <a:t>da</a:t>
            </a:r>
            <a:r>
              <a:rPr lang="hr-HR" dirty="0"/>
              <a:t>ş</a:t>
            </a:r>
            <a:r>
              <a:rPr lang="en-US" dirty="0" err="1"/>
              <a:t>yndan</a:t>
            </a:r>
            <a:r>
              <a:rPr lang="hr-HR" dirty="0"/>
              <a:t> ç</a:t>
            </a:r>
            <a:r>
              <a:rPr lang="en-US" dirty="0" err="1"/>
              <a:t>ekil</a:t>
            </a:r>
            <a:r>
              <a:rPr lang="hr-HR" dirty="0"/>
              <a:t>ýä</a:t>
            </a:r>
            <a:r>
              <a:rPr lang="en-US" dirty="0"/>
              <a:t>n </a:t>
            </a:r>
            <a:r>
              <a:rPr lang="en-US" dirty="0" err="1"/>
              <a:t>seri</a:t>
            </a:r>
            <a:r>
              <a:rPr lang="hr-HR" dirty="0"/>
              <a:t>ş</a:t>
            </a:r>
            <a:r>
              <a:rPr lang="en-US" dirty="0" err="1"/>
              <a:t>deleri</a:t>
            </a:r>
            <a:r>
              <a:rPr lang="hr-HR" dirty="0"/>
              <a:t>ň </a:t>
            </a:r>
            <a:r>
              <a:rPr lang="en-US" dirty="0" err="1"/>
              <a:t>hasabyna</a:t>
            </a:r>
            <a:r>
              <a:rPr lang="en-US" dirty="0"/>
              <a:t> </a:t>
            </a:r>
            <a:r>
              <a:rPr lang="en-US" dirty="0" err="1"/>
              <a:t>karzla</a:t>
            </a:r>
            <a:r>
              <a:rPr lang="hr-HR" dirty="0"/>
              <a:t>ş</a:t>
            </a:r>
            <a:r>
              <a:rPr lang="en-US" dirty="0" err="1"/>
              <a:t>dyr</a:t>
            </a:r>
            <a:r>
              <a:rPr lang="hr-HR" dirty="0"/>
              <a:t>ý</a:t>
            </a:r>
            <a:r>
              <a:rPr lang="en-US" dirty="0" err="1"/>
              <a:t>andygydyr</a:t>
            </a:r>
            <a:r>
              <a:rPr lang="hr-HR" dirty="0"/>
              <a:t>. </a:t>
            </a:r>
            <a:r>
              <a:rPr lang="en-US" dirty="0" err="1"/>
              <a:t>Bir</a:t>
            </a:r>
            <a:r>
              <a:rPr lang="en-US" dirty="0"/>
              <a:t> sub</a:t>
            </a:r>
            <a:r>
              <a:rPr lang="hr-HR" dirty="0"/>
              <a:t>ý</a:t>
            </a:r>
            <a:r>
              <a:rPr lang="en-US" dirty="0" err="1"/>
              <a:t>ektden</a:t>
            </a:r>
            <a:r>
              <a:rPr lang="en-US" dirty="0"/>
              <a:t> </a:t>
            </a:r>
            <a:r>
              <a:rPr lang="en-US" dirty="0" err="1"/>
              <a:t>pul</a:t>
            </a:r>
            <a:r>
              <a:rPr lang="en-US" dirty="0"/>
              <a:t> </a:t>
            </a:r>
            <a:r>
              <a:rPr lang="en-US" dirty="0" err="1"/>
              <a:t>seri</a:t>
            </a:r>
            <a:r>
              <a:rPr lang="hr-HR" dirty="0"/>
              <a:t>ş</a:t>
            </a:r>
            <a:r>
              <a:rPr lang="en-US" dirty="0" err="1"/>
              <a:t>delerini</a:t>
            </a:r>
            <a:r>
              <a:rPr lang="en-US" dirty="0"/>
              <a:t> </a:t>
            </a:r>
            <a:r>
              <a:rPr lang="en-US" dirty="0" err="1"/>
              <a:t>karzyna</a:t>
            </a:r>
            <a:r>
              <a:rPr lang="en-US" dirty="0"/>
              <a:t> </a:t>
            </a:r>
            <a:r>
              <a:rPr lang="en-US" dirty="0" err="1"/>
              <a:t>almak</a:t>
            </a:r>
            <a:r>
              <a:rPr lang="en-US" dirty="0"/>
              <a:t> </a:t>
            </a:r>
            <a:r>
              <a:rPr lang="en-US" dirty="0" err="1"/>
              <a:t>bilen</a:t>
            </a:r>
            <a:r>
              <a:rPr lang="en-US" dirty="0"/>
              <a:t> bank </a:t>
            </a:r>
            <a:r>
              <a:rPr lang="en-US" dirty="0" err="1"/>
              <a:t>olary</a:t>
            </a:r>
            <a:r>
              <a:rPr lang="en-US" dirty="0"/>
              <a:t> </a:t>
            </a:r>
            <a:r>
              <a:rPr lang="en-US" dirty="0" err="1"/>
              <a:t>toplap</a:t>
            </a:r>
            <a:r>
              <a:rPr lang="hr-HR" dirty="0"/>
              <a:t>, </a:t>
            </a:r>
            <a:r>
              <a:rPr lang="en-US" dirty="0" err="1"/>
              <a:t>ga</a:t>
            </a:r>
            <a:r>
              <a:rPr lang="hr-HR" dirty="0"/>
              <a:t>ý</a:t>
            </a:r>
            <a:r>
              <a:rPr lang="en-US" dirty="0" err="1"/>
              <a:t>tadan</a:t>
            </a:r>
            <a:r>
              <a:rPr lang="en-US" dirty="0"/>
              <a:t> pa</a:t>
            </a:r>
            <a:r>
              <a:rPr lang="hr-HR" dirty="0"/>
              <a:t>ý</a:t>
            </a:r>
            <a:r>
              <a:rPr lang="en-US" dirty="0"/>
              <a:t>la</a:t>
            </a:r>
            <a:r>
              <a:rPr lang="hr-HR" dirty="0"/>
              <a:t>ý</a:t>
            </a:r>
            <a:r>
              <a:rPr lang="en-US" dirty="0" err="1"/>
              <a:t>ar</a:t>
            </a:r>
            <a:r>
              <a:rPr lang="hr-HR" dirty="0"/>
              <a:t>, ýagny </a:t>
            </a:r>
            <a:r>
              <a:rPr lang="en-US" dirty="0"/>
              <a:t>be</a:t>
            </a:r>
            <a:r>
              <a:rPr lang="hr-HR" dirty="0"/>
              <a:t>ý</a:t>
            </a:r>
            <a:r>
              <a:rPr lang="en-US" dirty="0" err="1"/>
              <a:t>leki</a:t>
            </a:r>
            <a:r>
              <a:rPr lang="en-US" dirty="0"/>
              <a:t> </a:t>
            </a:r>
            <a:r>
              <a:rPr lang="hr-HR" dirty="0"/>
              <a:t>edara görnüşli </a:t>
            </a:r>
            <a:r>
              <a:rPr lang="en-US" dirty="0"/>
              <a:t>we</a:t>
            </a:r>
            <a:r>
              <a:rPr lang="hr-HR" dirty="0"/>
              <a:t> ş</a:t>
            </a:r>
            <a:r>
              <a:rPr lang="en-US" dirty="0" err="1"/>
              <a:t>ahsy</a:t>
            </a:r>
            <a:r>
              <a:rPr lang="en-US" dirty="0"/>
              <a:t> </a:t>
            </a:r>
            <a:r>
              <a:rPr lang="en-US" dirty="0" err="1"/>
              <a:t>taraplara</a:t>
            </a:r>
            <a:r>
              <a:rPr lang="en-US" dirty="0"/>
              <a:t> </a:t>
            </a:r>
            <a:r>
              <a:rPr lang="en-US" dirty="0" err="1"/>
              <a:t>wagtla</a:t>
            </a:r>
            <a:r>
              <a:rPr lang="hr-HR" dirty="0"/>
              <a:t>ý</a:t>
            </a:r>
            <a:r>
              <a:rPr lang="en-US" dirty="0" err="1"/>
              <a:t>yn</a:t>
            </a:r>
            <a:r>
              <a:rPr lang="en-US" dirty="0"/>
              <a:t> </a:t>
            </a:r>
            <a:r>
              <a:rPr lang="en-US" dirty="0" err="1"/>
              <a:t>ulanmaga</a:t>
            </a:r>
            <a:r>
              <a:rPr lang="en-US" dirty="0"/>
              <a:t> </a:t>
            </a:r>
            <a:r>
              <a:rPr lang="en-US" dirty="0" err="1"/>
              <a:t>karzyna</a:t>
            </a:r>
            <a:r>
              <a:rPr lang="en-US" dirty="0"/>
              <a:t> </a:t>
            </a:r>
            <a:r>
              <a:rPr lang="en-US" dirty="0" err="1"/>
              <a:t>ber</a:t>
            </a:r>
            <a:r>
              <a:rPr lang="hr-HR" dirty="0"/>
              <a:t>ýä</a:t>
            </a:r>
            <a:r>
              <a:rPr lang="en-US" dirty="0"/>
              <a:t>r</a:t>
            </a:r>
            <a:r>
              <a:rPr lang="hr-HR" dirty="0"/>
              <a:t>.</a:t>
            </a:r>
            <a:endParaRPr lang="ru-RU" dirty="0"/>
          </a:p>
          <a:p>
            <a:r>
              <a:rPr lang="hr-HR" b="1" dirty="0" smtClean="0"/>
              <a:t>täjirçilik </a:t>
            </a:r>
            <a:r>
              <a:rPr lang="hr-HR" b="1" dirty="0"/>
              <a:t>(hojalyk) karzy</a:t>
            </a:r>
            <a:r>
              <a:rPr lang="hr-HR" b="1" dirty="0" smtClean="0"/>
              <a:t>;</a:t>
            </a:r>
            <a:r>
              <a:rPr lang="en-US" dirty="0"/>
              <a:t> </a:t>
            </a:r>
            <a:r>
              <a:rPr lang="en-US" dirty="0" err="1"/>
              <a:t>haryt</a:t>
            </a:r>
            <a:r>
              <a:rPr lang="en-US" dirty="0"/>
              <a:t> g</a:t>
            </a:r>
            <a:r>
              <a:rPr lang="hr-HR" dirty="0"/>
              <a:t>ö</a:t>
            </a:r>
            <a:r>
              <a:rPr lang="en-US" dirty="0" err="1"/>
              <a:t>rn</a:t>
            </a:r>
            <a:r>
              <a:rPr lang="hr-HR" dirty="0"/>
              <a:t>üş</a:t>
            </a:r>
            <a:r>
              <a:rPr lang="en-US" dirty="0" err="1"/>
              <a:t>inde</a:t>
            </a:r>
            <a:r>
              <a:rPr lang="en-US" dirty="0"/>
              <a:t> </a:t>
            </a:r>
            <a:r>
              <a:rPr lang="en-US" dirty="0" err="1"/>
              <a:t>satyjylar</a:t>
            </a:r>
            <a:r>
              <a:rPr lang="en-US" dirty="0"/>
              <a:t> </a:t>
            </a:r>
            <a:r>
              <a:rPr lang="en-US" dirty="0" err="1"/>
              <a:t>tarapyndan</a:t>
            </a:r>
            <a:r>
              <a:rPr lang="en-US" dirty="0"/>
              <a:t> </a:t>
            </a:r>
            <a:r>
              <a:rPr lang="en-US" dirty="0" err="1"/>
              <a:t>alyjylara</a:t>
            </a:r>
            <a:r>
              <a:rPr lang="en-US" dirty="0"/>
              <a:t> </a:t>
            </a:r>
            <a:r>
              <a:rPr lang="en-US" dirty="0" err="1"/>
              <a:t>harytlary</a:t>
            </a:r>
            <a:r>
              <a:rPr lang="hr-HR" dirty="0"/>
              <a:t>ň ý</a:t>
            </a:r>
            <a:r>
              <a:rPr lang="en-US" dirty="0"/>
              <a:t>a</a:t>
            </a:r>
            <a:r>
              <a:rPr lang="hr-HR" dirty="0"/>
              <a:t>-</a:t>
            </a:r>
            <a:r>
              <a:rPr lang="en-US" dirty="0" err="1"/>
              <a:t>da</a:t>
            </a:r>
            <a:r>
              <a:rPr lang="en-US" dirty="0"/>
              <a:t> </a:t>
            </a:r>
            <a:r>
              <a:rPr lang="en-US" dirty="0" err="1"/>
              <a:t>hyzmatlary</a:t>
            </a:r>
            <a:r>
              <a:rPr lang="hr-HR" dirty="0"/>
              <a:t>ň </a:t>
            </a:r>
            <a:r>
              <a:rPr lang="en-US" dirty="0"/>
              <a:t>t</a:t>
            </a:r>
            <a:r>
              <a:rPr lang="hr-HR" dirty="0"/>
              <a:t>ö</a:t>
            </a:r>
            <a:r>
              <a:rPr lang="en-US" dirty="0" err="1"/>
              <a:t>legini</a:t>
            </a:r>
            <a:r>
              <a:rPr lang="en-US" dirty="0"/>
              <a:t> </a:t>
            </a:r>
            <a:r>
              <a:rPr lang="en-US" dirty="0" err="1"/>
              <a:t>gijikdirmek</a:t>
            </a:r>
            <a:r>
              <a:rPr lang="hr-HR" dirty="0"/>
              <a:t>, ý</a:t>
            </a:r>
            <a:r>
              <a:rPr lang="en-US" dirty="0" err="1"/>
              <a:t>agny</a:t>
            </a:r>
            <a:r>
              <a:rPr lang="en-US" dirty="0"/>
              <a:t> </a:t>
            </a:r>
            <a:r>
              <a:rPr lang="hr-HR" dirty="0"/>
              <a:t>yza süýşirmek </a:t>
            </a:r>
            <a:r>
              <a:rPr lang="en-US" dirty="0" err="1"/>
              <a:t>esasynda</a:t>
            </a:r>
            <a:r>
              <a:rPr lang="en-US" dirty="0"/>
              <a:t> </a:t>
            </a:r>
            <a:r>
              <a:rPr lang="en-US" dirty="0" err="1"/>
              <a:t>beril</a:t>
            </a:r>
            <a:r>
              <a:rPr lang="hr-HR" dirty="0"/>
              <a:t>ýä</a:t>
            </a:r>
            <a:r>
              <a:rPr lang="en-US" dirty="0"/>
              <a:t>r</a:t>
            </a:r>
            <a:r>
              <a:rPr lang="hr-HR" dirty="0"/>
              <a:t>.</a:t>
            </a:r>
            <a:endParaRPr lang="ru-RU" dirty="0"/>
          </a:p>
          <a:p>
            <a:r>
              <a:rPr lang="hr-HR" b="1" dirty="0" smtClean="0"/>
              <a:t>döwlet </a:t>
            </a:r>
            <a:r>
              <a:rPr lang="hr-HR" b="1" dirty="0"/>
              <a:t>karzy</a:t>
            </a:r>
            <a:r>
              <a:rPr lang="hr-HR" dirty="0" smtClean="0"/>
              <a:t>;</a:t>
            </a:r>
            <a:r>
              <a:rPr lang="en-US" dirty="0"/>
              <a:t> Bu</a:t>
            </a:r>
            <a:r>
              <a:rPr lang="hr-HR" dirty="0"/>
              <a:t> ý</a:t>
            </a:r>
            <a:r>
              <a:rPr lang="en-US" dirty="0" err="1"/>
              <a:t>erde</a:t>
            </a:r>
            <a:r>
              <a:rPr lang="en-US" dirty="0"/>
              <a:t> </a:t>
            </a:r>
            <a:r>
              <a:rPr lang="en-US" dirty="0" err="1"/>
              <a:t>karz</a:t>
            </a:r>
            <a:r>
              <a:rPr lang="en-US" dirty="0"/>
              <a:t> </a:t>
            </a:r>
            <a:r>
              <a:rPr lang="en-US" dirty="0" err="1"/>
              <a:t>alyjy</a:t>
            </a:r>
            <a:r>
              <a:rPr lang="hr-HR" dirty="0"/>
              <a:t> (ý</a:t>
            </a:r>
            <a:r>
              <a:rPr lang="en-US" dirty="0"/>
              <a:t>a</a:t>
            </a:r>
            <a:r>
              <a:rPr lang="hr-HR" dirty="0"/>
              <a:t>-</a:t>
            </a:r>
            <a:r>
              <a:rPr lang="en-US" dirty="0" err="1"/>
              <a:t>da</a:t>
            </a:r>
            <a:r>
              <a:rPr lang="en-US" dirty="0"/>
              <a:t> </a:t>
            </a:r>
            <a:r>
              <a:rPr lang="en-US" dirty="0" err="1"/>
              <a:t>karz</a:t>
            </a:r>
            <a:r>
              <a:rPr lang="en-US" dirty="0"/>
              <a:t> </a:t>
            </a:r>
            <a:r>
              <a:rPr lang="en-US" dirty="0" err="1"/>
              <a:t>beriji</a:t>
            </a:r>
            <a:r>
              <a:rPr lang="hr-HR" dirty="0"/>
              <a:t>) </a:t>
            </a:r>
            <a:r>
              <a:rPr lang="en-US" dirty="0" err="1"/>
              <a:t>bolup</a:t>
            </a:r>
            <a:r>
              <a:rPr lang="en-US" dirty="0"/>
              <a:t> d</a:t>
            </a:r>
            <a:r>
              <a:rPr lang="hr-HR" dirty="0"/>
              <a:t>ö</a:t>
            </a:r>
            <a:r>
              <a:rPr lang="en-US" dirty="0" err="1"/>
              <a:t>wlet</a:t>
            </a:r>
            <a:r>
              <a:rPr lang="hr-HR" dirty="0"/>
              <a:t> ý</a:t>
            </a:r>
            <a:r>
              <a:rPr lang="en-US" dirty="0"/>
              <a:t>a</a:t>
            </a:r>
            <a:r>
              <a:rPr lang="hr-HR" dirty="0"/>
              <a:t>-</a:t>
            </a:r>
            <a:r>
              <a:rPr lang="en-US" dirty="0" err="1"/>
              <a:t>da</a:t>
            </a:r>
            <a:r>
              <a:rPr lang="hr-HR" dirty="0"/>
              <a:t> ý</a:t>
            </a:r>
            <a:r>
              <a:rPr lang="en-US" dirty="0" err="1"/>
              <a:t>erli</a:t>
            </a:r>
            <a:r>
              <a:rPr lang="en-US" dirty="0"/>
              <a:t> h</a:t>
            </a:r>
            <a:r>
              <a:rPr lang="hr-HR" dirty="0"/>
              <a:t>ä</a:t>
            </a:r>
            <a:r>
              <a:rPr lang="en-US" dirty="0" err="1"/>
              <a:t>kim</a:t>
            </a:r>
            <a:r>
              <a:rPr lang="hr-HR" dirty="0"/>
              <a:t>ý</a:t>
            </a:r>
            <a:r>
              <a:rPr lang="en-US" dirty="0"/>
              <a:t>et </a:t>
            </a:r>
            <a:r>
              <a:rPr lang="en-US" dirty="0" err="1"/>
              <a:t>guramalary</a:t>
            </a:r>
            <a:r>
              <a:rPr lang="hr-HR" dirty="0"/>
              <a:t> ç</a:t>
            </a:r>
            <a:r>
              <a:rPr lang="en-US" dirty="0" err="1"/>
              <a:t>yky</a:t>
            </a:r>
            <a:r>
              <a:rPr lang="hr-HR" dirty="0"/>
              <a:t>ş </a:t>
            </a:r>
            <a:r>
              <a:rPr lang="en-US" dirty="0" err="1"/>
              <a:t>ed</a:t>
            </a:r>
            <a:r>
              <a:rPr lang="hr-HR" dirty="0"/>
              <a:t>ýä</a:t>
            </a:r>
            <a:r>
              <a:rPr lang="en-US" dirty="0" err="1"/>
              <a:t>rler</a:t>
            </a:r>
            <a:r>
              <a:rPr lang="hr-HR" dirty="0"/>
              <a:t>. </a:t>
            </a:r>
            <a:endParaRPr lang="ru-RU" dirty="0"/>
          </a:p>
          <a:p>
            <a:r>
              <a:rPr lang="hr-HR" b="1" dirty="0" smtClean="0"/>
              <a:t>halkara </a:t>
            </a:r>
            <a:r>
              <a:rPr lang="hr-HR" b="1" dirty="0"/>
              <a:t>karzy</a:t>
            </a:r>
            <a:r>
              <a:rPr lang="hr-HR" b="1" dirty="0" smtClean="0"/>
              <a:t>;</a:t>
            </a:r>
            <a:r>
              <a:rPr lang="sv-FI" dirty="0"/>
              <a:t> Karz gatnaşyklaryna şol bir taraplar girýär (banklar, kärhanalar, döwlet, ilat). Diňe bir aýratynlygy, haýsam bolsa bir tarap daşary ýurtly bolýar.</a:t>
            </a:r>
            <a:endParaRPr lang="ru-RU" dirty="0"/>
          </a:p>
          <a:p>
            <a:r>
              <a:rPr lang="hr-HR" b="1" dirty="0" smtClean="0"/>
              <a:t>raýat karzy ;</a:t>
            </a:r>
            <a:r>
              <a:rPr lang="hr-HR" dirty="0" smtClean="0"/>
              <a:t> </a:t>
            </a:r>
            <a:r>
              <a:rPr lang="hr-HR" dirty="0"/>
              <a:t>Karzlaşdyryjy hökmünde </a:t>
            </a:r>
            <a:r>
              <a:rPr lang="sv-FI" dirty="0"/>
              <a:t>aýratyn</a:t>
            </a:r>
            <a:r>
              <a:rPr lang="hr-HR" dirty="0"/>
              <a:t> raýatlar, şahsy taraplar çykyş edýärler. </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hr-HR" b="1" dirty="0"/>
              <a:t>Karz alyjynyň maksatlaýyn islegine baglylykda hem karzyň görnüşleri</a:t>
            </a:r>
            <a:endParaRPr lang="ru-RU" b="1" dirty="0"/>
          </a:p>
        </p:txBody>
      </p:sp>
      <p:sp>
        <p:nvSpPr>
          <p:cNvPr id="3" name="Содержимое 2"/>
          <p:cNvSpPr>
            <a:spLocks noGrp="1"/>
          </p:cNvSpPr>
          <p:nvPr>
            <p:ph idx="1"/>
          </p:nvPr>
        </p:nvSpPr>
        <p:spPr/>
        <p:txBody>
          <a:bodyPr/>
          <a:lstStyle/>
          <a:p>
            <a:r>
              <a:rPr lang="hr-HR" dirty="0" smtClean="0"/>
              <a:t>Önümçilik we </a:t>
            </a:r>
            <a:r>
              <a:rPr lang="hr-HR" dirty="0"/>
              <a:t>sarp ediş </a:t>
            </a:r>
            <a:r>
              <a:rPr lang="hr-HR" dirty="0" smtClean="0"/>
              <a:t>görnüşlere bölünýär</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ru-RU" b="1" dirty="0" err="1"/>
              <a:t>Karzyň</a:t>
            </a:r>
            <a:r>
              <a:rPr lang="ru-RU" b="1" dirty="0"/>
              <a:t> </a:t>
            </a:r>
            <a:r>
              <a:rPr lang="ru-RU" b="1" dirty="0" err="1"/>
              <a:t>ýerine</a:t>
            </a:r>
            <a:r>
              <a:rPr lang="ru-RU" b="1" dirty="0"/>
              <a:t> </a:t>
            </a:r>
            <a:r>
              <a:rPr lang="ru-RU" b="1" dirty="0" err="1"/>
              <a:t>ýetirýän</a:t>
            </a:r>
            <a:r>
              <a:rPr lang="ru-RU" b="1" dirty="0"/>
              <a:t> </a:t>
            </a:r>
            <a:r>
              <a:rPr lang="ru-RU" b="1" dirty="0" err="1"/>
              <a:t>wezipeleri</a:t>
            </a:r>
            <a:endParaRPr lang="ru-RU" b="1" dirty="0"/>
          </a:p>
        </p:txBody>
      </p:sp>
      <p:sp>
        <p:nvSpPr>
          <p:cNvPr id="3" name="Содержимое 2"/>
          <p:cNvSpPr>
            <a:spLocks noGrp="1"/>
          </p:cNvSpPr>
          <p:nvPr>
            <p:ph idx="1"/>
          </p:nvPr>
        </p:nvSpPr>
        <p:spPr>
          <a:xfrm>
            <a:off x="457200" y="928670"/>
            <a:ext cx="8229600" cy="5643602"/>
          </a:xfrm>
        </p:spPr>
        <p:txBody>
          <a:bodyPr>
            <a:normAutofit fontScale="92500" lnSpcReduction="10000"/>
          </a:bodyPr>
          <a:lstStyle/>
          <a:p>
            <a:r>
              <a:rPr lang="hr-HR" b="1" dirty="0"/>
              <a:t>Gaýtadan paýlaýyş </a:t>
            </a:r>
            <a:r>
              <a:rPr lang="hr-HR" dirty="0"/>
              <a:t>– bu karzyň kömegi bilen ykdysadyýetde yzyna gaýtarylmak esasynda serişdeler toplanyp, olaryň gaýtadan paýlanylmagy amala aşyrylýar.</a:t>
            </a:r>
            <a:endParaRPr lang="ru-RU" dirty="0"/>
          </a:p>
          <a:p>
            <a:r>
              <a:rPr lang="ru-RU" b="1" dirty="0" err="1"/>
              <a:t>Hakyky</a:t>
            </a:r>
            <a:r>
              <a:rPr lang="ru-RU" b="1" dirty="0"/>
              <a:t> </a:t>
            </a:r>
            <a:r>
              <a:rPr lang="ru-RU" b="1" dirty="0" err="1"/>
              <a:t>pullaryň</a:t>
            </a:r>
            <a:r>
              <a:rPr lang="ru-RU" b="1" dirty="0"/>
              <a:t> </a:t>
            </a:r>
            <a:r>
              <a:rPr lang="ru-RU" b="1" dirty="0" err="1"/>
              <a:t>ornuny</a:t>
            </a:r>
            <a:r>
              <a:rPr lang="ru-RU" b="1" dirty="0"/>
              <a:t> </a:t>
            </a:r>
            <a:r>
              <a:rPr lang="ru-RU" b="1" dirty="0" err="1"/>
              <a:t>karz</a:t>
            </a:r>
            <a:r>
              <a:rPr lang="ru-RU" b="1" dirty="0"/>
              <a:t> </a:t>
            </a:r>
            <a:r>
              <a:rPr lang="ru-RU" b="1" dirty="0" err="1"/>
              <a:t>amallarynyň</a:t>
            </a:r>
            <a:r>
              <a:rPr lang="ru-RU" b="1" dirty="0"/>
              <a:t> </a:t>
            </a:r>
            <a:r>
              <a:rPr lang="ru-RU" b="1" dirty="0" err="1"/>
              <a:t>tutmak</a:t>
            </a:r>
            <a:r>
              <a:rPr lang="ru-RU" b="1" dirty="0"/>
              <a:t> </a:t>
            </a:r>
            <a:r>
              <a:rPr lang="ru-RU" b="1" dirty="0" err="1" smtClean="0"/>
              <a:t>wezipesi</a:t>
            </a:r>
            <a:r>
              <a:rPr lang="sq-AL" b="1" dirty="0" smtClean="0"/>
              <a:t>:</a:t>
            </a:r>
            <a:r>
              <a:rPr lang="sq-AL" dirty="0" smtClean="0"/>
              <a:t> </a:t>
            </a:r>
            <a:r>
              <a:rPr lang="hr-HR" dirty="0"/>
              <a:t>Bazar gatnaşyklarynyň ösmegi netijesinde bu </a:t>
            </a:r>
            <a:r>
              <a:rPr lang="hr-HR" dirty="0" smtClean="0"/>
              <a:t>am</a:t>
            </a:r>
            <a:r>
              <a:rPr lang="sq-AL" dirty="0" smtClean="0"/>
              <a:t>a</a:t>
            </a:r>
            <a:r>
              <a:rPr lang="hr-HR" dirty="0" smtClean="0"/>
              <a:t>llaryň </a:t>
            </a:r>
            <a:r>
              <a:rPr lang="hr-HR" dirty="0"/>
              <a:t>möçberi has hem artýar. Harytlar we hyzmatlar üçin nagt däl hasaplaşyklar bilen baglanyşykly bir hasapdan başga bir hasaba pul geçirmeleri we bergileriň özara hasaplaşylmagy netijesinde, nagt görnüşindäki pul tölegleri azaldylýar we pul dolanyşygynyň düzümi kadalaşdyrylýar.</a:t>
            </a:r>
            <a:endParaRPr lang="ru-RU" dirty="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hr-HR" b="1" dirty="0" smtClean="0"/>
              <a:t>Karzyň zerurlygy</a:t>
            </a:r>
            <a:endParaRPr lang="ru-RU" b="1" dirty="0"/>
          </a:p>
        </p:txBody>
      </p:sp>
      <p:sp>
        <p:nvSpPr>
          <p:cNvPr id="3" name="Содержимое 2"/>
          <p:cNvSpPr>
            <a:spLocks noGrp="1"/>
          </p:cNvSpPr>
          <p:nvPr>
            <p:ph idx="1"/>
          </p:nvPr>
        </p:nvSpPr>
        <p:spPr>
          <a:xfrm>
            <a:off x="457200" y="785794"/>
            <a:ext cx="8229600" cy="5786478"/>
          </a:xfrm>
        </p:spPr>
        <p:txBody>
          <a:bodyPr>
            <a:normAutofit fontScale="92500" lnSpcReduction="20000"/>
          </a:bodyPr>
          <a:lstStyle/>
          <a:p>
            <a:r>
              <a:rPr lang="hr-HR" dirty="0"/>
              <a:t>Karzyň netijeli ulanylmagy bilen </a:t>
            </a:r>
            <a:r>
              <a:rPr lang="hr-HR" b="1" dirty="0"/>
              <a:t>islegleriň kanagatlandyrylmagy </a:t>
            </a:r>
            <a:r>
              <a:rPr lang="hr-HR" dirty="0"/>
              <a:t>gysga wagtyň içinde amala aşyrylýar. Karz alyjy (kärhana) gymmatyň goşmaça ulanylmagynyň hasabyna </a:t>
            </a:r>
            <a:r>
              <a:rPr lang="hr-HR" b="1" dirty="0"/>
              <a:t>öz serişdelerini artdyrmaklyga </a:t>
            </a:r>
            <a:r>
              <a:rPr lang="hr-HR" dirty="0"/>
              <a:t>hem-de </a:t>
            </a:r>
            <a:r>
              <a:rPr lang="hr-HR" b="1" dirty="0"/>
              <a:t>önümçiligi giňeltmeklige </a:t>
            </a:r>
            <a:r>
              <a:rPr lang="hr-HR" dirty="0"/>
              <a:t>we önümçilik maksatly ugurlary, </a:t>
            </a:r>
            <a:r>
              <a:rPr lang="hr-HR" b="1" dirty="0"/>
              <a:t>işleri çaltlandyrmaklyga mümkinçilik alýar. </a:t>
            </a:r>
            <a:r>
              <a:rPr lang="hr-HR" dirty="0"/>
              <a:t>Wagtlaýyn ulanylmaýan serişdeleri bar bolan karz berijiler, olary karz alyjylara beren ýagdaýynda goşmaça pul serişdelerini almaga mümkinçilikleri bolýar.</a:t>
            </a:r>
            <a:endParaRPr lang="ru-RU" dirty="0"/>
          </a:p>
          <a:p>
            <a:r>
              <a:rPr lang="hr-HR" dirty="0"/>
              <a:t>Pul görnüşinde berilýän karzlar täze töleg serişdesini </a:t>
            </a:r>
            <a:r>
              <a:rPr lang="hr-HR" dirty="0" smtClean="0"/>
              <a:t>aňladýar. </a:t>
            </a:r>
            <a:r>
              <a:rPr lang="hr-HR" b="1" dirty="0" smtClean="0"/>
              <a:t>Serişdeleriň </a:t>
            </a:r>
            <a:r>
              <a:rPr lang="hr-HR" b="1" dirty="0"/>
              <a:t>aýlanmagy </a:t>
            </a:r>
            <a:r>
              <a:rPr lang="hr-HR" dirty="0"/>
              <a:t>karz gatnaşyklarynyň emele gelmeginiň we ösmeginiň ykdysady esasy hasaplanýar.</a:t>
            </a:r>
            <a:endParaRPr lang="ru-RU"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Karzyň</a:t>
            </a:r>
            <a:r>
              <a:rPr lang="ru-RU" b="1" dirty="0"/>
              <a:t> </a:t>
            </a:r>
            <a:r>
              <a:rPr lang="ru-RU" b="1" dirty="0" err="1"/>
              <a:t>mümkinçilikleriniň</a:t>
            </a:r>
            <a:r>
              <a:rPr lang="ru-RU" b="1" dirty="0"/>
              <a:t> </a:t>
            </a:r>
            <a:r>
              <a:rPr lang="ru-RU" b="1" dirty="0" err="1"/>
              <a:t>doly</a:t>
            </a:r>
            <a:r>
              <a:rPr lang="ru-RU" b="1" dirty="0"/>
              <a:t> </a:t>
            </a:r>
            <a:r>
              <a:rPr lang="ru-RU" b="1" dirty="0" err="1"/>
              <a:t>ulanylmagy</a:t>
            </a:r>
            <a:r>
              <a:rPr lang="ru-RU" b="1" dirty="0"/>
              <a:t> </a:t>
            </a:r>
            <a:r>
              <a:rPr lang="ru-RU" b="1" dirty="0" err="1" smtClean="0"/>
              <a:t>üçin</a:t>
            </a:r>
            <a:r>
              <a:rPr lang="ru-RU" b="1" dirty="0" smtClean="0"/>
              <a:t> </a:t>
            </a:r>
            <a:r>
              <a:rPr lang="ru-RU" b="1" dirty="0" err="1" smtClean="0"/>
              <a:t>şert</a:t>
            </a:r>
            <a:r>
              <a:rPr lang="sq-AL" b="1" dirty="0" smtClean="0"/>
              <a:t>i</a:t>
            </a:r>
            <a:endParaRPr lang="ru-RU" b="1" dirty="0"/>
          </a:p>
        </p:txBody>
      </p:sp>
      <p:sp>
        <p:nvSpPr>
          <p:cNvPr id="3" name="Содержимое 2"/>
          <p:cNvSpPr>
            <a:spLocks noGrp="1"/>
          </p:cNvSpPr>
          <p:nvPr>
            <p:ph idx="1"/>
          </p:nvPr>
        </p:nvSpPr>
        <p:spPr>
          <a:xfrm>
            <a:off x="428596" y="1428736"/>
            <a:ext cx="8229600" cy="5214974"/>
          </a:xfrm>
        </p:spPr>
        <p:txBody>
          <a:bodyPr>
            <a:normAutofit/>
          </a:bodyPr>
          <a:lstStyle/>
          <a:p>
            <a:r>
              <a:rPr lang="hr-HR" dirty="0"/>
              <a:t>Karz berijiniň we karz alyjynyň bähbitleri gabat gelen ýagdaýynda karz zerur hasaplanýar.</a:t>
            </a:r>
            <a:endParaRPr lang="ru-RU" dirty="0"/>
          </a:p>
          <a:p>
            <a:r>
              <a:rPr lang="hr-HR" dirty="0" smtClean="0"/>
              <a:t>Karz </a:t>
            </a:r>
            <a:r>
              <a:rPr lang="hr-HR" dirty="0"/>
              <a:t>geleşigine gatnaşyjylar, ýagny karz beriji we karz alyjy ykdysady gatnaşyklaryň netijesinde ýüze çykýan borçnamalaryň ýerine ýetirilmegine maddy kepil geçýän özbaşdak taraplar (subýektler) hökmünde çykyş edýärler.</a:t>
            </a:r>
            <a:endParaRPr lang="ru-RU" dirty="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Bazar</a:t>
            </a:r>
            <a:r>
              <a:rPr lang="ru-RU" b="1" dirty="0"/>
              <a:t> </a:t>
            </a:r>
            <a:r>
              <a:rPr lang="ru-RU" b="1" dirty="0" err="1"/>
              <a:t>ykdysady</a:t>
            </a:r>
            <a:r>
              <a:rPr lang="hr-HR" b="1" dirty="0"/>
              <a:t>ý</a:t>
            </a:r>
            <a:r>
              <a:rPr lang="ru-RU" b="1" dirty="0" err="1"/>
              <a:t>etinde</a:t>
            </a:r>
            <a:r>
              <a:rPr lang="ru-RU" b="1" dirty="0"/>
              <a:t> </a:t>
            </a:r>
            <a:r>
              <a:rPr lang="ru-RU" b="1" dirty="0" err="1"/>
              <a:t>karzy</a:t>
            </a:r>
            <a:r>
              <a:rPr lang="hr-HR" b="1" dirty="0"/>
              <a:t>ň </a:t>
            </a:r>
            <a:r>
              <a:rPr lang="ru-RU" b="1" dirty="0" err="1"/>
              <a:t>k</a:t>
            </a:r>
            <a:r>
              <a:rPr lang="hr-HR" b="1" dirty="0"/>
              <a:t>ö</a:t>
            </a:r>
            <a:r>
              <a:rPr lang="ru-RU" b="1" dirty="0" err="1"/>
              <a:t>megi</a:t>
            </a:r>
            <a:r>
              <a:rPr lang="ru-RU" b="1" dirty="0"/>
              <a:t> </a:t>
            </a:r>
            <a:r>
              <a:rPr lang="ru-RU" b="1" dirty="0" err="1"/>
              <a:t>bilen</a:t>
            </a:r>
            <a:r>
              <a:rPr lang="ru-RU" b="1" dirty="0"/>
              <a:t> </a:t>
            </a:r>
            <a:r>
              <a:rPr lang="ru-RU" b="1" dirty="0" err="1"/>
              <a:t>a</a:t>
            </a:r>
            <a:r>
              <a:rPr lang="hr-HR" b="1" dirty="0"/>
              <a:t>ş</a:t>
            </a:r>
            <a:r>
              <a:rPr lang="ru-RU" b="1" dirty="0" err="1"/>
              <a:t>akdaky</a:t>
            </a:r>
            <a:r>
              <a:rPr lang="ru-RU" b="1" dirty="0"/>
              <a:t> </a:t>
            </a:r>
            <a:r>
              <a:rPr lang="ru-RU" b="1" dirty="0" err="1"/>
              <a:t>wezipeler</a:t>
            </a:r>
            <a:r>
              <a:rPr lang="hr-HR" b="1" dirty="0"/>
              <a:t> çö</a:t>
            </a:r>
            <a:r>
              <a:rPr lang="ru-RU" b="1" dirty="0" err="1"/>
              <a:t>z</a:t>
            </a:r>
            <a:r>
              <a:rPr lang="hr-HR" b="1" dirty="0"/>
              <a:t>ü</a:t>
            </a:r>
            <a:r>
              <a:rPr lang="ru-RU" b="1" dirty="0" err="1"/>
              <a:t>l</a:t>
            </a:r>
            <a:r>
              <a:rPr lang="hr-HR" b="1" dirty="0"/>
              <a:t>ýä</a:t>
            </a:r>
            <a:r>
              <a:rPr lang="ru-RU" b="1" dirty="0" err="1"/>
              <a:t>r</a:t>
            </a:r>
            <a:endParaRPr lang="ru-RU" b="1" dirty="0"/>
          </a:p>
        </p:txBody>
      </p:sp>
      <p:sp>
        <p:nvSpPr>
          <p:cNvPr id="3" name="Содержимое 2"/>
          <p:cNvSpPr>
            <a:spLocks noGrp="1"/>
          </p:cNvSpPr>
          <p:nvPr>
            <p:ph idx="1"/>
          </p:nvPr>
        </p:nvSpPr>
        <p:spPr>
          <a:xfrm>
            <a:off x="457200" y="1600200"/>
            <a:ext cx="8229600" cy="4972072"/>
          </a:xfrm>
        </p:spPr>
        <p:txBody>
          <a:bodyPr>
            <a:normAutofit fontScale="85000" lnSpcReduction="10000"/>
          </a:bodyPr>
          <a:lstStyle/>
          <a:p>
            <a:r>
              <a:rPr lang="ru-RU" dirty="0" err="1"/>
              <a:t>kapitaly</a:t>
            </a:r>
            <a:r>
              <a:rPr lang="hr-HR" dirty="0"/>
              <a:t>ň (</a:t>
            </a:r>
            <a:r>
              <a:rPr lang="ru-RU" dirty="0" err="1"/>
              <a:t>ma</a:t>
            </a:r>
            <a:r>
              <a:rPr lang="hr-HR" dirty="0"/>
              <a:t>ý</a:t>
            </a:r>
            <a:r>
              <a:rPr lang="ru-RU" dirty="0" err="1"/>
              <a:t>any</a:t>
            </a:r>
            <a:r>
              <a:rPr lang="hr-HR" dirty="0"/>
              <a:t>ň) </a:t>
            </a:r>
            <a:r>
              <a:rPr lang="ru-RU" dirty="0" err="1"/>
              <a:t>bir</a:t>
            </a:r>
            <a:r>
              <a:rPr lang="ru-RU" dirty="0"/>
              <a:t> </a:t>
            </a:r>
            <a:r>
              <a:rPr lang="ru-RU" dirty="0" err="1"/>
              <a:t>pudakdan</a:t>
            </a:r>
            <a:r>
              <a:rPr lang="ru-RU" dirty="0"/>
              <a:t> </a:t>
            </a:r>
            <a:r>
              <a:rPr lang="ru-RU" dirty="0" err="1"/>
              <a:t>be</a:t>
            </a:r>
            <a:r>
              <a:rPr lang="hr-HR" dirty="0"/>
              <a:t>ý</a:t>
            </a:r>
            <a:r>
              <a:rPr lang="ru-RU" dirty="0" err="1"/>
              <a:t>leki</a:t>
            </a:r>
            <a:r>
              <a:rPr lang="ru-RU" dirty="0"/>
              <a:t> </a:t>
            </a:r>
            <a:r>
              <a:rPr lang="ru-RU" dirty="0" err="1"/>
              <a:t>pudaga</a:t>
            </a:r>
            <a:r>
              <a:rPr lang="ru-RU" dirty="0"/>
              <a:t> </a:t>
            </a:r>
            <a:r>
              <a:rPr lang="ru-RU" dirty="0" err="1"/>
              <a:t>akymy</a:t>
            </a:r>
            <a:r>
              <a:rPr lang="hr-HR" dirty="0"/>
              <a:t> ý</a:t>
            </a:r>
            <a:r>
              <a:rPr lang="ru-RU" dirty="0" err="1"/>
              <a:t>e</a:t>
            </a:r>
            <a:r>
              <a:rPr lang="hr-HR" dirty="0"/>
              <a:t>ň</a:t>
            </a:r>
            <a:r>
              <a:rPr lang="ru-RU" dirty="0" err="1"/>
              <a:t>ille</a:t>
            </a:r>
            <a:r>
              <a:rPr lang="hr-HR" dirty="0"/>
              <a:t>şýä</a:t>
            </a:r>
            <a:r>
              <a:rPr lang="ru-RU" dirty="0" err="1"/>
              <a:t>r</a:t>
            </a:r>
            <a:r>
              <a:rPr lang="ru-RU" dirty="0"/>
              <a:t> </a:t>
            </a:r>
            <a:r>
              <a:rPr lang="ru-RU" dirty="0" err="1"/>
              <a:t>we</a:t>
            </a:r>
            <a:r>
              <a:rPr lang="ru-RU" dirty="0"/>
              <a:t> </a:t>
            </a:r>
            <a:r>
              <a:rPr lang="ru-RU" dirty="0" err="1"/>
              <a:t>hakykata</a:t>
            </a:r>
            <a:r>
              <a:rPr lang="hr-HR" dirty="0"/>
              <a:t> ö</a:t>
            </a:r>
            <a:r>
              <a:rPr lang="ru-RU" dirty="0" err="1"/>
              <a:t>wr</a:t>
            </a:r>
            <a:r>
              <a:rPr lang="hr-HR" dirty="0"/>
              <a:t>ü</a:t>
            </a:r>
            <a:r>
              <a:rPr lang="ru-RU" dirty="0" err="1"/>
              <a:t>l</a:t>
            </a:r>
            <a:r>
              <a:rPr lang="hr-HR" dirty="0"/>
              <a:t>ý</a:t>
            </a:r>
            <a:r>
              <a:rPr lang="ru-RU" dirty="0" err="1"/>
              <a:t>ar</a:t>
            </a:r>
            <a:r>
              <a:rPr lang="hr-HR" dirty="0"/>
              <a:t>. Ş</a:t>
            </a:r>
            <a:r>
              <a:rPr lang="ru-RU" dirty="0" err="1"/>
              <a:t>e</a:t>
            </a:r>
            <a:r>
              <a:rPr lang="hr-HR" dirty="0"/>
              <a:t>ý</a:t>
            </a:r>
            <a:r>
              <a:rPr lang="ru-RU" dirty="0" err="1"/>
              <a:t>lelikde</a:t>
            </a:r>
            <a:r>
              <a:rPr lang="hr-HR" dirty="0"/>
              <a:t>, </a:t>
            </a:r>
            <a:r>
              <a:rPr lang="ru-RU" dirty="0" err="1"/>
              <a:t>karz</a:t>
            </a:r>
            <a:r>
              <a:rPr lang="hr-HR" dirty="0"/>
              <a:t> ö</a:t>
            </a:r>
            <a:r>
              <a:rPr lang="ru-RU" dirty="0" err="1"/>
              <a:t>zba</a:t>
            </a:r>
            <a:r>
              <a:rPr lang="hr-HR" dirty="0"/>
              <a:t>ş</a:t>
            </a:r>
            <a:r>
              <a:rPr lang="ru-RU" dirty="0" err="1"/>
              <a:t>dak</a:t>
            </a:r>
            <a:r>
              <a:rPr lang="ru-RU" dirty="0"/>
              <a:t> </a:t>
            </a:r>
            <a:r>
              <a:rPr lang="ru-RU" dirty="0" err="1"/>
              <a:t>kapitaly</a:t>
            </a:r>
            <a:r>
              <a:rPr lang="hr-HR" dirty="0"/>
              <a:t>ň çä</a:t>
            </a:r>
            <a:r>
              <a:rPr lang="ru-RU" dirty="0" err="1"/>
              <a:t>klendirmelerini</a:t>
            </a:r>
            <a:r>
              <a:rPr lang="hr-HR" dirty="0"/>
              <a:t> ý</a:t>
            </a:r>
            <a:r>
              <a:rPr lang="ru-RU" dirty="0" err="1"/>
              <a:t>e</a:t>
            </a:r>
            <a:r>
              <a:rPr lang="hr-HR" dirty="0"/>
              <a:t>ň</a:t>
            </a:r>
            <a:r>
              <a:rPr lang="ru-RU" dirty="0" err="1"/>
              <a:t>ip</a:t>
            </a:r>
            <a:r>
              <a:rPr lang="ru-RU" dirty="0"/>
              <a:t> </a:t>
            </a:r>
            <a:r>
              <a:rPr lang="ru-RU" dirty="0" err="1"/>
              <a:t>ge</a:t>
            </a:r>
            <a:r>
              <a:rPr lang="hr-HR" dirty="0"/>
              <a:t>çýä</a:t>
            </a:r>
            <a:r>
              <a:rPr lang="ru-RU" dirty="0" err="1"/>
              <a:t>r</a:t>
            </a:r>
            <a:r>
              <a:rPr lang="hr-HR" dirty="0"/>
              <a:t>. </a:t>
            </a:r>
            <a:r>
              <a:rPr lang="ru-RU" dirty="0" err="1" smtClean="0"/>
              <a:t>Karzy</a:t>
            </a:r>
            <a:r>
              <a:rPr lang="hr-HR" dirty="0"/>
              <a:t>ň </a:t>
            </a:r>
            <a:r>
              <a:rPr lang="ru-RU" dirty="0" err="1"/>
              <a:t>bu</a:t>
            </a:r>
            <a:r>
              <a:rPr lang="ru-RU" dirty="0"/>
              <a:t> </a:t>
            </a:r>
            <a:r>
              <a:rPr lang="ru-RU" dirty="0" err="1"/>
              <a:t>akymy</a:t>
            </a:r>
            <a:r>
              <a:rPr lang="ru-RU" dirty="0"/>
              <a:t> </a:t>
            </a:r>
            <a:r>
              <a:rPr lang="ru-RU" dirty="0" err="1"/>
              <a:t>jemgy</a:t>
            </a:r>
            <a:r>
              <a:rPr lang="hr-HR" dirty="0"/>
              <a:t>ý</a:t>
            </a:r>
            <a:r>
              <a:rPr lang="ru-RU" dirty="0" err="1"/>
              <a:t>et</a:t>
            </a:r>
            <a:r>
              <a:rPr lang="hr-HR" dirty="0"/>
              <a:t>ç</a:t>
            </a:r>
            <a:r>
              <a:rPr lang="ru-RU" dirty="0" err="1"/>
              <a:t>ilik</a:t>
            </a:r>
            <a:r>
              <a:rPr lang="ru-RU" dirty="0"/>
              <a:t> </a:t>
            </a:r>
            <a:r>
              <a:rPr lang="ru-RU" dirty="0" err="1"/>
              <a:t>h</a:t>
            </a:r>
            <a:r>
              <a:rPr lang="hr-HR" dirty="0"/>
              <a:t>ä</a:t>
            </a:r>
            <a:r>
              <a:rPr lang="ru-RU" dirty="0" err="1"/>
              <a:t>si</a:t>
            </a:r>
            <a:r>
              <a:rPr lang="hr-HR" dirty="0"/>
              <a:t>ý</a:t>
            </a:r>
            <a:r>
              <a:rPr lang="ru-RU" dirty="0" err="1"/>
              <a:t>ete</a:t>
            </a:r>
            <a:r>
              <a:rPr lang="ru-RU" dirty="0"/>
              <a:t> </a:t>
            </a:r>
            <a:r>
              <a:rPr lang="ru-RU" dirty="0" err="1"/>
              <a:t>e</a:t>
            </a:r>
            <a:r>
              <a:rPr lang="hr-HR" dirty="0"/>
              <a:t>ý</a:t>
            </a:r>
            <a:r>
              <a:rPr lang="ru-RU" dirty="0" err="1"/>
              <a:t>er</a:t>
            </a:r>
            <a:r>
              <a:rPr lang="hr-HR" dirty="0"/>
              <a:t>ýä</a:t>
            </a:r>
            <a:r>
              <a:rPr lang="ru-RU" dirty="0" err="1"/>
              <a:t>r</a:t>
            </a:r>
            <a:r>
              <a:rPr lang="ru-RU" dirty="0"/>
              <a:t> </a:t>
            </a:r>
            <a:r>
              <a:rPr lang="ru-RU" dirty="0" err="1"/>
              <a:t>we</a:t>
            </a:r>
            <a:r>
              <a:rPr lang="ru-RU" dirty="0"/>
              <a:t> </a:t>
            </a:r>
            <a:r>
              <a:rPr lang="ru-RU" dirty="0" err="1"/>
              <a:t>d</a:t>
            </a:r>
            <a:r>
              <a:rPr lang="hr-HR" dirty="0"/>
              <a:t>ö</a:t>
            </a:r>
            <a:r>
              <a:rPr lang="ru-RU" dirty="0" err="1"/>
              <a:t>wlet</a:t>
            </a:r>
            <a:r>
              <a:rPr lang="ru-RU" dirty="0"/>
              <a:t> </a:t>
            </a:r>
            <a:r>
              <a:rPr lang="ru-RU" dirty="0" err="1"/>
              <a:t>tarapyndan</a:t>
            </a:r>
            <a:r>
              <a:rPr lang="hr-HR" dirty="0"/>
              <a:t> ö</a:t>
            </a:r>
            <a:r>
              <a:rPr lang="ru-RU" dirty="0" err="1"/>
              <a:t>n</a:t>
            </a:r>
            <a:r>
              <a:rPr lang="hr-HR" dirty="0"/>
              <a:t>ü</a:t>
            </a:r>
            <a:r>
              <a:rPr lang="ru-RU" dirty="0" err="1"/>
              <a:t>m</a:t>
            </a:r>
            <a:r>
              <a:rPr lang="hr-HR" dirty="0"/>
              <a:t>ç</a:t>
            </a:r>
            <a:r>
              <a:rPr lang="ru-RU" dirty="0" err="1"/>
              <a:t>iligi</a:t>
            </a:r>
            <a:r>
              <a:rPr lang="hr-HR" dirty="0"/>
              <a:t>ň </a:t>
            </a:r>
            <a:r>
              <a:rPr lang="ru-RU" dirty="0" err="1"/>
              <a:t>sazla</a:t>
            </a:r>
            <a:r>
              <a:rPr lang="hr-HR" dirty="0"/>
              <a:t>ş</a:t>
            </a:r>
            <a:r>
              <a:rPr lang="ru-RU" dirty="0" err="1"/>
              <a:t>ykly</a:t>
            </a:r>
            <a:r>
              <a:rPr lang="hr-HR" dirty="0"/>
              <a:t> ö</a:t>
            </a:r>
            <a:r>
              <a:rPr lang="ru-RU" dirty="0" err="1"/>
              <a:t>sd</a:t>
            </a:r>
            <a:r>
              <a:rPr lang="hr-HR" dirty="0"/>
              <a:t>ü</a:t>
            </a:r>
            <a:r>
              <a:rPr lang="ru-RU" dirty="0" err="1"/>
              <a:t>rilmeginde</a:t>
            </a:r>
            <a:r>
              <a:rPr lang="ru-RU" dirty="0"/>
              <a:t> </a:t>
            </a:r>
            <a:r>
              <a:rPr lang="ru-RU" dirty="0" err="1"/>
              <a:t>i</a:t>
            </a:r>
            <a:r>
              <a:rPr lang="hr-HR" dirty="0"/>
              <a:t>ş</a:t>
            </a:r>
            <a:r>
              <a:rPr lang="ru-RU" dirty="0" err="1"/>
              <a:t>je</a:t>
            </a:r>
            <a:r>
              <a:rPr lang="hr-HR" dirty="0"/>
              <a:t>ň </a:t>
            </a:r>
            <a:r>
              <a:rPr lang="ru-RU" dirty="0" err="1"/>
              <a:t>ulanyl</a:t>
            </a:r>
            <a:r>
              <a:rPr lang="hr-HR" dirty="0"/>
              <a:t>ý</a:t>
            </a:r>
            <a:r>
              <a:rPr lang="ru-RU" dirty="0" err="1"/>
              <a:t>ar</a:t>
            </a:r>
            <a:r>
              <a:rPr lang="hr-HR" dirty="0"/>
              <a:t>;</a:t>
            </a:r>
            <a:endParaRPr lang="ru-RU" dirty="0"/>
          </a:p>
          <a:p>
            <a:r>
              <a:rPr lang="hr-HR" dirty="0"/>
              <a:t> </a:t>
            </a:r>
            <a:r>
              <a:rPr lang="en-US" dirty="0" err="1" smtClean="0"/>
              <a:t>karz</a:t>
            </a:r>
            <a:r>
              <a:rPr lang="en-US" dirty="0" smtClean="0"/>
              <a:t> </a:t>
            </a:r>
            <a:r>
              <a:rPr lang="en-US" dirty="0" err="1"/>
              <a:t>pul</a:t>
            </a:r>
            <a:r>
              <a:rPr lang="en-US" dirty="0"/>
              <a:t> </a:t>
            </a:r>
            <a:r>
              <a:rPr lang="en-US" dirty="0" err="1"/>
              <a:t>seri</a:t>
            </a:r>
            <a:r>
              <a:rPr lang="hr-HR" dirty="0"/>
              <a:t>ş</a:t>
            </a:r>
            <a:r>
              <a:rPr lang="en-US" dirty="0" err="1"/>
              <a:t>delerine</a:t>
            </a:r>
            <a:r>
              <a:rPr lang="en-US" dirty="0"/>
              <a:t> </a:t>
            </a:r>
            <a:r>
              <a:rPr lang="en-US" dirty="0" err="1"/>
              <a:t>bolan</a:t>
            </a:r>
            <a:r>
              <a:rPr lang="hr-HR" dirty="0"/>
              <a:t> ä</a:t>
            </a:r>
            <a:r>
              <a:rPr lang="en-US" dirty="0"/>
              <a:t>girt </a:t>
            </a:r>
            <a:r>
              <a:rPr lang="en-US" dirty="0" err="1"/>
              <a:t>uly</a:t>
            </a:r>
            <a:r>
              <a:rPr lang="en-US" dirty="0"/>
              <a:t> </a:t>
            </a:r>
            <a:r>
              <a:rPr lang="en-US" dirty="0" err="1"/>
              <a:t>islegleri</a:t>
            </a:r>
            <a:r>
              <a:rPr lang="en-US" dirty="0"/>
              <a:t> </a:t>
            </a:r>
            <a:r>
              <a:rPr lang="en-US" dirty="0" err="1"/>
              <a:t>kanagatlandyrmagy</a:t>
            </a:r>
            <a:r>
              <a:rPr lang="hr-HR" dirty="0"/>
              <a:t>ň </a:t>
            </a:r>
            <a:r>
              <a:rPr lang="en-US" dirty="0" err="1"/>
              <a:t>esasy</a:t>
            </a:r>
            <a:r>
              <a:rPr lang="hr-HR" dirty="0"/>
              <a:t> ç</a:t>
            </a:r>
            <a:r>
              <a:rPr lang="en-US" dirty="0"/>
              <a:t>e</a:t>
            </a:r>
            <a:r>
              <a:rPr lang="hr-HR" dirty="0"/>
              <a:t>ş</a:t>
            </a:r>
            <a:r>
              <a:rPr lang="en-US" dirty="0" err="1"/>
              <a:t>mesidir</a:t>
            </a:r>
            <a:r>
              <a:rPr lang="hr-HR" dirty="0"/>
              <a:t>. Ö</a:t>
            </a:r>
            <a:r>
              <a:rPr lang="en-US" dirty="0"/>
              <a:t>z</a:t>
            </a:r>
            <a:r>
              <a:rPr lang="hr-HR" dirty="0"/>
              <a:t>-ö</a:t>
            </a:r>
            <a:r>
              <a:rPr lang="en-US" dirty="0"/>
              <a:t>z</a:t>
            </a:r>
            <a:r>
              <a:rPr lang="hr-HR" dirty="0"/>
              <a:t>üň</a:t>
            </a:r>
            <a:r>
              <a:rPr lang="en-US" dirty="0" err="1"/>
              <a:t>i</a:t>
            </a:r>
            <a:r>
              <a:rPr lang="en-US" dirty="0"/>
              <a:t> </a:t>
            </a:r>
            <a:r>
              <a:rPr lang="en-US" dirty="0" err="1"/>
              <a:t>mali</a:t>
            </a:r>
            <a:r>
              <a:rPr lang="hr-HR" dirty="0"/>
              <a:t>ý</a:t>
            </a:r>
            <a:r>
              <a:rPr lang="en-US" dirty="0" err="1"/>
              <a:t>ele</a:t>
            </a:r>
            <a:r>
              <a:rPr lang="hr-HR" dirty="0"/>
              <a:t>ş</a:t>
            </a:r>
            <a:r>
              <a:rPr lang="en-US" dirty="0" err="1"/>
              <a:t>dirmegi</a:t>
            </a:r>
            <a:r>
              <a:rPr lang="hr-HR" dirty="0"/>
              <a:t>ň </a:t>
            </a:r>
            <a:r>
              <a:rPr lang="en-US" dirty="0" err="1"/>
              <a:t>i</a:t>
            </a:r>
            <a:r>
              <a:rPr lang="hr-HR" dirty="0"/>
              <a:t>ň ý</a:t>
            </a:r>
            <a:r>
              <a:rPr lang="en-US" dirty="0" err="1"/>
              <a:t>okary</a:t>
            </a:r>
            <a:r>
              <a:rPr lang="en-US" dirty="0"/>
              <a:t> </a:t>
            </a:r>
            <a:r>
              <a:rPr lang="en-US" dirty="0" err="1"/>
              <a:t>derejesinde</a:t>
            </a:r>
            <a:r>
              <a:rPr lang="en-US" dirty="0"/>
              <a:t> hem </a:t>
            </a:r>
            <a:r>
              <a:rPr lang="en-US" dirty="0" err="1"/>
              <a:t>hojalyk</a:t>
            </a:r>
            <a:r>
              <a:rPr lang="en-US" dirty="0"/>
              <a:t> sub</a:t>
            </a:r>
            <a:r>
              <a:rPr lang="hr-HR" dirty="0"/>
              <a:t>ý</a:t>
            </a:r>
            <a:r>
              <a:rPr lang="en-US" dirty="0" err="1"/>
              <a:t>ektlerini</a:t>
            </a:r>
            <a:r>
              <a:rPr lang="hr-HR" dirty="0"/>
              <a:t>ň ý</a:t>
            </a:r>
            <a:r>
              <a:rPr lang="en-US" dirty="0" err="1"/>
              <a:t>okary</a:t>
            </a:r>
            <a:r>
              <a:rPr lang="en-US" dirty="0"/>
              <a:t> d</a:t>
            </a:r>
            <a:r>
              <a:rPr lang="hr-HR" dirty="0"/>
              <a:t>üş</a:t>
            </a:r>
            <a:r>
              <a:rPr lang="en-US" dirty="0" err="1"/>
              <a:t>ew</a:t>
            </a:r>
            <a:r>
              <a:rPr lang="hr-HR" dirty="0"/>
              <a:t>ü</a:t>
            </a:r>
            <a:r>
              <a:rPr lang="en-US" dirty="0" err="1"/>
              <a:t>ntli</a:t>
            </a:r>
            <a:r>
              <a:rPr lang="en-US" dirty="0"/>
              <a:t> </a:t>
            </a:r>
            <a:r>
              <a:rPr lang="en-US" dirty="0" err="1"/>
              <a:t>alnyp</a:t>
            </a:r>
            <a:r>
              <a:rPr lang="en-US" dirty="0"/>
              <a:t> </a:t>
            </a:r>
            <a:r>
              <a:rPr lang="en-US" dirty="0" err="1"/>
              <a:t>barylan</a:t>
            </a:r>
            <a:r>
              <a:rPr lang="hr-HR" dirty="0"/>
              <a:t> ý</a:t>
            </a:r>
            <a:r>
              <a:rPr lang="en-US" dirty="0" err="1"/>
              <a:t>agda</a:t>
            </a:r>
            <a:r>
              <a:rPr lang="hr-HR" dirty="0"/>
              <a:t>ý</a:t>
            </a:r>
            <a:r>
              <a:rPr lang="en-US" dirty="0" err="1"/>
              <a:t>ynda</a:t>
            </a:r>
            <a:r>
              <a:rPr lang="en-US" dirty="0"/>
              <a:t> hem ma</a:t>
            </a:r>
            <a:r>
              <a:rPr lang="hr-HR" dirty="0"/>
              <a:t>ý</a:t>
            </a:r>
            <a:r>
              <a:rPr lang="en-US" dirty="0"/>
              <a:t>a go</a:t>
            </a:r>
            <a:r>
              <a:rPr lang="hr-HR" dirty="0"/>
              <a:t>ý</a:t>
            </a:r>
            <a:r>
              <a:rPr lang="en-US" dirty="0" err="1"/>
              <a:t>umlar</a:t>
            </a:r>
            <a:r>
              <a:rPr lang="en-US" dirty="0"/>
              <a:t> we g</a:t>
            </a:r>
            <a:r>
              <a:rPr lang="hr-HR" dirty="0"/>
              <a:t>ü</a:t>
            </a:r>
            <a:r>
              <a:rPr lang="en-US" dirty="0" err="1"/>
              <a:t>ndelik</a:t>
            </a:r>
            <a:r>
              <a:rPr lang="en-US" dirty="0"/>
              <a:t> </a:t>
            </a:r>
            <a:r>
              <a:rPr lang="en-US" dirty="0" err="1"/>
              <a:t>i</a:t>
            </a:r>
            <a:r>
              <a:rPr lang="hr-HR" dirty="0"/>
              <a:t>ş</a:t>
            </a:r>
            <a:r>
              <a:rPr lang="en-US" dirty="0" err="1"/>
              <a:t>leri</a:t>
            </a:r>
            <a:r>
              <a:rPr lang="en-US" dirty="0"/>
              <a:t> </a:t>
            </a:r>
            <a:r>
              <a:rPr lang="en-US" dirty="0" err="1"/>
              <a:t>amala</a:t>
            </a:r>
            <a:r>
              <a:rPr lang="en-US" dirty="0"/>
              <a:t> a</a:t>
            </a:r>
            <a:r>
              <a:rPr lang="hr-HR" dirty="0"/>
              <a:t>ş</a:t>
            </a:r>
            <a:r>
              <a:rPr lang="en-US" dirty="0" err="1"/>
              <a:t>yrmak</a:t>
            </a:r>
            <a:r>
              <a:rPr lang="hr-HR" dirty="0"/>
              <a:t> üç</a:t>
            </a:r>
            <a:r>
              <a:rPr lang="en-US" dirty="0"/>
              <a:t>in </a:t>
            </a:r>
            <a:r>
              <a:rPr lang="en-US" dirty="0" err="1"/>
              <a:t>hususy</a:t>
            </a:r>
            <a:r>
              <a:rPr lang="en-US" dirty="0"/>
              <a:t> </a:t>
            </a:r>
            <a:r>
              <a:rPr lang="en-US" dirty="0" err="1"/>
              <a:t>seri</a:t>
            </a:r>
            <a:r>
              <a:rPr lang="hr-HR" dirty="0"/>
              <a:t>ş</a:t>
            </a:r>
            <a:r>
              <a:rPr lang="en-US" dirty="0" err="1"/>
              <a:t>deler</a:t>
            </a:r>
            <a:r>
              <a:rPr lang="hr-HR" dirty="0"/>
              <a:t> ý</a:t>
            </a:r>
            <a:r>
              <a:rPr lang="en-US" dirty="0" err="1"/>
              <a:t>eterlik</a:t>
            </a:r>
            <a:r>
              <a:rPr lang="en-US" dirty="0"/>
              <a:t> d</a:t>
            </a:r>
            <a:r>
              <a:rPr lang="hr-HR" dirty="0"/>
              <a:t>ä</a:t>
            </a:r>
            <a:r>
              <a:rPr lang="en-US" dirty="0" err="1"/>
              <a:t>ldir</a:t>
            </a:r>
            <a:r>
              <a:rPr lang="hr-HR" dirty="0"/>
              <a:t>.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1223</Words>
  <Application>Microsoft Office PowerPoint</Application>
  <PresentationFormat>Экран (4:3)</PresentationFormat>
  <Paragraphs>43</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Karz, onuň görnüşleri we wezipeleri. </vt:lpstr>
      <vt:lpstr>Karz barada düşünje </vt:lpstr>
      <vt:lpstr>Karz barada düşünje </vt:lpstr>
      <vt:lpstr>Karz geleşigine gatnaşýan karzlaşdyryjya görä, karz görnüşleri </vt:lpstr>
      <vt:lpstr>Karz alyjynyň maksatlaýyn islegine baglylykda hem karzyň görnüşleri</vt:lpstr>
      <vt:lpstr>Karzyň ýerine ýetirýän wezipeleri</vt:lpstr>
      <vt:lpstr>Karzyň zerurlygy</vt:lpstr>
      <vt:lpstr>Karzyň mümkinçilikleriniň doly ulanylmagy üçin şerti</vt:lpstr>
      <vt:lpstr>Bazar ykdysadyýetinde karzyň kömegi bilen aşakdaky wezipeler çözülýär</vt:lpstr>
      <vt:lpstr>Karzyň obýektiw zerurlygy</vt:lpstr>
      <vt:lpstr>Karzyň, puluň we maliýäniň aýratynlyklary we özara arabaglanyşyklary</vt:lpstr>
      <vt:lpstr>Karzyň, puluň we maliýäniň aýratynlyklary we özara arabaglanyşyklary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Karz, onuň görnüşleri we wezipeleri. </dc:title>
  <dc:creator>Admin</dc:creator>
  <cp:lastModifiedBy>Admin</cp:lastModifiedBy>
  <cp:revision>46</cp:revision>
  <dcterms:created xsi:type="dcterms:W3CDTF">2013-05-16T13:26:56Z</dcterms:created>
  <dcterms:modified xsi:type="dcterms:W3CDTF">2014-03-11T05:42:08Z</dcterms:modified>
</cp:coreProperties>
</file>