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8" r:id="rId2"/>
    <p:sldId id="268" r:id="rId3"/>
    <p:sldId id="267" r:id="rId4"/>
    <p:sldId id="297" r:id="rId5"/>
    <p:sldId id="298" r:id="rId6"/>
    <p:sldId id="299" r:id="rId7"/>
    <p:sldId id="269" r:id="rId8"/>
    <p:sldId id="295" r:id="rId9"/>
    <p:sldId id="279" r:id="rId10"/>
    <p:sldId id="280" r:id="rId11"/>
    <p:sldId id="281" r:id="rId12"/>
    <p:sldId id="282" r:id="rId13"/>
    <p:sldId id="292" r:id="rId14"/>
    <p:sldId id="293" r:id="rId15"/>
    <p:sldId id="294" r:id="rId16"/>
    <p:sldId id="296" r:id="rId17"/>
    <p:sldId id="289"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99FF33"/>
    <a:srgbClr val="FF9933"/>
    <a:srgbClr val="BEA6F2"/>
    <a:srgbClr val="3BB432"/>
    <a:srgbClr val="3FC135"/>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8" autoAdjust="0"/>
    <p:restoredTop sz="94434" autoAdjust="0"/>
  </p:normalViewPr>
  <p:slideViewPr>
    <p:cSldViewPr snapToGrid="0">
      <p:cViewPr varScale="1">
        <p:scale>
          <a:sx n="74" d="100"/>
          <a:sy n="74" d="100"/>
        </p:scale>
        <p:origin x="414" y="54"/>
      </p:cViewPr>
      <p:guideLst/>
    </p:cSldViewPr>
  </p:slideViewPr>
  <p:notesTextViewPr>
    <p:cViewPr>
      <p:scale>
        <a:sx n="3" d="2"/>
        <a:sy n="3" d="2"/>
      </p:scale>
      <p:origin x="0" y="0"/>
    </p:cViewPr>
  </p:notesTextViewPr>
  <p:sorterViewPr>
    <p:cViewPr>
      <p:scale>
        <a:sx n="100" d="100"/>
        <a:sy n="100" d="100"/>
      </p:scale>
      <p:origin x="0" y="-9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CA53C3-BE69-4407-A46F-BE78F7156F79}" type="datetimeFigureOut">
              <a:rPr lang="ru-RU" smtClean="0"/>
              <a:t>15.09.2021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58DEC2-4B4A-4A6E-BC0B-0B4314FF2232}" type="slidenum">
              <a:rPr lang="ru-RU" smtClean="0"/>
              <a:t>‹#›</a:t>
            </a:fld>
            <a:endParaRPr lang="ru-RU"/>
          </a:p>
        </p:txBody>
      </p:sp>
    </p:spTree>
    <p:extLst>
      <p:ext uri="{BB962C8B-B14F-4D97-AF65-F5344CB8AC3E}">
        <p14:creationId xmlns:p14="http://schemas.microsoft.com/office/powerpoint/2010/main" val="4044639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B58DEC2-4B4A-4A6E-BC0B-0B4314FF2232}" type="slidenum">
              <a:rPr lang="ru-RU" smtClean="0"/>
              <a:t>2</a:t>
            </a:fld>
            <a:endParaRPr lang="ru-RU"/>
          </a:p>
        </p:txBody>
      </p:sp>
    </p:spTree>
    <p:extLst>
      <p:ext uri="{BB962C8B-B14F-4D97-AF65-F5344CB8AC3E}">
        <p14:creationId xmlns:p14="http://schemas.microsoft.com/office/powerpoint/2010/main" val="3680736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B58DEC2-4B4A-4A6E-BC0B-0B4314FF2232}" type="slidenum">
              <a:rPr lang="ru-RU" smtClean="0"/>
              <a:t>3</a:t>
            </a:fld>
            <a:endParaRPr lang="ru-RU"/>
          </a:p>
        </p:txBody>
      </p:sp>
    </p:spTree>
    <p:extLst>
      <p:ext uri="{BB962C8B-B14F-4D97-AF65-F5344CB8AC3E}">
        <p14:creationId xmlns:p14="http://schemas.microsoft.com/office/powerpoint/2010/main" val="2671043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B58DEC2-4B4A-4A6E-BC0B-0B4314FF2232}" type="slidenum">
              <a:rPr lang="ru-RU" smtClean="0"/>
              <a:t>4</a:t>
            </a:fld>
            <a:endParaRPr lang="ru-RU"/>
          </a:p>
        </p:txBody>
      </p:sp>
    </p:spTree>
    <p:extLst>
      <p:ext uri="{BB962C8B-B14F-4D97-AF65-F5344CB8AC3E}">
        <p14:creationId xmlns:p14="http://schemas.microsoft.com/office/powerpoint/2010/main" val="2774503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B58DEC2-4B4A-4A6E-BC0B-0B4314FF2232}" type="slidenum">
              <a:rPr lang="ru-RU" smtClean="0"/>
              <a:t>5</a:t>
            </a:fld>
            <a:endParaRPr lang="ru-RU"/>
          </a:p>
        </p:txBody>
      </p:sp>
    </p:spTree>
    <p:extLst>
      <p:ext uri="{BB962C8B-B14F-4D97-AF65-F5344CB8AC3E}">
        <p14:creationId xmlns:p14="http://schemas.microsoft.com/office/powerpoint/2010/main" val="1468558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FBF83495-5D7D-429B-A9A4-3BD7122F02BD}" type="datetimeFigureOut">
              <a:rPr lang="ru-RU" smtClean="0"/>
              <a:t>15.09.2021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603C4E-F2EB-4DAD-A4EE-20BC1807FAAF}" type="slidenum">
              <a:rPr lang="ru-RU" smtClean="0"/>
              <a:t>‹#›</a:t>
            </a:fld>
            <a:endParaRPr lang="ru-RU"/>
          </a:p>
        </p:txBody>
      </p:sp>
    </p:spTree>
    <p:extLst>
      <p:ext uri="{BB962C8B-B14F-4D97-AF65-F5344CB8AC3E}">
        <p14:creationId xmlns:p14="http://schemas.microsoft.com/office/powerpoint/2010/main" val="3807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BF83495-5D7D-429B-A9A4-3BD7122F02BD}" type="datetimeFigureOut">
              <a:rPr lang="ru-RU" smtClean="0"/>
              <a:t>15.09.2021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603C4E-F2EB-4DAD-A4EE-20BC1807FAAF}" type="slidenum">
              <a:rPr lang="ru-RU" smtClean="0"/>
              <a:t>‹#›</a:t>
            </a:fld>
            <a:endParaRPr lang="ru-RU"/>
          </a:p>
        </p:txBody>
      </p:sp>
    </p:spTree>
    <p:extLst>
      <p:ext uri="{BB962C8B-B14F-4D97-AF65-F5344CB8AC3E}">
        <p14:creationId xmlns:p14="http://schemas.microsoft.com/office/powerpoint/2010/main" val="4213008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2"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BF83495-5D7D-429B-A9A4-3BD7122F02BD}" type="datetimeFigureOut">
              <a:rPr lang="ru-RU" smtClean="0"/>
              <a:t>15.09.2021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603C4E-F2EB-4DAD-A4EE-20BC1807FAAF}" type="slidenum">
              <a:rPr lang="ru-RU" smtClean="0"/>
              <a:t>‹#›</a:t>
            </a:fld>
            <a:endParaRPr lang="ru-RU"/>
          </a:p>
        </p:txBody>
      </p:sp>
    </p:spTree>
    <p:extLst>
      <p:ext uri="{BB962C8B-B14F-4D97-AF65-F5344CB8AC3E}">
        <p14:creationId xmlns:p14="http://schemas.microsoft.com/office/powerpoint/2010/main" val="161540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BF83495-5D7D-429B-A9A4-3BD7122F02BD}" type="datetimeFigureOut">
              <a:rPr lang="ru-RU" smtClean="0"/>
              <a:t>15.09.2021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603C4E-F2EB-4DAD-A4EE-20BC1807FAAF}" type="slidenum">
              <a:rPr lang="ru-RU" smtClean="0"/>
              <a:t>‹#›</a:t>
            </a:fld>
            <a:endParaRPr lang="ru-RU"/>
          </a:p>
        </p:txBody>
      </p:sp>
    </p:spTree>
    <p:extLst>
      <p:ext uri="{BB962C8B-B14F-4D97-AF65-F5344CB8AC3E}">
        <p14:creationId xmlns:p14="http://schemas.microsoft.com/office/powerpoint/2010/main" val="3617146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42"/>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BF83495-5D7D-429B-A9A4-3BD7122F02BD}" type="datetimeFigureOut">
              <a:rPr lang="ru-RU" smtClean="0"/>
              <a:t>15.09.2021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603C4E-F2EB-4DAD-A4EE-20BC1807FAAF}" type="slidenum">
              <a:rPr lang="ru-RU" smtClean="0"/>
              <a:t>‹#›</a:t>
            </a:fld>
            <a:endParaRPr lang="ru-RU"/>
          </a:p>
        </p:txBody>
      </p:sp>
    </p:spTree>
    <p:extLst>
      <p:ext uri="{BB962C8B-B14F-4D97-AF65-F5344CB8AC3E}">
        <p14:creationId xmlns:p14="http://schemas.microsoft.com/office/powerpoint/2010/main" val="289444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BF83495-5D7D-429B-A9A4-3BD7122F02BD}" type="datetimeFigureOut">
              <a:rPr lang="ru-RU" smtClean="0"/>
              <a:t>15.09.2021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603C4E-F2EB-4DAD-A4EE-20BC1807FAAF}" type="slidenum">
              <a:rPr lang="ru-RU" smtClean="0"/>
              <a:t>‹#›</a:t>
            </a:fld>
            <a:endParaRPr lang="ru-RU"/>
          </a:p>
        </p:txBody>
      </p:sp>
    </p:spTree>
    <p:extLst>
      <p:ext uri="{BB962C8B-B14F-4D97-AF65-F5344CB8AC3E}">
        <p14:creationId xmlns:p14="http://schemas.microsoft.com/office/powerpoint/2010/main" val="193360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9"/>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a:t>Образец текста</a:t>
            </a:r>
          </a:p>
        </p:txBody>
      </p:sp>
      <p:sp>
        <p:nvSpPr>
          <p:cNvPr id="6" name="Объект 5"/>
          <p:cNvSpPr>
            <a:spLocks noGrp="1"/>
          </p:cNvSpPr>
          <p:nvPr>
            <p:ph sz="quarter" idx="4"/>
          </p:nvPr>
        </p:nvSpPr>
        <p:spPr>
          <a:xfrm>
            <a:off x="6172202"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BF83495-5D7D-429B-A9A4-3BD7122F02BD}" type="datetimeFigureOut">
              <a:rPr lang="ru-RU" smtClean="0"/>
              <a:t>15.09.2021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F603C4E-F2EB-4DAD-A4EE-20BC1807FAAF}" type="slidenum">
              <a:rPr lang="ru-RU" smtClean="0"/>
              <a:t>‹#›</a:t>
            </a:fld>
            <a:endParaRPr lang="ru-RU"/>
          </a:p>
        </p:txBody>
      </p:sp>
    </p:spTree>
    <p:extLst>
      <p:ext uri="{BB962C8B-B14F-4D97-AF65-F5344CB8AC3E}">
        <p14:creationId xmlns:p14="http://schemas.microsoft.com/office/powerpoint/2010/main" val="1403763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BF83495-5D7D-429B-A9A4-3BD7122F02BD}" type="datetimeFigureOut">
              <a:rPr lang="ru-RU" smtClean="0"/>
              <a:t>15.09.2021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F603C4E-F2EB-4DAD-A4EE-20BC1807FAAF}" type="slidenum">
              <a:rPr lang="ru-RU" smtClean="0"/>
              <a:t>‹#›</a:t>
            </a:fld>
            <a:endParaRPr lang="ru-RU"/>
          </a:p>
        </p:txBody>
      </p:sp>
    </p:spTree>
    <p:extLst>
      <p:ext uri="{BB962C8B-B14F-4D97-AF65-F5344CB8AC3E}">
        <p14:creationId xmlns:p14="http://schemas.microsoft.com/office/powerpoint/2010/main" val="342967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BF83495-5D7D-429B-A9A4-3BD7122F02BD}" type="datetimeFigureOut">
              <a:rPr lang="ru-RU" smtClean="0"/>
              <a:t>15.09.2021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F603C4E-F2EB-4DAD-A4EE-20BC1807FAAF}" type="slidenum">
              <a:rPr lang="ru-RU" smtClean="0"/>
              <a:t>‹#›</a:t>
            </a:fld>
            <a:endParaRPr lang="ru-RU"/>
          </a:p>
        </p:txBody>
      </p:sp>
    </p:spTree>
    <p:extLst>
      <p:ext uri="{BB962C8B-B14F-4D97-AF65-F5344CB8AC3E}">
        <p14:creationId xmlns:p14="http://schemas.microsoft.com/office/powerpoint/2010/main" val="3188126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BF83495-5D7D-429B-A9A4-3BD7122F02BD}" type="datetimeFigureOut">
              <a:rPr lang="ru-RU" smtClean="0"/>
              <a:t>15.09.2021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603C4E-F2EB-4DAD-A4EE-20BC1807FAAF}" type="slidenum">
              <a:rPr lang="ru-RU" smtClean="0"/>
              <a:t>‹#›</a:t>
            </a:fld>
            <a:endParaRPr lang="ru-RU"/>
          </a:p>
        </p:txBody>
      </p:sp>
    </p:spTree>
    <p:extLst>
      <p:ext uri="{BB962C8B-B14F-4D97-AF65-F5344CB8AC3E}">
        <p14:creationId xmlns:p14="http://schemas.microsoft.com/office/powerpoint/2010/main" val="3902889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BF83495-5D7D-429B-A9A4-3BD7122F02BD}" type="datetimeFigureOut">
              <a:rPr lang="ru-RU" smtClean="0"/>
              <a:t>15.09.2021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603C4E-F2EB-4DAD-A4EE-20BC1807FAAF}" type="slidenum">
              <a:rPr lang="ru-RU" smtClean="0"/>
              <a:t>‹#›</a:t>
            </a:fld>
            <a:endParaRPr lang="ru-RU"/>
          </a:p>
        </p:txBody>
      </p:sp>
    </p:spTree>
    <p:extLst>
      <p:ext uri="{BB962C8B-B14F-4D97-AF65-F5344CB8AC3E}">
        <p14:creationId xmlns:p14="http://schemas.microsoft.com/office/powerpoint/2010/main" val="1896715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83495-5D7D-429B-A9A4-3BD7122F02BD}" type="datetimeFigureOut">
              <a:rPr lang="ru-RU" smtClean="0"/>
              <a:t>15.09.2021</a:t>
            </a:fld>
            <a:endParaRPr lang="ru-RU"/>
          </a:p>
        </p:txBody>
      </p:sp>
      <p:sp>
        <p:nvSpPr>
          <p:cNvPr id="5" name="Нижний колонтитул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03C4E-F2EB-4DAD-A4EE-20BC1807FAAF}" type="slidenum">
              <a:rPr lang="ru-RU" smtClean="0"/>
              <a:t>‹#›</a:t>
            </a:fld>
            <a:endParaRPr lang="ru-RU"/>
          </a:p>
        </p:txBody>
      </p:sp>
    </p:spTree>
    <p:extLst>
      <p:ext uri="{BB962C8B-B14F-4D97-AF65-F5344CB8AC3E}">
        <p14:creationId xmlns:p14="http://schemas.microsoft.com/office/powerpoint/2010/main" val="3431534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Скругленный прямоугольник 20"/>
          <p:cNvSpPr/>
          <p:nvPr/>
        </p:nvSpPr>
        <p:spPr>
          <a:xfrm>
            <a:off x="416834" y="181350"/>
            <a:ext cx="11432312" cy="1959958"/>
          </a:xfrm>
          <a:prstGeom prst="roundRect">
            <a:avLst>
              <a:gd name="adj" fmla="val 0"/>
            </a:avLst>
          </a:prstGeom>
          <a:solidFill>
            <a:schemeClr val="accent1">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b="1" dirty="0">
                <a:solidFill>
                  <a:schemeClr val="tx1"/>
                </a:solidFill>
                <a:latin typeface="Times New Roman" panose="02020603050405020304" pitchFamily="18" charset="0"/>
                <a:cs typeface="Times New Roman" panose="02020603050405020304" pitchFamily="18" charset="0"/>
              </a:rPr>
              <a:t>7</a:t>
            </a:r>
            <a:r>
              <a:rPr lang="tk-TM" sz="4000" b="1" dirty="0">
                <a:solidFill>
                  <a:schemeClr val="tx1"/>
                </a:solidFill>
                <a:latin typeface="Times New Roman" panose="02020603050405020304" pitchFamily="18" charset="0"/>
                <a:cs typeface="Times New Roman" panose="02020603050405020304" pitchFamily="18" charset="0"/>
              </a:rPr>
              <a:t>-nj</a:t>
            </a:r>
            <a:r>
              <a:rPr lang="en-US" sz="4000" b="1" dirty="0" err="1">
                <a:solidFill>
                  <a:schemeClr val="tx1"/>
                </a:solidFill>
                <a:latin typeface="Times New Roman" panose="02020603050405020304" pitchFamily="18" charset="0"/>
                <a:cs typeface="Times New Roman" panose="02020603050405020304" pitchFamily="18" charset="0"/>
              </a:rPr>
              <a:t>i</a:t>
            </a:r>
            <a:r>
              <a:rPr lang="tk-TM" sz="4000" b="1" dirty="0">
                <a:solidFill>
                  <a:schemeClr val="tx1"/>
                </a:solidFill>
                <a:latin typeface="Times New Roman" panose="02020603050405020304" pitchFamily="18" charset="0"/>
                <a:cs typeface="Times New Roman" panose="02020603050405020304" pitchFamily="18" charset="0"/>
              </a:rPr>
              <a:t> umumy okuw</a:t>
            </a:r>
          </a:p>
          <a:p>
            <a:pPr algn="ctr">
              <a:spcAft>
                <a:spcPts val="0"/>
              </a:spcAft>
            </a:pPr>
            <a:r>
              <a:rPr lang="tk-TM" sz="4000" b="1" dirty="0">
                <a:solidFill>
                  <a:schemeClr val="tx1"/>
                </a:solidFill>
                <a:latin typeface="Times New Roman" panose="02020603050405020304" pitchFamily="18" charset="0"/>
                <a:cs typeface="Times New Roman" panose="02020603050405020304" pitchFamily="18" charset="0"/>
              </a:rPr>
              <a:t>Tema: </a:t>
            </a:r>
            <a:r>
              <a:rPr lang="tk-TM" sz="3600" b="1" dirty="0">
                <a:latin typeface="Times New Roman" panose="02020603050405020304" pitchFamily="18" charset="0"/>
                <a:cs typeface="Times New Roman" panose="02020603050405020304" pitchFamily="18" charset="0"/>
              </a:rPr>
              <a:t>Gurluşyk gurnama çyzgylary</a:t>
            </a:r>
            <a:endParaRPr lang="ru-RU"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5" name="Группа 4"/>
          <p:cNvGrpSpPr/>
          <p:nvPr/>
        </p:nvGrpSpPr>
        <p:grpSpPr>
          <a:xfrm>
            <a:off x="416832" y="2201419"/>
            <a:ext cx="11389644" cy="4084896"/>
            <a:chOff x="798531" y="2199289"/>
            <a:chExt cx="10582842" cy="4084896"/>
          </a:xfrm>
        </p:grpSpPr>
        <p:grpSp>
          <p:nvGrpSpPr>
            <p:cNvPr id="44" name="Группа 43"/>
            <p:cNvGrpSpPr/>
            <p:nvPr/>
          </p:nvGrpSpPr>
          <p:grpSpPr>
            <a:xfrm>
              <a:off x="798531" y="2199289"/>
              <a:ext cx="10582837" cy="2800273"/>
              <a:chOff x="261550" y="870479"/>
              <a:chExt cx="8573367" cy="2800272"/>
            </a:xfrm>
            <a:solidFill>
              <a:schemeClr val="accent1">
                <a:lumMod val="20000"/>
                <a:lumOff val="80000"/>
              </a:schemeClr>
            </a:solidFill>
            <a:effectLst/>
          </p:grpSpPr>
          <p:grpSp>
            <p:nvGrpSpPr>
              <p:cNvPr id="41" name="Группа 40"/>
              <p:cNvGrpSpPr/>
              <p:nvPr/>
            </p:nvGrpSpPr>
            <p:grpSpPr>
              <a:xfrm>
                <a:off x="261552" y="1585084"/>
                <a:ext cx="8573365" cy="2085667"/>
                <a:chOff x="261549" y="1569283"/>
                <a:chExt cx="8433909" cy="1965088"/>
              </a:xfrm>
              <a:grpFill/>
            </p:grpSpPr>
            <p:sp>
              <p:nvSpPr>
                <p:cNvPr id="30" name="Пятиугольник 29"/>
                <p:cNvSpPr/>
                <p:nvPr/>
              </p:nvSpPr>
              <p:spPr>
                <a:xfrm flipH="1">
                  <a:off x="261549" y="2442324"/>
                  <a:ext cx="8433909" cy="1092047"/>
                </a:xfrm>
                <a:prstGeom prst="homePlate">
                  <a:avLst>
                    <a:gd name="adj" fmla="val 0"/>
                  </a:avLst>
                </a:prstGeom>
                <a:grpFill/>
                <a:ln>
                  <a:noFill/>
                </a:ln>
                <a:effectLst>
                  <a:outerShdw blurRad="107950" dist="12700" dir="5400000" algn="ctr">
                    <a:srgbClr val="000000"/>
                  </a:outerShdw>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0" fontAlgn="base" hangingPunct="0">
                    <a:spcAft>
                      <a:spcPts val="0"/>
                    </a:spcAft>
                  </a:pPr>
                  <a:r>
                    <a:rPr lang="en-US" sz="4000" dirty="0">
                      <a:solidFill>
                        <a:srgbClr val="000000"/>
                      </a:solidFill>
                      <a:latin typeface="Times New Roman" panose="02020603050405020304" pitchFamily="18" charset="0"/>
                      <a:ea typeface="Times New Roman" panose="02020603050405020304" pitchFamily="18" charset="0"/>
                    </a:rPr>
                    <a:t>2.</a:t>
                  </a:r>
                  <a:r>
                    <a:rPr lang="ru-RU" sz="40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Gurluşyk</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önümleriniň</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çyzgylary</a:t>
                  </a:r>
                  <a:r>
                    <a:rPr lang="ru-RU" sz="3600" dirty="0">
                      <a:latin typeface="Times New Roman" panose="02020603050405020304" pitchFamily="18" charset="0"/>
                      <a:cs typeface="Times New Roman" panose="02020603050405020304" pitchFamily="18" charset="0"/>
                    </a:rPr>
                    <a:t>.</a:t>
                  </a:r>
                  <a:endParaRPr lang="ru-RU" sz="4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1" name="Пятиугольник 30"/>
                <p:cNvSpPr/>
                <p:nvPr/>
              </p:nvSpPr>
              <p:spPr>
                <a:xfrm flipH="1">
                  <a:off x="261550" y="1569283"/>
                  <a:ext cx="8433907" cy="816405"/>
                </a:xfrm>
                <a:prstGeom prst="homePlate">
                  <a:avLst>
                    <a:gd name="adj" fmla="val 0"/>
                  </a:avLst>
                </a:prstGeom>
                <a:grpFill/>
                <a:ln>
                  <a:noFill/>
                </a:ln>
                <a:effectLst>
                  <a:outerShdw blurRad="107950" dist="12700" dir="5400000" algn="ctr">
                    <a:srgbClr val="000000"/>
                  </a:outerShdw>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0" fontAlgn="base" hangingPunct="0"/>
                  <a:r>
                    <a:rPr lang="en-US" sz="4000" dirty="0">
                      <a:solidFill>
                        <a:srgbClr val="000000"/>
                      </a:solidFill>
                      <a:latin typeface="Times New Roman" panose="02020603050405020304" pitchFamily="18" charset="0"/>
                      <a:ea typeface="Times New Roman" panose="02020603050405020304" pitchFamily="18" charset="0"/>
                    </a:rPr>
                    <a:t>1.</a:t>
                  </a:r>
                  <a:r>
                    <a:rPr lang="tk-TM" sz="4000" dirty="0">
                      <a:solidFill>
                        <a:srgbClr val="000000"/>
                      </a:solidFill>
                      <a:latin typeface="Times New Roman" panose="02020603050405020304" pitchFamily="18" charset="0"/>
                      <a:ea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Gurluşyk</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gurnama</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çyzgylary</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barada</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maglumatlar</a:t>
                  </a:r>
                  <a:r>
                    <a:rPr lang="ru-RU" sz="3600" dirty="0">
                      <a:latin typeface="Times New Roman" panose="02020603050405020304" pitchFamily="18" charset="0"/>
                      <a:cs typeface="Times New Roman" panose="02020603050405020304" pitchFamily="18" charset="0"/>
                    </a:rPr>
                    <a:t>.</a:t>
                  </a:r>
                  <a:endParaRPr lang="ru-RU" sz="4000" dirty="0">
                    <a:ln w="3175" cmpd="sng">
                      <a:noFill/>
                    </a:ln>
                    <a:solidFill>
                      <a:schemeClr val="tx1"/>
                    </a:solidFill>
                    <a:latin typeface="Times New Roman" panose="02020603050405020304" pitchFamily="18" charset="0"/>
                    <a:ea typeface="+mj-ea"/>
                    <a:cs typeface="Times New Roman" panose="02020603050405020304" pitchFamily="18" charset="0"/>
                  </a:endParaRPr>
                </a:p>
              </p:txBody>
            </p:sp>
          </p:grpSp>
          <p:sp>
            <p:nvSpPr>
              <p:cNvPr id="42" name="Пятиугольник 41"/>
              <p:cNvSpPr/>
              <p:nvPr/>
            </p:nvSpPr>
            <p:spPr>
              <a:xfrm flipH="1">
                <a:off x="261550" y="870479"/>
                <a:ext cx="8573365" cy="670596"/>
              </a:xfrm>
              <a:prstGeom prst="homePlate">
                <a:avLst>
                  <a:gd name="adj" fmla="val 0"/>
                </a:avLst>
              </a:prstGeom>
              <a:grpFill/>
              <a:ln>
                <a:noFill/>
              </a:ln>
              <a:effectLst>
                <a:outerShdw blurRad="107950" dist="12700" dir="5400000" algn="ctr">
                  <a:srgbClr val="000000"/>
                </a:outerShdw>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0" fontAlgn="base" hangingPunct="0"/>
                <a:r>
                  <a:rPr lang="tk-TM" sz="4000" b="1" dirty="0">
                    <a:latin typeface="Times New Roman" panose="02020603050405020304" pitchFamily="18" charset="0"/>
                    <a:cs typeface="Times New Roman" panose="02020603050405020304" pitchFamily="18" charset="0"/>
                  </a:rPr>
                  <a:t>Meýilnama:</a:t>
                </a:r>
                <a:endParaRPr lang="ru-RU" sz="4000" b="1" dirty="0">
                  <a:latin typeface="Times New Roman" panose="02020603050405020304" pitchFamily="18" charset="0"/>
                  <a:cs typeface="Times New Roman" panose="02020603050405020304" pitchFamily="18" charset="0"/>
                </a:endParaRPr>
              </a:p>
            </p:txBody>
          </p:sp>
        </p:grpSp>
        <p:sp>
          <p:nvSpPr>
            <p:cNvPr id="10" name="Пятиугольник 9"/>
            <p:cNvSpPr/>
            <p:nvPr/>
          </p:nvSpPr>
          <p:spPr>
            <a:xfrm flipH="1">
              <a:off x="798533" y="5065316"/>
              <a:ext cx="10582840" cy="1218869"/>
            </a:xfrm>
            <a:prstGeom prst="homePlate">
              <a:avLst>
                <a:gd name="adj" fmla="val 0"/>
              </a:avLst>
            </a:prstGeom>
            <a:solidFill>
              <a:schemeClr val="accent1">
                <a:lumMod val="20000"/>
                <a:lumOff val="80000"/>
              </a:schemeClr>
            </a:solidFill>
            <a:ln>
              <a:noFill/>
            </a:ln>
            <a:effectLst>
              <a:outerShdw blurRad="107950" dist="12700" dir="5400000" algn="ctr">
                <a:srgbClr val="000000"/>
              </a:outerShdw>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0"/>
                </a:spcAft>
              </a:pPr>
              <a:r>
                <a:rPr lang="tk-TM" sz="4000" dirty="0">
                  <a:solidFill>
                    <a:srgbClr val="000000"/>
                  </a:solidFill>
                  <a:latin typeface="Times New Roman" panose="02020603050405020304" pitchFamily="18" charset="0"/>
                  <a:ea typeface="Times New Roman" panose="02020603050405020304" pitchFamily="18" charset="0"/>
                </a:rPr>
                <a:t>3</a:t>
              </a:r>
              <a:r>
                <a:rPr lang="en-US" sz="4000" dirty="0">
                  <a:solidFill>
                    <a:srgbClr val="000000"/>
                  </a:solidFill>
                  <a:latin typeface="Times New Roman" panose="02020603050405020304" pitchFamily="18" charset="0"/>
                  <a:ea typeface="Times New Roman" panose="02020603050405020304" pitchFamily="18" charset="0"/>
                </a:rPr>
                <a:t>.</a:t>
              </a:r>
              <a:r>
                <a:rPr lang="ru-RU" sz="40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Demir</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beton</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konstruksiýalarynyň</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çyzgylary</a:t>
              </a:r>
              <a:r>
                <a:rPr lang="ru-RU" sz="3600" dirty="0">
                  <a:latin typeface="Times New Roman" panose="02020603050405020304" pitchFamily="18" charset="0"/>
                  <a:cs typeface="Times New Roman" panose="02020603050405020304" pitchFamily="18" charset="0"/>
                </a:rPr>
                <a:t>.</a:t>
              </a:r>
              <a:endParaRPr lang="ru-RU"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2" name="Прямоугольник 11"/>
          <p:cNvSpPr/>
          <p:nvPr/>
        </p:nvSpPr>
        <p:spPr>
          <a:xfrm>
            <a:off x="99059" y="95588"/>
            <a:ext cx="11981816" cy="6666824"/>
          </a:xfrm>
          <a:prstGeom prst="rect">
            <a:avLst/>
          </a:prstGeom>
          <a:noFill/>
          <a:ln w="88900" cap="flat" cmpd="sng">
            <a:solidFill>
              <a:srgbClr val="C00000"/>
            </a:solidFill>
            <a:roun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 name="Прямоугольник 3"/>
          <p:cNvSpPr/>
          <p:nvPr/>
        </p:nvSpPr>
        <p:spPr>
          <a:xfrm>
            <a:off x="11523031" y="6209656"/>
            <a:ext cx="481619" cy="481619"/>
          </a:xfrm>
          <a:prstGeom prst="rect">
            <a:avLst/>
          </a:prstGeom>
          <a:solidFill>
            <a:srgbClr val="FFFF0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k-TM" sz="3600" b="1" dirty="0">
                <a:solidFill>
                  <a:schemeClr val="tx1"/>
                </a:solidFill>
                <a:latin typeface="Times New Roman" panose="02020603050405020304" pitchFamily="18" charset="0"/>
                <a:cs typeface="Times New Roman" panose="02020603050405020304" pitchFamily="18" charset="0"/>
              </a:rPr>
              <a:t>1</a:t>
            </a:r>
            <a:endParaRPr lang="ru-RU"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2283217"/>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1125" y="44390"/>
            <a:ext cx="11981816" cy="5078313"/>
          </a:xfrm>
          <a:prstGeom prst="rect">
            <a:avLst/>
          </a:prstGeom>
        </p:spPr>
        <p:txBody>
          <a:bodyPr wrap="square">
            <a:spAutoFit/>
          </a:bodyPr>
          <a:lstStyle/>
          <a:p>
            <a:r>
              <a:rPr lang="hr-HR" sz="3600" b="1" kern="0" dirty="0">
                <a:ln w="3175" cmpd="sng">
                  <a:noFill/>
                </a:ln>
                <a:solidFill>
                  <a:prstClr val="black"/>
                </a:solidFill>
                <a:latin typeface="Times New Roman" panose="02020603050405020304" pitchFamily="18" charset="0"/>
                <a:cs typeface="Times New Roman" panose="02020603050405020304" pitchFamily="18" charset="0"/>
              </a:rPr>
              <a:t>Proýom - </a:t>
            </a:r>
            <a:r>
              <a:rPr lang="hr-HR" sz="3600" kern="0" dirty="0">
                <a:ln w="3175" cmpd="sng">
                  <a:noFill/>
                </a:ln>
                <a:solidFill>
                  <a:prstClr val="black"/>
                </a:solidFill>
                <a:latin typeface="Times New Roman" panose="02020603050405020304" pitchFamily="18" charset="0"/>
                <a:cs typeface="Times New Roman" panose="02020603050405020304" pitchFamily="18" charset="0"/>
              </a:rPr>
              <a:t> diwarda penjireleri, gapylary, derwezeleri goýmak ýa-da başga maksatlar üçin edilen zowwam deşikler.</a:t>
            </a:r>
            <a:endParaRPr lang="tk-TM" sz="3600" kern="0" dirty="0">
              <a:ln w="3175" cmpd="sng">
                <a:noFill/>
              </a:ln>
              <a:solidFill>
                <a:prstClr val="black"/>
              </a:solidFill>
              <a:latin typeface="Times New Roman" panose="02020603050405020304" pitchFamily="18" charset="0"/>
              <a:cs typeface="Times New Roman" panose="02020603050405020304" pitchFamily="18" charset="0"/>
            </a:endParaRPr>
          </a:p>
          <a:p>
            <a:r>
              <a:rPr lang="hr-HR" altLang="ru-RU" sz="3600" dirty="0">
                <a:solidFill>
                  <a:prstClr val="black"/>
                </a:solidFill>
                <a:latin typeface="Times New Roman" panose="02020603050405020304" pitchFamily="18" charset="0"/>
                <a:ea typeface="+mj-ea"/>
                <a:cs typeface="Times New Roman" panose="02020603050405020304" pitchFamily="18" charset="0"/>
              </a:rPr>
              <a:t>Kärhanalarda taýýarlanylýan hem-de taýýar görnüşde ýerine ýetirilýän elementlere </a:t>
            </a:r>
            <a:r>
              <a:rPr lang="hr-HR" altLang="ru-RU" sz="3600" b="1" dirty="0">
                <a:solidFill>
                  <a:prstClr val="black"/>
                </a:solidFill>
                <a:latin typeface="Times New Roman" panose="02020603050405020304" pitchFamily="18" charset="0"/>
                <a:ea typeface="+mj-ea"/>
                <a:cs typeface="Times New Roman" panose="02020603050405020304" pitchFamily="18" charset="0"/>
              </a:rPr>
              <a:t> ýygnama elementleri</a:t>
            </a:r>
            <a:r>
              <a:rPr lang="hr-HR" altLang="ru-RU" sz="3600" dirty="0">
                <a:solidFill>
                  <a:prstClr val="black"/>
                </a:solidFill>
                <a:latin typeface="Times New Roman" panose="02020603050405020304" pitchFamily="18" charset="0"/>
                <a:ea typeface="+mj-ea"/>
                <a:cs typeface="Times New Roman" panose="02020603050405020304" pitchFamily="18" charset="0"/>
              </a:rPr>
              <a:t> diýilýär.</a:t>
            </a:r>
            <a:r>
              <a:rPr lang="ru-RU" altLang="ru-RU" sz="3600" b="1" dirty="0">
                <a:solidFill>
                  <a:prstClr val="black"/>
                </a:solidFill>
                <a:latin typeface="Times New Roman" panose="02020603050405020304" pitchFamily="18" charset="0"/>
                <a:ea typeface="+mj-ea"/>
                <a:cs typeface="Times New Roman" panose="02020603050405020304" pitchFamily="18" charset="0"/>
              </a:rPr>
              <a:t/>
            </a:r>
            <a:br>
              <a:rPr lang="ru-RU" altLang="ru-RU" sz="3600" b="1" dirty="0">
                <a:solidFill>
                  <a:prstClr val="black"/>
                </a:solidFill>
                <a:latin typeface="Times New Roman" panose="02020603050405020304" pitchFamily="18" charset="0"/>
                <a:ea typeface="+mj-ea"/>
                <a:cs typeface="Times New Roman" panose="02020603050405020304" pitchFamily="18" charset="0"/>
              </a:rPr>
            </a:br>
            <a:r>
              <a:rPr lang="hr-HR" altLang="ru-RU" sz="3600" dirty="0">
                <a:solidFill>
                  <a:prstClr val="black"/>
                </a:solidFill>
                <a:latin typeface="Times New Roman" panose="02020603050405020304" pitchFamily="18" charset="0"/>
                <a:ea typeface="+mj-ea"/>
                <a:cs typeface="Times New Roman" panose="02020603050405020304" pitchFamily="18" charset="0"/>
              </a:rPr>
              <a:t>   Beton bilen poladyň bilelikde i</a:t>
            </a:r>
            <a:r>
              <a:rPr lang="ru-RU" altLang="ru-RU" sz="3600" dirty="0">
                <a:solidFill>
                  <a:prstClr val="black"/>
                </a:solidFill>
                <a:latin typeface="Times New Roman" panose="02020603050405020304" pitchFamily="18" charset="0"/>
                <a:ea typeface="+mj-ea"/>
                <a:cs typeface="Times New Roman" panose="02020603050405020304" pitchFamily="18" charset="0"/>
              </a:rPr>
              <a:t>ş</a:t>
            </a:r>
            <a:r>
              <a:rPr lang="hr-HR" altLang="ru-RU" sz="3600" dirty="0">
                <a:solidFill>
                  <a:prstClr val="black"/>
                </a:solidFill>
                <a:latin typeface="Times New Roman" panose="02020603050405020304" pitchFamily="18" charset="0"/>
                <a:ea typeface="+mj-ea"/>
                <a:cs typeface="Times New Roman" panose="02020603050405020304" pitchFamily="18" charset="0"/>
              </a:rPr>
              <a:t>leýän konstruksiýalaryna </a:t>
            </a:r>
            <a:r>
              <a:rPr lang="hr-HR" altLang="ru-RU" sz="3600" b="1" dirty="0">
                <a:solidFill>
                  <a:prstClr val="black"/>
                </a:solidFill>
                <a:latin typeface="Times New Roman" panose="02020603050405020304" pitchFamily="18" charset="0"/>
                <a:ea typeface="+mj-ea"/>
                <a:cs typeface="Times New Roman" panose="02020603050405020304" pitchFamily="18" charset="0"/>
              </a:rPr>
              <a:t>dermirbeton konstruksiýalar, </a:t>
            </a:r>
            <a:r>
              <a:rPr lang="hr-HR" altLang="ru-RU" sz="3600" dirty="0">
                <a:solidFill>
                  <a:prstClr val="black"/>
                </a:solidFill>
                <a:latin typeface="Times New Roman" panose="02020603050405020304" pitchFamily="18" charset="0"/>
                <a:ea typeface="+mj-ea"/>
                <a:cs typeface="Times New Roman" panose="02020603050405020304" pitchFamily="18" charset="0"/>
              </a:rPr>
              <a:t> diňe metalyň (polat we alýuminiň garyndylary) ulan</a:t>
            </a:r>
            <a:r>
              <a:rPr lang="ru-RU" altLang="ru-RU" sz="3600" dirty="0">
                <a:solidFill>
                  <a:prstClr val="black"/>
                </a:solidFill>
                <a:latin typeface="Times New Roman" panose="02020603050405020304" pitchFamily="18" charset="0"/>
                <a:ea typeface="+mj-ea"/>
                <a:cs typeface="Times New Roman" panose="02020603050405020304" pitchFamily="18" charset="0"/>
              </a:rPr>
              <a:t>y</a:t>
            </a:r>
            <a:r>
              <a:rPr lang="hr-HR" altLang="ru-RU" sz="3600" dirty="0">
                <a:solidFill>
                  <a:prstClr val="black"/>
                </a:solidFill>
                <a:latin typeface="Times New Roman" panose="02020603050405020304" pitchFamily="18" charset="0"/>
                <a:ea typeface="+mj-ea"/>
                <a:cs typeface="Times New Roman" panose="02020603050405020304" pitchFamily="18" charset="0"/>
              </a:rPr>
              <a:t>lýanlaryna metal konstruksiýalar, diňe agajy ulanylýanlaryna bolsa </a:t>
            </a:r>
            <a:r>
              <a:rPr lang="hr-HR" altLang="ru-RU" sz="3600" b="1" dirty="0">
                <a:solidFill>
                  <a:prstClr val="black"/>
                </a:solidFill>
                <a:latin typeface="Times New Roman" panose="02020603050405020304" pitchFamily="18" charset="0"/>
                <a:ea typeface="+mj-ea"/>
                <a:cs typeface="Times New Roman" panose="02020603050405020304" pitchFamily="18" charset="0"/>
              </a:rPr>
              <a:t>agaç konstruksiýalar </a:t>
            </a:r>
            <a:r>
              <a:rPr lang="hr-HR" altLang="ru-RU" sz="3600" dirty="0">
                <a:solidFill>
                  <a:prstClr val="black"/>
                </a:solidFill>
                <a:latin typeface="Times New Roman" panose="02020603050405020304" pitchFamily="18" charset="0"/>
                <a:ea typeface="+mj-ea"/>
                <a:cs typeface="Times New Roman" panose="02020603050405020304" pitchFamily="18" charset="0"/>
              </a:rPr>
              <a:t> diýilýär.</a:t>
            </a:r>
            <a:endParaRPr lang="tk-TM" sz="3600" dirty="0">
              <a:solidFill>
                <a:srgbClr val="000000"/>
              </a:solidFill>
              <a:latin typeface="Times New Roman" panose="02020603050405020304" pitchFamily="18" charset="0"/>
            </a:endParaRPr>
          </a:p>
        </p:txBody>
      </p:sp>
      <p:sp>
        <p:nvSpPr>
          <p:cNvPr id="12" name="Прямоугольник 11"/>
          <p:cNvSpPr/>
          <p:nvPr/>
        </p:nvSpPr>
        <p:spPr>
          <a:xfrm>
            <a:off x="11338560" y="6214361"/>
            <a:ext cx="657761" cy="481619"/>
          </a:xfrm>
          <a:prstGeom prst="rect">
            <a:avLst/>
          </a:prstGeom>
          <a:solidFill>
            <a:srgbClr val="FFFF0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k-TM" sz="3600" b="1" dirty="0">
                <a:solidFill>
                  <a:schemeClr val="tx1"/>
                </a:solidFill>
                <a:latin typeface="Times New Roman" panose="02020603050405020304" pitchFamily="18" charset="0"/>
                <a:cs typeface="Times New Roman" panose="02020603050405020304" pitchFamily="18" charset="0"/>
              </a:rPr>
              <a:t>11</a:t>
            </a:r>
            <a:endParaRPr lang="ru-RU" sz="3600" b="1"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99059" y="59012"/>
            <a:ext cx="11981816" cy="6666824"/>
          </a:xfrm>
          <a:prstGeom prst="rect">
            <a:avLst/>
          </a:prstGeom>
          <a:noFill/>
          <a:ln w="88900" cap="flat" cmpd="sng">
            <a:solidFill>
              <a:srgbClr val="C00000"/>
            </a:solidFill>
            <a:roun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Tree>
    <p:extLst>
      <p:ext uri="{BB962C8B-B14F-4D97-AF65-F5344CB8AC3E}">
        <p14:creationId xmlns:p14="http://schemas.microsoft.com/office/powerpoint/2010/main" val="82712037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11347705" y="6208223"/>
            <a:ext cx="662866" cy="481619"/>
          </a:xfrm>
          <a:prstGeom prst="rect">
            <a:avLst/>
          </a:prstGeom>
          <a:solidFill>
            <a:srgbClr val="FFFF0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k-TM" sz="3600" b="1" dirty="0">
                <a:solidFill>
                  <a:schemeClr val="tx1"/>
                </a:solidFill>
                <a:latin typeface="Times New Roman" panose="02020603050405020304" pitchFamily="18" charset="0"/>
                <a:cs typeface="Times New Roman" panose="02020603050405020304" pitchFamily="18" charset="0"/>
              </a:rPr>
              <a:t>12</a:t>
            </a:r>
            <a:endParaRPr lang="ru-RU" sz="3600" b="1"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99059" y="95588"/>
            <a:ext cx="11981816" cy="6666824"/>
          </a:xfrm>
          <a:prstGeom prst="rect">
            <a:avLst/>
          </a:prstGeom>
          <a:noFill/>
          <a:ln w="88900" cap="flat" cmpd="sng">
            <a:solidFill>
              <a:srgbClr val="C00000"/>
            </a:solidFill>
            <a:roun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pic>
        <p:nvPicPr>
          <p:cNvPr id="3" name="Рисунок 2">
            <a:extLst>
              <a:ext uri="{FF2B5EF4-FFF2-40B4-BE49-F238E27FC236}">
                <a16:creationId xmlns:a16="http://schemas.microsoft.com/office/drawing/2014/main" xmlns="" id="{35D457C5-6A78-4FF3-8ACC-4820752A50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932" y="218680"/>
            <a:ext cx="9900070" cy="5989543"/>
          </a:xfrm>
          <a:prstGeom prst="rect">
            <a:avLst/>
          </a:prstGeom>
        </p:spPr>
      </p:pic>
    </p:spTree>
    <p:extLst>
      <p:ext uri="{BB962C8B-B14F-4D97-AF65-F5344CB8AC3E}">
        <p14:creationId xmlns:p14="http://schemas.microsoft.com/office/powerpoint/2010/main" val="1008470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11338561" y="6214623"/>
            <a:ext cx="667194" cy="481619"/>
          </a:xfrm>
          <a:prstGeom prst="rect">
            <a:avLst/>
          </a:prstGeom>
          <a:solidFill>
            <a:srgbClr val="FFFF0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k-TM" sz="3600" b="1" dirty="0">
                <a:solidFill>
                  <a:schemeClr val="tx1"/>
                </a:solidFill>
                <a:latin typeface="Times New Roman" panose="02020603050405020304" pitchFamily="18" charset="0"/>
                <a:cs typeface="Times New Roman" panose="02020603050405020304" pitchFamily="18" charset="0"/>
              </a:rPr>
              <a:t>13</a:t>
            </a:r>
            <a:endParaRPr lang="ru-RU" sz="3600" b="1" dirty="0">
              <a:solidFill>
                <a:schemeClr val="tx1"/>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146737" y="105748"/>
            <a:ext cx="11981816" cy="6666824"/>
          </a:xfrm>
          <a:prstGeom prst="rect">
            <a:avLst/>
          </a:prstGeom>
          <a:noFill/>
          <a:ln w="88900" cap="flat" cmpd="sng">
            <a:solidFill>
              <a:srgbClr val="C00000"/>
            </a:solidFill>
            <a:roun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pic>
        <p:nvPicPr>
          <p:cNvPr id="3" name="Рисунок 2">
            <a:extLst>
              <a:ext uri="{FF2B5EF4-FFF2-40B4-BE49-F238E27FC236}">
                <a16:creationId xmlns:a16="http://schemas.microsoft.com/office/drawing/2014/main" xmlns="" id="{F6B7F1EE-860D-46BC-8D64-17F8F31165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7614" y="438727"/>
            <a:ext cx="8100061" cy="5980545"/>
          </a:xfrm>
          <a:prstGeom prst="rect">
            <a:avLst/>
          </a:prstGeom>
        </p:spPr>
      </p:pic>
    </p:spTree>
    <p:extLst>
      <p:ext uri="{BB962C8B-B14F-4D97-AF65-F5344CB8AC3E}">
        <p14:creationId xmlns:p14="http://schemas.microsoft.com/office/powerpoint/2010/main" val="338907213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99059" y="95588"/>
            <a:ext cx="11981816" cy="6666824"/>
          </a:xfrm>
          <a:prstGeom prst="rect">
            <a:avLst/>
          </a:prstGeom>
          <a:noFill/>
          <a:ln w="88900" cap="flat" cmpd="sng">
            <a:solidFill>
              <a:srgbClr val="C00000"/>
            </a:solidFill>
            <a:roun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2" name="Прямоугольник 11"/>
          <p:cNvSpPr/>
          <p:nvPr/>
        </p:nvSpPr>
        <p:spPr>
          <a:xfrm>
            <a:off x="11356848" y="6222737"/>
            <a:ext cx="665971" cy="481619"/>
          </a:xfrm>
          <a:prstGeom prst="rect">
            <a:avLst/>
          </a:prstGeom>
          <a:solidFill>
            <a:srgbClr val="FFFF0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k-TM" sz="3600" b="1" dirty="0">
                <a:solidFill>
                  <a:schemeClr val="tx1"/>
                </a:solidFill>
                <a:latin typeface="Times New Roman" panose="02020603050405020304" pitchFamily="18" charset="0"/>
                <a:cs typeface="Times New Roman" panose="02020603050405020304" pitchFamily="18" charset="0"/>
              </a:rPr>
              <a:t>14</a:t>
            </a:r>
            <a:endParaRPr lang="ru-RU" sz="3600" b="1" dirty="0">
              <a:solidFill>
                <a:schemeClr val="tx1"/>
              </a:solidFill>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xmlns="" id="{9C1FBC3F-7AEB-4559-A7D7-797F861946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90500"/>
            <a:ext cx="9753600" cy="6477000"/>
          </a:xfrm>
          <a:prstGeom prst="rect">
            <a:avLst/>
          </a:prstGeom>
        </p:spPr>
      </p:pic>
    </p:spTree>
    <p:extLst>
      <p:ext uri="{BB962C8B-B14F-4D97-AF65-F5344CB8AC3E}">
        <p14:creationId xmlns:p14="http://schemas.microsoft.com/office/powerpoint/2010/main" val="5225225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99059" y="95588"/>
            <a:ext cx="11981816" cy="6666824"/>
          </a:xfrm>
          <a:prstGeom prst="rect">
            <a:avLst/>
          </a:prstGeom>
          <a:noFill/>
          <a:ln w="88900" cap="flat" cmpd="sng">
            <a:solidFill>
              <a:srgbClr val="C00000"/>
            </a:solidFill>
            <a:roun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2" name="Прямоугольник 11"/>
          <p:cNvSpPr/>
          <p:nvPr/>
        </p:nvSpPr>
        <p:spPr>
          <a:xfrm>
            <a:off x="11343862" y="6222737"/>
            <a:ext cx="678958" cy="481619"/>
          </a:xfrm>
          <a:prstGeom prst="rect">
            <a:avLst/>
          </a:prstGeom>
          <a:solidFill>
            <a:srgbClr val="FFFF0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k-TM" sz="3600" b="1" dirty="0">
                <a:solidFill>
                  <a:schemeClr val="tx1"/>
                </a:solidFill>
                <a:latin typeface="Times New Roman" panose="02020603050405020304" pitchFamily="18" charset="0"/>
                <a:cs typeface="Times New Roman" panose="02020603050405020304" pitchFamily="18" charset="0"/>
              </a:rPr>
              <a:t>15</a:t>
            </a:r>
            <a:endParaRPr lang="ru-RU" sz="3600" b="1" dirty="0">
              <a:solidFill>
                <a:schemeClr val="tx1"/>
              </a:solidFill>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xmlns="" id="{778125B6-2BC3-405E-9A1F-91A5E2BED1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615" y="427008"/>
            <a:ext cx="10206770" cy="6003983"/>
          </a:xfrm>
          <a:prstGeom prst="rect">
            <a:avLst/>
          </a:prstGeom>
        </p:spPr>
      </p:pic>
    </p:spTree>
    <p:extLst>
      <p:ext uri="{BB962C8B-B14F-4D97-AF65-F5344CB8AC3E}">
        <p14:creationId xmlns:p14="http://schemas.microsoft.com/office/powerpoint/2010/main" val="2898411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99059" y="95588"/>
            <a:ext cx="11981816" cy="6666824"/>
          </a:xfrm>
          <a:prstGeom prst="rect">
            <a:avLst/>
          </a:prstGeom>
          <a:noFill/>
          <a:ln w="88900" cap="flat" cmpd="sng">
            <a:solidFill>
              <a:srgbClr val="C00000"/>
            </a:solidFill>
            <a:roun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2" name="Прямоугольник 11"/>
          <p:cNvSpPr/>
          <p:nvPr/>
        </p:nvSpPr>
        <p:spPr>
          <a:xfrm>
            <a:off x="11343862" y="6222737"/>
            <a:ext cx="678958" cy="481619"/>
          </a:xfrm>
          <a:prstGeom prst="rect">
            <a:avLst/>
          </a:prstGeom>
          <a:solidFill>
            <a:srgbClr val="FFFF0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k-TM" sz="3600" b="1" dirty="0">
                <a:solidFill>
                  <a:schemeClr val="tx1"/>
                </a:solidFill>
                <a:latin typeface="Times New Roman" panose="02020603050405020304" pitchFamily="18" charset="0"/>
                <a:cs typeface="Times New Roman" panose="02020603050405020304" pitchFamily="18" charset="0"/>
              </a:rPr>
              <a:t>16</a:t>
            </a:r>
            <a:endParaRPr lang="ru-RU" sz="3600" b="1" dirty="0">
              <a:solidFill>
                <a:schemeClr val="tx1"/>
              </a:solidFill>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xmlns="" id="{A7B16D5F-3BAA-427D-850E-55335D4040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274" y="288864"/>
            <a:ext cx="9085385" cy="6280272"/>
          </a:xfrm>
          <a:prstGeom prst="rect">
            <a:avLst/>
          </a:prstGeom>
        </p:spPr>
      </p:pic>
    </p:spTree>
    <p:extLst>
      <p:ext uri="{BB962C8B-B14F-4D97-AF65-F5344CB8AC3E}">
        <p14:creationId xmlns:p14="http://schemas.microsoft.com/office/powerpoint/2010/main" val="1955736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99059" y="95588"/>
            <a:ext cx="11981816" cy="6666824"/>
          </a:xfrm>
          <a:prstGeom prst="rect">
            <a:avLst/>
          </a:prstGeom>
          <a:noFill/>
          <a:ln w="88900" cap="flat" cmpd="sng">
            <a:solidFill>
              <a:srgbClr val="C00000"/>
            </a:solidFill>
            <a:roun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2" name="Прямоугольник 11"/>
          <p:cNvSpPr/>
          <p:nvPr/>
        </p:nvSpPr>
        <p:spPr>
          <a:xfrm>
            <a:off x="11343862" y="6222737"/>
            <a:ext cx="678958" cy="481619"/>
          </a:xfrm>
          <a:prstGeom prst="rect">
            <a:avLst/>
          </a:prstGeom>
          <a:solidFill>
            <a:srgbClr val="FFFF0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k-TM" sz="3600" b="1" dirty="0">
                <a:solidFill>
                  <a:schemeClr val="tx1"/>
                </a:solidFill>
                <a:latin typeface="Times New Roman" panose="02020603050405020304" pitchFamily="18" charset="0"/>
                <a:cs typeface="Times New Roman" panose="02020603050405020304" pitchFamily="18" charset="0"/>
              </a:rPr>
              <a:t>17</a:t>
            </a:r>
            <a:endParaRPr lang="ru-RU" sz="3600" b="1" dirty="0">
              <a:solidFill>
                <a:schemeClr val="tx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949910" y="530593"/>
            <a:ext cx="10527117" cy="4955203"/>
          </a:xfrm>
          <a:prstGeom prst="rect">
            <a:avLst/>
          </a:prstGeom>
        </p:spPr>
        <p:txBody>
          <a:bodyPr wrap="square">
            <a:spAutoFit/>
          </a:bodyPr>
          <a:lstStyle/>
          <a:p>
            <a:pPr algn="ctr"/>
            <a:r>
              <a:rPr lang="tk-TM" altLang="ru-RU" sz="4000" b="1" dirty="0">
                <a:latin typeface="Times New Roman" panose="02020603050405020304" pitchFamily="18" charset="0"/>
                <a:ea typeface="+mj-ea"/>
                <a:cs typeface="Times New Roman" panose="02020603050405020304" pitchFamily="18" charset="0"/>
              </a:rPr>
              <a:t>EDEBIÝATLAR</a:t>
            </a:r>
          </a:p>
          <a:p>
            <a:r>
              <a:rPr lang="tk-TM" altLang="ru-RU" sz="4000" b="1" dirty="0">
                <a:latin typeface="Times New Roman" panose="02020603050405020304" pitchFamily="18" charset="0"/>
                <a:ea typeface="+mj-ea"/>
                <a:cs typeface="Times New Roman" panose="02020603050405020304" pitchFamily="18" charset="0"/>
              </a:rPr>
              <a:t>1</a:t>
            </a:r>
            <a:r>
              <a:rPr lang="cs-CZ" altLang="ru-RU" sz="4000" b="1" dirty="0">
                <a:latin typeface="Times New Roman" panose="02020603050405020304" pitchFamily="18" charset="0"/>
                <a:ea typeface="+mj-ea"/>
                <a:cs typeface="Times New Roman" panose="02020603050405020304" pitchFamily="18" charset="0"/>
              </a:rPr>
              <a:t>. </a:t>
            </a:r>
            <a:r>
              <a:rPr lang="hr-HR" altLang="ru-RU" sz="4000" dirty="0">
                <a:latin typeface="Times New Roman" panose="02020603050405020304" pitchFamily="18" charset="0"/>
                <a:ea typeface="+mj-ea"/>
                <a:cs typeface="Times New Roman" panose="02020603050405020304" pitchFamily="18" charset="0"/>
              </a:rPr>
              <a:t>Annaberdiýew E.</a:t>
            </a:r>
            <a:r>
              <a:rPr lang="tk-TM" altLang="ru-RU" sz="4000" dirty="0">
                <a:latin typeface="Times New Roman" panose="02020603050405020304" pitchFamily="18" charset="0"/>
                <a:ea typeface="+mj-ea"/>
                <a:cs typeface="Times New Roman" panose="02020603050405020304" pitchFamily="18" charset="0"/>
              </a:rPr>
              <a:t> </a:t>
            </a:r>
            <a:r>
              <a:rPr lang="cs-CZ" altLang="ru-RU" sz="4000" dirty="0">
                <a:latin typeface="Times New Roman" panose="02020603050405020304" pitchFamily="18" charset="0"/>
                <a:ea typeface="+mj-ea"/>
                <a:cs typeface="Times New Roman" panose="02020603050405020304" pitchFamily="18" charset="0"/>
              </a:rPr>
              <a:t>Inženerçilik çyzgy. – A.: </a:t>
            </a:r>
            <a:endParaRPr lang="tk-TM" altLang="ru-RU" sz="4000" dirty="0">
              <a:latin typeface="Times New Roman" panose="02020603050405020304" pitchFamily="18" charset="0"/>
              <a:ea typeface="+mj-ea"/>
              <a:cs typeface="Times New Roman" panose="02020603050405020304" pitchFamily="18" charset="0"/>
            </a:endParaRPr>
          </a:p>
          <a:p>
            <a:r>
              <a:rPr lang="cs-CZ" altLang="ru-RU" sz="4000" dirty="0">
                <a:latin typeface="Times New Roman" panose="02020603050405020304" pitchFamily="18" charset="0"/>
                <a:ea typeface="+mj-ea"/>
                <a:cs typeface="Times New Roman" panose="02020603050405020304" pitchFamily="18" charset="0"/>
              </a:rPr>
              <a:t>Türkmen döwlet neşirýat  gullugy,  2002. </a:t>
            </a:r>
            <a:r>
              <a:rPr lang="cs-CZ" altLang="ru-RU" sz="4000" dirty="0">
                <a:latin typeface="Times New Roman" panose="02020603050405020304" pitchFamily="18" charset="0"/>
                <a:ea typeface="+mj-ea"/>
                <a:cs typeface="Times New Roman" panose="02020603050405020304" pitchFamily="18" charset="0"/>
                <a:sym typeface="Symbol" panose="05050102010706020507" pitchFamily="18" charset="2"/>
              </a:rPr>
              <a:t></a:t>
            </a:r>
            <a:r>
              <a:rPr lang="cs-CZ" altLang="ru-RU" sz="4000" dirty="0">
                <a:latin typeface="Times New Roman" panose="02020603050405020304" pitchFamily="18" charset="0"/>
                <a:ea typeface="+mj-ea"/>
                <a:cs typeface="Times New Roman" panose="02020603050405020304" pitchFamily="18" charset="0"/>
              </a:rPr>
              <a:t> 463 s.</a:t>
            </a:r>
            <a:r>
              <a:rPr lang="ru-RU" altLang="ru-RU" sz="4000" dirty="0">
                <a:latin typeface="Times New Roman" panose="02020603050405020304" pitchFamily="18" charset="0"/>
                <a:ea typeface="+mj-ea"/>
                <a:cs typeface="Times New Roman" panose="02020603050405020304" pitchFamily="18" charset="0"/>
              </a:rPr>
              <a:t/>
            </a:r>
            <a:br>
              <a:rPr lang="ru-RU" altLang="ru-RU" sz="4000" dirty="0">
                <a:latin typeface="Times New Roman" panose="02020603050405020304" pitchFamily="18" charset="0"/>
                <a:ea typeface="+mj-ea"/>
                <a:cs typeface="Times New Roman" panose="02020603050405020304" pitchFamily="18" charset="0"/>
              </a:rPr>
            </a:br>
            <a:r>
              <a:rPr lang="tk-TM" altLang="ru-RU" sz="4000" b="1" dirty="0">
                <a:latin typeface="Times New Roman" panose="02020603050405020304" pitchFamily="18" charset="0"/>
                <a:ea typeface="+mj-ea"/>
                <a:cs typeface="Times New Roman" panose="02020603050405020304" pitchFamily="18" charset="0"/>
              </a:rPr>
              <a:t>2</a:t>
            </a:r>
            <a:r>
              <a:rPr lang="sq-AL" altLang="ru-RU" sz="4000" b="1" dirty="0">
                <a:latin typeface="Times New Roman" panose="02020603050405020304" pitchFamily="18" charset="0"/>
                <a:ea typeface="+mj-ea"/>
                <a:cs typeface="Times New Roman" panose="02020603050405020304" pitchFamily="18" charset="0"/>
              </a:rPr>
              <a:t>. </a:t>
            </a:r>
            <a:r>
              <a:rPr lang="sq-AL" altLang="ru-RU" sz="4000" dirty="0">
                <a:latin typeface="Times New Roman" panose="02020603050405020304" pitchFamily="18" charset="0"/>
                <a:ea typeface="+mj-ea"/>
                <a:cs typeface="Times New Roman" panose="02020603050405020304" pitchFamily="18" charset="0"/>
              </a:rPr>
              <a:t>Боголюбов С.К. Инженерная графи</a:t>
            </a:r>
            <a:r>
              <a:rPr lang="ru-RU" altLang="ru-RU" sz="4000" dirty="0">
                <a:latin typeface="Times New Roman" panose="02020603050405020304" pitchFamily="18" charset="0"/>
                <a:ea typeface="+mj-ea"/>
                <a:cs typeface="Times New Roman" panose="02020603050405020304" pitchFamily="18" charset="0"/>
              </a:rPr>
              <a:t>ка.- М.</a:t>
            </a:r>
            <a:r>
              <a:rPr lang="sq-AL" altLang="ru-RU" sz="4000" dirty="0">
                <a:latin typeface="Times New Roman" panose="02020603050405020304" pitchFamily="18" charset="0"/>
                <a:ea typeface="+mj-ea"/>
                <a:cs typeface="Times New Roman" panose="02020603050405020304" pitchFamily="18" charset="0"/>
              </a:rPr>
              <a:t>:</a:t>
            </a:r>
            <a:r>
              <a:rPr lang="ru-RU" altLang="ru-RU" sz="4000" dirty="0">
                <a:latin typeface="Times New Roman" panose="02020603050405020304" pitchFamily="18" charset="0"/>
                <a:ea typeface="+mj-ea"/>
                <a:cs typeface="Times New Roman" panose="02020603050405020304" pitchFamily="18" charset="0"/>
              </a:rPr>
              <a:t>Машиностроение</a:t>
            </a:r>
            <a:r>
              <a:rPr lang="sq-AL" altLang="ru-RU" sz="4000" dirty="0">
                <a:latin typeface="Times New Roman" panose="02020603050405020304" pitchFamily="18" charset="0"/>
                <a:ea typeface="+mj-ea"/>
                <a:cs typeface="Times New Roman" panose="02020603050405020304" pitchFamily="18" charset="0"/>
              </a:rPr>
              <a:t>, </a:t>
            </a:r>
            <a:r>
              <a:rPr lang="ru-RU" altLang="ru-RU" sz="4000" dirty="0">
                <a:latin typeface="Times New Roman" panose="02020603050405020304" pitchFamily="18" charset="0"/>
                <a:ea typeface="+mj-ea"/>
                <a:cs typeface="Times New Roman" panose="02020603050405020304" pitchFamily="18" charset="0"/>
              </a:rPr>
              <a:t>2002.- 353 с.</a:t>
            </a:r>
            <a:br>
              <a:rPr lang="ru-RU" altLang="ru-RU" sz="4000" dirty="0">
                <a:latin typeface="Times New Roman" panose="02020603050405020304" pitchFamily="18" charset="0"/>
                <a:ea typeface="+mj-ea"/>
                <a:cs typeface="Times New Roman" panose="02020603050405020304" pitchFamily="18" charset="0"/>
              </a:rPr>
            </a:br>
            <a:r>
              <a:rPr lang="hr-HR" altLang="ru-RU" sz="4000" b="1" dirty="0">
                <a:latin typeface="Times New Roman" panose="02020603050405020304" pitchFamily="18" charset="0"/>
                <a:ea typeface="+mj-ea"/>
                <a:cs typeface="Times New Roman" panose="02020603050405020304" pitchFamily="18" charset="0"/>
              </a:rPr>
              <a:t>3.</a:t>
            </a:r>
            <a:r>
              <a:rPr lang="tk-TM" altLang="ru-RU" sz="4000" b="1" dirty="0">
                <a:latin typeface="Times New Roman" panose="02020603050405020304" pitchFamily="18" charset="0"/>
                <a:ea typeface="+mj-ea"/>
                <a:cs typeface="Times New Roman" panose="02020603050405020304" pitchFamily="18" charset="0"/>
              </a:rPr>
              <a:t> </a:t>
            </a:r>
            <a:r>
              <a:rPr lang="ru-RU" altLang="ru-RU" sz="4000" dirty="0">
                <a:latin typeface="Times New Roman" panose="02020603050405020304" pitchFamily="18" charset="0"/>
                <a:ea typeface="+mj-ea"/>
                <a:cs typeface="Times New Roman" panose="02020603050405020304" pitchFamily="18" charset="0"/>
              </a:rPr>
              <a:t>Чекмарев А.А</a:t>
            </a:r>
            <a:r>
              <a:rPr lang="ru-RU" altLang="ru-RU" sz="4000" b="1" dirty="0">
                <a:latin typeface="Times New Roman" panose="02020603050405020304" pitchFamily="18" charset="0"/>
                <a:ea typeface="+mj-ea"/>
                <a:cs typeface="Times New Roman" panose="02020603050405020304" pitchFamily="18" charset="0"/>
              </a:rPr>
              <a:t>.</a:t>
            </a:r>
            <a:r>
              <a:rPr lang="ru-RU" altLang="ru-RU" sz="4000" dirty="0">
                <a:latin typeface="Times New Roman" panose="02020603050405020304" pitchFamily="18" charset="0"/>
                <a:ea typeface="+mj-ea"/>
                <a:cs typeface="Times New Roman" panose="02020603050405020304" pitchFamily="18" charset="0"/>
              </a:rPr>
              <a:t> Инженерная графика.−М.:</a:t>
            </a:r>
            <a:endParaRPr lang="tk-TM" altLang="ru-RU" sz="4000" dirty="0">
              <a:latin typeface="Times New Roman" panose="02020603050405020304" pitchFamily="18" charset="0"/>
              <a:ea typeface="+mj-ea"/>
              <a:cs typeface="Times New Roman" panose="02020603050405020304" pitchFamily="18" charset="0"/>
            </a:endParaRPr>
          </a:p>
          <a:p>
            <a:r>
              <a:rPr lang="ru-RU" altLang="ru-RU" sz="4000" dirty="0">
                <a:latin typeface="Times New Roman" panose="02020603050405020304" pitchFamily="18" charset="0"/>
                <a:ea typeface="+mj-ea"/>
                <a:cs typeface="Times New Roman" panose="02020603050405020304" pitchFamily="18" charset="0"/>
              </a:rPr>
              <a:t>Инфра - 2014.- 393 с</a:t>
            </a:r>
            <a:r>
              <a:rPr lang="hr-HR" altLang="ru-RU" sz="4000" dirty="0">
                <a:latin typeface="Times New Roman" panose="02020603050405020304" pitchFamily="18" charset="0"/>
                <a:ea typeface="+mj-ea"/>
                <a:cs typeface="Times New Roman" panose="02020603050405020304" pitchFamily="18" charset="0"/>
              </a:rPr>
              <a:t>.</a:t>
            </a:r>
            <a:r>
              <a:rPr lang="ru-RU" altLang="ru-RU" sz="4000" dirty="0">
                <a:latin typeface="Times New Roman" panose="02020603050405020304" pitchFamily="18" charset="0"/>
                <a:ea typeface="+mj-ea"/>
                <a:cs typeface="Times New Roman" panose="02020603050405020304" pitchFamily="18" charset="0"/>
              </a:rPr>
              <a:t/>
            </a:r>
            <a:br>
              <a:rPr lang="ru-RU" altLang="ru-RU" sz="4000" dirty="0">
                <a:latin typeface="Times New Roman" panose="02020603050405020304" pitchFamily="18" charset="0"/>
                <a:ea typeface="+mj-ea"/>
                <a:cs typeface="Times New Roman" panose="02020603050405020304" pitchFamily="18" charset="0"/>
              </a:rPr>
            </a:br>
            <a:endParaRPr lang="ru-RU" sz="3600" dirty="0"/>
          </a:p>
        </p:txBody>
      </p:sp>
    </p:spTree>
    <p:extLst>
      <p:ext uri="{BB962C8B-B14F-4D97-AF65-F5344CB8AC3E}">
        <p14:creationId xmlns:p14="http://schemas.microsoft.com/office/powerpoint/2010/main" val="26918642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1999" cy="6857999"/>
          </a:xfrm>
          <a:prstGeom prst="rect">
            <a:avLst/>
          </a:prstGeom>
          <a:solidFill>
            <a:schemeClr val="accent6">
              <a:lumMod val="20000"/>
              <a:lumOff val="80000"/>
            </a:schemeClr>
          </a:solidFill>
          <a:ln w="25400" cmpd="sng">
            <a:solidFill>
              <a:srgbClr val="00B050"/>
            </a:solidFill>
            <a:roun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solidFill>
                <a:prstClr val="black"/>
              </a:solidFill>
            </a:endParaRPr>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9"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Прямоугольник 10"/>
          <p:cNvSpPr/>
          <p:nvPr/>
        </p:nvSpPr>
        <p:spPr>
          <a:xfrm>
            <a:off x="449179" y="3137690"/>
            <a:ext cx="11534274" cy="1103440"/>
          </a:xfrm>
          <a:prstGeom prst="rect">
            <a:avLst/>
          </a:prstGeom>
          <a:noFill/>
        </p:spPr>
        <p:txBody>
          <a:bodyPr wrap="square" lIns="91440" tIns="45720" rIns="91440" bIns="45720">
            <a:prstTxWarp prst="textArchUp">
              <a:avLst>
                <a:gd name="adj" fmla="val 10753427"/>
              </a:avLst>
            </a:prstTxWarp>
            <a:spAutoFit/>
          </a:bodyPr>
          <a:lstStyle/>
          <a:p>
            <a:pPr algn="ctr"/>
            <a:r>
              <a:rPr lang="ru-RU" sz="8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Diňläniňiz</a:t>
            </a:r>
            <a:r>
              <a:rPr lang="ru-RU" sz="8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8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üçin</a:t>
            </a:r>
            <a:r>
              <a:rPr lang="ru-RU" sz="8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8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sag</a:t>
            </a:r>
            <a:r>
              <a:rPr lang="ru-RU" sz="8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8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boluň</a:t>
            </a:r>
            <a:r>
              <a:rPr lang="ru-RU" sz="8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791591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11514701" y="6214361"/>
            <a:ext cx="481619" cy="481619"/>
          </a:xfrm>
          <a:prstGeom prst="rect">
            <a:avLst/>
          </a:prstGeom>
          <a:solidFill>
            <a:srgbClr val="FFFF0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k-TM" sz="3600" b="1" dirty="0">
                <a:solidFill>
                  <a:schemeClr val="tx1"/>
                </a:solidFill>
                <a:latin typeface="Times New Roman" panose="02020603050405020304" pitchFamily="18" charset="0"/>
                <a:cs typeface="Times New Roman" panose="02020603050405020304" pitchFamily="18" charset="0"/>
              </a:rPr>
              <a:t>2</a:t>
            </a:r>
            <a:endParaRPr lang="ru-RU" sz="3600" b="1" dirty="0">
              <a:solidFill>
                <a:schemeClr val="tx1"/>
              </a:solidFill>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99059" y="95588"/>
            <a:ext cx="11981816" cy="6666824"/>
          </a:xfrm>
          <a:prstGeom prst="rect">
            <a:avLst/>
          </a:prstGeom>
          <a:noFill/>
          <a:ln w="88900" cap="flat" cmpd="sng">
            <a:solidFill>
              <a:srgbClr val="C00000"/>
            </a:solidFill>
            <a:roun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 name="Прямоугольник 1"/>
          <p:cNvSpPr/>
          <p:nvPr/>
        </p:nvSpPr>
        <p:spPr>
          <a:xfrm>
            <a:off x="99060" y="80557"/>
            <a:ext cx="11981815" cy="5632311"/>
          </a:xfrm>
          <a:prstGeom prst="rect">
            <a:avLst/>
          </a:prstGeom>
        </p:spPr>
        <p:txBody>
          <a:bodyPr wrap="square">
            <a:spAutoFit/>
          </a:bodyPr>
          <a:lstStyle/>
          <a:p>
            <a:pPr algn="ctr"/>
            <a:r>
              <a:rPr lang="en-US" sz="3600" b="1" dirty="0">
                <a:latin typeface="Times New Roman" panose="02020603050405020304" pitchFamily="18" charset="0"/>
                <a:cs typeface="Times New Roman" panose="02020603050405020304" pitchFamily="18" charset="0"/>
              </a:rPr>
              <a:t> 1. </a:t>
            </a:r>
            <a:r>
              <a:rPr lang="ru-RU" sz="3600" b="1" dirty="0" err="1">
                <a:latin typeface="Times New Roman" panose="02020603050405020304" pitchFamily="18" charset="0"/>
                <a:cs typeface="Times New Roman" panose="02020603050405020304" pitchFamily="18" charset="0"/>
              </a:rPr>
              <a:t>Gurluşyk</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gurnama</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çyzgylary</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barada</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maglumatlar</a:t>
            </a:r>
            <a:r>
              <a:rPr lang="ru-RU" sz="3600" b="1" dirty="0">
                <a:latin typeface="Times New Roman" panose="02020603050405020304" pitchFamily="18" charset="0"/>
                <a:cs typeface="Times New Roman" panose="02020603050405020304" pitchFamily="18" charset="0"/>
              </a:rPr>
              <a:t>. </a:t>
            </a:r>
            <a:endParaRPr lang="en-US" sz="3600" b="1" dirty="0">
              <a:latin typeface="Times New Roman" panose="02020603050405020304" pitchFamily="18" charset="0"/>
              <a:cs typeface="Times New Roman" panose="02020603050405020304" pitchFamily="18" charset="0"/>
            </a:endParaRPr>
          </a:p>
          <a:p>
            <a:pPr algn="just"/>
            <a:r>
              <a:rPr lang="en-US" altLang="ru-RU" sz="3600" b="1" dirty="0">
                <a:latin typeface="Times New Roman" panose="02020603050405020304" pitchFamily="18" charset="0"/>
                <a:cs typeface="Times New Roman" panose="02020603050405020304" pitchFamily="18" charset="0"/>
              </a:rPr>
              <a:t>  </a:t>
            </a:r>
            <a:r>
              <a:rPr lang="en-US" altLang="ru-RU" sz="3600" b="1" dirty="0" err="1">
                <a:latin typeface="Times New Roman" panose="02020603050405020304" pitchFamily="18" charset="0"/>
                <a:cs typeface="Times New Roman" panose="02020603050405020304" pitchFamily="18" charset="0"/>
              </a:rPr>
              <a:t>Umumy</a:t>
            </a:r>
            <a:r>
              <a:rPr lang="en-US" altLang="ru-RU" sz="3600" b="1" dirty="0">
                <a:latin typeface="Times New Roman" panose="02020603050405020304" pitchFamily="18" charset="0"/>
                <a:cs typeface="Times New Roman" panose="02020603050405020304" pitchFamily="18" charset="0"/>
              </a:rPr>
              <a:t> </a:t>
            </a:r>
            <a:r>
              <a:rPr lang="en-US" altLang="ru-RU" sz="3600" b="1" dirty="0" err="1">
                <a:latin typeface="Times New Roman" panose="02020603050405020304" pitchFamily="18" charset="0"/>
                <a:cs typeface="Times New Roman" panose="02020603050405020304" pitchFamily="18" charset="0"/>
              </a:rPr>
              <a:t>maglumatlar</a:t>
            </a:r>
            <a:r>
              <a:rPr lang="en-US" altLang="ru-RU" sz="3600" b="1" dirty="0">
                <a:latin typeface="Times New Roman" panose="02020603050405020304" pitchFamily="18" charset="0"/>
                <a:cs typeface="Times New Roman" panose="02020603050405020304" pitchFamily="18" charset="0"/>
              </a:rPr>
              <a:t>.</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Jaýlaryň</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çyzgylaryna</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gurluşyk</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çyzgylary</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diýilýär</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Jaýlary</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raýat</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senagat</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oba</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hojalyk</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jaýlary</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diýen</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toparlara</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bölýärler</a:t>
            </a:r>
            <a:r>
              <a:rPr lang="en-US" altLang="ru-RU" sz="3600" dirty="0">
                <a:latin typeface="Times New Roman" panose="02020603050405020304" pitchFamily="18" charset="0"/>
                <a:cs typeface="Times New Roman" panose="02020603050405020304" pitchFamily="18" charset="0"/>
              </a:rPr>
              <a:t>. </a:t>
            </a:r>
          </a:p>
          <a:p>
            <a:pPr algn="just"/>
            <a:r>
              <a:rPr lang="en-US" altLang="ru-RU" sz="3600" b="1" dirty="0">
                <a:latin typeface="Times New Roman" panose="02020603050405020304" pitchFamily="18" charset="0"/>
                <a:cs typeface="Times New Roman" panose="02020603050405020304" pitchFamily="18" charset="0"/>
              </a:rPr>
              <a:t>  </a:t>
            </a:r>
            <a:r>
              <a:rPr lang="en-US" altLang="ru-RU" sz="3600" b="1" dirty="0" err="1">
                <a:latin typeface="Times New Roman" panose="02020603050405020304" pitchFamily="18" charset="0"/>
                <a:cs typeface="Times New Roman" panose="02020603050405020304" pitchFamily="18" charset="0"/>
              </a:rPr>
              <a:t>Raýat</a:t>
            </a:r>
            <a:r>
              <a:rPr lang="en-US" altLang="ru-RU" sz="3600" b="1" dirty="0">
                <a:latin typeface="Times New Roman" panose="02020603050405020304" pitchFamily="18" charset="0"/>
                <a:cs typeface="Times New Roman" panose="02020603050405020304" pitchFamily="18" charset="0"/>
              </a:rPr>
              <a:t> </a:t>
            </a:r>
            <a:r>
              <a:rPr lang="en-US" altLang="ru-RU" sz="3600" b="1" dirty="0" err="1">
                <a:latin typeface="Times New Roman" panose="02020603050405020304" pitchFamily="18" charset="0"/>
                <a:cs typeface="Times New Roman" panose="02020603050405020304" pitchFamily="18" charset="0"/>
              </a:rPr>
              <a:t>jaýlar</a:t>
            </a:r>
            <a:r>
              <a:rPr lang="en-US" altLang="ru-RU" sz="3600" b="1"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Şeýle</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jaýlar</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adamyň</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jemgyýet</a:t>
            </a:r>
            <a:r>
              <a:rPr lang="en-US" altLang="ru-RU" sz="3600" dirty="0">
                <a:latin typeface="Times New Roman" panose="02020603050405020304" pitchFamily="18" charset="0"/>
                <a:cs typeface="Times New Roman" panose="02020603050405020304" pitchFamily="18" charset="0"/>
              </a:rPr>
              <a:t> we </a:t>
            </a:r>
            <a:r>
              <a:rPr lang="en-US" altLang="ru-RU" sz="3600" dirty="0" err="1">
                <a:latin typeface="Times New Roman" panose="02020603050405020304" pitchFamily="18" charset="0"/>
                <a:cs typeface="Times New Roman" panose="02020603050405020304" pitchFamily="18" charset="0"/>
              </a:rPr>
              <a:t>durmuş</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talaplaryna</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hyzmat</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etmek</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üçin</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niýetlenendir</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Olar</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ýaşaýyş</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ýaşaýyş</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jaýlar</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umumy</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ýaşaýyş</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jaýlar</a:t>
            </a:r>
            <a:r>
              <a:rPr lang="en-US" altLang="ru-RU" sz="3600" dirty="0">
                <a:latin typeface="Times New Roman" panose="02020603050405020304" pitchFamily="18" charset="0"/>
                <a:cs typeface="Times New Roman" panose="02020603050405020304" pitchFamily="18" charset="0"/>
              </a:rPr>
              <a:t> we </a:t>
            </a:r>
            <a:r>
              <a:rPr lang="en-US" altLang="ru-RU" sz="3600" dirty="0" err="1">
                <a:latin typeface="Times New Roman" panose="02020603050405020304" pitchFamily="18" charset="0"/>
                <a:cs typeface="Times New Roman" panose="02020603050405020304" pitchFamily="18" charset="0"/>
              </a:rPr>
              <a:t>beýlekiler</a:t>
            </a:r>
            <a:r>
              <a:rPr lang="en-US" altLang="ru-RU" sz="3600" dirty="0">
                <a:latin typeface="Times New Roman" panose="02020603050405020304" pitchFamily="18" charset="0"/>
                <a:cs typeface="Times New Roman" panose="02020603050405020304" pitchFamily="18" charset="0"/>
              </a:rPr>
              <a:t>) hem-de </a:t>
            </a:r>
            <a:r>
              <a:rPr lang="en-US" altLang="ru-RU" sz="3600" dirty="0" err="1">
                <a:latin typeface="Times New Roman" panose="02020603050405020304" pitchFamily="18" charset="0"/>
                <a:cs typeface="Times New Roman" panose="02020603050405020304" pitchFamily="18" charset="0"/>
              </a:rPr>
              <a:t>jemgyýetçilik</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medeniýet</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öýleri</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teatrlar</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mekdepler</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hassahanalar</a:t>
            </a:r>
            <a:r>
              <a:rPr lang="en-US" altLang="ru-RU" sz="3600" dirty="0">
                <a:latin typeface="Times New Roman" panose="02020603050405020304" pitchFamily="18" charset="0"/>
                <a:cs typeface="Times New Roman" panose="02020603050405020304" pitchFamily="18" charset="0"/>
              </a:rPr>
              <a:t> we </a:t>
            </a:r>
            <a:r>
              <a:rPr lang="en-US" altLang="ru-RU" sz="3600" dirty="0" err="1">
                <a:latin typeface="Times New Roman" panose="02020603050405020304" pitchFamily="18" charset="0"/>
                <a:cs typeface="Times New Roman" panose="02020603050405020304" pitchFamily="18" charset="0"/>
              </a:rPr>
              <a:t>beýlekiler</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jaýlara</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bölünýärler</a:t>
            </a:r>
            <a:r>
              <a:rPr lang="en-US" altLang="ru-RU" sz="3600" dirty="0">
                <a:latin typeface="Times New Roman" panose="02020603050405020304" pitchFamily="18" charset="0"/>
                <a:cs typeface="Times New Roman" panose="02020603050405020304" pitchFamily="18" charset="0"/>
              </a:rPr>
              <a:t>.</a:t>
            </a:r>
            <a:br>
              <a:rPr lang="en-US" altLang="ru-RU" sz="3600" dirty="0">
                <a:latin typeface="Times New Roman" panose="02020603050405020304" pitchFamily="18" charset="0"/>
                <a:cs typeface="Times New Roman" panose="02020603050405020304" pitchFamily="18" charset="0"/>
              </a:rPr>
            </a:br>
            <a:r>
              <a:rPr lang="en-US" altLang="ru-RU" sz="3600" dirty="0">
                <a:latin typeface="Times New Roman" panose="02020603050405020304" pitchFamily="18" charset="0"/>
                <a:cs typeface="Times New Roman" panose="02020603050405020304" pitchFamily="18" charset="0"/>
              </a:rPr>
              <a:t>   </a:t>
            </a:r>
            <a:endParaRPr lang="ru-RU" sz="36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31794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11516364" y="6212393"/>
            <a:ext cx="481619" cy="481619"/>
          </a:xfrm>
          <a:prstGeom prst="rect">
            <a:avLst/>
          </a:prstGeom>
          <a:solidFill>
            <a:srgbClr val="FFFF0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k-TM" sz="3600" b="1" dirty="0">
                <a:solidFill>
                  <a:schemeClr val="tx1"/>
                </a:solidFill>
                <a:latin typeface="Times New Roman" panose="02020603050405020304" pitchFamily="18" charset="0"/>
                <a:cs typeface="Times New Roman" panose="02020603050405020304" pitchFamily="18" charset="0"/>
              </a:rPr>
              <a:t>3</a:t>
            </a:r>
            <a:endParaRPr lang="ru-RU" sz="3600" b="1" dirty="0">
              <a:solidFill>
                <a:schemeClr val="tx1"/>
              </a:solidFill>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9"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Прямоугольник 7"/>
          <p:cNvSpPr/>
          <p:nvPr/>
        </p:nvSpPr>
        <p:spPr>
          <a:xfrm>
            <a:off x="99059" y="95588"/>
            <a:ext cx="11981816" cy="6666824"/>
          </a:xfrm>
          <a:prstGeom prst="rect">
            <a:avLst/>
          </a:prstGeom>
          <a:noFill/>
          <a:ln w="88900" cap="flat" cmpd="sng">
            <a:solidFill>
              <a:srgbClr val="C00000"/>
            </a:solidFill>
            <a:roun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 name="Прямоугольник 1">
            <a:extLst>
              <a:ext uri="{FF2B5EF4-FFF2-40B4-BE49-F238E27FC236}">
                <a16:creationId xmlns:a16="http://schemas.microsoft.com/office/drawing/2014/main" xmlns="" id="{C5B0FB37-FD16-4742-82BD-EB98CBD319E6}"/>
              </a:ext>
            </a:extLst>
          </p:cNvPr>
          <p:cNvSpPr/>
          <p:nvPr/>
        </p:nvSpPr>
        <p:spPr>
          <a:xfrm>
            <a:off x="111125" y="110720"/>
            <a:ext cx="11981815" cy="5632311"/>
          </a:xfrm>
          <a:prstGeom prst="rect">
            <a:avLst/>
          </a:prstGeom>
        </p:spPr>
        <p:txBody>
          <a:bodyPr wrap="square">
            <a:spAutoFit/>
          </a:bodyPr>
          <a:lstStyle/>
          <a:p>
            <a:pPr algn="just"/>
            <a:r>
              <a:rPr lang="en-US" altLang="ru-RU" sz="3600" dirty="0">
                <a:latin typeface="Times New Roman" panose="02020603050405020304" pitchFamily="18" charset="0"/>
                <a:cs typeface="Times New Roman" panose="02020603050405020304" pitchFamily="18" charset="0"/>
              </a:rPr>
              <a:t>   </a:t>
            </a:r>
            <a:r>
              <a:rPr lang="en-US" altLang="ru-RU" sz="3600" b="1" dirty="0" err="1">
                <a:latin typeface="Times New Roman" panose="02020603050405020304" pitchFamily="18" charset="0"/>
                <a:cs typeface="Times New Roman" panose="02020603050405020304" pitchFamily="18" charset="0"/>
              </a:rPr>
              <a:t>Senagat</a:t>
            </a:r>
            <a:r>
              <a:rPr lang="en-US" altLang="ru-RU" sz="3600" b="1" dirty="0">
                <a:latin typeface="Times New Roman" panose="02020603050405020304" pitchFamily="18" charset="0"/>
                <a:cs typeface="Times New Roman" panose="02020603050405020304" pitchFamily="18" charset="0"/>
              </a:rPr>
              <a:t> </a:t>
            </a:r>
            <a:r>
              <a:rPr lang="en-US" altLang="ru-RU" sz="3600" b="1" dirty="0" err="1">
                <a:latin typeface="Times New Roman" panose="02020603050405020304" pitchFamily="18" charset="0"/>
                <a:cs typeface="Times New Roman" panose="02020603050405020304" pitchFamily="18" charset="0"/>
              </a:rPr>
              <a:t>jaýlar</a:t>
            </a:r>
            <a:r>
              <a:rPr lang="en-US" altLang="ru-RU" sz="3600" b="1"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Şeýle</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jaýlar</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önümçilik</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serişdelerini</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ýerleşdirmek</a:t>
            </a:r>
            <a:r>
              <a:rPr lang="en-US" altLang="ru-RU" sz="3600" dirty="0">
                <a:latin typeface="Times New Roman" panose="02020603050405020304" pitchFamily="18" charset="0"/>
                <a:cs typeface="Times New Roman" panose="02020603050405020304" pitchFamily="18" charset="0"/>
              </a:rPr>
              <a:t> we </a:t>
            </a:r>
            <a:r>
              <a:rPr lang="en-US" altLang="ru-RU" sz="3600" dirty="0" err="1">
                <a:latin typeface="Times New Roman" panose="02020603050405020304" pitchFamily="18" charset="0"/>
                <a:cs typeface="Times New Roman" panose="02020603050405020304" pitchFamily="18" charset="0"/>
              </a:rPr>
              <a:t>zähmet</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çekmek</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üçin</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iş</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ýeri</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bolup</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hyzmat</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edýärler</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Olar</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senagatyň</a:t>
            </a:r>
            <a:r>
              <a:rPr lang="en-US" altLang="ru-RU" sz="3600" dirty="0">
                <a:latin typeface="Times New Roman" panose="02020603050405020304" pitchFamily="18" charset="0"/>
                <a:cs typeface="Times New Roman" panose="02020603050405020304" pitchFamily="18" charset="0"/>
              </a:rPr>
              <a:t> we </a:t>
            </a:r>
            <a:r>
              <a:rPr lang="en-US" altLang="ru-RU" sz="3600" dirty="0" err="1">
                <a:latin typeface="Times New Roman" panose="02020603050405020304" pitchFamily="18" charset="0"/>
                <a:cs typeface="Times New Roman" panose="02020603050405020304" pitchFamily="18" charset="0"/>
              </a:rPr>
              <a:t>ulagyň</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mätäçligine</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hyzmat</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etmek</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üçin</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niýetlenendirler</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Muňa</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fabrikler</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zawodlar</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elektrostansiýalar</a:t>
            </a:r>
            <a:r>
              <a:rPr lang="en-US" altLang="ru-RU" sz="3600" dirty="0">
                <a:latin typeface="Times New Roman" panose="02020603050405020304" pitchFamily="18" charset="0"/>
                <a:cs typeface="Times New Roman" panose="02020603050405020304" pitchFamily="18" charset="0"/>
              </a:rPr>
              <a:t> we </a:t>
            </a:r>
            <a:r>
              <a:rPr lang="en-US" altLang="ru-RU" sz="3600" dirty="0" err="1">
                <a:latin typeface="Times New Roman" panose="02020603050405020304" pitchFamily="18" charset="0"/>
                <a:cs typeface="Times New Roman" panose="02020603050405020304" pitchFamily="18" charset="0"/>
              </a:rPr>
              <a:t>beýlekiler</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mysal</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bolup</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biler</a:t>
            </a:r>
            <a:r>
              <a:rPr lang="en-US" altLang="ru-RU" sz="3600" dirty="0">
                <a:latin typeface="Times New Roman" panose="02020603050405020304" pitchFamily="18" charset="0"/>
                <a:cs typeface="Times New Roman" panose="02020603050405020304" pitchFamily="18" charset="0"/>
              </a:rPr>
              <a:t>.</a:t>
            </a:r>
          </a:p>
          <a:p>
            <a:pPr algn="just"/>
            <a:r>
              <a:rPr lang="sq-AL" sz="3600" b="1" dirty="0">
                <a:ln w="3175" cmpd="sng">
                  <a:noFill/>
                </a:ln>
                <a:solidFill>
                  <a:prstClr val="black"/>
                </a:solidFill>
                <a:latin typeface="Times New Roman" panose="02020603050405020304" pitchFamily="18" charset="0"/>
                <a:ea typeface="+mj-ea"/>
                <a:cs typeface="Times New Roman" panose="02020603050405020304" pitchFamily="18" charset="0"/>
              </a:rPr>
              <a:t>Oba hojalyk jaýlar.</a:t>
            </a:r>
            <a:r>
              <a:rPr lang="sq-AL" sz="3600" dirty="0">
                <a:ln w="3175" cmpd="sng">
                  <a:noFill/>
                </a:ln>
                <a:solidFill>
                  <a:prstClr val="black"/>
                </a:solidFill>
                <a:latin typeface="Times New Roman" panose="02020603050405020304" pitchFamily="18" charset="0"/>
                <a:ea typeface="+mj-ea"/>
                <a:cs typeface="Times New Roman" panose="02020603050405020304" pitchFamily="18" charset="0"/>
              </a:rPr>
              <a:t> Olar oba hojalygyň talaplaryna hyzmat etmek üçin niýetlenendir (mallary we guşlary saklamak üçin jaýlar, oba hojalyk önümleriniň ammarlaryny, oba hojalyk maşynlaryny bejermek we saklamak üçin jaýlar we beýlekiler).</a:t>
            </a:r>
            <a:r>
              <a:rPr lang="ru-RU" sz="3600" dirty="0">
                <a:ln w="3175" cmpd="sng">
                  <a:noFill/>
                </a:ln>
                <a:solidFill>
                  <a:prstClr val="black"/>
                </a:solidFill>
                <a:latin typeface="Times New Roman" panose="02020603050405020304" pitchFamily="18" charset="0"/>
                <a:ea typeface="+mj-ea"/>
                <a:cs typeface="Times New Roman" panose="02020603050405020304" pitchFamily="18" charset="0"/>
              </a:rPr>
              <a:t/>
            </a:r>
            <a:br>
              <a:rPr lang="ru-RU" sz="3600" dirty="0">
                <a:ln w="3175" cmpd="sng">
                  <a:noFill/>
                </a:ln>
                <a:solidFill>
                  <a:prstClr val="black"/>
                </a:solidFill>
                <a:latin typeface="Times New Roman" panose="02020603050405020304" pitchFamily="18" charset="0"/>
                <a:ea typeface="+mj-ea"/>
                <a:cs typeface="Times New Roman" panose="02020603050405020304" pitchFamily="18" charset="0"/>
              </a:rPr>
            </a:br>
            <a:r>
              <a:rPr lang="sq-AL" sz="3600" dirty="0">
                <a:ln w="3175" cmpd="sng">
                  <a:noFill/>
                </a:ln>
                <a:solidFill>
                  <a:prstClr val="black"/>
                </a:solidFill>
                <a:latin typeface="Times New Roman" panose="02020603050405020304" pitchFamily="18" charset="0"/>
                <a:ea typeface="+mj-ea"/>
                <a:cs typeface="Times New Roman" panose="02020603050405020304" pitchFamily="18" charset="0"/>
              </a:rPr>
              <a:t>Ondan başgada jaýlar köp gatly, az gat</a:t>
            </a:r>
            <a:r>
              <a:rPr lang="ru-RU" sz="3600" dirty="0">
                <a:ln w="3175" cmpd="sng">
                  <a:noFill/>
                </a:ln>
                <a:solidFill>
                  <a:prstClr val="black"/>
                </a:solidFill>
                <a:latin typeface="Times New Roman" panose="02020603050405020304" pitchFamily="18" charset="0"/>
                <a:ea typeface="+mj-ea"/>
                <a:cs typeface="Times New Roman" panose="02020603050405020304" pitchFamily="18" charset="0"/>
              </a:rPr>
              <a:t>l</a:t>
            </a:r>
            <a:r>
              <a:rPr lang="sq-AL" sz="3600" dirty="0">
                <a:ln w="3175" cmpd="sng">
                  <a:noFill/>
                </a:ln>
                <a:solidFill>
                  <a:prstClr val="black"/>
                </a:solidFill>
                <a:latin typeface="Times New Roman" panose="02020603050405020304" pitchFamily="18" charset="0"/>
                <a:ea typeface="+mj-ea"/>
                <a:cs typeface="Times New Roman" panose="02020603050405020304" pitchFamily="18" charset="0"/>
              </a:rPr>
              <a:t>y jaýlara bölünýärler.</a:t>
            </a:r>
            <a:endParaRPr lang="ru-RU" sz="4000" dirty="0"/>
          </a:p>
        </p:txBody>
      </p:sp>
    </p:spTree>
    <p:extLst>
      <p:ext uri="{BB962C8B-B14F-4D97-AF65-F5344CB8AC3E}">
        <p14:creationId xmlns:p14="http://schemas.microsoft.com/office/powerpoint/2010/main" val="970506234"/>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BA926FB8-9955-42F4-8DED-271F00C8921E}"/>
              </a:ext>
            </a:extLst>
          </p:cNvPr>
          <p:cNvPicPr>
            <a:picLocks noChangeAspect="1"/>
          </p:cNvPicPr>
          <p:nvPr/>
        </p:nvPicPr>
        <p:blipFill>
          <a:blip r:embed="rId3"/>
          <a:stretch>
            <a:fillRect/>
          </a:stretch>
        </p:blipFill>
        <p:spPr>
          <a:xfrm>
            <a:off x="4584772" y="163988"/>
            <a:ext cx="7413211" cy="6365659"/>
          </a:xfrm>
          <a:prstGeom prst="rect">
            <a:avLst/>
          </a:prstGeom>
        </p:spPr>
      </p:pic>
      <p:sp>
        <p:nvSpPr>
          <p:cNvPr id="15" name="Прямоугольник 14"/>
          <p:cNvSpPr/>
          <p:nvPr/>
        </p:nvSpPr>
        <p:spPr>
          <a:xfrm>
            <a:off x="11516364" y="6212393"/>
            <a:ext cx="481619" cy="481619"/>
          </a:xfrm>
          <a:prstGeom prst="rect">
            <a:avLst/>
          </a:prstGeom>
          <a:solidFill>
            <a:srgbClr val="FFFF0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k-TM" sz="3600" b="1" dirty="0">
                <a:solidFill>
                  <a:schemeClr val="tx1"/>
                </a:solidFill>
                <a:latin typeface="Times New Roman" panose="02020603050405020304" pitchFamily="18" charset="0"/>
                <a:cs typeface="Times New Roman" panose="02020603050405020304" pitchFamily="18" charset="0"/>
              </a:rPr>
              <a:t>4</a:t>
            </a:r>
            <a:endParaRPr lang="ru-RU" sz="3600" b="1" dirty="0">
              <a:solidFill>
                <a:schemeClr val="tx1"/>
              </a:solidFill>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9"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Прямоугольник 7"/>
          <p:cNvSpPr/>
          <p:nvPr/>
        </p:nvSpPr>
        <p:spPr>
          <a:xfrm>
            <a:off x="99059" y="95588"/>
            <a:ext cx="11981816" cy="6666824"/>
          </a:xfrm>
          <a:prstGeom prst="rect">
            <a:avLst/>
          </a:prstGeom>
          <a:noFill/>
          <a:ln w="88900" cap="flat" cmpd="sng">
            <a:solidFill>
              <a:srgbClr val="C00000"/>
            </a:solidFill>
            <a:roun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 name="Прямоугольник 9">
            <a:extLst>
              <a:ext uri="{FF2B5EF4-FFF2-40B4-BE49-F238E27FC236}">
                <a16:creationId xmlns:a16="http://schemas.microsoft.com/office/drawing/2014/main" xmlns="" id="{5DC584F8-1032-49D4-8EFC-4AEAE8FFFB7B}"/>
              </a:ext>
            </a:extLst>
          </p:cNvPr>
          <p:cNvSpPr/>
          <p:nvPr/>
        </p:nvSpPr>
        <p:spPr>
          <a:xfrm>
            <a:off x="99060" y="95588"/>
            <a:ext cx="4402820" cy="6555641"/>
          </a:xfrm>
          <a:prstGeom prst="rect">
            <a:avLst/>
          </a:prstGeom>
        </p:spPr>
        <p:txBody>
          <a:bodyPr wrap="square">
            <a:spAutoFit/>
          </a:bodyPr>
          <a:lstStyle/>
          <a:p>
            <a:pPr algn="just"/>
            <a:r>
              <a:rPr lang="tk-TM" sz="3000" b="1" dirty="0">
                <a:latin typeface="Times New Roman" panose="02020603050405020304" pitchFamily="18" charset="0"/>
                <a:cs typeface="Times New Roman" panose="02020603050405020304" pitchFamily="18" charset="0"/>
              </a:rPr>
              <a:t>2.</a:t>
            </a:r>
            <a:r>
              <a:rPr lang="tk-TM" sz="3000" dirty="0">
                <a:latin typeface="Times New Roman" panose="02020603050405020304" pitchFamily="18" charset="0"/>
                <a:cs typeface="Times New Roman" panose="02020603050405020304" pitchFamily="18" charset="0"/>
              </a:rPr>
              <a:t> Binalarda bir derejede ýerleşen jaýlara  </a:t>
            </a:r>
            <a:r>
              <a:rPr lang="tk-TM" sz="3000" b="1" i="1" dirty="0">
                <a:latin typeface="Times New Roman" panose="02020603050405020304" pitchFamily="18" charset="0"/>
                <a:cs typeface="Times New Roman" panose="02020603050405020304" pitchFamily="18" charset="0"/>
              </a:rPr>
              <a:t>gat</a:t>
            </a:r>
            <a:r>
              <a:rPr lang="tk-TM" sz="3000" dirty="0">
                <a:latin typeface="Times New Roman" panose="02020603050405020304" pitchFamily="18" charset="0"/>
                <a:cs typeface="Times New Roman" panose="02020603050405020304" pitchFamily="18" charset="0"/>
              </a:rPr>
              <a:t> </a:t>
            </a:r>
            <a:r>
              <a:rPr lang="tk-TM" sz="3000" b="1" i="1" dirty="0">
                <a:latin typeface="Times New Roman" panose="02020603050405020304" pitchFamily="18" charset="0"/>
                <a:cs typeface="Times New Roman" panose="02020603050405020304" pitchFamily="18" charset="0"/>
              </a:rPr>
              <a:t>(jaýyň gaty) </a:t>
            </a:r>
            <a:r>
              <a:rPr lang="tk-TM" sz="3000" dirty="0">
                <a:latin typeface="Times New Roman" panose="02020603050405020304" pitchFamily="18" charset="0"/>
                <a:cs typeface="Times New Roman" panose="02020603050405020304" pitchFamily="18" charset="0"/>
              </a:rPr>
              <a:t>diýilýär. Jaýyň gatynyň beýikligi berlen gatyň polunyň derejesinden indiki gatyň polunyň derejesine çenli ölçegi bilen kesgitlenýär. Iň soňky gatyň beýikligi hem şeýle kesgitlenýär, ýöne onuň potology bilen üçeginiň polunyň aralygy beýleki gatyňkylara deň edilip alynýar. </a:t>
            </a:r>
            <a:endParaRPr lang="tk-TM" sz="3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4651110"/>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xmlns="" id="{41754C63-485E-44AA-B7E7-95F1C6B1F840}"/>
              </a:ext>
            </a:extLst>
          </p:cNvPr>
          <p:cNvPicPr>
            <a:picLocks noChangeAspect="1"/>
          </p:cNvPicPr>
          <p:nvPr/>
        </p:nvPicPr>
        <p:blipFill>
          <a:blip r:embed="rId3"/>
          <a:stretch>
            <a:fillRect/>
          </a:stretch>
        </p:blipFill>
        <p:spPr>
          <a:xfrm>
            <a:off x="4454714" y="215738"/>
            <a:ext cx="7555190" cy="6355500"/>
          </a:xfrm>
          <a:prstGeom prst="rect">
            <a:avLst/>
          </a:prstGeom>
        </p:spPr>
      </p:pic>
      <p:sp>
        <p:nvSpPr>
          <p:cNvPr id="15" name="Прямоугольник 14"/>
          <p:cNvSpPr/>
          <p:nvPr/>
        </p:nvSpPr>
        <p:spPr>
          <a:xfrm>
            <a:off x="11516364" y="6212393"/>
            <a:ext cx="481619" cy="481619"/>
          </a:xfrm>
          <a:prstGeom prst="rect">
            <a:avLst/>
          </a:prstGeom>
          <a:solidFill>
            <a:srgbClr val="FFFF0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k-TM" sz="3600" b="1" dirty="0">
                <a:solidFill>
                  <a:schemeClr val="tx1"/>
                </a:solidFill>
                <a:latin typeface="Times New Roman" panose="02020603050405020304" pitchFamily="18" charset="0"/>
                <a:cs typeface="Times New Roman" panose="02020603050405020304" pitchFamily="18" charset="0"/>
              </a:rPr>
              <a:t>5</a:t>
            </a:r>
            <a:endParaRPr lang="ru-RU" sz="3600" b="1" dirty="0">
              <a:solidFill>
                <a:schemeClr val="tx1"/>
              </a:solidFill>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9"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Прямоугольник 7"/>
          <p:cNvSpPr/>
          <p:nvPr/>
        </p:nvSpPr>
        <p:spPr>
          <a:xfrm>
            <a:off x="99059" y="95588"/>
            <a:ext cx="11981816" cy="6666824"/>
          </a:xfrm>
          <a:prstGeom prst="rect">
            <a:avLst/>
          </a:prstGeom>
          <a:noFill/>
          <a:ln w="88900" cap="flat" cmpd="sng">
            <a:solidFill>
              <a:srgbClr val="C00000"/>
            </a:solidFill>
            <a:roun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 name="Прямоугольник 3">
            <a:extLst>
              <a:ext uri="{FF2B5EF4-FFF2-40B4-BE49-F238E27FC236}">
                <a16:creationId xmlns:a16="http://schemas.microsoft.com/office/drawing/2014/main" xmlns="" id="{D67BFACB-1B09-4DB6-8071-65E663A257F8}"/>
              </a:ext>
            </a:extLst>
          </p:cNvPr>
          <p:cNvSpPr/>
          <p:nvPr/>
        </p:nvSpPr>
        <p:spPr>
          <a:xfrm>
            <a:off x="182096" y="810190"/>
            <a:ext cx="4354103" cy="4031873"/>
          </a:xfrm>
          <a:prstGeom prst="rect">
            <a:avLst/>
          </a:prstGeom>
        </p:spPr>
        <p:txBody>
          <a:bodyPr wrap="square">
            <a:spAutoFit/>
          </a:bodyPr>
          <a:lstStyle/>
          <a:p>
            <a:r>
              <a:rPr lang="tk-TM" sz="3200" b="1" dirty="0">
                <a:ln w="3175" cmpd="sng">
                  <a:noFill/>
                </a:ln>
                <a:solidFill>
                  <a:prstClr val="black"/>
                </a:solidFill>
                <a:latin typeface="Times New Roman" panose="02020603050405020304" pitchFamily="18" charset="0"/>
                <a:cs typeface="Times New Roman" panose="02020603050405020304" pitchFamily="18" charset="0"/>
              </a:rPr>
              <a:t>Karkas binanyň kontruktiw elementleri: </a:t>
            </a:r>
            <a:r>
              <a:rPr lang="tk-TM" sz="3200" dirty="0">
                <a:ln w="3175" cmpd="sng">
                  <a:noFill/>
                </a:ln>
                <a:solidFill>
                  <a:prstClr val="black"/>
                </a:solidFill>
                <a:latin typeface="Times New Roman" panose="02020603050405020304" pitchFamily="18" charset="0"/>
                <a:cs typeface="Times New Roman" panose="02020603050405020304" pitchFamily="18" charset="0"/>
              </a:rPr>
              <a:t>1- orta sütün (kalonna), 2- balka (pürs), </a:t>
            </a:r>
          </a:p>
          <a:p>
            <a:r>
              <a:rPr lang="tk-TM" sz="3200" dirty="0">
                <a:ln w="3175" cmpd="sng">
                  <a:noFill/>
                </a:ln>
                <a:solidFill>
                  <a:prstClr val="black"/>
                </a:solidFill>
                <a:latin typeface="Times New Roman" panose="02020603050405020304" pitchFamily="18" charset="0"/>
                <a:cs typeface="Times New Roman" panose="02020603050405020304" pitchFamily="18" charset="0"/>
              </a:rPr>
              <a:t>3- plita gatlagy, </a:t>
            </a:r>
          </a:p>
          <a:p>
            <a:r>
              <a:rPr lang="tk-TM" sz="3200" dirty="0">
                <a:ln w="3175" cmpd="sng">
                  <a:noFill/>
                </a:ln>
                <a:solidFill>
                  <a:prstClr val="black"/>
                </a:solidFill>
                <a:latin typeface="Times New Roman" panose="02020603050405020304" pitchFamily="18" charset="0"/>
                <a:cs typeface="Times New Roman" panose="02020603050405020304" pitchFamily="18" charset="0"/>
              </a:rPr>
              <a:t>4- diwar panali, </a:t>
            </a:r>
          </a:p>
          <a:p>
            <a:r>
              <a:rPr lang="tk-TM" sz="3200" dirty="0">
                <a:ln w="3175" cmpd="sng">
                  <a:noFill/>
                </a:ln>
                <a:solidFill>
                  <a:prstClr val="black"/>
                </a:solidFill>
                <a:latin typeface="Times New Roman" panose="02020603050405020304" pitchFamily="18" charset="0"/>
                <a:cs typeface="Times New Roman" panose="02020603050405020304" pitchFamily="18" charset="0"/>
              </a:rPr>
              <a:t>5- strapila pürsi, </a:t>
            </a:r>
          </a:p>
          <a:p>
            <a:r>
              <a:rPr lang="tk-TM" sz="3200" dirty="0">
                <a:ln w="3175" cmpd="sng">
                  <a:noFill/>
                </a:ln>
                <a:solidFill>
                  <a:prstClr val="black"/>
                </a:solidFill>
                <a:latin typeface="Times New Roman" panose="02020603050405020304" pitchFamily="18" charset="0"/>
                <a:cs typeface="Times New Roman" panose="02020603050405020304" pitchFamily="18" charset="0"/>
              </a:rPr>
              <a:t>6- diwara ýanaşyk sütün.</a:t>
            </a:r>
            <a:endParaRPr lang="ru-RU" sz="3200" dirty="0"/>
          </a:p>
        </p:txBody>
      </p:sp>
    </p:spTree>
    <p:extLst>
      <p:ext uri="{BB962C8B-B14F-4D97-AF65-F5344CB8AC3E}">
        <p14:creationId xmlns:p14="http://schemas.microsoft.com/office/powerpoint/2010/main" val="621634327"/>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11514701" y="6215086"/>
            <a:ext cx="481619" cy="481619"/>
          </a:xfrm>
          <a:prstGeom prst="rect">
            <a:avLst/>
          </a:prstGeom>
          <a:solidFill>
            <a:srgbClr val="FFFF0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k-TM" sz="3600" b="1" dirty="0">
                <a:solidFill>
                  <a:schemeClr val="tx1"/>
                </a:solidFill>
                <a:latin typeface="Times New Roman" panose="02020603050405020304" pitchFamily="18" charset="0"/>
                <a:cs typeface="Times New Roman" panose="02020603050405020304" pitchFamily="18" charset="0"/>
              </a:rPr>
              <a:t>7</a:t>
            </a:r>
            <a:endParaRPr lang="ru-RU" sz="3600" b="1" dirty="0">
              <a:solidFill>
                <a:schemeClr val="tx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99059" y="95588"/>
            <a:ext cx="11981816" cy="6666824"/>
          </a:xfrm>
          <a:prstGeom prst="rect">
            <a:avLst/>
          </a:prstGeom>
          <a:noFill/>
          <a:ln w="88900" cap="flat" cmpd="sng">
            <a:solidFill>
              <a:srgbClr val="C00000"/>
            </a:solidFill>
            <a:roun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 name="Прямоугольник 3">
            <a:extLst>
              <a:ext uri="{FF2B5EF4-FFF2-40B4-BE49-F238E27FC236}">
                <a16:creationId xmlns:a16="http://schemas.microsoft.com/office/drawing/2014/main" xmlns="" id="{A810BBC6-D1E3-4597-B9C9-7230F92BC14A}"/>
              </a:ext>
            </a:extLst>
          </p:cNvPr>
          <p:cNvSpPr/>
          <p:nvPr/>
        </p:nvSpPr>
        <p:spPr>
          <a:xfrm>
            <a:off x="111125" y="99149"/>
            <a:ext cx="11969750" cy="7017306"/>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k-TM"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3.</a:t>
            </a:r>
            <a:r>
              <a:rPr kumimoji="0" lang="tk-TM"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hr-HR"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Jaýyň ýa-da desganyň </a:t>
            </a:r>
            <a:r>
              <a:rPr kumimoji="0" lang="hr-HR"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 konstruktiw elementleri</a:t>
            </a:r>
            <a:r>
              <a:rPr kumimoji="0" lang="hr-HR"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 diýip aýratyn özbaşdak konstuksiýalara aýdylýar. Olar </a:t>
            </a:r>
            <a:r>
              <a:rPr kumimoji="0" lang="ru-RU" sz="3600" b="0" i="0" u="none" strike="noStrike" kern="0" cap="none" spc="0" normalizeH="0" baseline="0" noProof="0" dirty="0" err="1">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aşakda</a:t>
            </a:r>
            <a:r>
              <a:rPr kumimoji="0" lang="ru-RU"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hr-HR"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görkezilendir.</a:t>
            </a:r>
            <a:endParaRPr lang="tk-TM" sz="3600" b="1" kern="0" dirty="0">
              <a:ln w="3175" cmpd="sng">
                <a:noFill/>
              </a:ln>
              <a:solidFill>
                <a:prstClr val="black"/>
              </a:solidFill>
              <a:latin typeface="Times New Roman" panose="02020603050405020304" pitchFamily="18" charset="0"/>
              <a:ea typeface="+mj-ea"/>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hr-HR"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1. Fundament</a:t>
            </a:r>
            <a:r>
              <a:rPr kumimoji="0" lang="hr-HR"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 (latynça – fundamentum- esas) jaýdan ýere düşýän agramy jaýyň ýerasty bölegidir. Fundament jaýyň diwarynyň ýa-da aýry-aýry daýançlarynyň (sütünleriniň) </a:t>
            </a:r>
            <a:r>
              <a:rPr kumimoji="0" lang="ru-RU" sz="3600" b="0" i="0" u="none" strike="noStrike" kern="0" cap="none" spc="0" normalizeH="0" baseline="0" noProof="0" dirty="0" err="1">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aşag</a:t>
            </a:r>
            <a:r>
              <a:rPr kumimoji="0" lang="hr-HR"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ynda bolýar. Olar her hili görnüşde bolýarlar.</a:t>
            </a:r>
            <a:r>
              <a:rPr kumimoji="0" lang="ru-RU"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ru-RU"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hr-HR"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  2. Otmastka (отмостка) </a:t>
            </a:r>
            <a:r>
              <a:rPr kumimoji="0" lang="hr-HR"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 jaýyň diwarlaryndan ýagyş ýa-da beýleki suwlary yzyna gaýtarmak üçin hyzmat edýär.</a:t>
            </a:r>
            <a:r>
              <a:rPr kumimoji="0" lang="hr-HR"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tk-TM"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tk-TM"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hr-HR"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3. Sokol (цоколь) </a:t>
            </a:r>
            <a:r>
              <a:rPr kumimoji="0" lang="hr-HR"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 fundamentiň gös-göni üstünde ýerleşen hem-de diwary her hili çyglyklardan we zaýalanmakdan gorap saklaýan, jaýyň daşky diwarynyň aşaky bölegidir.</a:t>
            </a:r>
            <a:r>
              <a:rPr kumimoji="0" lang="ru-RU"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ru-RU"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br>
            <a:endParaRPr kumimoji="0" lang="ru-R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453938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059" y="95588"/>
            <a:ext cx="11981816" cy="6494085"/>
          </a:xfrm>
          <a:prstGeom prst="rect">
            <a:avLst/>
          </a:prstGeom>
        </p:spPr>
        <p:txBody>
          <a:bodyPr wrap="square">
            <a:spAutoFit/>
          </a:bodyPr>
          <a:lstStyle/>
          <a:p>
            <a:r>
              <a:rPr lang="hr-HR" sz="3200" b="1" dirty="0">
                <a:ln w="3175" cmpd="sng">
                  <a:noFill/>
                </a:ln>
                <a:solidFill>
                  <a:prstClr val="black"/>
                </a:solidFill>
                <a:latin typeface="Times New Roman" panose="02020603050405020304" pitchFamily="18" charset="0"/>
                <a:ea typeface="+mj-ea"/>
                <a:cs typeface="Times New Roman" panose="02020603050405020304" pitchFamily="18" charset="0"/>
              </a:rPr>
              <a:t>4. Ýük göterýän diwarlar </a:t>
            </a:r>
            <a:r>
              <a:rPr lang="hr-HR" sz="3200" dirty="0">
                <a:ln w="3175" cmpd="sng">
                  <a:noFill/>
                </a:ln>
                <a:solidFill>
                  <a:prstClr val="black"/>
                </a:solidFill>
                <a:latin typeface="Times New Roman" panose="02020603050405020304" pitchFamily="18" charset="0"/>
                <a:ea typeface="+mj-ea"/>
                <a:cs typeface="Times New Roman" panose="02020603050405020304" pitchFamily="18" charset="0"/>
              </a:rPr>
              <a:t> özlerinden we örtgüden hem-de üçekden düşýän agramy fundamente geçirýärler. Özüni göterýänler fundamente diňe özüniň we ýeliň agramyny geçirýärler. Asylyp duran diwarlar bolsa sütünlere berkidilip agramlaryny şol sütünlere düşürýärler.</a:t>
            </a:r>
            <a:r>
              <a:rPr lang="ru-RU" sz="3200" b="1" dirty="0">
                <a:ln w="3175" cmpd="sng">
                  <a:noFill/>
                </a:ln>
                <a:solidFill>
                  <a:prstClr val="black"/>
                </a:solidFill>
                <a:latin typeface="Times New Roman" panose="02020603050405020304" pitchFamily="18" charset="0"/>
                <a:ea typeface="+mj-ea"/>
                <a:cs typeface="Times New Roman" panose="02020603050405020304" pitchFamily="18" charset="0"/>
              </a:rPr>
              <a:t/>
            </a:r>
            <a:br>
              <a:rPr lang="ru-RU" sz="3200" b="1" dirty="0">
                <a:ln w="3175" cmpd="sng">
                  <a:noFill/>
                </a:ln>
                <a:solidFill>
                  <a:prstClr val="black"/>
                </a:solidFill>
                <a:latin typeface="Times New Roman" panose="02020603050405020304" pitchFamily="18" charset="0"/>
                <a:ea typeface="+mj-ea"/>
                <a:cs typeface="Times New Roman" panose="02020603050405020304" pitchFamily="18" charset="0"/>
              </a:rPr>
            </a:br>
            <a:r>
              <a:rPr lang="hr-HR" sz="3200" b="1" dirty="0">
                <a:ln w="3175" cmpd="sng">
                  <a:noFill/>
                </a:ln>
                <a:solidFill>
                  <a:prstClr val="black"/>
                </a:solidFill>
                <a:latin typeface="Times New Roman" panose="02020603050405020304" pitchFamily="18" charset="0"/>
                <a:ea typeface="+mj-ea"/>
                <a:cs typeface="Times New Roman" panose="02020603050405020304" pitchFamily="18" charset="0"/>
              </a:rPr>
              <a:t>5. Gatara örtgi</a:t>
            </a:r>
            <a:r>
              <a:rPr lang="hr-HR" sz="3200" dirty="0">
                <a:ln w="3175" cmpd="sng">
                  <a:noFill/>
                </a:ln>
                <a:solidFill>
                  <a:prstClr val="black"/>
                </a:solidFill>
                <a:latin typeface="Times New Roman" panose="02020603050405020304" pitchFamily="18" charset="0"/>
                <a:ea typeface="+mj-ea"/>
                <a:cs typeface="Times New Roman" panose="02020603050405020304" pitchFamily="18" charset="0"/>
              </a:rPr>
              <a:t> – gatlary beýikliklere bö</a:t>
            </a:r>
            <a:r>
              <a:rPr lang="ru-RU" sz="3200" dirty="0">
                <a:ln w="3175" cmpd="sng">
                  <a:noFill/>
                </a:ln>
                <a:solidFill>
                  <a:prstClr val="black"/>
                </a:solidFill>
                <a:latin typeface="Times New Roman" panose="02020603050405020304" pitchFamily="18" charset="0"/>
                <a:ea typeface="+mj-ea"/>
                <a:cs typeface="Times New Roman" panose="02020603050405020304" pitchFamily="18" charset="0"/>
              </a:rPr>
              <a:t>l</a:t>
            </a:r>
            <a:r>
              <a:rPr lang="hr-HR" sz="3200" dirty="0">
                <a:ln w="3175" cmpd="sng">
                  <a:noFill/>
                </a:ln>
                <a:solidFill>
                  <a:prstClr val="black"/>
                </a:solidFill>
                <a:latin typeface="Times New Roman" panose="02020603050405020304" pitchFamily="18" charset="0"/>
                <a:ea typeface="+mj-ea"/>
                <a:cs typeface="Times New Roman" panose="02020603050405020304" pitchFamily="18" charset="0"/>
              </a:rPr>
              <a:t>ýän kese ýerleşen goraýjy (örtüji) konstruksiýadyr. Üçegiň, sokolyň, ýerzeminiň örtg</a:t>
            </a:r>
            <a:r>
              <a:rPr lang="ru-RU" sz="3200" dirty="0">
                <a:ln w="3175" cmpd="sng">
                  <a:noFill/>
                </a:ln>
                <a:solidFill>
                  <a:prstClr val="black"/>
                </a:solidFill>
                <a:latin typeface="Times New Roman" panose="02020603050405020304" pitchFamily="18" charset="0"/>
                <a:ea typeface="+mj-ea"/>
                <a:cs typeface="Times New Roman" panose="02020603050405020304" pitchFamily="18" charset="0"/>
              </a:rPr>
              <a:t>ü</a:t>
            </a:r>
            <a:r>
              <a:rPr lang="hr-HR" sz="3200" dirty="0">
                <a:ln w="3175" cmpd="sng">
                  <a:noFill/>
                </a:ln>
                <a:solidFill>
                  <a:prstClr val="black"/>
                </a:solidFill>
                <a:latin typeface="Times New Roman" panose="02020603050405020304" pitchFamily="18" charset="0"/>
                <a:ea typeface="+mj-ea"/>
                <a:cs typeface="Times New Roman" panose="02020603050405020304" pitchFamily="18" charset="0"/>
              </a:rPr>
              <a:t>çleri-de</a:t>
            </a:r>
            <a:r>
              <a:rPr lang="tk-TM" sz="3200" dirty="0">
                <a:ln w="3175" cmpd="sng">
                  <a:noFill/>
                </a:ln>
                <a:solidFill>
                  <a:prstClr val="black"/>
                </a:solidFill>
                <a:latin typeface="Times New Roman" panose="02020603050405020304" pitchFamily="18" charset="0"/>
                <a:ea typeface="+mj-ea"/>
                <a:cs typeface="Times New Roman" panose="02020603050405020304" pitchFamily="18" charset="0"/>
              </a:rPr>
              <a:t> </a:t>
            </a:r>
            <a:r>
              <a:rPr lang="hr-HR" sz="3200" dirty="0">
                <a:ln w="3175" cmpd="sng">
                  <a:noFill/>
                </a:ln>
                <a:solidFill>
                  <a:prstClr val="black"/>
                </a:solidFill>
                <a:latin typeface="Times New Roman" panose="02020603050405020304" pitchFamily="18" charset="0"/>
                <a:ea typeface="+mj-ea"/>
                <a:cs typeface="Times New Roman" panose="02020603050405020304" pitchFamily="18" charset="0"/>
              </a:rPr>
              <a:t>bolýar.</a:t>
            </a:r>
            <a:r>
              <a:rPr lang="tk-TM" sz="3200" dirty="0">
                <a:ln w="3175" cmpd="sng">
                  <a:noFill/>
                </a:ln>
                <a:solidFill>
                  <a:prstClr val="black"/>
                </a:solidFill>
                <a:latin typeface="Times New Roman" panose="02020603050405020304" pitchFamily="18" charset="0"/>
                <a:ea typeface="+mj-ea"/>
                <a:cs typeface="Times New Roman" panose="02020603050405020304" pitchFamily="18" charset="0"/>
              </a:rPr>
              <a:t> </a:t>
            </a:r>
          </a:p>
          <a:p>
            <a:r>
              <a:rPr lang="hr-HR" sz="3200" b="1" dirty="0">
                <a:ln w="3175" cmpd="sng">
                  <a:noFill/>
                </a:ln>
                <a:solidFill>
                  <a:prstClr val="black"/>
                </a:solidFill>
                <a:latin typeface="Times New Roman" panose="02020603050405020304" pitchFamily="18" charset="0"/>
                <a:ea typeface="+mj-ea"/>
                <a:cs typeface="Times New Roman" panose="02020603050405020304" pitchFamily="18" charset="0"/>
              </a:rPr>
              <a:t>6.</a:t>
            </a:r>
            <a:r>
              <a:rPr lang="tk-TM" sz="3200" b="1" dirty="0">
                <a:ln w="3175" cmpd="sng">
                  <a:noFill/>
                </a:ln>
                <a:solidFill>
                  <a:prstClr val="black"/>
                </a:solidFill>
                <a:latin typeface="Times New Roman" panose="02020603050405020304" pitchFamily="18" charset="0"/>
                <a:ea typeface="+mj-ea"/>
                <a:cs typeface="Times New Roman" panose="02020603050405020304" pitchFamily="18" charset="0"/>
              </a:rPr>
              <a:t> </a:t>
            </a:r>
            <a:r>
              <a:rPr lang="hr-HR" sz="3200" b="1" dirty="0">
                <a:ln w="3175" cmpd="sng">
                  <a:noFill/>
                </a:ln>
                <a:solidFill>
                  <a:prstClr val="black"/>
                </a:solidFill>
                <a:latin typeface="Times New Roman" panose="02020603050405020304" pitchFamily="18" charset="0"/>
                <a:ea typeface="+mj-ea"/>
                <a:cs typeface="Times New Roman" panose="02020603050405020304" pitchFamily="18" charset="0"/>
              </a:rPr>
              <a:t>Üçegiň</a:t>
            </a:r>
            <a:r>
              <a:rPr lang="tk-TM" sz="3200" b="1" dirty="0">
                <a:ln w="3175" cmpd="sng">
                  <a:noFill/>
                </a:ln>
                <a:solidFill>
                  <a:prstClr val="black"/>
                </a:solidFill>
                <a:latin typeface="Times New Roman" panose="02020603050405020304" pitchFamily="18" charset="0"/>
                <a:ea typeface="+mj-ea"/>
                <a:cs typeface="Times New Roman" panose="02020603050405020304" pitchFamily="18" charset="0"/>
              </a:rPr>
              <a:t> </a:t>
            </a:r>
            <a:r>
              <a:rPr lang="hr-HR" sz="3200" b="1" dirty="0">
                <a:ln w="3175" cmpd="sng">
                  <a:noFill/>
                </a:ln>
                <a:solidFill>
                  <a:prstClr val="black"/>
                </a:solidFill>
                <a:latin typeface="Times New Roman" panose="02020603050405020304" pitchFamily="18" charset="0"/>
                <a:ea typeface="+mj-ea"/>
                <a:cs typeface="Times New Roman" panose="02020603050405020304" pitchFamily="18" charset="0"/>
              </a:rPr>
              <a:t>örtgüsi.</a:t>
            </a:r>
            <a:r>
              <a:rPr lang="tk-TM" sz="3200" b="1" dirty="0">
                <a:ln w="3175" cmpd="sng">
                  <a:noFill/>
                </a:ln>
                <a:solidFill>
                  <a:prstClr val="black"/>
                </a:solidFill>
                <a:latin typeface="Times New Roman" panose="02020603050405020304" pitchFamily="18" charset="0"/>
                <a:ea typeface="+mj-ea"/>
                <a:cs typeface="Times New Roman" panose="02020603050405020304" pitchFamily="18" charset="0"/>
              </a:rPr>
              <a:t> </a:t>
            </a:r>
          </a:p>
          <a:p>
            <a:r>
              <a:rPr lang="hr-HR" sz="3200" b="1" dirty="0">
                <a:ln w="3175" cmpd="sng">
                  <a:noFill/>
                </a:ln>
                <a:solidFill>
                  <a:prstClr val="black"/>
                </a:solidFill>
                <a:latin typeface="Times New Roman" panose="02020603050405020304" pitchFamily="18" charset="0"/>
                <a:ea typeface="+mj-ea"/>
                <a:cs typeface="Times New Roman" panose="02020603050405020304" pitchFamily="18" charset="0"/>
              </a:rPr>
              <a:t>7. Germew </a:t>
            </a:r>
            <a:r>
              <a:rPr lang="hr-HR" sz="3200" dirty="0">
                <a:ln w="3175" cmpd="sng">
                  <a:noFill/>
                </a:ln>
                <a:solidFill>
                  <a:prstClr val="black"/>
                </a:solidFill>
                <a:latin typeface="Times New Roman" panose="02020603050405020304" pitchFamily="18" charset="0"/>
                <a:ea typeface="+mj-ea"/>
                <a:cs typeface="Times New Roman" panose="02020603050405020304" pitchFamily="18" charset="0"/>
              </a:rPr>
              <a:t>– jaýda ýanaşyk ýerleşen otaglary bölüşdirýän goraýjy konstruksiýadyr. Germew agaçlary-diwarlara we içki daýançlara daýanýan, jaýyň üçeginiň (üstüniň) örtgisiniň ýük göterýän pürsleridir.</a:t>
            </a:r>
            <a:endParaRPr lang="tk-TM" sz="3200" dirty="0">
              <a:ln w="3175" cmpd="sng">
                <a:noFill/>
              </a:ln>
              <a:solidFill>
                <a:prstClr val="black"/>
              </a:solidFill>
              <a:latin typeface="Times New Roman" panose="02020603050405020304" pitchFamily="18" charset="0"/>
              <a:ea typeface="+mj-ea"/>
              <a:cs typeface="Times New Roman" panose="02020603050405020304" pitchFamily="18" charset="0"/>
            </a:endParaRPr>
          </a:p>
          <a:p>
            <a:r>
              <a:rPr lang="hr-HR" sz="3200" b="1" dirty="0">
                <a:ln w="3175" cmpd="sng">
                  <a:noFill/>
                </a:ln>
                <a:solidFill>
                  <a:prstClr val="black"/>
                </a:solidFill>
                <a:latin typeface="Times New Roman" panose="02020603050405020304" pitchFamily="18" charset="0"/>
                <a:ea typeface="+mj-ea"/>
                <a:cs typeface="Times New Roman" panose="02020603050405020304" pitchFamily="18" charset="0"/>
              </a:rPr>
              <a:t>8.</a:t>
            </a:r>
            <a:r>
              <a:rPr lang="tk-TM" sz="3200" b="1" dirty="0">
                <a:ln w="3175" cmpd="sng">
                  <a:noFill/>
                </a:ln>
                <a:solidFill>
                  <a:prstClr val="black"/>
                </a:solidFill>
                <a:latin typeface="Times New Roman" panose="02020603050405020304" pitchFamily="18" charset="0"/>
                <a:ea typeface="+mj-ea"/>
                <a:cs typeface="Times New Roman" panose="02020603050405020304" pitchFamily="18" charset="0"/>
              </a:rPr>
              <a:t> </a:t>
            </a:r>
            <a:r>
              <a:rPr lang="hr-HR" sz="3200" b="1" dirty="0">
                <a:ln w="3175" cmpd="sng">
                  <a:noFill/>
                </a:ln>
                <a:solidFill>
                  <a:prstClr val="black"/>
                </a:solidFill>
                <a:latin typeface="Times New Roman" panose="02020603050405020304" pitchFamily="18" charset="0"/>
                <a:ea typeface="+mj-ea"/>
                <a:cs typeface="Times New Roman" panose="02020603050405020304" pitchFamily="18" charset="0"/>
              </a:rPr>
              <a:t>Ýapgyt pürsler.</a:t>
            </a:r>
            <a:r>
              <a:rPr lang="tk-TM" sz="3200" b="1" dirty="0">
                <a:ln w="3175" cmpd="sng">
                  <a:noFill/>
                </a:ln>
                <a:solidFill>
                  <a:prstClr val="black"/>
                </a:solidFill>
                <a:latin typeface="Times New Roman" panose="02020603050405020304" pitchFamily="18" charset="0"/>
                <a:ea typeface="+mj-ea"/>
                <a:cs typeface="Times New Roman" panose="02020603050405020304" pitchFamily="18" charset="0"/>
              </a:rPr>
              <a:t> </a:t>
            </a:r>
            <a:r>
              <a:rPr lang="hr-HR" sz="3200" b="1" dirty="0">
                <a:ln w="3175" cmpd="sng">
                  <a:noFill/>
                </a:ln>
                <a:solidFill>
                  <a:prstClr val="black"/>
                </a:solidFill>
                <a:latin typeface="Times New Roman" panose="02020603050405020304" pitchFamily="18" charset="0"/>
                <a:ea typeface="+mj-ea"/>
                <a:cs typeface="Times New Roman" panose="02020603050405020304" pitchFamily="18" charset="0"/>
              </a:rPr>
              <a:t>9. Gözenekleýin pürsler.</a:t>
            </a:r>
            <a:r>
              <a:rPr lang="tk-TM" sz="3200" b="1" dirty="0">
                <a:ln w="3175" cmpd="sng">
                  <a:noFill/>
                </a:ln>
                <a:solidFill>
                  <a:prstClr val="black"/>
                </a:solidFill>
                <a:latin typeface="Times New Roman" panose="02020603050405020304" pitchFamily="18" charset="0"/>
                <a:ea typeface="+mj-ea"/>
                <a:cs typeface="Times New Roman" panose="02020603050405020304" pitchFamily="18" charset="0"/>
              </a:rPr>
              <a:t> </a:t>
            </a:r>
            <a:r>
              <a:rPr lang="hr-HR" sz="3200" b="1" dirty="0">
                <a:ln w="3175" cmpd="sng">
                  <a:noFill/>
                </a:ln>
                <a:solidFill>
                  <a:prstClr val="black"/>
                </a:solidFill>
                <a:latin typeface="Times New Roman" panose="02020603050405020304" pitchFamily="18" charset="0"/>
                <a:ea typeface="+mj-ea"/>
                <a:cs typeface="Times New Roman" panose="02020603050405020304" pitchFamily="18" charset="0"/>
              </a:rPr>
              <a:t>10.Ýapgyt söýe.</a:t>
            </a:r>
            <a:r>
              <a:rPr lang="tk-TM" sz="3200" b="1" dirty="0">
                <a:ln w="3175" cmpd="sng">
                  <a:noFill/>
                </a:ln>
                <a:solidFill>
                  <a:prstClr val="black"/>
                </a:solidFill>
                <a:latin typeface="Times New Roman" panose="02020603050405020304" pitchFamily="18" charset="0"/>
                <a:ea typeface="+mj-ea"/>
                <a:cs typeface="Times New Roman" panose="02020603050405020304" pitchFamily="18" charset="0"/>
              </a:rPr>
              <a:t> </a:t>
            </a:r>
          </a:p>
          <a:p>
            <a:r>
              <a:rPr lang="hr-HR" sz="3200" b="1" dirty="0">
                <a:ln w="3175" cmpd="sng">
                  <a:noFill/>
                </a:ln>
                <a:solidFill>
                  <a:prstClr val="black"/>
                </a:solidFill>
                <a:latin typeface="Times New Roman" panose="02020603050405020304" pitchFamily="18" charset="0"/>
                <a:ea typeface="+mj-ea"/>
                <a:cs typeface="Times New Roman" panose="02020603050405020304" pitchFamily="18" charset="0"/>
              </a:rPr>
              <a:t>11. Dik direg.</a:t>
            </a:r>
            <a:endParaRPr lang="tk-TM" sz="3600" dirty="0">
              <a:solidFill>
                <a:srgbClr val="000000"/>
              </a:solidFill>
              <a:latin typeface="Times New Roman" panose="02020603050405020304" pitchFamily="18" charset="0"/>
            </a:endParaRPr>
          </a:p>
        </p:txBody>
      </p:sp>
      <p:sp>
        <p:nvSpPr>
          <p:cNvPr id="12" name="Прямоугольник 11"/>
          <p:cNvSpPr/>
          <p:nvPr/>
        </p:nvSpPr>
        <p:spPr>
          <a:xfrm>
            <a:off x="11514701" y="6215086"/>
            <a:ext cx="481619" cy="481619"/>
          </a:xfrm>
          <a:prstGeom prst="rect">
            <a:avLst/>
          </a:prstGeom>
          <a:solidFill>
            <a:srgbClr val="FFFF0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k-TM" sz="3600" b="1" dirty="0">
                <a:solidFill>
                  <a:schemeClr val="tx1"/>
                </a:solidFill>
                <a:latin typeface="Times New Roman" panose="02020603050405020304" pitchFamily="18" charset="0"/>
                <a:cs typeface="Times New Roman" panose="02020603050405020304" pitchFamily="18" charset="0"/>
              </a:rPr>
              <a:t>8</a:t>
            </a:r>
            <a:endParaRPr lang="ru-RU" sz="3600" b="1" dirty="0">
              <a:solidFill>
                <a:schemeClr val="tx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99059" y="95588"/>
            <a:ext cx="11981816" cy="6666824"/>
          </a:xfrm>
          <a:prstGeom prst="rect">
            <a:avLst/>
          </a:prstGeom>
          <a:noFill/>
          <a:ln w="88900" cap="flat" cmpd="sng">
            <a:solidFill>
              <a:srgbClr val="C00000"/>
            </a:solidFill>
            <a:roun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Tree>
    <p:extLst>
      <p:ext uri="{BB962C8B-B14F-4D97-AF65-F5344CB8AC3E}">
        <p14:creationId xmlns:p14="http://schemas.microsoft.com/office/powerpoint/2010/main" val="34800213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11514701" y="6215086"/>
            <a:ext cx="481619" cy="481619"/>
          </a:xfrm>
          <a:prstGeom prst="rect">
            <a:avLst/>
          </a:prstGeom>
          <a:solidFill>
            <a:srgbClr val="FFFF0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k-TM" sz="3600" b="1" dirty="0">
                <a:solidFill>
                  <a:schemeClr val="tx1"/>
                </a:solidFill>
                <a:latin typeface="Times New Roman" panose="02020603050405020304" pitchFamily="18" charset="0"/>
                <a:cs typeface="Times New Roman" panose="02020603050405020304" pitchFamily="18" charset="0"/>
              </a:rPr>
              <a:t>9</a:t>
            </a:r>
            <a:endParaRPr lang="ru-RU" sz="3600" b="1" dirty="0">
              <a:solidFill>
                <a:schemeClr val="tx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99059" y="95588"/>
            <a:ext cx="11981816" cy="6666824"/>
          </a:xfrm>
          <a:prstGeom prst="rect">
            <a:avLst/>
          </a:prstGeom>
          <a:noFill/>
          <a:ln w="88900" cap="flat" cmpd="sng">
            <a:solidFill>
              <a:srgbClr val="C00000"/>
            </a:solidFill>
            <a:roun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 name="Прямоугольник 3">
            <a:extLst>
              <a:ext uri="{FF2B5EF4-FFF2-40B4-BE49-F238E27FC236}">
                <a16:creationId xmlns:a16="http://schemas.microsoft.com/office/drawing/2014/main" xmlns="" id="{DCEC8D45-1625-4C21-8F21-E5FCA41F1C37}"/>
              </a:ext>
            </a:extLst>
          </p:cNvPr>
          <p:cNvSpPr/>
          <p:nvPr/>
        </p:nvSpPr>
        <p:spPr>
          <a:xfrm>
            <a:off x="123191" y="95588"/>
            <a:ext cx="11969750" cy="67403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r-HR"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12. Lýuk </a:t>
            </a:r>
            <a:r>
              <a:rPr kumimoji="0" lang="hr-HR"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 üçekden aşak geçmek üçin edilen agzy gapakly deşik.</a:t>
            </a:r>
            <a:r>
              <a:rPr kumimoji="0" lang="ru-RU"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ru-RU"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hr-HR"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hr-HR"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13. Üçek</a:t>
            </a:r>
            <a:r>
              <a:rPr kumimoji="0" lang="hr-HR"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 jaýyň üstünden suw geçmezlik üçin edilen örtgi.</a:t>
            </a:r>
            <a:r>
              <a:rPr kumimoji="0" lang="ru-RU"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ru-RU"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hr-HR"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hr-HR"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14. Mauerlat (мауэрлат) </a:t>
            </a:r>
            <a:r>
              <a:rPr kumimoji="0" lang="hr-HR"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 jaýyň daşky diwarlarynyň üstünde goýulan agaçdan pürsjikler. Olara ýapgyt pürsleriň bir uçlary berkidilýärler.</a:t>
            </a:r>
            <a:r>
              <a:rPr kumimoji="0" lang="ru-RU"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ru-RU"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hr-HR"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hr-HR"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15. Germeç</a:t>
            </a:r>
            <a:r>
              <a:rPr kumimoji="0" lang="hr-HR"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 diwaryň penjireleriniň, gapylarynyň we derwezeleriniň gös-göni ýokarsynda ýerleşen bölegi. Olar kerpiçden, demirbetondan, polatdan we başga materiallardan taýýarlanylyp bilerler.</a:t>
            </a:r>
            <a:r>
              <a:rPr kumimoji="0" lang="ru-RU"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ru-RU"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hr-HR"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hr-HR"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16. Basgançak marşy </a:t>
            </a:r>
            <a:r>
              <a:rPr kumimoji="0" lang="hr-HR"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 - basgançagyň basgançaklardan durýan ýapgyt bölegi.</a:t>
            </a:r>
            <a:endParaRPr kumimoji="0" lang="ru-R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455198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11313962" y="6218735"/>
            <a:ext cx="721329" cy="481619"/>
          </a:xfrm>
          <a:prstGeom prst="rect">
            <a:avLst/>
          </a:prstGeom>
          <a:solidFill>
            <a:srgbClr val="FFFF0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k-TM" sz="3600" b="1" dirty="0">
                <a:solidFill>
                  <a:schemeClr val="tx1"/>
                </a:solidFill>
                <a:latin typeface="Times New Roman" panose="02020603050405020304" pitchFamily="18" charset="0"/>
                <a:cs typeface="Times New Roman" panose="02020603050405020304" pitchFamily="18" charset="0"/>
              </a:rPr>
              <a:t>10</a:t>
            </a:r>
            <a:endParaRPr lang="ru-RU" sz="3600" b="1" dirty="0">
              <a:solidFill>
                <a:schemeClr val="tx1"/>
              </a:solidFill>
              <a:latin typeface="Times New Roman" panose="02020603050405020304" pitchFamily="18" charset="0"/>
              <a:cs typeface="Times New Roman" panose="02020603050405020304" pitchFamily="18" charset="0"/>
            </a:endParaRPr>
          </a:p>
        </p:txBody>
      </p:sp>
      <p:sp>
        <p:nvSpPr>
          <p:cNvPr id="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8" name="Прямоугольник 17"/>
          <p:cNvSpPr/>
          <p:nvPr/>
        </p:nvSpPr>
        <p:spPr>
          <a:xfrm>
            <a:off x="99059" y="95588"/>
            <a:ext cx="11981816" cy="6666824"/>
          </a:xfrm>
          <a:prstGeom prst="rect">
            <a:avLst/>
          </a:prstGeom>
          <a:noFill/>
          <a:ln w="88900" cap="flat" cmpd="sng">
            <a:solidFill>
              <a:srgbClr val="C00000"/>
            </a:solidFill>
            <a:roun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 name="Прямоугольник 2">
            <a:extLst>
              <a:ext uri="{FF2B5EF4-FFF2-40B4-BE49-F238E27FC236}">
                <a16:creationId xmlns:a16="http://schemas.microsoft.com/office/drawing/2014/main" xmlns="" id="{F4932942-1660-49DD-9418-43CBC99E81E1}"/>
              </a:ext>
            </a:extLst>
          </p:cNvPr>
          <p:cNvSpPr/>
          <p:nvPr/>
        </p:nvSpPr>
        <p:spPr>
          <a:xfrm>
            <a:off x="103651" y="95588"/>
            <a:ext cx="11981816" cy="67403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r-HR"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17. Kosourlar – </a:t>
            </a:r>
            <a:r>
              <a:rPr kumimoji="0" lang="hr-HR"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basgançagyň meýdanjyklaryna daýanýan demirbeton ýa-da polatdan taýýarlanylýan ýapgyt pürsler. Olaryň üstünde basgançagy ýerleşdirýärler.</a:t>
            </a:r>
            <a:r>
              <a:rPr kumimoji="0" lang="ru-RU"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ru-RU"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hr-HR"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18. Basgançak meýdanjygy – </a:t>
            </a:r>
            <a:r>
              <a:rPr kumimoji="0" lang="hr-HR"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basgançagyň marşl</a:t>
            </a:r>
            <a:r>
              <a:rPr kumimoji="0" lang="ru-RU"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a</a:t>
            </a:r>
            <a:r>
              <a:rPr kumimoji="0" lang="hr-HR"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rynyň arasynda ýerleşen kese elementi.</a:t>
            </a:r>
            <a:r>
              <a:rPr kumimoji="0" lang="ru-RU"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ru-RU"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hr-HR"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19. Tambur – </a:t>
            </a:r>
            <a:r>
              <a:rPr kumimoji="0" lang="hr-HR"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gapyň agzyna ýagyn ýagyp durmaz ýaly guralan goşmaça desga.</a:t>
            </a:r>
            <a:endParaRPr kumimoji="0" lang="tk-TM"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endParaRPr>
          </a:p>
          <a:p>
            <a:r>
              <a:rPr lang="hr-HR" sz="3600" b="1" kern="0" dirty="0">
                <a:ln w="3175" cmpd="sng">
                  <a:noFill/>
                </a:ln>
                <a:solidFill>
                  <a:prstClr val="black"/>
                </a:solidFill>
                <a:latin typeface="Times New Roman" panose="02020603050405020304" pitchFamily="18" charset="0"/>
                <a:cs typeface="Times New Roman" panose="02020603050405020304" pitchFamily="18" charset="0"/>
              </a:rPr>
              <a:t>Örtük</a:t>
            </a:r>
            <a:r>
              <a:rPr lang="hr-HR" sz="3600" kern="0" dirty="0">
                <a:ln w="3175" cmpd="sng">
                  <a:noFill/>
                </a:ln>
                <a:solidFill>
                  <a:prstClr val="black"/>
                </a:solidFill>
                <a:latin typeface="Times New Roman" panose="02020603050405020304" pitchFamily="18" charset="0"/>
                <a:cs typeface="Times New Roman" panose="02020603050405020304" pitchFamily="18" charset="0"/>
              </a:rPr>
              <a:t> jaýyň otaglaryny daşky gurşawdan aýyrýan we olary atmosferanyň ygallaryndan gorap saklaýan ýokary gor</a:t>
            </a:r>
            <a:r>
              <a:rPr lang="ru-RU" sz="3600" kern="0" dirty="0">
                <a:ln w="3175" cmpd="sng">
                  <a:noFill/>
                </a:ln>
                <a:solidFill>
                  <a:prstClr val="black"/>
                </a:solidFill>
                <a:latin typeface="Times New Roman" panose="02020603050405020304" pitchFamily="18" charset="0"/>
                <a:cs typeface="Times New Roman" panose="02020603050405020304" pitchFamily="18" charset="0"/>
              </a:rPr>
              <a:t>a</a:t>
            </a:r>
            <a:r>
              <a:rPr lang="hr-HR" sz="3600" kern="0" dirty="0">
                <a:ln w="3175" cmpd="sng">
                  <a:noFill/>
                </a:ln>
                <a:solidFill>
                  <a:prstClr val="black"/>
                </a:solidFill>
                <a:latin typeface="Times New Roman" panose="02020603050405020304" pitchFamily="18" charset="0"/>
                <a:cs typeface="Times New Roman" panose="02020603050405020304" pitchFamily="18" charset="0"/>
              </a:rPr>
              <a:t>ýjy konstruksiýadyr.</a:t>
            </a:r>
            <a:endParaRPr lang="tk-TM" sz="3600" kern="0" dirty="0">
              <a:ln w="3175" cmpd="sng">
                <a:noFill/>
              </a:ln>
              <a:solidFill>
                <a:prstClr val="black"/>
              </a:solidFill>
              <a:latin typeface="Times New Roman" panose="02020603050405020304" pitchFamily="18" charset="0"/>
              <a:cs typeface="Times New Roman" panose="02020603050405020304" pitchFamily="18" charset="0"/>
            </a:endParaRPr>
          </a:p>
          <a:p>
            <a:r>
              <a:rPr lang="hr-HR" sz="3600" b="1" kern="0" dirty="0">
                <a:ln w="3175" cmpd="sng">
                  <a:noFill/>
                </a:ln>
                <a:solidFill>
                  <a:prstClr val="black"/>
                </a:solidFill>
                <a:latin typeface="Times New Roman" panose="02020603050405020304" pitchFamily="18" charset="0"/>
                <a:cs typeface="Times New Roman" panose="02020603050405020304" pitchFamily="18" charset="0"/>
              </a:rPr>
              <a:t>Üçek –</a:t>
            </a:r>
            <a:r>
              <a:rPr lang="hr-HR" sz="3600" kern="0" dirty="0">
                <a:ln w="3175" cmpd="sng">
                  <a:noFill/>
                </a:ln>
                <a:solidFill>
                  <a:prstClr val="black"/>
                </a:solidFill>
                <a:latin typeface="Times New Roman" panose="02020603050405020304" pitchFamily="18" charset="0"/>
                <a:cs typeface="Times New Roman" panose="02020603050405020304" pitchFamily="18" charset="0"/>
              </a:rPr>
              <a:t> desganyň örtüginiň suw geçirmeýän ýokary gatlagy </a:t>
            </a:r>
            <a:endParaRPr lang="tk-TM" sz="3600" kern="0" dirty="0">
              <a:ln w="3175" cmpd="sng">
                <a:noFill/>
              </a:ln>
              <a:solidFill>
                <a:prstClr val="black"/>
              </a:solidFill>
              <a:latin typeface="Times New Roman" panose="02020603050405020304" pitchFamily="18" charset="0"/>
              <a:cs typeface="Times New Roman" panose="02020603050405020304" pitchFamily="18" charset="0"/>
            </a:endParaRPr>
          </a:p>
          <a:p>
            <a:r>
              <a:rPr lang="hr-HR" sz="3600" kern="0" dirty="0">
                <a:ln w="3175" cmpd="sng">
                  <a:noFill/>
                </a:ln>
                <a:solidFill>
                  <a:prstClr val="black"/>
                </a:solidFill>
                <a:latin typeface="Times New Roman" panose="02020603050405020304" pitchFamily="18" charset="0"/>
                <a:cs typeface="Times New Roman" panose="02020603050405020304" pitchFamily="18" charset="0"/>
              </a:rPr>
              <a:t>ýa-da üçegi.</a:t>
            </a:r>
            <a:endParaRPr kumimoji="0" lang="ru-R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99189593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2046</TotalTime>
  <Words>467</Words>
  <Application>Microsoft Office PowerPoint</Application>
  <PresentationFormat>Широкоэкранный</PresentationFormat>
  <Paragraphs>56</Paragraphs>
  <Slides>17</Slides>
  <Notes>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Calibri</vt:lpstr>
      <vt:lpstr>Calibri Light</vt:lpstr>
      <vt:lpstr>Symbol</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MYRAT</dc:creator>
  <cp:lastModifiedBy>Myrat H</cp:lastModifiedBy>
  <cp:revision>212</cp:revision>
  <dcterms:created xsi:type="dcterms:W3CDTF">2020-05-31T16:38:52Z</dcterms:created>
  <dcterms:modified xsi:type="dcterms:W3CDTF">2021-09-15T08:29:25Z</dcterms:modified>
</cp:coreProperties>
</file>