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Oval 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76279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63575" y="3226820"/>
            <a:ext cx="3859795" cy="304801"/>
          </a:xfrm>
        </p:spPr>
        <p:txBody>
          <a:bodyPr anchor="b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Rectangle 16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/>
            </a:lvl1pPr>
          </a:lstStyle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45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5945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2683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24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245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6" name="Rectangle 1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TextBox 10"/>
          <p:cNvSpPr txBox="1"/>
          <p:nvPr/>
        </p:nvSpPr>
        <p:spPr bwMode="gray">
          <a:xfrm>
            <a:off x="898295" y="603589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705137" y="2613787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980517"/>
            <a:ext cx="8460983" cy="2705034"/>
          </a:xfrm>
        </p:spPr>
        <p:txBody>
          <a:bodyPr anchor="ctr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86515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14393"/>
            <a:ext cx="8825659" cy="1012664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Rectangle 23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343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2404477"/>
            <a:ext cx="8825659" cy="178870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8587" y="5024967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2202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09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87261"/>
            <a:ext cx="3129168" cy="28397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10999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87261"/>
            <a:ext cx="3145380" cy="28397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1" y="2603500"/>
            <a:ext cx="3157448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87261"/>
            <a:ext cx="3161029" cy="283979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8948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20744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11246"/>
            <a:ext cx="2691242" cy="1583764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20745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42840"/>
            <a:ext cx="2691242" cy="155217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09107"/>
            <a:ext cx="3050438" cy="92140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5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18992"/>
            <a:ext cx="2691242" cy="1576018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09107"/>
            <a:ext cx="3054127" cy="89634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21" name="Straight Connector 20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1058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7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Rectangle 12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97430"/>
            <a:ext cx="1409965" cy="4729626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97429"/>
            <a:ext cx="6247546" cy="47296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Rectangle 17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619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4083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4"/>
            <a:ext cx="4351023" cy="2283823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107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1368" y="2603500"/>
            <a:ext cx="4828744" cy="341630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1" y="2603500"/>
            <a:ext cx="4825159" cy="3377705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06077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36063"/>
            <a:ext cx="48251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212326"/>
            <a:ext cx="4825158" cy="280747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1" y="2603499"/>
            <a:ext cx="4825160" cy="60882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212327"/>
            <a:ext cx="4825159" cy="280747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459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28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5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42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8332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59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2" y="1143000"/>
            <a:ext cx="3227192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Rectangle 14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3251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42000"/>
                    <a:hueMod val="42000"/>
                    <a:satMod val="124000"/>
                    <a:lumMod val="62000"/>
                  </a:schemeClr>
                  <a:schemeClr val="dk2">
                    <a:tint val="96000"/>
                    <a:satMod val="130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Oval 40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Oval 3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1587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4000"/>
                  </a:schemeClr>
                </a:gs>
                <a:gs pos="73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Oval 3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Oval 48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1000"/>
                  </a:schemeClr>
                </a:gs>
                <a:gs pos="75000">
                  <a:schemeClr val="accent1">
                    <a:lumMod val="60000"/>
                    <a:lumOff val="40000"/>
                    <a:alpha val="0"/>
                  </a:schemeClr>
                </a:gs>
                <a:gs pos="36000">
                  <a:schemeClr val="accent1">
                    <a:lumMod val="60000"/>
                    <a:lumOff val="4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5239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60000"/>
                    <a:lumOff val="40000"/>
                    <a:alpha val="10000"/>
                  </a:schemeClr>
                </a:gs>
                <a:gs pos="66000">
                  <a:schemeClr val="accent1">
                    <a:lumMod val="60000"/>
                    <a:lumOff val="40000"/>
                    <a:alpha val="0"/>
                  </a:schemeClr>
                </a:gs>
                <a:gs pos="31000">
                  <a:schemeClr val="accent1">
                    <a:lumMod val="60000"/>
                    <a:lumOff val="40000"/>
                    <a:alpha val="5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47920"/>
            <a:ext cx="8761413" cy="728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9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407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365D146-7613-4F8B-B587-1E3A1200A4E1}" type="datetimeFigureOut">
              <a:rPr lang="ru-RU" smtClean="0"/>
              <a:t>03.12.2019</a:t>
            </a:fld>
            <a:endParaRPr lang="ru-RU"/>
          </a:p>
        </p:txBody>
      </p:sp>
      <p:sp>
        <p:nvSpPr>
          <p:cNvPr id="20" name="Rectangle 19"/>
          <p:cNvSpPr/>
          <p:nvPr/>
        </p:nvSpPr>
        <p:spPr>
          <a:xfrm>
            <a:off x="10443728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C16BF0B2-E21A-463E-8500-AA6034A7288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67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5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8342" y="686139"/>
            <a:ext cx="1168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nji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tema</a:t>
            </a:r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 BARADA DÜŞÜNJE</a:t>
            </a:r>
          </a:p>
          <a:p>
            <a:pPr algn="ctr"/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(2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sagatlyk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)</a:t>
            </a:r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okuwyň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meýilnamasy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:</a:t>
            </a:r>
            <a:endParaRPr lang="ru-RU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algn="ctr"/>
            <a:endParaRPr lang="en-US" sz="3200" b="1" dirty="0" smtClean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barada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düşünje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2.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populýasion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häsiýetnamasy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3. </a:t>
            </a:r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Populýasiýanyň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tk-TM" sz="32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statiki häsiýetnamasy</a:t>
            </a:r>
            <a:r>
              <a:rPr lang="en-US" sz="3200" b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266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accent3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1886" y="412100"/>
            <a:ext cx="11480800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Ýaýramagyň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sähralarda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ýarym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çöllerde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alaňňyrtlara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mahsusdyr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landşaftlarda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gürlügi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hemişe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ýokary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Ýaşamak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amatsyz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bolan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bu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ýaşajyk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aňsatlyk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ýaýraýarlar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Amatly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ýyllarda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haýwanlaryň</a:t>
            </a:r>
            <a:r>
              <a:rPr lang="ru-RU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wagtlaýyn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toparlary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emele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serhedi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diňe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geçirmek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wekilleriniň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bütewi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ýaýramagyna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nokatlyja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okaraňy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süýt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bereýin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tomzagynyň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ýaýraýşyny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mysal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getirmek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Bu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tomzajyklar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örän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ýaşaýyş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şertlerinde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tebigy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zolaklarda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duş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gelýrler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Şonuň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ýaly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ýagdaýlarda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arasyndaky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serhedi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asla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bölüp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8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bolmaýar</a:t>
            </a:r>
            <a:r>
              <a:rPr lang="en-US" sz="28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44238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9000">
              <a:schemeClr val="bg2">
                <a:lumMod val="1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751344"/>
            <a:ext cx="1180011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3. </a:t>
            </a:r>
            <a:r>
              <a:rPr lang="en-US" sz="28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Populýasiýanyň</a:t>
            </a:r>
            <a:r>
              <a:rPr lang="en-US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tk-TM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statiki häsiýetnamasy</a:t>
            </a:r>
            <a:r>
              <a:rPr lang="ru-RU" sz="28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</a:t>
            </a:r>
            <a:endParaRPr lang="ru-RU" sz="28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Ekologiýa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ylmyny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öwreniji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hünärmenleri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diňe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düzümi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ululygy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gyzyklandyrman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eýsem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poulýasiýalaryň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ählisiniň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üýtgäp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durýanlygy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sebäpli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durnuksyzlygy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hem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gyzyklandyrýar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Populýasiýadaky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çaltlygyny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bilmeklik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onuň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möhüm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aýratynlyklary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barada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pikir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ýöretmäge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mümkinçilikler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berýär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öwrenmegiň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halk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hojalygynda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taýdan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ähmiýeti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uludyr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Populýasiýadaky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geljekde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bolaýmaly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hadysalary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öňünden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aňmak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görmek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mümkin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Maldarçylygyň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zyýanly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peýdaly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taraplarynyň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mukdary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hasyllylygyň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çaklamalary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amaly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taýdan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şu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esasda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gurnalýar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Özgerişleriň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beýikligini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onuň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bolup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geçen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döwrüniň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wagtyna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bölmek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bilen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,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tizligini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kesgitläp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bolar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Şeýlelikde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tizlik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çaltlygy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häsiýetlendirýär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we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wagt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aralygynda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özgerişlik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bolup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geçýär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.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Bir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ýylyň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dowamynda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doglan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jynslaryň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umumy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jemi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döremekdir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 (</a:t>
            </a:r>
            <a:r>
              <a:rPr lang="en-US" sz="2400" b="1" dirty="0" err="1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dogulmakdyr</a:t>
            </a:r>
            <a:r>
              <a:rPr lang="en-US" sz="2400" b="1" dirty="0" smtClean="0">
                <a:ln w="12700">
                  <a:solidFill>
                    <a:schemeClr val="accent5"/>
                  </a:solidFill>
                  <a:prstDash val="solid"/>
                </a:ln>
                <a:pattFill prst="ltDnDiag">
                  <a:fgClr>
                    <a:schemeClr val="accent5">
                      <a:lumMod val="60000"/>
                      <a:lumOff val="40000"/>
                    </a:schemeClr>
                  </a:fgClr>
                  <a:bgClr>
                    <a:schemeClr val="bg1"/>
                  </a:bgClr>
                </a:pattFill>
              </a:rPr>
              <a:t>).</a:t>
            </a:r>
            <a:endParaRPr lang="ru-RU" sz="2400" b="1" dirty="0">
              <a:ln w="12700">
                <a:solidFill>
                  <a:schemeClr val="accent5"/>
                </a:solidFill>
                <a:prstDash val="solid"/>
              </a:ln>
              <a:pattFill prst="ltDnDiag">
                <a:fgClr>
                  <a:schemeClr val="accent5">
                    <a:lumMod val="60000"/>
                    <a:lumOff val="40000"/>
                  </a:schemeClr>
                </a:fgClr>
                <a:bgClr>
                  <a:schemeClr val="bg1"/>
                </a:bgClr>
              </a:pattFill>
            </a:endParaRPr>
          </a:p>
        </p:txBody>
      </p:sp>
    </p:spTree>
    <p:extLst>
      <p:ext uri="{BB962C8B-B14F-4D97-AF65-F5344CB8AC3E}">
        <p14:creationId xmlns:p14="http://schemas.microsoft.com/office/powerpoint/2010/main" val="2221298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8000">
              <a:schemeClr val="bg1">
                <a:lumMod val="50000"/>
              </a:schemeClr>
            </a:gs>
            <a:gs pos="88000">
              <a:schemeClr val="accent1">
                <a:lumMod val="45000"/>
                <a:lumOff val="55000"/>
              </a:schemeClr>
            </a:gs>
            <a:gs pos="80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914" y="1324768"/>
            <a:ext cx="10435769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tizligi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- belli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wagtyň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içinde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artýan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bedenleriň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sanydyr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beýikligini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geçen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wagtyň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aralygyna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bölmek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arkaly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populýasiýanyň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ösüşiniň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tizligini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kesgitläp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bolar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Mysal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üçin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probirka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50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amýoba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salalyň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!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Bölünmek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ýoly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bilen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köpelip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,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olaryň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sany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üç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sagatdan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soň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probirkalarda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200-e </a:t>
            </a:r>
            <a:r>
              <a:rPr lang="en-US" sz="3200" b="1" dirty="0" err="1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ýetýär</a:t>
            </a:r>
            <a:r>
              <a:rPr lang="en-US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.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9625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3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2228" y="381845"/>
            <a:ext cx="1184365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1.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barada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düşünjeş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näme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?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Ekologiýada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diýip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aralarynda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bir-birleri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hem-de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umumy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dürli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ýaşdaky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toparyna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aýdylýar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sözi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“population”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fransuz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sözünden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gelip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çykandyr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türkmen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diline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terjime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edilende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“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halk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ilat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”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diýmegi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aňladýar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Şeýlelikde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ekologik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populýasiýany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mesgen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tutan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toplumy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hökmünde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kesgitlemek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mümkindir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populýasiýanyň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agzalary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biri-birlerine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daşky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gurşawyň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şertleriniňkiden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bilelikde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ýaşaýan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wekilleriniňkiden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az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täsir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etmeýärler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görnüşleriň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arasyndaky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ýüze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çykýar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Emma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özara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bähbitli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bäsdeşlik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gatnaşyklary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has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aýdyň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28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görünýär</a:t>
            </a:r>
            <a:r>
              <a:rPr lang="en-US" sz="28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28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2453737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bg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12800" y="346171"/>
            <a:ext cx="1095828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içindäki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nesil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öndürmek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gatnaşyklardyr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ene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ata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wekilleriniň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amala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aşyrylýar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köpeliş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mahalynda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genleriň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alyş-çalşygy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populýasiýany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bitewi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ulgama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öwürýär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Eger-de,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garşylyklaýyn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tohumlanma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ýok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wegetatiw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jynssyz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partenogenetik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beýleki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köpeliş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usullary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agdyklyk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genetik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gatnaşyklar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gowşaýar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bilelikde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ulanýan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klonlaryň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arassa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ugurlaryň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ulgamy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görnüşinde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Şonuň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ýaly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esasan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baglanyşyklaryň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esasynda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birleşendirler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Ähli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hem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populýasiýalarda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nesil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galdyrmagy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üpjün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etmäge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mümkinçilik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berýän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gurşawyň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çäkli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baýlyklaryndan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peýdalanmaga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ýardam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edýän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kanunlar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hereket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8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edýärler</a:t>
            </a:r>
            <a:r>
              <a:rPr 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920945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2514" y="827598"/>
            <a:ext cx="1113245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Munuň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esasan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,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agzalarynyň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mukdar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taýdan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üýtgemesi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arkaly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hasyl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bolýar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Köp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populýasiýalary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olarda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sanyny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sazlamaga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mümkinçilik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berýän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eýedir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Populýasiýada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kadaly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sanynyň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saklanmagyna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deňagramlylygy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-da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gomeostazy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diýilýär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gomeostatik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mümkinçilikleri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dürli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görnüşlerde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dürlüçe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ýüze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çykýarlar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Olar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wekilleriň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özara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gatnaşyklarynyň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üsti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arkaly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amala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aşyrylýar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Şeýlelikde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toparlaryň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birleşmeleri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hökmünde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populýasiýalara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birnäçe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ýörite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mahsusdyr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Şol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häsiýetler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aýratyn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alnan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wekil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üçin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mahsus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US" sz="2800" b="1" spc="50" dirty="0" err="1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däldir</a:t>
            </a:r>
            <a:r>
              <a:rPr lang="en-US" sz="2800" b="1" spc="50" dirty="0" smtClean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.</a:t>
            </a:r>
            <a:endParaRPr lang="ru-RU" sz="2800" b="1" spc="50" dirty="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68803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2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24159"/>
            <a:ext cx="11669485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Populýasiýalaryň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b="1" i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häsiýetnamasy</a:t>
            </a:r>
            <a:r>
              <a:rPr lang="en-US" sz="2400" b="1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endParaRPr lang="ru-RU" sz="2400" b="1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esasy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ekologik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häsiýetnamasy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onuň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möhüm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görkezijileri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hasaplanýar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Şol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häsiýetnama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aşakdaky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görkezijiler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,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aýratynlyklar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degişlidirler</a:t>
            </a:r>
            <a:endParaRPr lang="en-US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ekologik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häsiýetnamasy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</a:p>
          <a:p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Ýaş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aýratynlyklary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boýunça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Jyns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aýratynlyklary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boýunça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ru-RU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Populýasiýa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sany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Gürlügi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Düzümi</a:t>
            </a:r>
            <a:r>
              <a:rPr lang="en-US" sz="24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Arealy</a:t>
            </a:r>
            <a:endParaRPr lang="en-US" sz="24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munuň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özi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bölünip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alnan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çäkde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duş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gelýän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umumy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sanydyr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gürlügi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meýdan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birligine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düşýän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ortaça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sanydyr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gürlügini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giňişligiň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birligindäki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populýasiýalaryň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agzalarynyň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agramy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arkaly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hem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aňlatmak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mümkindir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köpelmegiň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belli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bir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wagt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aralygynda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peýda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bolýan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ýaş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we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jyns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düzümini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aňladýan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.</a:t>
            </a:r>
          </a:p>
          <a:p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arealy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–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populýasiýanyň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wekilleriniň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geografik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giňişlikde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mesgen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tutan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ýerini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aňladýan</a:t>
            </a:r>
            <a:r>
              <a:rPr lang="en-US" sz="24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en-US" sz="2400" b="1" dirty="0" err="1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görkezijidir</a:t>
            </a:r>
            <a:endParaRPr lang="en-US" sz="2400" b="1" dirty="0" smtClean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endParaRPr lang="en-US" dirty="0" smtClean="0"/>
          </a:p>
          <a:p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56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83000">
              <a:schemeClr val="accent5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3200" y="459830"/>
            <a:ext cx="11771085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Populýasiýanyň</a:t>
            </a:r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en-US" sz="3200" b="1" i="1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gurluşy</a:t>
            </a:r>
            <a:r>
              <a:rPr lang="en-US" sz="3200" b="1" i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. </a:t>
            </a:r>
            <a:endParaRPr lang="ru-RU" sz="3200" b="1" i="1" dirty="0" smtClean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  <a:p>
            <a:pPr algn="just"/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üçin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mahsusdyr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boýunça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paýlanyşy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jynslary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morfologik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fiziologik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genetic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gurluşyny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aňladýar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birinjiden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esasynda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ikinjiden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bolsa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gurşawyň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abiotiki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we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beýleki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täsiri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astynda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kemala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gelýär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Netijede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ýöriteleşme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bar,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dürli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populýasiýalarynyň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meňzeş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bolmagy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aýratynlyklary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birlikde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olaryň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ýaşaýan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ýerleriniň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ekologik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şertlerini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häsiýetlendirýan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tapawutly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taraplary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bardyr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Şeýlelikde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aýry-aýry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wekilleriň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mümkinçiliklerinden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başga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-da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agzalary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kesgitli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çäkde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toparlaýyn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bilen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hem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häsiýetlendirilýär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Şol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ýöriteleşme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gurluş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alamatlary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poipulýasiýanyň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hususy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ulgam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hökmündäki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häsiýetleri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hasaplanýar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,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umuman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görnüşiň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mümkinçilikleri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her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bir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anyk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wekiliň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ýöriteleşiş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aýratynyklaryndan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has </a:t>
            </a:r>
            <a:r>
              <a:rPr lang="en-US" sz="24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giňdir</a:t>
            </a:r>
            <a:r>
              <a:rPr lang="en-US" sz="24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.</a:t>
            </a:r>
            <a:endParaRPr lang="ru-RU" sz="2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9411833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bg2">
                <a:lumMod val="2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5771" y="406683"/>
            <a:ext cx="11669485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2.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Görnüşleriň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populýasion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gurluşy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we </a:t>
            </a:r>
            <a:r>
              <a:rPr lang="en-US" sz="28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häsiýetnamasy</a:t>
            </a:r>
            <a:r>
              <a:rPr lang="ru-RU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.</a:t>
            </a:r>
            <a:r>
              <a:rPr lang="en-US" sz="2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endParaRPr lang="ru-RU" sz="2800" b="1" dirty="0" smtClean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Her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çägi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arealy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eýelemek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bilen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giňişlikde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ulgamyndan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durýar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Giňişlik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böleklere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näçe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bölünen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bolsa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şonça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-da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aýry-aýry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populýasiýalaryň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aýrybaşgalaşmaklyklary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üçin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mümkinçilikler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bolýar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Ýöne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populýasion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gurluşyny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kesgitleýän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görkezijileriň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arasynda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onuň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biologik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aýratynlyklaryna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hem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köp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zatlar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baglydyr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Şol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biologik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aýratynlyklara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görnüşiň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wekilleriniň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hereketliligi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olaryň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öz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ýaşyna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ýerine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baglylygy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(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örkli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bolmagy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),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tebigy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päsgelçilikleri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ýeňip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geçmeklige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bolan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ukyby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we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beýlekiler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en-US" sz="3200" b="1" dirty="0" err="1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degişlidir</a:t>
            </a:r>
            <a:r>
              <a:rPr lang="en-US" sz="3200" b="1" dirty="0" smtClean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.</a:t>
            </a:r>
            <a:endParaRPr lang="ru-RU" sz="3200" b="1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51507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accent6">
                <a:lumMod val="75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657" y="384299"/>
            <a:ext cx="11771086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Populýasiýalaryň</a:t>
            </a:r>
            <a:r>
              <a:rPr lang="en-US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özbaşdaklaşma</a:t>
            </a:r>
            <a:r>
              <a:rPr lang="en-US" sz="3600" b="1" spc="50" dirty="0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 </a:t>
            </a:r>
            <a:r>
              <a:rPr lang="en-US" sz="3600" b="1" spc="50" dirty="0" err="1" smtClean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derejesi</a:t>
            </a:r>
            <a:r>
              <a:rPr lang="en-US" sz="36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 </a:t>
            </a:r>
            <a:endParaRPr lang="ru-RU" sz="3600" dirty="0" smtClean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just"/>
            <a:r>
              <a:rPr lang="en-US" sz="3200" dirty="0" smtClean="0"/>
              <a:t>Eger-de </a:t>
            </a:r>
            <a:r>
              <a:rPr lang="en-US" sz="3200" dirty="0" err="1" smtClean="0"/>
              <a:t>görnüşiň</a:t>
            </a:r>
            <a:r>
              <a:rPr lang="en-US" sz="3200" dirty="0" smtClean="0"/>
              <a:t> </a:t>
            </a:r>
            <a:r>
              <a:rPr lang="en-US" sz="3200" dirty="0" err="1" smtClean="0"/>
              <a:t>wekilleri</a:t>
            </a:r>
            <a:r>
              <a:rPr lang="en-US" sz="3200" dirty="0" smtClean="0"/>
              <a:t> </a:t>
            </a:r>
            <a:r>
              <a:rPr lang="en-US" sz="3200" dirty="0" err="1" smtClean="0"/>
              <a:t>ägirt</a:t>
            </a:r>
            <a:r>
              <a:rPr lang="en-US" sz="3200" dirty="0" smtClean="0"/>
              <a:t> </a:t>
            </a:r>
            <a:r>
              <a:rPr lang="en-US" sz="3200" dirty="0" err="1" smtClean="0"/>
              <a:t>uly</a:t>
            </a:r>
            <a:r>
              <a:rPr lang="en-US" sz="3200" dirty="0" smtClean="0"/>
              <a:t> </a:t>
            </a:r>
            <a:r>
              <a:rPr lang="en-US" sz="3200" dirty="0" err="1" smtClean="0"/>
              <a:t>giňişlikleri</a:t>
            </a:r>
            <a:r>
              <a:rPr lang="en-US" sz="3200" dirty="0" smtClean="0"/>
              <a:t> </a:t>
            </a:r>
            <a:r>
              <a:rPr lang="en-US" sz="3200" dirty="0" err="1" smtClean="0"/>
              <a:t>eýeläp</a:t>
            </a:r>
            <a:r>
              <a:rPr lang="en-US" sz="3200" dirty="0" smtClean="0"/>
              <a:t>, </a:t>
            </a:r>
            <a:r>
              <a:rPr lang="en-US" sz="3200" dirty="0" err="1" smtClean="0"/>
              <a:t>hemişe</a:t>
            </a:r>
            <a:r>
              <a:rPr lang="en-US" sz="3200" dirty="0" smtClean="0"/>
              <a:t> </a:t>
            </a:r>
            <a:r>
              <a:rPr lang="en-US" sz="3200" dirty="0" err="1" smtClean="0"/>
              <a:t>ondan-oňa</a:t>
            </a:r>
            <a:r>
              <a:rPr lang="en-US" sz="3200" dirty="0" smtClean="0"/>
              <a:t> </a:t>
            </a:r>
            <a:r>
              <a:rPr lang="en-US" sz="3200" dirty="0" err="1" smtClean="0"/>
              <a:t>göçýän</a:t>
            </a:r>
            <a:r>
              <a:rPr lang="en-US" sz="3200" dirty="0" smtClean="0"/>
              <a:t>, </a:t>
            </a:r>
            <a:r>
              <a:rPr lang="en-US" sz="3200" dirty="0" err="1" smtClean="0"/>
              <a:t>hereketlenýän</a:t>
            </a:r>
            <a:r>
              <a:rPr lang="en-US" sz="3200" dirty="0" smtClean="0"/>
              <a:t> hem-de </a:t>
            </a:r>
            <a:r>
              <a:rPr lang="en-US" sz="3200" dirty="0" err="1" smtClean="0"/>
              <a:t>biri-birleri</a:t>
            </a:r>
            <a:r>
              <a:rPr lang="en-US" sz="3200" dirty="0" smtClean="0"/>
              <a:t> </a:t>
            </a:r>
            <a:r>
              <a:rPr lang="en-US" sz="3200" dirty="0" err="1" smtClean="0"/>
              <a:t>bilen</a:t>
            </a:r>
            <a:r>
              <a:rPr lang="en-US" sz="3200" dirty="0" smtClean="0"/>
              <a:t> </a:t>
            </a:r>
            <a:r>
              <a:rPr lang="en-US" sz="3200" dirty="0" err="1" smtClean="0"/>
              <a:t>gatylyşyp-garyşýan</a:t>
            </a:r>
            <a:r>
              <a:rPr lang="en-US" sz="3200" dirty="0" smtClean="0"/>
              <a:t> </a:t>
            </a:r>
            <a:r>
              <a:rPr lang="en-US" sz="3200" dirty="0" err="1" smtClean="0"/>
              <a:t>bolsalar</a:t>
            </a:r>
            <a:r>
              <a:rPr lang="en-US" sz="3200" dirty="0" smtClean="0"/>
              <a:t>, </a:t>
            </a:r>
            <a:r>
              <a:rPr lang="en-US" sz="3200" dirty="0" err="1" smtClean="0"/>
              <a:t>onda</a:t>
            </a:r>
            <a:r>
              <a:rPr lang="en-US" sz="3200" dirty="0" smtClean="0"/>
              <a:t> </a:t>
            </a:r>
            <a:r>
              <a:rPr lang="en-US" sz="3200" dirty="0" err="1" smtClean="0"/>
              <a:t>şol</a:t>
            </a:r>
            <a:r>
              <a:rPr lang="en-US" sz="3200" dirty="0" smtClean="0"/>
              <a:t> </a:t>
            </a:r>
            <a:r>
              <a:rPr lang="en-US" sz="3200" dirty="0" err="1" smtClean="0"/>
              <a:t>görnüş</a:t>
            </a:r>
            <a:r>
              <a:rPr lang="en-US" sz="3200" dirty="0" smtClean="0"/>
              <a:t> </a:t>
            </a:r>
            <a:r>
              <a:rPr lang="en-US" sz="3200" dirty="0" err="1" smtClean="0"/>
              <a:t>az</a:t>
            </a:r>
            <a:r>
              <a:rPr lang="en-US" sz="3200" dirty="0" smtClean="0"/>
              <a:t> </a:t>
            </a:r>
            <a:r>
              <a:rPr lang="en-US" sz="3200" dirty="0" err="1" smtClean="0"/>
              <a:t>sanly</a:t>
            </a:r>
            <a:r>
              <a:rPr lang="en-US" sz="3200" dirty="0" smtClean="0"/>
              <a:t> </a:t>
            </a:r>
            <a:r>
              <a:rPr lang="en-US" sz="3200" dirty="0" err="1" smtClean="0"/>
              <a:t>iri</a:t>
            </a:r>
            <a:r>
              <a:rPr lang="en-US" sz="3200" dirty="0" smtClean="0"/>
              <a:t> </a:t>
            </a:r>
            <a:r>
              <a:rPr lang="en-US" sz="3200" dirty="0" err="1" smtClean="0"/>
              <a:t>populýasiýany</a:t>
            </a:r>
            <a:r>
              <a:rPr lang="en-US" sz="3200" dirty="0" smtClean="0"/>
              <a:t> </a:t>
            </a:r>
            <a:r>
              <a:rPr lang="en-US" sz="3200" dirty="0" err="1" smtClean="0"/>
              <a:t>emele</a:t>
            </a:r>
            <a:r>
              <a:rPr lang="en-US" sz="3200" dirty="0" smtClean="0"/>
              <a:t> </a:t>
            </a:r>
            <a:r>
              <a:rPr lang="en-US" sz="3200" dirty="0" err="1" smtClean="0"/>
              <a:t>getirýär</a:t>
            </a:r>
            <a:r>
              <a:rPr lang="en-US" sz="3200" dirty="0" smtClean="0"/>
              <a:t>. </a:t>
            </a:r>
            <a:r>
              <a:rPr lang="en-US" sz="3200" dirty="0" err="1" smtClean="0"/>
              <a:t>Möjekler</a:t>
            </a:r>
            <a:r>
              <a:rPr lang="en-US" sz="3200" dirty="0" smtClean="0"/>
              <a:t>, </a:t>
            </a:r>
            <a:r>
              <a:rPr lang="en-US" sz="3200" dirty="0" err="1" smtClean="0"/>
              <a:t>şagallar</a:t>
            </a:r>
            <a:r>
              <a:rPr lang="en-US" sz="3200" dirty="0" smtClean="0"/>
              <a:t>, </a:t>
            </a:r>
            <a:r>
              <a:rPr lang="en-US" sz="3200" dirty="0" err="1" smtClean="0"/>
              <a:t>keýikler</a:t>
            </a:r>
            <a:r>
              <a:rPr lang="en-US" sz="3200" dirty="0" smtClean="0"/>
              <a:t>, </a:t>
            </a:r>
            <a:r>
              <a:rPr lang="en-US" sz="3200" dirty="0" err="1" smtClean="0"/>
              <a:t>sugunlar</a:t>
            </a:r>
            <a:r>
              <a:rPr lang="en-US" sz="3200" dirty="0" smtClean="0"/>
              <a:t> </a:t>
            </a:r>
            <a:r>
              <a:rPr lang="en-US" sz="3200" dirty="0" err="1" smtClean="0"/>
              <a:t>uzak</a:t>
            </a:r>
            <a:r>
              <a:rPr lang="en-US" sz="3200" dirty="0" smtClean="0"/>
              <a:t> </a:t>
            </a:r>
            <a:r>
              <a:rPr lang="en-US" sz="3200" dirty="0" err="1" smtClean="0"/>
              <a:t>aralyklara</a:t>
            </a:r>
            <a:r>
              <a:rPr lang="en-US" sz="3200" dirty="0" smtClean="0"/>
              <a:t> </a:t>
            </a:r>
            <a:r>
              <a:rPr lang="en-US" sz="3200" dirty="0" err="1" smtClean="0"/>
              <a:t>jahankeşdelik</a:t>
            </a:r>
            <a:r>
              <a:rPr lang="en-US" sz="3200" dirty="0" smtClean="0"/>
              <a:t> </a:t>
            </a:r>
            <a:r>
              <a:rPr lang="en-US" sz="3200" dirty="0" err="1" smtClean="0"/>
              <a:t>edip</a:t>
            </a:r>
            <a:r>
              <a:rPr lang="en-US" sz="3200" dirty="0" smtClean="0"/>
              <a:t> </a:t>
            </a:r>
            <a:r>
              <a:rPr lang="en-US" sz="3200" dirty="0" err="1" smtClean="0"/>
              <a:t>bilmek</a:t>
            </a:r>
            <a:r>
              <a:rPr lang="en-US" sz="3200" dirty="0" smtClean="0"/>
              <a:t> </a:t>
            </a:r>
            <a:r>
              <a:rPr lang="en-US" sz="3200" dirty="0" err="1" smtClean="0"/>
              <a:t>ukyplary</a:t>
            </a:r>
            <a:r>
              <a:rPr lang="en-US" sz="3200" dirty="0" smtClean="0"/>
              <a:t> </a:t>
            </a:r>
            <a:r>
              <a:rPr lang="en-US" sz="3200" dirty="0" err="1" smtClean="0"/>
              <a:t>bilen</a:t>
            </a:r>
            <a:r>
              <a:rPr lang="en-US" sz="3200" dirty="0" smtClean="0"/>
              <a:t> </a:t>
            </a:r>
            <a:r>
              <a:rPr lang="en-US" sz="3200" dirty="0" err="1" smtClean="0"/>
              <a:t>tapawutlanýarlar</a:t>
            </a:r>
            <a:r>
              <a:rPr lang="en-US" sz="3200" dirty="0" smtClean="0"/>
              <a:t>. Bu </a:t>
            </a:r>
            <a:r>
              <a:rPr lang="en-US" sz="3200" dirty="0" err="1" smtClean="0"/>
              <a:t>haýwanlar</a:t>
            </a:r>
            <a:r>
              <a:rPr lang="en-US" sz="3200" dirty="0" smtClean="0"/>
              <a:t> </a:t>
            </a:r>
            <a:r>
              <a:rPr lang="en-US" sz="3200" dirty="0" err="1" smtClean="0"/>
              <a:t>özleriniň</a:t>
            </a:r>
            <a:r>
              <a:rPr lang="en-US" sz="3200" dirty="0" smtClean="0"/>
              <a:t> </a:t>
            </a:r>
            <a:r>
              <a:rPr lang="en-US" sz="3200" dirty="0" err="1" smtClean="0"/>
              <a:t>ýaşaýan</a:t>
            </a:r>
            <a:r>
              <a:rPr lang="en-US" sz="3200" dirty="0" smtClean="0"/>
              <a:t> </a:t>
            </a:r>
            <a:r>
              <a:rPr lang="en-US" sz="3200" dirty="0" err="1" smtClean="0"/>
              <a:t>giňişlikleriniň</a:t>
            </a:r>
            <a:r>
              <a:rPr lang="en-US" sz="3200" dirty="0" smtClean="0"/>
              <a:t> </a:t>
            </a:r>
            <a:r>
              <a:rPr lang="en-US" sz="3200" dirty="0" err="1" smtClean="0"/>
              <a:t>çäklerine</a:t>
            </a:r>
            <a:r>
              <a:rPr lang="en-US" sz="3200" dirty="0" smtClean="0"/>
              <a:t> </a:t>
            </a:r>
            <a:r>
              <a:rPr lang="en-US" sz="3200" dirty="0" err="1" smtClean="0"/>
              <a:t>möwsümiň</a:t>
            </a:r>
            <a:r>
              <a:rPr lang="en-US" sz="3200" dirty="0" smtClean="0"/>
              <a:t> </a:t>
            </a:r>
            <a:r>
              <a:rPr lang="en-US" sz="3200" dirty="0" err="1" smtClean="0"/>
              <a:t>dowamynda</a:t>
            </a:r>
            <a:r>
              <a:rPr lang="en-US" sz="3200" dirty="0" smtClean="0"/>
              <a:t> </a:t>
            </a:r>
            <a:r>
              <a:rPr lang="en-US" sz="3200" dirty="0" err="1" smtClean="0"/>
              <a:t>ýüzlerçe</a:t>
            </a:r>
            <a:r>
              <a:rPr lang="en-US" sz="3200" dirty="0" smtClean="0"/>
              <a:t> </a:t>
            </a:r>
            <a:r>
              <a:rPr lang="en-US" sz="3200" dirty="0" err="1" smtClean="0"/>
              <a:t>kilometrlik</a:t>
            </a:r>
            <a:r>
              <a:rPr lang="en-US" sz="3200" dirty="0" smtClean="0"/>
              <a:t> </a:t>
            </a:r>
            <a:r>
              <a:rPr lang="en-US" sz="3200" dirty="0" err="1" smtClean="0"/>
              <a:t>aralyklara</a:t>
            </a:r>
            <a:r>
              <a:rPr lang="en-US" sz="3200" dirty="0" smtClean="0"/>
              <a:t> </a:t>
            </a:r>
            <a:r>
              <a:rPr lang="en-US" sz="3200" dirty="0" err="1" smtClean="0"/>
              <a:t>göçüş</a:t>
            </a:r>
            <a:r>
              <a:rPr lang="en-US" sz="3200" dirty="0" smtClean="0"/>
              <a:t> </a:t>
            </a:r>
            <a:r>
              <a:rPr lang="en-US" sz="3200" dirty="0" err="1" smtClean="0"/>
              <a:t>edýärler</a:t>
            </a:r>
            <a:r>
              <a:rPr lang="en-US" sz="3200" dirty="0" smtClean="0"/>
              <a:t>. </a:t>
            </a:r>
            <a:r>
              <a:rPr lang="en-US" sz="3200" dirty="0" err="1" smtClean="0"/>
              <a:t>Şonuň</a:t>
            </a:r>
            <a:r>
              <a:rPr lang="en-US" sz="3200" dirty="0" smtClean="0"/>
              <a:t> </a:t>
            </a:r>
            <a:r>
              <a:rPr lang="en-US" sz="3200" dirty="0" err="1" smtClean="0"/>
              <a:t>ýaly</a:t>
            </a:r>
            <a:r>
              <a:rPr lang="en-US" sz="3200" dirty="0" smtClean="0"/>
              <a:t> </a:t>
            </a:r>
            <a:r>
              <a:rPr lang="en-US" sz="3200" dirty="0" err="1" smtClean="0"/>
              <a:t>görnüşleriň</a:t>
            </a:r>
            <a:r>
              <a:rPr lang="en-US" sz="3200" dirty="0" smtClean="0"/>
              <a:t> </a:t>
            </a:r>
            <a:r>
              <a:rPr lang="en-US" sz="3200" dirty="0" err="1" smtClean="0"/>
              <a:t>populýasiýalarynyň</a:t>
            </a:r>
            <a:r>
              <a:rPr lang="en-US" sz="3200" dirty="0" smtClean="0"/>
              <a:t> </a:t>
            </a:r>
            <a:r>
              <a:rPr lang="en-US" sz="3200" dirty="0" err="1" smtClean="0"/>
              <a:t>arasyndaky</a:t>
            </a:r>
            <a:r>
              <a:rPr lang="en-US" sz="3200" dirty="0" smtClean="0"/>
              <a:t> </a:t>
            </a:r>
            <a:r>
              <a:rPr lang="en-US" sz="3200" dirty="0" err="1" smtClean="0"/>
              <a:t>serhetler</a:t>
            </a:r>
            <a:r>
              <a:rPr lang="en-US" sz="3200" dirty="0" smtClean="0"/>
              <a:t>, </a:t>
            </a:r>
            <a:r>
              <a:rPr lang="en-US" sz="3200" dirty="0" err="1" smtClean="0"/>
              <a:t>adatça</a:t>
            </a:r>
            <a:r>
              <a:rPr lang="en-US" sz="3200" dirty="0" smtClean="0"/>
              <a:t> </a:t>
            </a:r>
            <a:r>
              <a:rPr lang="en-US" sz="3200" dirty="0" err="1" smtClean="0"/>
              <a:t>iri</a:t>
            </a:r>
            <a:r>
              <a:rPr lang="en-US" sz="3200" dirty="0" smtClean="0"/>
              <a:t> </a:t>
            </a:r>
            <a:r>
              <a:rPr lang="en-US" sz="3200" dirty="0" err="1" smtClean="0"/>
              <a:t>geografik</a:t>
            </a:r>
            <a:r>
              <a:rPr lang="en-US" sz="3200" dirty="0" smtClean="0"/>
              <a:t> </a:t>
            </a:r>
            <a:r>
              <a:rPr lang="en-US" sz="3200" dirty="0" err="1" smtClean="0"/>
              <a:t>päsgelçiliklere</a:t>
            </a:r>
            <a:r>
              <a:rPr lang="en-US" sz="3200" dirty="0" smtClean="0"/>
              <a:t> (</a:t>
            </a:r>
            <a:r>
              <a:rPr lang="en-US" sz="3200" dirty="0" err="1" smtClean="0"/>
              <a:t>uly</a:t>
            </a:r>
            <a:r>
              <a:rPr lang="en-US" sz="3200" dirty="0" smtClean="0"/>
              <a:t> </a:t>
            </a:r>
            <a:r>
              <a:rPr lang="en-US" sz="3200" dirty="0" err="1" smtClean="0"/>
              <a:t>derýalar</a:t>
            </a:r>
            <a:r>
              <a:rPr lang="en-US" sz="3200" dirty="0" smtClean="0"/>
              <a:t>, </a:t>
            </a:r>
            <a:r>
              <a:rPr lang="en-US" sz="3200" dirty="0" err="1" smtClean="0"/>
              <a:t>aýlaglar</a:t>
            </a:r>
            <a:r>
              <a:rPr lang="en-US" sz="3200" dirty="0" smtClean="0"/>
              <a:t>, dag </a:t>
            </a:r>
            <a:r>
              <a:rPr lang="en-US" sz="3200" dirty="0" err="1" smtClean="0"/>
              <a:t>gerişleri</a:t>
            </a:r>
            <a:r>
              <a:rPr lang="en-US" sz="3200" dirty="0" smtClean="0"/>
              <a:t> we </a:t>
            </a:r>
            <a:r>
              <a:rPr lang="en-US" sz="3200" dirty="0" err="1" smtClean="0"/>
              <a:t>ş.m</a:t>
            </a:r>
            <a:r>
              <a:rPr lang="en-US" sz="3200" dirty="0" smtClean="0"/>
              <a:t>.) </a:t>
            </a:r>
            <a:r>
              <a:rPr lang="en-US" sz="3200" dirty="0" err="1" smtClean="0"/>
              <a:t>boýunça</a:t>
            </a:r>
            <a:r>
              <a:rPr lang="en-US" sz="3200" dirty="0" smtClean="0"/>
              <a:t> </a:t>
            </a:r>
            <a:r>
              <a:rPr lang="en-US" sz="3200" dirty="0" err="1" smtClean="0"/>
              <a:t>geçýärler</a:t>
            </a:r>
            <a:r>
              <a:rPr lang="en-US" sz="3200" dirty="0" smtClean="0"/>
              <a:t>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25906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5000">
              <a:schemeClr val="tx2">
                <a:lumMod val="50000"/>
              </a:schemeClr>
            </a:gs>
            <a:gs pos="94000">
              <a:schemeClr val="accent1">
                <a:lumMod val="45000"/>
                <a:lumOff val="55000"/>
              </a:schemeClr>
            </a:gs>
            <a:gs pos="96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787016"/>
            <a:ext cx="1169851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Käbir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işjeň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otnositel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bolmadyk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arealda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ýeke-täk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populýasiýadan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ybarat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bolmagy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mümkindir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Meselem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Kawkaz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diýilýän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süýdemdiriji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sürüsi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hemişe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Kawkazda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iki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dag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gerişleriň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arasynda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ondan-oňa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göçüp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Ondan-oňa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göçmek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ukyby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gowşak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ýagdaýlarynda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düzüminde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landşaftyň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keşbini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şöhlelendirýän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köp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emele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gelýär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Ösümliklerde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hereketlenýän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haýwanlarda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sany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daşky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gurşawyň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dürlüligine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gös-göni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bagly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Meselem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daglyk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ýerlerde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şonuň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görnüşleriň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böleklere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bölünmesi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tekiz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giňişlikde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ýaşaýan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görnüşiňkiden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çylşyrymly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goňşulykda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ýerleşýän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populýasiýalarynyň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özbaşdaklaşma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derejesi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örän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dürli-dürlidir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Olar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käbir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ýagdaýlarda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ýaşamak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üçin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ýaramsyz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bolan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çäge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çürt-kesik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bölünýärler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we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giňişlikde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takyk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jemlenýärler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Munuň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tersine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,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görnüşiň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ägirt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uly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giňişligi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tutuşlaýyn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eýeleýän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ýagdaýlary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-da </a:t>
            </a:r>
            <a:r>
              <a:rPr lang="en-US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bolýar</a:t>
            </a:r>
            <a:r>
              <a:rPr lang="en-U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22132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вет директоров">
  <a:themeElements>
    <a:clrScheme name="Совет директоров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Совет директоров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вет директоров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F1C4790-FE3C-4020-8CA7-00621DA7BB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34</TotalTime>
  <Words>1124</Words>
  <Application>Microsoft Office PowerPoint</Application>
  <PresentationFormat>Широкоэкранный</PresentationFormat>
  <Paragraphs>34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Совет директоров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7</cp:revision>
  <dcterms:created xsi:type="dcterms:W3CDTF">2019-10-04T18:36:06Z</dcterms:created>
  <dcterms:modified xsi:type="dcterms:W3CDTF">2019-12-03T16:49:24Z</dcterms:modified>
</cp:coreProperties>
</file>