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57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01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0451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324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4651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850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38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61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9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61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45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69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06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73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29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2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30DF4-0259-48F5-BB52-AC08BDEFF9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6D826D-2DC8-4139-9C96-EAF3D1AE9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4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№8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düşek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gurluşygynyň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teoretiki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esaslary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170051" cy="4275380"/>
          </a:xfrm>
        </p:spPr>
        <p:txBody>
          <a:bodyPr>
            <a:normAutofit/>
          </a:bodyPr>
          <a:lstStyle/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Dyky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landyryjy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25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7775" y="933449"/>
            <a:ext cx="8181975" cy="3400425"/>
          </a:xfrm>
        </p:spPr>
        <p:txBody>
          <a:bodyPr>
            <a:normAutofit fontScale="90000"/>
          </a:bodyPr>
          <a:lstStyle/>
          <a:p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berkliginiň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bahalandyrmak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üýklenmäniň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egrelmedäki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maýyşgaklygyň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gatlaklaryny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egrelme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baglanyşygyny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gatlaklarynyň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üstünde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76830" y="4710112"/>
            <a:ext cx="419989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8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134" y="247650"/>
            <a:ext cx="8596668" cy="657225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topragynda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çägeli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781300"/>
                <a:ext cx="8857191" cy="4076700"/>
              </a:xfrm>
            </p:spPr>
            <p:txBody>
              <a:bodyPr>
                <a:normAutofit/>
              </a:bodyPr>
              <a:lstStyle/>
              <a:p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ýerde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ρ –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meýdançanyň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aşagyndaky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ortaça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udel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basyşy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üýklenmäni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geçirýän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(D-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synag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üçin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seredilýän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ýönekeý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gaty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diametrli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ştamp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);</a:t>
                </a:r>
                <a:endParaRPr lang="tk-TM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 –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Puassonyň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koeffisiýenti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ýol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düşegi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üçin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ortaça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ulanylýan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ýokarky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gatlak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üçin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- 0,30,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toprak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çägeli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gatlak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üçin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-0,35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tk-TM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/>
                        </m:ctrlPr>
                      </m:fPr>
                      <m:num>
                        <m:r>
                          <a:rPr lang="ru-RU" sz="2800" b="1" i="1"/>
                          <m:t>𝝅</m:t>
                        </m:r>
                      </m:num>
                      <m:den>
                        <m:r>
                          <a:rPr lang="ru-RU" sz="2800" b="1" i="1"/>
                          <m:t>𝟒</m:t>
                        </m:r>
                      </m:den>
                    </m:f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gaty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ştmpyň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täsirini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gözöňünde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tutup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köpeltmesi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781300"/>
                <a:ext cx="8857191" cy="4076700"/>
              </a:xfrm>
              <a:blipFill>
                <a:blip r:embed="rId2"/>
                <a:stretch>
                  <a:fillRect l="-826" t="-1495" r="-12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2623628" y="1238250"/>
            <a:ext cx="455168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9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923925"/>
            <a:ext cx="9181041" cy="5117437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baglanyşyksyz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oýulma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süýnmä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galyňlyklarynyň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toprak-gidrologiki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klimatiki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differensiýasy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3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808" y="504826"/>
            <a:ext cx="9542991" cy="5972174"/>
          </a:xfrm>
        </p:spPr>
        <p:txBody>
          <a:bodyPr>
            <a:norm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tomus-güýz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döwürlerinde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hasaplamanyňka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garanyňda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5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359" y="238125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topragynyň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top.ort</a:t>
            </a:r>
            <a:r>
              <a:rPr lang="ru-RU" sz="2800" b="1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bölekde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guruljak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hasaby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kesgitläp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50" y="4248150"/>
            <a:ext cx="10020300" cy="2457450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ort.umumy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ýokarsynda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ort.umumy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grafigini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gatlaklaýyn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barlagyny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3367087" y="2634932"/>
            <a:ext cx="2843213" cy="118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47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38201"/>
            <a:ext cx="9000066" cy="5762624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sementbeton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döräp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ekonomiýasyny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birjynslylygy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gysy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mada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süýnmede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egrelmede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ýaýramagy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interwal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tolkunlaryň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7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242" y="653560"/>
            <a:ext cx="8596668" cy="1562101"/>
          </a:xfrm>
        </p:spPr>
        <p:txBody>
          <a:bodyPr>
            <a:normAutofit fontScale="90000"/>
          </a:bodyPr>
          <a:lstStyle/>
          <a:p>
            <a:pPr algn="ctr"/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ygtybarlylygy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242" y="2215661"/>
            <a:ext cx="9284350" cy="4281855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peseltmeli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ilteşmesi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rekli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taslamadakydan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60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14400"/>
            <a:ext cx="8596668" cy="5609491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gözöňünde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tutylanlary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(BSN 46-83)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soňunda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0,65-0,95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(0,85-0,95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ýeňňilleşdirilen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13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769" y="79131"/>
            <a:ext cx="9530860" cy="6488723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birsydyrgynlygyny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uprugost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görkezijisini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gözöňüne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tk-TM" dirty="0" smtClean="0"/>
          </a:p>
          <a:p>
            <a:endParaRPr lang="tk-TM" dirty="0"/>
          </a:p>
          <a:p>
            <a:endParaRPr lang="tk-TM" dirty="0" smtClean="0"/>
          </a:p>
          <a:p>
            <a:endParaRPr lang="tk-TM" dirty="0" smtClean="0"/>
          </a:p>
          <a:p>
            <a:pPr marL="0" indent="0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kwadratdaky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tapawudy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49770" y="3175488"/>
            <a:ext cx="5653454" cy="1291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06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38" y="1072662"/>
            <a:ext cx="9803424" cy="5565529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birjynslylygy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boldugyça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ýeňňilleşdirilen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0,18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0,20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doňaklyga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WSN 46-83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bolamly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5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6669"/>
            <a:ext cx="9076266" cy="6013206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instruksiýa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korrektirowkasyndan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32318" y="2268416"/>
            <a:ext cx="4783944" cy="161778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8141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04851"/>
            <a:ext cx="9276291" cy="5429250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Eumumy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gözöňüne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tututylan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3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239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729860"/>
              </p:ext>
            </p:extLst>
          </p:nvPr>
        </p:nvGraphicFramePr>
        <p:xfrm>
          <a:off x="425277" y="1828802"/>
          <a:ext cx="8848725" cy="4327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35503">
                  <a:extLst>
                    <a:ext uri="{9D8B030D-6E8A-4147-A177-3AD203B41FA5}">
                      <a16:colId xmlns:a16="http://schemas.microsoft.com/office/drawing/2014/main" val="2434667840"/>
                    </a:ext>
                  </a:extLst>
                </a:gridCol>
                <a:gridCol w="1406138">
                  <a:extLst>
                    <a:ext uri="{9D8B030D-6E8A-4147-A177-3AD203B41FA5}">
                      <a16:colId xmlns:a16="http://schemas.microsoft.com/office/drawing/2014/main" val="1973976287"/>
                    </a:ext>
                  </a:extLst>
                </a:gridCol>
                <a:gridCol w="1407084">
                  <a:extLst>
                    <a:ext uri="{9D8B030D-6E8A-4147-A177-3AD203B41FA5}">
                      <a16:colId xmlns:a16="http://schemas.microsoft.com/office/drawing/2014/main" val="3583211414"/>
                    </a:ext>
                  </a:extLst>
                </a:gridCol>
              </a:tblGrid>
              <a:tr h="71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24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24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1592854"/>
                  </a:ext>
                </a:extLst>
              </a:tr>
              <a:tr h="71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Asfaltbeton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0,11-0,19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0,10-0,25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0915198"/>
                  </a:ext>
                </a:extLst>
              </a:tr>
              <a:tr h="71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Sowuk garyndy we ýerinde garmak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0,13-0,21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0,15-0,30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2466898"/>
                  </a:ext>
                </a:extLst>
              </a:tr>
              <a:tr h="71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Garyndy, topraklar, şepbik minerallar bilen bejerilen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0,15-0,25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0,10-0,20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235586"/>
                  </a:ext>
                </a:extLst>
              </a:tr>
              <a:tr h="71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Çagyl ýa-da ýuwulan çagyl gatlaklary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0,17-0,28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0,12-0,20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543069"/>
                  </a:ext>
                </a:extLst>
              </a:tr>
              <a:tr h="71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Çägeli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0,12-0,18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0,12-0,22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8602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7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617587"/>
              </p:ext>
            </p:extLst>
          </p:nvPr>
        </p:nvGraphicFramePr>
        <p:xfrm>
          <a:off x="285754" y="857251"/>
          <a:ext cx="9915520" cy="50196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9125">
                  <a:extLst>
                    <a:ext uri="{9D8B030D-6E8A-4147-A177-3AD203B41FA5}">
                      <a16:colId xmlns:a16="http://schemas.microsoft.com/office/drawing/2014/main" val="804677526"/>
                    </a:ext>
                  </a:extLst>
                </a:gridCol>
                <a:gridCol w="1029761">
                  <a:extLst>
                    <a:ext uri="{9D8B030D-6E8A-4147-A177-3AD203B41FA5}">
                      <a16:colId xmlns:a16="http://schemas.microsoft.com/office/drawing/2014/main" val="3251601370"/>
                    </a:ext>
                  </a:extLst>
                </a:gridCol>
                <a:gridCol w="1029761">
                  <a:extLst>
                    <a:ext uri="{9D8B030D-6E8A-4147-A177-3AD203B41FA5}">
                      <a16:colId xmlns:a16="http://schemas.microsoft.com/office/drawing/2014/main" val="778129655"/>
                    </a:ext>
                  </a:extLst>
                </a:gridCol>
                <a:gridCol w="1029761">
                  <a:extLst>
                    <a:ext uri="{9D8B030D-6E8A-4147-A177-3AD203B41FA5}">
                      <a16:colId xmlns:a16="http://schemas.microsoft.com/office/drawing/2014/main" val="3439156326"/>
                    </a:ext>
                  </a:extLst>
                </a:gridCol>
                <a:gridCol w="1038795">
                  <a:extLst>
                    <a:ext uri="{9D8B030D-6E8A-4147-A177-3AD203B41FA5}">
                      <a16:colId xmlns:a16="http://schemas.microsoft.com/office/drawing/2014/main" val="121775347"/>
                    </a:ext>
                  </a:extLst>
                </a:gridCol>
                <a:gridCol w="1038795">
                  <a:extLst>
                    <a:ext uri="{9D8B030D-6E8A-4147-A177-3AD203B41FA5}">
                      <a16:colId xmlns:a16="http://schemas.microsoft.com/office/drawing/2014/main" val="1993080"/>
                    </a:ext>
                  </a:extLst>
                </a:gridCol>
                <a:gridCol w="1029761">
                  <a:extLst>
                    <a:ext uri="{9D8B030D-6E8A-4147-A177-3AD203B41FA5}">
                      <a16:colId xmlns:a16="http://schemas.microsoft.com/office/drawing/2014/main" val="3237295976"/>
                    </a:ext>
                  </a:extLst>
                </a:gridCol>
                <a:gridCol w="1029761">
                  <a:extLst>
                    <a:ext uri="{9D8B030D-6E8A-4147-A177-3AD203B41FA5}">
                      <a16:colId xmlns:a16="http://schemas.microsoft.com/office/drawing/2014/main" val="108277418"/>
                    </a:ext>
                  </a:extLst>
                </a:gridCol>
              </a:tblGrid>
              <a:tr h="17716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Toprak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Otnositel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çyglylykdaky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ru-RU" sz="24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maýyşgaklyk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modulynyň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wariasiýa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koeffisiýenti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513423"/>
                  </a:ext>
                </a:extLst>
              </a:tr>
              <a:tr h="553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9608738"/>
                  </a:ext>
                </a:extLst>
              </a:tr>
              <a:tr h="13471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Tozanly topur, toýun şykgy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0,10 - 0,18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0,17 - 0,23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0,18 - 0,25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0,19 - 0,26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0,19 - 0,27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0,20 - 0,27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0,20 - 0,28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4429137"/>
                  </a:ext>
                </a:extLst>
              </a:tr>
              <a:tr h="13471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Ýeňil topur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 – 0,15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 – 0,17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 – 0,18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 – 0,20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 – 0,20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4064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00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736</Words>
  <Application>Microsoft Office PowerPoint</Application>
  <PresentationFormat>Широкоэкранный</PresentationFormat>
  <Paragraphs>91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Аспект</vt:lpstr>
      <vt:lpstr>Tema: №8 Ýol düşek gurluşygynyň teoretiki esaslary </vt:lpstr>
      <vt:lpstr>1. Gurluşyk döwründe ýol düşegiň ygtybarlylygy we berkligini üpjün etmek.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Maýyşgaklyk modulynyň toprak üçin wariýasiýa koeffisiýentleri tablisada berlen </vt:lpstr>
      <vt:lpstr>Презентация PowerPoint</vt:lpstr>
      <vt:lpstr>Ýol düşeginiň umumy berkliginiň bahalandyrmak we üýklenmäniň esasynda egrelmedäki maýyşgaklygyň bahasy boýunça onuň gatlaklaryny kesgitlemek ýa-da  E maýyşgaklyk modulynyň l egrelme boýunça hasaplanylýar, baglanyşygyny ulanmak üçin: Onuň gaty gatlaklarynyň we düşegiň üstünde  </vt:lpstr>
      <vt:lpstr>Ýer gatlagynyň topragynda we çägeli gatlakda  </vt:lpstr>
      <vt:lpstr>Презентация PowerPoint</vt:lpstr>
      <vt:lpstr>Презентация PowerPoint</vt:lpstr>
      <vt:lpstr>Ýer gatlagynyň topragynyň maýyşgaklyk modulynyň ortaça bahasy Etop.ort. berlen aralyk bölekde we gatlaklaryň maýyşgaklyk modulynyň bahasy, guruljak ýoluň maýyşgaklyk modulynyň umumy ortaça gatlaklaryň hasaby boýunça kesgitläp bolýar.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№8 Ýol düşek gurluşygynyň teoretiki esaslary </dc:title>
  <dc:creator>Lenovo</dc:creator>
  <cp:lastModifiedBy>Lenovo</cp:lastModifiedBy>
  <cp:revision>5</cp:revision>
  <dcterms:created xsi:type="dcterms:W3CDTF">2020-12-16T06:27:06Z</dcterms:created>
  <dcterms:modified xsi:type="dcterms:W3CDTF">2020-12-16T07:22:03Z</dcterms:modified>
</cp:coreProperties>
</file>