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0" r:id="rId1"/>
  </p:sldMasterIdLst>
  <p:sldIdLst>
    <p:sldId id="266" r:id="rId2"/>
    <p:sldId id="257" r:id="rId3"/>
    <p:sldId id="265" r:id="rId4"/>
    <p:sldId id="264" r:id="rId5"/>
    <p:sldId id="263" r:id="rId6"/>
    <p:sldId id="262" r:id="rId7"/>
    <p:sldId id="261" r:id="rId8"/>
    <p:sldId id="258" r:id="rId9"/>
    <p:sldId id="259" r:id="rId10"/>
    <p:sldId id="260" r:id="rId11"/>
    <p:sldId id="267" r:id="rId12"/>
    <p:sldId id="270" r:id="rId13"/>
    <p:sldId id="269" r:id="rId14"/>
    <p:sldId id="26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4" d="100"/>
          <a:sy n="104" d="100"/>
        </p:scale>
        <p:origin x="834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9892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09821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49335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5650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23693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463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8963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21557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7148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7937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4583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fld id="{94F65C84-938E-4928-8FF2-1256D4F3F6BD}" type="datetimeFigureOut">
              <a:rPr lang="ru-RU" smtClean="0"/>
              <a:t>22.02.2021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6736493E-BA2A-4CE4-91BE-44929BEFCD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3625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1" r:id="rId1"/>
    <p:sldLayoutId id="2147483792" r:id="rId2"/>
    <p:sldLayoutId id="2147483793" r:id="rId3"/>
    <p:sldLayoutId id="2147483794" r:id="rId4"/>
    <p:sldLayoutId id="2147483795" r:id="rId5"/>
    <p:sldLayoutId id="2147483796" r:id="rId6"/>
    <p:sldLayoutId id="2147483797" r:id="rId7"/>
    <p:sldLayoutId id="2147483798" r:id="rId8"/>
    <p:sldLayoutId id="2147483799" r:id="rId9"/>
    <p:sldLayoutId id="2147483800" r:id="rId10"/>
    <p:sldLayoutId id="21474838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tx1"/>
        </a:buClr>
        <a:buSzPct val="80000"/>
        <a:buFont typeface="Corbe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SzPct val="80000"/>
        <a:buFont typeface="Corbe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shingl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1109272"/>
            <a:ext cx="11452485" cy="481184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Tema:3.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maksatlary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(AD)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görnüşleri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56842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Horz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254832"/>
            <a:ext cx="11452485" cy="6325849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Keýns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kanun»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esaslandyrdy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kanun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däl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-de,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etmeklerini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meýillidigini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(m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marginal propensity to consume»)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∆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C/∆Y        0 &lt;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 &lt; 1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«average propensity to consume»)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C/Y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30909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drape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DBD90A-9D5E-4447-A268-10519FC9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9548"/>
            <a:ext cx="10515600" cy="548741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(«marginal propensity to save» –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ctr">
              <a:buNone/>
            </a:pP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∆S/∆Y 0 &lt;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1</a:t>
            </a:r>
          </a:p>
          <a:p>
            <a:pPr algn="just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ortaça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APS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– «average propensity to save»)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 = S/Y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apc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aps = 1</a:t>
            </a:r>
          </a:p>
          <a:p>
            <a:pPr marL="0" indent="0">
              <a:buNone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5503683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9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DBD90A-9D5E-4447-A268-10519FC9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4675" y="374754"/>
            <a:ext cx="10859125" cy="6160957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etmeklige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meýillilik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meýilliligiň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matematiki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biri-birine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üýtgeýän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ululyklardygyny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</a:t>
            </a:r>
          </a:p>
          <a:p>
            <a:pPr marL="0" indent="0" algn="ctr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</a:p>
          <a:p>
            <a:pPr algn="just"/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∆C/∆Y + ∆S/∆Y = (∆C + ∆S)/∆Y = ∆Y/∆Y = 1.</a:t>
            </a:r>
          </a:p>
          <a:p>
            <a:pPr algn="just"/>
            <a:endParaRPr lang="en-US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Her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üýtgemeýän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ýurduň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medeni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aýratynlyklary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Eger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gatnaşyjylar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artýan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girdejileriniň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80%-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harçlap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20%-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goýýan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</a:t>
            </a:r>
            <a:r>
              <a:rPr lang="ru-RU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рс</a:t>
            </a:r>
            <a:r>
              <a:rPr lang="ru-RU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0,8,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mps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0,2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deňdigini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5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71911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DBD90A-9D5E-4447-A268-10519FC9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689548"/>
            <a:ext cx="10515600" cy="5711252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Eger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alynmagyny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100$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ýokarlandyryp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netijesinde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100$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artdyrýan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80%-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20%-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80$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beýleki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artdyrar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64$ (80 × 0,8 = 64)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16$ (80 × 0,2=16)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artmagy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satýan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satyjy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64$-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belli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(51,2$)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(12,8$)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1802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>
        <p14:honeycomb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tUpDiag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A4DBD90A-9D5E-4447-A268-10519FC91C9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19726"/>
            <a:ext cx="10515600" cy="6115986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öňki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∆Y1              ∆G = 100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∆G         ∆S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∆Y2             80          20</a:t>
            </a: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∆C         ∆S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∆Y3             64          16</a:t>
            </a:r>
          </a:p>
          <a:p>
            <a:pPr algn="ctr"/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∆C        ∆S </a:t>
            </a:r>
          </a:p>
          <a:p>
            <a:pPr marL="0" indent="0" algn="ctr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∆Y4              51,2      12,8. 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8409792"/>
      </p:ext>
    </p:extLst>
  </p:cSld>
  <p:clrMapOvr>
    <a:masterClrMapping/>
  </p:clrMapOvr>
  <p:transition spd="slow">
    <p:wheel spokes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horz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779489"/>
            <a:ext cx="11452485" cy="5246557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3.1.	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maksatlary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  <a:p>
            <a:pPr marL="0" indent="0" algn="just">
              <a:buNone/>
            </a:pP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tk-TM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pul-karz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durnuklaşdyryş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görnüşi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üýtgemeleri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düzgünleşdirmeklige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durnuklaşdyrylmagyna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gönükdirilýär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0" indent="0" algn="just">
              <a:buNone/>
            </a:pP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(fiscal policy)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latyn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fiskus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sözünden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Rimde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toplamak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diýmegi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133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ash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734518"/>
            <a:ext cx="11452485" cy="5846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ilkinji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gezek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XX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asyryň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başlarynda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Kolumbiýa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uniwersitetiniň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maliýesi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boýunça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professory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Seligmen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girizilýär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düşünjäni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hökümete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amallary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milli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paýlanmagyny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nemes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ykdysatçysy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Wagneriň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pikirlerini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alyp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maslahatlaşmagyň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çäginde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Berlen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teklibiň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Wagneriň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(Wagner’s law)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oňa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senagat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taýdan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geljekki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depginleriniň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içerki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önümde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paýynyň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baglanyşyklydygy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edilýär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2928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584616"/>
            <a:ext cx="11452485" cy="599606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Belli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amerikan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ykdysatçysy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P.Masgrýew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özüniň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maliýesiniň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nazaryýeti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(1959 ý.)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işinde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düşünjäni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has-da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kämilleşdirýär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işinde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adalgasyny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ulanyp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arkaly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gaýtadan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paýlamagyň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mümkinçiliklerini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Keýnsiançylyk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çemeleşmesiniň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esasynda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ähmiýeti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üýtgeýär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çemeleşmede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ýygnalmagyna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emele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gelmegine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üýtgedilip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ýakynlaşdyrylýar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Keýnsiň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başlangyçlaryny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eden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ykdysatçylar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dolandyrylmagyny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6711488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644577"/>
            <a:ext cx="11452485" cy="5576341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maksatlary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tk-TM" sz="32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tk-TM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tapawutlandyrylýar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üpjünçilik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döwürleýin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işsizligiň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bolmazlygy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 </a:t>
            </a: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bahalaryň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durnukly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hümmetsizlenmegiň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amatly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derejesi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</a:t>
            </a:r>
          </a:p>
          <a:p>
            <a:pPr marL="0" indent="0" algn="just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Pul-karz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Merkezi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bank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alnyp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barylýan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hökümet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maliýe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ministrligi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tarapyndan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amala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aşyrylýar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19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narVer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254832"/>
            <a:ext cx="11452485" cy="6325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hödürlemeklige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</a:t>
            </a:r>
            <a:r>
              <a:rPr lang="en-US" sz="32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aşakdakylary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içine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–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transfertler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hem-de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transfertler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býujetiniň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býujetiň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girdejileriniň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i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çeşmesi</a:t>
            </a:r>
            <a:r>
              <a:rPr lang="en-US" sz="32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fiskal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diýlip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atlandyrylýar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253644"/>
      </p:ext>
    </p:extLst>
  </p:cSld>
  <p:clrMapOvr>
    <a:masterClrMapping/>
  </p:clrMapOvr>
  <p:transition spd="med">
    <p:pull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1034321"/>
            <a:ext cx="11452485" cy="526154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diňe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transfertleriň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hem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hödürlemeklige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işjeňligi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höweslendirýär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önümçiligiň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Transfertleriň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peselmegi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azaldýar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önümiň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birligini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öndürmek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kärhanalaryň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harajatlaryny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peseldýär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hödürlemegiň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ýokarlanmagyna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getirýär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5267435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254832"/>
            <a:ext cx="11452485" cy="63258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3.2.	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gurallarynyň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buNone/>
            </a:pP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tk-TM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(AD)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>
              <a:buNone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Salgyt-býujet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syýasatynyň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gurallarynyň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kadalaşdyrmak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ulanylmagy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etmegini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gurallaryň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dürli-dürli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bolýar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hyrydarlygyň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formulasy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marL="0" indent="0" algn="ctr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 = C + I + G +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Xn</a:t>
            </a:r>
            <a:endParaRPr lang="tk-TM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tk-TM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hasaplanýar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üýtgemegi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salgytlar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transfertler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(C)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hem-de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maýa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goýum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çykdajylarynyň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(I)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üýtgedip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hyrydarlyga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gytaklaýyn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37777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vot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DC36878D-A66F-4F42-AEBB-A09632D1A6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725" y="644577"/>
            <a:ext cx="11452485" cy="5936104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tk-TM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almagynyň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ykdysadyýete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täsiri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yzygiderlilikde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seljerilýär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Eger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döwlet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100$ 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∆G = 100$-a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satyn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bolsa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onda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harytlary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hyzmatlary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satýan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tarap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şol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möçberde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alýar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Bu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ygtyýarlygynda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ýokarlanýandygyny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aňladýar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sebäbi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ygtyýarlykda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galýan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ýagny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(C)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süýşürintgilere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(S)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bölünýär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Tygşytlylyk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düzgünine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laýyklykda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hereket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edýän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ykdysady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gatnaşyjy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öz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ähli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goşmaça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girdejisini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sarp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etmek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harçlamaýar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we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artýan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girdejiniň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bölegini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süýşürintgini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ýokarlandyrmak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3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ulanýar</a:t>
            </a:r>
            <a:r>
              <a:rPr lang="en-US" sz="3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33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1623921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Базис">
  <a:themeElements>
    <a:clrScheme name="Базис">
      <a:dk1>
        <a:srgbClr val="000000"/>
      </a:dk1>
      <a:lt1>
        <a:srgbClr val="FFFFFF"/>
      </a:lt1>
      <a:dk2>
        <a:srgbClr val="565349"/>
      </a:dk2>
      <a:lt2>
        <a:srgbClr val="DDDDDD"/>
      </a:lt2>
      <a:accent1>
        <a:srgbClr val="A6B727"/>
      </a:accent1>
      <a:accent2>
        <a:srgbClr val="DF5327"/>
      </a:accent2>
      <a:accent3>
        <a:srgbClr val="FE9E00"/>
      </a:accent3>
      <a:accent4>
        <a:srgbClr val="418AB3"/>
      </a:accent4>
      <a:accent5>
        <a:srgbClr val="D7D447"/>
      </a:accent5>
      <a:accent6>
        <a:srgbClr val="818183"/>
      </a:accent6>
      <a:hlink>
        <a:srgbClr val="F59E00"/>
      </a:hlink>
      <a:folHlink>
        <a:srgbClr val="B2B2B2"/>
      </a:folHlink>
    </a:clrScheme>
    <a:fontScheme name="Базис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Базис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ACC63D00-1EE0-4159-BF5A-6FF02000B7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Базис</Template>
  <TotalTime>48</TotalTime>
  <Words>1022</Words>
  <Application>Microsoft Office PowerPoint</Application>
  <PresentationFormat>Широкоэкранный</PresentationFormat>
  <Paragraphs>61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Corbel</vt:lpstr>
      <vt:lpstr>Times New Roman</vt:lpstr>
      <vt:lpstr>Базис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8</cp:revision>
  <dcterms:created xsi:type="dcterms:W3CDTF">2021-02-21T14:28:08Z</dcterms:created>
  <dcterms:modified xsi:type="dcterms:W3CDTF">2021-02-22T16:11:00Z</dcterms:modified>
</cp:coreProperties>
</file>