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62" r:id="rId2"/>
    <p:sldId id="263" r:id="rId3"/>
    <p:sldId id="264" r:id="rId4"/>
    <p:sldId id="265" r:id="rId5"/>
    <p:sldId id="266" r:id="rId6"/>
    <p:sldId id="267" r:id="rId7"/>
    <p:sldId id="268" r:id="rId8"/>
    <p:sldId id="269" r:id="rId9"/>
    <p:sldId id="270" r:id="rId10"/>
    <p:sldId id="271" r:id="rId11"/>
    <p:sldId id="273" r:id="rId12"/>
    <p:sldId id="272" r:id="rId13"/>
    <p:sldId id="274" r:id="rId14"/>
    <p:sldId id="275" r:id="rId15"/>
    <p:sldId id="276" r:id="rId16"/>
    <p:sldId id="277" r:id="rId17"/>
    <p:sldId id="27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2" d="100"/>
          <a:sy n="42" d="100"/>
        </p:scale>
        <p:origin x="9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221323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86163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452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151771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984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20966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24573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30449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95868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C2DA69-425B-4776-AC91-6A0BDD09955D}" type="datetimeFigureOut">
              <a:rPr lang="ru-RU" smtClean="0"/>
              <a:t>14.11.2019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215949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C2DA69-425B-4776-AC91-6A0BDD09955D}" type="datetimeFigureOut">
              <a:rPr lang="ru-RU" smtClean="0"/>
              <a:t>14.11.2019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32062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C2DA69-425B-4776-AC91-6A0BDD09955D}" type="datetimeFigureOut">
              <a:rPr lang="ru-RU" smtClean="0"/>
              <a:t>14.11.2019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07344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FC2DA69-425B-4776-AC91-6A0BDD09955D}" type="datetimeFigureOut">
              <a:rPr lang="ru-RU" smtClean="0"/>
              <a:t>14.11.2019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223039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2DA69-425B-4776-AC91-6A0BDD09955D}" type="datetimeFigureOut">
              <a:rPr lang="ru-RU" smtClean="0"/>
              <a:t>14.11.2019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181969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C2DA69-425B-4776-AC91-6A0BDD09955D}" type="datetimeFigureOut">
              <a:rPr lang="ru-RU" smtClean="0"/>
              <a:t>14.11.2019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71900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C2DA69-425B-4776-AC91-6A0BDD09955D}" type="datetimeFigureOut">
              <a:rPr lang="ru-RU" smtClean="0"/>
              <a:t>14.11.2019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4F911D-1951-4C36-BBCF-1C8403DEF480}" type="slidenum">
              <a:rPr lang="ru-RU" smtClean="0"/>
              <a:t>‹#›</a:t>
            </a:fld>
            <a:endParaRPr lang="ru-RU"/>
          </a:p>
        </p:txBody>
      </p:sp>
    </p:spTree>
    <p:extLst>
      <p:ext uri="{BB962C8B-B14F-4D97-AF65-F5344CB8AC3E}">
        <p14:creationId xmlns:p14="http://schemas.microsoft.com/office/powerpoint/2010/main" val="399576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C2DA69-425B-4776-AC91-6A0BDD09955D}" type="datetimeFigureOut">
              <a:rPr lang="ru-RU" smtClean="0"/>
              <a:t>14.11.2019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4F911D-1951-4C36-BBCF-1C8403DEF480}" type="slidenum">
              <a:rPr lang="ru-RU" smtClean="0"/>
              <a:t>‹#›</a:t>
            </a:fld>
            <a:endParaRPr lang="ru-RU"/>
          </a:p>
        </p:txBody>
      </p:sp>
    </p:spTree>
    <p:extLst>
      <p:ext uri="{BB962C8B-B14F-4D97-AF65-F5344CB8AC3E}">
        <p14:creationId xmlns:p14="http://schemas.microsoft.com/office/powerpoint/2010/main" val="3612401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EKOLOGIÝA WE DAŞKY GURŞOWY GORAMAK</a:t>
            </a:r>
            <a:endParaRPr lang="ru-RU" dirty="0"/>
          </a:p>
        </p:txBody>
      </p:sp>
    </p:spTree>
    <p:extLst>
      <p:ext uri="{BB962C8B-B14F-4D97-AF65-F5344CB8AC3E}">
        <p14:creationId xmlns:p14="http://schemas.microsoft.com/office/powerpoint/2010/main" val="989370095"/>
      </p:ext>
    </p:extLst>
  </p:cSld>
  <p:clrMapOvr>
    <a:masterClrMapping/>
  </p:clrMapOvr>
  <mc:AlternateContent xmlns:mc="http://schemas.openxmlformats.org/markup-compatibility/2006">
    <mc:Choice xmlns:p14="http://schemas.microsoft.com/office/powerpoint/2010/main" Requires="p14">
      <p:transition spd="slow" p14:dur="2000" advTm="4287"/>
    </mc:Choice>
    <mc:Fallback>
      <p:transition spd="slow" advTm="42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err="1"/>
              <a:t>Energiýa</a:t>
            </a:r>
            <a:r>
              <a:rPr lang="en-US" sz="3200" dirty="0"/>
              <a:t> </a:t>
            </a:r>
            <a:r>
              <a:rPr lang="en-US" sz="3200" dirty="0" err="1"/>
              <a:t>resurslarynyň</a:t>
            </a:r>
            <a:r>
              <a:rPr lang="en-US" sz="3200" dirty="0"/>
              <a:t> </a:t>
            </a:r>
            <a:r>
              <a:rPr lang="en-US" sz="3200" dirty="0" err="1"/>
              <a:t>hataryna</a:t>
            </a:r>
            <a:r>
              <a:rPr lang="en-US" sz="3200" dirty="0"/>
              <a:t> </a:t>
            </a:r>
            <a:r>
              <a:rPr lang="en-US" sz="3200" dirty="0" err="1"/>
              <a:t>köp</a:t>
            </a:r>
            <a:r>
              <a:rPr lang="en-US" sz="3200" dirty="0"/>
              <a:t> </a:t>
            </a:r>
            <a:r>
              <a:rPr lang="en-US" sz="3200" dirty="0" err="1"/>
              <a:t>alynýa</a:t>
            </a:r>
            <a:r>
              <a:rPr lang="en-US" sz="3200" dirty="0"/>
              <a:t> </a:t>
            </a:r>
            <a:r>
              <a:rPr lang="en-US" sz="3200" dirty="0" err="1"/>
              <a:t>uran</a:t>
            </a:r>
            <a:r>
              <a:rPr lang="en-US" sz="3200" dirty="0"/>
              <a:t> </a:t>
            </a:r>
            <a:r>
              <a:rPr lang="en-US" sz="3200" dirty="0" err="1"/>
              <a:t>magdanyny</a:t>
            </a:r>
            <a:r>
              <a:rPr lang="en-US" sz="3200" dirty="0"/>
              <a:t> hem </a:t>
            </a:r>
            <a:r>
              <a:rPr lang="en-US" sz="3200" dirty="0" err="1"/>
              <a:t>goşýarlar</a:t>
            </a:r>
            <a:r>
              <a:rPr lang="en-US" sz="3200" dirty="0"/>
              <a:t>.</a:t>
            </a:r>
            <a:br>
              <a:rPr lang="en-US" sz="3200" dirty="0"/>
            </a:br>
            <a:r>
              <a:rPr lang="en-US" sz="3200" dirty="0" err="1"/>
              <a:t>Uran</a:t>
            </a:r>
            <a:r>
              <a:rPr lang="en-US" sz="3200" dirty="0"/>
              <a:t> </a:t>
            </a:r>
            <a:r>
              <a:rPr lang="en-US" sz="3200" dirty="0" err="1"/>
              <a:t>darganda</a:t>
            </a:r>
            <a:r>
              <a:rPr lang="en-US" sz="3200" dirty="0"/>
              <a:t> </a:t>
            </a:r>
            <a:r>
              <a:rPr lang="en-US" sz="3200" dirty="0" err="1"/>
              <a:t>köp</a:t>
            </a:r>
            <a:r>
              <a:rPr lang="en-US" sz="3200" dirty="0"/>
              <a:t> </a:t>
            </a:r>
            <a:r>
              <a:rPr lang="en-US" sz="3200" dirty="0" err="1"/>
              <a:t>mukdarda</a:t>
            </a:r>
            <a:r>
              <a:rPr lang="en-US" sz="3200" dirty="0"/>
              <a:t> </a:t>
            </a:r>
            <a:r>
              <a:rPr lang="en-US" sz="3200" dirty="0" err="1"/>
              <a:t>energiýa</a:t>
            </a:r>
            <a:r>
              <a:rPr lang="en-US" sz="3200" dirty="0"/>
              <a:t> </a:t>
            </a:r>
            <a:r>
              <a:rPr lang="en-US" sz="3200" dirty="0" err="1"/>
              <a:t>özünden</a:t>
            </a:r>
            <a:r>
              <a:rPr lang="en-US" sz="3200" dirty="0"/>
              <a:t> </a:t>
            </a:r>
            <a:r>
              <a:rPr lang="en-US" sz="3200" dirty="0" err="1"/>
              <a:t>bölüp</a:t>
            </a:r>
            <a:r>
              <a:rPr lang="en-US" sz="3200" dirty="0"/>
              <a:t> </a:t>
            </a:r>
            <a:r>
              <a:rPr lang="en-US" sz="3200" dirty="0" err="1"/>
              <a:t>çykarýar</a:t>
            </a:r>
            <a:r>
              <a:rPr lang="en-US" sz="3200" dirty="0"/>
              <a:t>. </a:t>
            </a:r>
            <a:r>
              <a:rPr lang="en-US" sz="3200" dirty="0" err="1"/>
              <a:t>Ol</a:t>
            </a:r>
            <a:r>
              <a:rPr lang="en-US" sz="3200" dirty="0"/>
              <a:t> </a:t>
            </a:r>
            <a:r>
              <a:rPr lang="en-US" sz="3200" dirty="0" err="1"/>
              <a:t>litosferada</a:t>
            </a:r>
            <a:r>
              <a:rPr lang="en-US" sz="3200" dirty="0"/>
              <a:t> we</a:t>
            </a:r>
            <a:br>
              <a:rPr lang="en-US" sz="3200" dirty="0"/>
            </a:br>
            <a:r>
              <a:rPr lang="en-US" sz="3200" dirty="0" err="1"/>
              <a:t>dünýä</a:t>
            </a:r>
            <a:r>
              <a:rPr lang="en-US" sz="3200" dirty="0"/>
              <a:t> </a:t>
            </a:r>
            <a:r>
              <a:rPr lang="en-US" sz="3200" dirty="0" err="1"/>
              <a:t>ummanlarynda</a:t>
            </a:r>
            <a:r>
              <a:rPr lang="en-US" sz="3200" dirty="0"/>
              <a:t> </a:t>
            </a:r>
            <a:r>
              <a:rPr lang="en-US" sz="3200" dirty="0" err="1"/>
              <a:t>gaty</a:t>
            </a:r>
            <a:r>
              <a:rPr lang="en-US" sz="3200" dirty="0"/>
              <a:t> </a:t>
            </a:r>
            <a:r>
              <a:rPr lang="en-US" sz="3200" dirty="0" err="1"/>
              <a:t>köp</a:t>
            </a:r>
            <a:r>
              <a:rPr lang="en-US" sz="3200" dirty="0"/>
              <a:t> </a:t>
            </a:r>
            <a:r>
              <a:rPr lang="en-US" sz="3200" dirty="0" err="1"/>
              <a:t>ýaýrandyr</a:t>
            </a:r>
            <a:r>
              <a:rPr lang="en-US" sz="3200" dirty="0"/>
              <a:t>. </a:t>
            </a:r>
            <a:r>
              <a:rPr lang="en-US" sz="3200" dirty="0" err="1"/>
              <a:t>Onuň</a:t>
            </a:r>
            <a:r>
              <a:rPr lang="en-US" sz="3200" dirty="0"/>
              <a:t> </a:t>
            </a:r>
            <a:r>
              <a:rPr lang="en-US" sz="3200" dirty="0" err="1"/>
              <a:t>dünýä</a:t>
            </a:r>
            <a:r>
              <a:rPr lang="en-US" sz="3200" dirty="0"/>
              <a:t> </a:t>
            </a:r>
            <a:r>
              <a:rPr lang="en-US" sz="3200" dirty="0" err="1"/>
              <a:t>boýunça</a:t>
            </a:r>
            <a:r>
              <a:rPr lang="en-US" sz="3200" dirty="0"/>
              <a:t> </a:t>
            </a:r>
            <a:r>
              <a:rPr lang="en-US" sz="3200" dirty="0" err="1"/>
              <a:t>ätiýaçlygy</a:t>
            </a:r>
            <a:r>
              <a:rPr lang="en-US" sz="3200" dirty="0"/>
              <a:t> 3340</a:t>
            </a:r>
            <a:br>
              <a:rPr lang="en-US" sz="3200" dirty="0"/>
            </a:br>
            <a:r>
              <a:rPr lang="en-US" sz="3200" dirty="0" err="1"/>
              <a:t>müň</a:t>
            </a:r>
            <a:r>
              <a:rPr lang="en-US" sz="3200" dirty="0"/>
              <a:t> </a:t>
            </a:r>
            <a:r>
              <a:rPr lang="en-US" sz="3200" dirty="0" err="1"/>
              <a:t>tonna</a:t>
            </a:r>
            <a:r>
              <a:rPr lang="en-US" sz="3200" dirty="0"/>
              <a:t> (U 3 O 8 ) </a:t>
            </a:r>
            <a:r>
              <a:rPr lang="en-US" sz="3200" dirty="0" err="1"/>
              <a:t>hasaplanýar</a:t>
            </a:r>
            <a:r>
              <a:rPr lang="en-US" sz="3200" dirty="0"/>
              <a:t>. </a:t>
            </a:r>
            <a:r>
              <a:rPr lang="en-US" sz="3200" dirty="0" err="1"/>
              <a:t>Dünýäniň</a:t>
            </a:r>
            <a:r>
              <a:rPr lang="en-US" sz="3200" dirty="0"/>
              <a:t> </a:t>
            </a:r>
            <a:r>
              <a:rPr lang="en-US" sz="3200" dirty="0" err="1"/>
              <a:t>dürli</a:t>
            </a:r>
            <a:r>
              <a:rPr lang="en-US" sz="3200" dirty="0"/>
              <a:t> </a:t>
            </a:r>
            <a:r>
              <a:rPr lang="en-US" sz="3200" dirty="0" err="1"/>
              <a:t>döwletleri</a:t>
            </a:r>
            <a:r>
              <a:rPr lang="en-US" sz="3200" dirty="0"/>
              <a:t> </a:t>
            </a:r>
            <a:r>
              <a:rPr lang="en-US" sz="3200" dirty="0" err="1"/>
              <a:t>şol</a:t>
            </a:r>
            <a:r>
              <a:rPr lang="en-US" sz="3200" dirty="0"/>
              <a:t> </a:t>
            </a:r>
            <a:r>
              <a:rPr lang="en-US" sz="3200" dirty="0" err="1"/>
              <a:t>ätiýaçlygyň</a:t>
            </a:r>
            <a:r>
              <a:rPr lang="en-US" sz="3200" dirty="0"/>
              <a:t> belli </a:t>
            </a:r>
            <a:r>
              <a:rPr lang="en-US" sz="3200" dirty="0" err="1"/>
              <a:t>bir</a:t>
            </a:r>
            <a:r>
              <a:rPr lang="en-US" sz="3200" dirty="0"/>
              <a:t/>
            </a:r>
            <a:br>
              <a:rPr lang="en-US" sz="3200" dirty="0"/>
            </a:br>
            <a:r>
              <a:rPr lang="en-US" sz="3200" dirty="0" err="1"/>
              <a:t>bölegini</a:t>
            </a:r>
            <a:r>
              <a:rPr lang="en-US" sz="3200" dirty="0"/>
              <a:t> </a:t>
            </a:r>
            <a:r>
              <a:rPr lang="en-US" sz="3200" dirty="0" err="1"/>
              <a:t>öndürýärler</a:t>
            </a:r>
            <a:r>
              <a:rPr lang="en-US" sz="3200" dirty="0"/>
              <a:t>(19-njy </a:t>
            </a:r>
            <a:r>
              <a:rPr lang="en-US" sz="3200" dirty="0" err="1"/>
              <a:t>tablisa</a:t>
            </a:r>
            <a:r>
              <a:rPr lang="en-US" sz="3200" dirty="0"/>
              <a:t>)</a:t>
            </a:r>
            <a:endParaRPr lang="ru-RU" sz="3200" dirty="0"/>
          </a:p>
        </p:txBody>
      </p:sp>
    </p:spTree>
    <p:extLst>
      <p:ext uri="{BB962C8B-B14F-4D97-AF65-F5344CB8AC3E}">
        <p14:creationId xmlns:p14="http://schemas.microsoft.com/office/powerpoint/2010/main" val="2578965209"/>
      </p:ext>
    </p:extLst>
  </p:cSld>
  <p:clrMapOvr>
    <a:masterClrMapping/>
  </p:clrMapOvr>
  <mc:AlternateContent xmlns:mc="http://schemas.openxmlformats.org/markup-compatibility/2006">
    <mc:Choice xmlns:p14="http://schemas.microsoft.com/office/powerpoint/2010/main" Requires="p14">
      <p:transition spd="slow" p14:dur="3900" advTm="6019">
        <p14:glitter pattern="hexagon"/>
      </p:transition>
    </mc:Choice>
    <mc:Fallback>
      <p:transition spd="slow" advTm="601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859705674"/>
              </p:ext>
            </p:extLst>
          </p:nvPr>
        </p:nvGraphicFramePr>
        <p:xfrm>
          <a:off x="0" y="4"/>
          <a:ext cx="12192000" cy="6857995"/>
        </p:xfrm>
        <a:graphic>
          <a:graphicData uri="http://schemas.openxmlformats.org/drawingml/2006/table">
            <a:tbl>
              <a:tblPr firstRow="1" firstCol="1" bandRow="1">
                <a:tableStyleId>{5C22544A-7EE6-4342-B048-85BDC9FD1C3A}</a:tableStyleId>
              </a:tblPr>
              <a:tblGrid>
                <a:gridCol w="624404">
                  <a:extLst>
                    <a:ext uri="{9D8B030D-6E8A-4147-A177-3AD203B41FA5}">
                      <a16:colId xmlns:a16="http://schemas.microsoft.com/office/drawing/2014/main" val="639620092"/>
                    </a:ext>
                  </a:extLst>
                </a:gridCol>
                <a:gridCol w="3687211">
                  <a:extLst>
                    <a:ext uri="{9D8B030D-6E8A-4147-A177-3AD203B41FA5}">
                      <a16:colId xmlns:a16="http://schemas.microsoft.com/office/drawing/2014/main" val="1544709118"/>
                    </a:ext>
                  </a:extLst>
                </a:gridCol>
                <a:gridCol w="3476073">
                  <a:extLst>
                    <a:ext uri="{9D8B030D-6E8A-4147-A177-3AD203B41FA5}">
                      <a16:colId xmlns:a16="http://schemas.microsoft.com/office/drawing/2014/main" val="3551458561"/>
                    </a:ext>
                  </a:extLst>
                </a:gridCol>
                <a:gridCol w="4404312">
                  <a:extLst>
                    <a:ext uri="{9D8B030D-6E8A-4147-A177-3AD203B41FA5}">
                      <a16:colId xmlns:a16="http://schemas.microsoft.com/office/drawing/2014/main" val="2769051301"/>
                    </a:ext>
                  </a:extLst>
                </a:gridCol>
              </a:tblGrid>
              <a:tr h="1754008">
                <a:tc>
                  <a:txBody>
                    <a:bodyPr/>
                    <a:lstStyle/>
                    <a:p>
                      <a:pPr marL="71755" marR="538480" indent="360680" algn="just">
                        <a:lnSpc>
                          <a:spcPct val="107000"/>
                        </a:lnSpc>
                        <a:spcAft>
                          <a:spcPts val="0"/>
                        </a:spcAft>
                      </a:pPr>
                      <a:r>
                        <a:rPr lang="ru-RU" sz="700">
                          <a:effectLst/>
                        </a:rPr>
                        <a:t>№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ctr">
                        <a:lnSpc>
                          <a:spcPct val="107000"/>
                        </a:lnSpc>
                        <a:spcAft>
                          <a:spcPts val="0"/>
                        </a:spcAft>
                      </a:pPr>
                      <a:r>
                        <a:rPr lang="ru-RU" sz="700">
                          <a:effectLst/>
                        </a:rPr>
                        <a:t>Uran magdanyny öndürýän döwletler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ctr">
                        <a:lnSpc>
                          <a:spcPct val="107000"/>
                        </a:lnSpc>
                        <a:spcAft>
                          <a:spcPts val="0"/>
                        </a:spcAft>
                      </a:pPr>
                      <a:r>
                        <a:rPr lang="ru-RU" sz="700" dirty="0" err="1">
                          <a:effectLst/>
                        </a:rPr>
                        <a:t>Uran</a:t>
                      </a:r>
                      <a:r>
                        <a:rPr lang="ru-RU" sz="700" dirty="0">
                          <a:effectLst/>
                        </a:rPr>
                        <a:t> </a:t>
                      </a:r>
                      <a:r>
                        <a:rPr lang="ru-RU" sz="700" dirty="0" err="1">
                          <a:effectLst/>
                        </a:rPr>
                        <a:t>magdanynyň</a:t>
                      </a:r>
                      <a:r>
                        <a:rPr lang="ru-RU" sz="700" dirty="0">
                          <a:effectLst/>
                        </a:rPr>
                        <a:t> </a:t>
                      </a:r>
                      <a:r>
                        <a:rPr lang="ru-RU" sz="700" dirty="0" err="1">
                          <a:effectLst/>
                        </a:rPr>
                        <a:t>umumy</a:t>
                      </a:r>
                      <a:r>
                        <a:rPr lang="ru-RU" sz="700" dirty="0">
                          <a:effectLst/>
                        </a:rPr>
                        <a:t> </a:t>
                      </a:r>
                      <a:r>
                        <a:rPr lang="ru-RU" sz="700" dirty="0" err="1">
                          <a:effectLst/>
                        </a:rPr>
                        <a:t>mukdary</a:t>
                      </a:r>
                      <a:r>
                        <a:rPr lang="ru-RU" sz="700" dirty="0">
                          <a:effectLst/>
                        </a:rPr>
                        <a:t> </a:t>
                      </a:r>
                      <a:endParaRPr lang="ru-RU" sz="700" dirty="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ctr">
                        <a:lnSpc>
                          <a:spcPct val="129000"/>
                        </a:lnSpc>
                        <a:spcAft>
                          <a:spcPts val="0"/>
                        </a:spcAft>
                      </a:pPr>
                      <a:r>
                        <a:rPr lang="ru-RU" sz="700" dirty="0" err="1">
                          <a:effectLst/>
                        </a:rPr>
                        <a:t>Dünýä</a:t>
                      </a:r>
                      <a:r>
                        <a:rPr lang="ru-RU" sz="700" dirty="0">
                          <a:effectLst/>
                        </a:rPr>
                        <a:t> </a:t>
                      </a:r>
                      <a:r>
                        <a:rPr lang="ru-RU" sz="700" dirty="0" err="1">
                          <a:effectLst/>
                        </a:rPr>
                        <a:t>boýunça</a:t>
                      </a:r>
                      <a:r>
                        <a:rPr lang="ru-RU" sz="700" dirty="0">
                          <a:effectLst/>
                        </a:rPr>
                        <a:t> </a:t>
                      </a:r>
                      <a:r>
                        <a:rPr lang="ru-RU" sz="700" dirty="0" err="1">
                          <a:effectLst/>
                        </a:rPr>
                        <a:t>öndürilýän</a:t>
                      </a:r>
                      <a:r>
                        <a:rPr lang="ru-RU" sz="700" dirty="0">
                          <a:effectLst/>
                        </a:rPr>
                        <a:t> </a:t>
                      </a:r>
                      <a:r>
                        <a:rPr lang="ru-RU" sz="700" dirty="0" err="1">
                          <a:effectLst/>
                        </a:rPr>
                        <a:t>uran</a:t>
                      </a:r>
                      <a:r>
                        <a:rPr lang="ru-RU" sz="700" dirty="0">
                          <a:effectLst/>
                        </a:rPr>
                        <a:t> </a:t>
                      </a:r>
                      <a:r>
                        <a:rPr lang="ru-RU" sz="700" dirty="0" err="1">
                          <a:effectLst/>
                        </a:rPr>
                        <a:t>magdanynyň</a:t>
                      </a:r>
                      <a:r>
                        <a:rPr lang="ru-RU" sz="700" dirty="0">
                          <a:effectLst/>
                        </a:rPr>
                        <a:t> %-</a:t>
                      </a:r>
                      <a:r>
                        <a:rPr lang="ru-RU" sz="700" dirty="0" err="1">
                          <a:effectLst/>
                        </a:rPr>
                        <a:t>de</a:t>
                      </a:r>
                      <a:r>
                        <a:rPr lang="ru-RU" sz="700" dirty="0">
                          <a:effectLst/>
                        </a:rPr>
                        <a:t> </a:t>
                      </a:r>
                    </a:p>
                    <a:p>
                      <a:pPr marL="27305" marR="538480" indent="360680" algn="ctr">
                        <a:lnSpc>
                          <a:spcPct val="107000"/>
                        </a:lnSpc>
                        <a:spcAft>
                          <a:spcPts val="0"/>
                        </a:spcAft>
                      </a:pPr>
                      <a:r>
                        <a:rPr lang="ru-RU" sz="700" dirty="0" err="1">
                          <a:effectLst/>
                        </a:rPr>
                        <a:t>aňladylyşy</a:t>
                      </a:r>
                      <a:r>
                        <a:rPr lang="ru-RU" sz="700" dirty="0">
                          <a:effectLst/>
                        </a:rPr>
                        <a:t> </a:t>
                      </a:r>
                      <a:endParaRPr lang="ru-RU" sz="700" dirty="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2846046918"/>
                  </a:ext>
                </a:extLst>
              </a:tr>
              <a:tr h="661983">
                <a:tc>
                  <a:txBody>
                    <a:bodyPr/>
                    <a:lstStyle/>
                    <a:p>
                      <a:pPr marL="68580" marR="538480" indent="360680" algn="l">
                        <a:lnSpc>
                          <a:spcPct val="107000"/>
                        </a:lnSpc>
                        <a:spcAft>
                          <a:spcPts val="0"/>
                        </a:spcAft>
                      </a:pPr>
                      <a:r>
                        <a:rPr lang="ru-RU" sz="700">
                          <a:effectLst/>
                        </a:rPr>
                        <a:t>1.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Awstraliýa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dirty="0">
                          <a:effectLst/>
                        </a:rPr>
                        <a:t>889 </a:t>
                      </a:r>
                      <a:endParaRPr lang="ru-RU" sz="700" dirty="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30480" marR="538480" indent="360680" algn="ctr">
                        <a:lnSpc>
                          <a:spcPct val="107000"/>
                        </a:lnSpc>
                        <a:spcAft>
                          <a:spcPts val="0"/>
                        </a:spcAft>
                      </a:pPr>
                      <a:r>
                        <a:rPr lang="ru-RU" sz="700">
                          <a:effectLst/>
                        </a:rPr>
                        <a:t>27 %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436584640"/>
                  </a:ext>
                </a:extLst>
              </a:tr>
              <a:tr h="661983">
                <a:tc>
                  <a:txBody>
                    <a:bodyPr/>
                    <a:lstStyle/>
                    <a:p>
                      <a:pPr marL="68580" marR="538480" indent="360680" algn="l">
                        <a:lnSpc>
                          <a:spcPct val="107000"/>
                        </a:lnSpc>
                        <a:spcAft>
                          <a:spcPts val="0"/>
                        </a:spcAft>
                      </a:pPr>
                      <a:r>
                        <a:rPr lang="ru-RU" sz="700">
                          <a:effectLst/>
                        </a:rPr>
                        <a:t>2.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Gazagystan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dirty="0">
                          <a:effectLst/>
                        </a:rPr>
                        <a:t>558 </a:t>
                      </a:r>
                      <a:endParaRPr lang="ru-RU" sz="700" dirty="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30480" marR="538480" indent="360680" algn="ctr">
                        <a:lnSpc>
                          <a:spcPct val="107000"/>
                        </a:lnSpc>
                        <a:spcAft>
                          <a:spcPts val="0"/>
                        </a:spcAft>
                      </a:pPr>
                      <a:r>
                        <a:rPr lang="ru-RU" sz="700">
                          <a:effectLst/>
                        </a:rPr>
                        <a:t>17 %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3824470640"/>
                  </a:ext>
                </a:extLst>
              </a:tr>
              <a:tr h="491211">
                <a:tc>
                  <a:txBody>
                    <a:bodyPr/>
                    <a:lstStyle/>
                    <a:p>
                      <a:pPr marL="68580" marR="538480" indent="360680" algn="l">
                        <a:lnSpc>
                          <a:spcPct val="107000"/>
                        </a:lnSpc>
                        <a:spcAft>
                          <a:spcPts val="0"/>
                        </a:spcAft>
                      </a:pPr>
                      <a:r>
                        <a:rPr lang="ru-RU" sz="700">
                          <a:effectLst/>
                        </a:rPr>
                        <a:t>3.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Kanada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511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30480" marR="538480" indent="360680" algn="ctr">
                        <a:lnSpc>
                          <a:spcPct val="107000"/>
                        </a:lnSpc>
                        <a:spcAft>
                          <a:spcPts val="0"/>
                        </a:spcAft>
                      </a:pPr>
                      <a:r>
                        <a:rPr lang="ru-RU" sz="700">
                          <a:effectLst/>
                        </a:rPr>
                        <a:t>15 %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4004703943"/>
                  </a:ext>
                </a:extLst>
              </a:tr>
              <a:tr h="661983">
                <a:tc>
                  <a:txBody>
                    <a:bodyPr/>
                    <a:lstStyle/>
                    <a:p>
                      <a:pPr marL="68580" marR="538480" indent="360680" algn="l">
                        <a:lnSpc>
                          <a:spcPct val="107000"/>
                        </a:lnSpc>
                        <a:spcAft>
                          <a:spcPts val="0"/>
                        </a:spcAft>
                      </a:pPr>
                      <a:r>
                        <a:rPr lang="ru-RU" sz="700">
                          <a:effectLst/>
                        </a:rPr>
                        <a:t>4.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Günorta Afrika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354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30480" marR="538480" indent="360680" algn="ctr">
                        <a:lnSpc>
                          <a:spcPct val="107000"/>
                        </a:lnSpc>
                        <a:spcAft>
                          <a:spcPts val="0"/>
                        </a:spcAft>
                      </a:pPr>
                      <a:r>
                        <a:rPr lang="ru-RU" sz="700">
                          <a:effectLst/>
                        </a:rPr>
                        <a:t>11 %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3195009574"/>
                  </a:ext>
                </a:extLst>
              </a:tr>
              <a:tr h="491211">
                <a:tc>
                  <a:txBody>
                    <a:bodyPr/>
                    <a:lstStyle/>
                    <a:p>
                      <a:pPr marL="68580" marR="538480" indent="360680" algn="l">
                        <a:lnSpc>
                          <a:spcPct val="107000"/>
                        </a:lnSpc>
                        <a:spcAft>
                          <a:spcPts val="0"/>
                        </a:spcAft>
                      </a:pPr>
                      <a:r>
                        <a:rPr lang="ru-RU" sz="700">
                          <a:effectLst/>
                        </a:rPr>
                        <a:t>5.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Namibiýa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256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9210" marR="538480" indent="360680" algn="ctr">
                        <a:lnSpc>
                          <a:spcPct val="107000"/>
                        </a:lnSpc>
                        <a:spcAft>
                          <a:spcPts val="0"/>
                        </a:spcAft>
                      </a:pPr>
                      <a:r>
                        <a:rPr lang="ru-RU" sz="700">
                          <a:effectLst/>
                        </a:rPr>
                        <a:t>8 %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3158111526"/>
                  </a:ext>
                </a:extLst>
              </a:tr>
              <a:tr h="491211">
                <a:tc>
                  <a:txBody>
                    <a:bodyPr/>
                    <a:lstStyle/>
                    <a:p>
                      <a:pPr marL="68580" marR="538480" indent="360680" algn="l">
                        <a:lnSpc>
                          <a:spcPct val="107000"/>
                        </a:lnSpc>
                        <a:spcAft>
                          <a:spcPts val="0"/>
                        </a:spcAft>
                      </a:pPr>
                      <a:r>
                        <a:rPr lang="ru-RU" sz="700">
                          <a:effectLst/>
                        </a:rPr>
                        <a:t>6.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Braziliýa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232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9210" marR="538480" indent="360680" algn="ctr">
                        <a:lnSpc>
                          <a:spcPct val="107000"/>
                        </a:lnSpc>
                        <a:spcAft>
                          <a:spcPts val="0"/>
                        </a:spcAft>
                      </a:pPr>
                      <a:r>
                        <a:rPr lang="ru-RU" sz="700">
                          <a:effectLst/>
                        </a:rPr>
                        <a:t>7 %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1496302809"/>
                  </a:ext>
                </a:extLst>
              </a:tr>
              <a:tr h="491211">
                <a:tc>
                  <a:txBody>
                    <a:bodyPr/>
                    <a:lstStyle/>
                    <a:p>
                      <a:pPr marL="68580" marR="538480" indent="360680" algn="l">
                        <a:lnSpc>
                          <a:spcPct val="107000"/>
                        </a:lnSpc>
                        <a:spcAft>
                          <a:spcPts val="0"/>
                        </a:spcAft>
                      </a:pPr>
                      <a:r>
                        <a:rPr lang="ru-RU" sz="700">
                          <a:effectLst/>
                        </a:rPr>
                        <a:t>7.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Russiýa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157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4,2 %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2788732403"/>
                  </a:ext>
                </a:extLst>
              </a:tr>
              <a:tr h="491211">
                <a:tc>
                  <a:txBody>
                    <a:bodyPr/>
                    <a:lstStyle/>
                    <a:p>
                      <a:pPr marL="68580" marR="538480" indent="360680" algn="l">
                        <a:lnSpc>
                          <a:spcPct val="107000"/>
                        </a:lnSpc>
                        <a:spcAft>
                          <a:spcPts val="0"/>
                        </a:spcAft>
                      </a:pPr>
                      <a:r>
                        <a:rPr lang="ru-RU" sz="700">
                          <a:effectLst/>
                        </a:rPr>
                        <a:t>8.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ABŞ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125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9210" marR="538480" indent="360680" algn="ctr">
                        <a:lnSpc>
                          <a:spcPct val="107000"/>
                        </a:lnSpc>
                        <a:spcAft>
                          <a:spcPts val="0"/>
                        </a:spcAft>
                      </a:pPr>
                      <a:r>
                        <a:rPr lang="ru-RU" sz="700">
                          <a:effectLst/>
                        </a:rPr>
                        <a:t>5 %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3694323888"/>
                  </a:ext>
                </a:extLst>
              </a:tr>
              <a:tr h="661983">
                <a:tc>
                  <a:txBody>
                    <a:bodyPr/>
                    <a:lstStyle/>
                    <a:p>
                      <a:pPr marL="68580" marR="538480" indent="360680" algn="l">
                        <a:lnSpc>
                          <a:spcPct val="107000"/>
                        </a:lnSpc>
                        <a:spcAft>
                          <a:spcPts val="0"/>
                        </a:spcAft>
                      </a:pPr>
                      <a:r>
                        <a:rPr lang="ru-RU" sz="700">
                          <a:effectLst/>
                        </a:rPr>
                        <a:t>9.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533400" marR="538480" indent="360680" algn="l">
                        <a:lnSpc>
                          <a:spcPct val="107000"/>
                        </a:lnSpc>
                        <a:spcAft>
                          <a:spcPts val="0"/>
                        </a:spcAft>
                      </a:pPr>
                      <a:r>
                        <a:rPr lang="ru-RU" sz="700">
                          <a:effectLst/>
                        </a:rPr>
                        <a:t> Özbegistan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8575" marR="538480" indent="360680" algn="ctr">
                        <a:lnSpc>
                          <a:spcPct val="107000"/>
                        </a:lnSpc>
                        <a:spcAft>
                          <a:spcPts val="0"/>
                        </a:spcAft>
                      </a:pPr>
                      <a:r>
                        <a:rPr lang="ru-RU" sz="700">
                          <a:effectLst/>
                        </a:rPr>
                        <a:t>125 </a:t>
                      </a:r>
                      <a:endParaRPr lang="ru-RU" sz="700">
                        <a:solidFill>
                          <a:srgbClr val="0000FF"/>
                        </a:solidFill>
                        <a:effectLst/>
                        <a:latin typeface="Times New Roman" panose="02020603050405020304" pitchFamily="18" charset="0"/>
                        <a:ea typeface="Times New Roman" panose="02020603050405020304" pitchFamily="18" charset="0"/>
                      </a:endParaRPr>
                    </a:p>
                  </a:txBody>
                  <a:tcPr marL="0" marR="15203" marT="20946" marB="0"/>
                </a:tc>
                <a:tc>
                  <a:txBody>
                    <a:bodyPr/>
                    <a:lstStyle/>
                    <a:p>
                      <a:pPr marL="29210" marR="538480" indent="360680" algn="ctr">
                        <a:lnSpc>
                          <a:spcPct val="107000"/>
                        </a:lnSpc>
                        <a:spcAft>
                          <a:spcPts val="0"/>
                        </a:spcAft>
                      </a:pPr>
                      <a:r>
                        <a:rPr lang="ru-RU" sz="700" dirty="0">
                          <a:effectLst/>
                        </a:rPr>
                        <a:t>5 % </a:t>
                      </a:r>
                      <a:endParaRPr lang="ru-RU" sz="700" dirty="0">
                        <a:solidFill>
                          <a:srgbClr val="0000FF"/>
                        </a:solidFill>
                        <a:effectLst/>
                        <a:latin typeface="Times New Roman" panose="02020603050405020304" pitchFamily="18" charset="0"/>
                        <a:ea typeface="Times New Roman" panose="02020603050405020304" pitchFamily="18" charset="0"/>
                      </a:endParaRPr>
                    </a:p>
                  </a:txBody>
                  <a:tcPr marL="0" marR="15203" marT="20946" marB="0"/>
                </a:tc>
                <a:extLst>
                  <a:ext uri="{0D108BD9-81ED-4DB2-BD59-A6C34878D82A}">
                    <a16:rowId xmlns:a16="http://schemas.microsoft.com/office/drawing/2014/main" val="137474197"/>
                  </a:ext>
                </a:extLst>
              </a:tr>
            </a:tbl>
          </a:graphicData>
        </a:graphic>
      </p:graphicFrame>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1989872710"/>
      </p:ext>
    </p:extLst>
  </p:cSld>
  <p:clrMapOvr>
    <a:masterClrMapping/>
  </p:clrMapOvr>
  <p:transition spd="slow" advTm="5839">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t>Ýeriň</a:t>
            </a:r>
            <a:r>
              <a:rPr lang="ru-RU" sz="2400" dirty="0"/>
              <a:t> </a:t>
            </a:r>
            <a:r>
              <a:rPr lang="ru-RU" sz="2400" dirty="0" err="1"/>
              <a:t>jümmüşi</a:t>
            </a:r>
            <a:r>
              <a:rPr lang="ru-RU" sz="2400" dirty="0"/>
              <a:t> – </a:t>
            </a:r>
            <a:r>
              <a:rPr lang="ru-RU" sz="2400" dirty="0" err="1"/>
              <a:t>diýip</a:t>
            </a:r>
            <a:r>
              <a:rPr lang="ru-RU" sz="2400" dirty="0"/>
              <a:t> </a:t>
            </a:r>
            <a:r>
              <a:rPr lang="ru-RU" sz="2400" dirty="0" err="1"/>
              <a:t>ýer</a:t>
            </a:r>
            <a:r>
              <a:rPr lang="ru-RU" sz="2400" dirty="0"/>
              <a:t> </a:t>
            </a:r>
            <a:r>
              <a:rPr lang="ru-RU" sz="2400" dirty="0" err="1"/>
              <a:t>gabygynyň</a:t>
            </a:r>
            <a:r>
              <a:rPr lang="ru-RU" sz="2400" dirty="0"/>
              <a:t> </a:t>
            </a:r>
            <a:r>
              <a:rPr lang="ru-RU" sz="2400" dirty="0" err="1"/>
              <a:t>ýokarky</a:t>
            </a:r>
            <a:r>
              <a:rPr lang="ru-RU" sz="2400" dirty="0"/>
              <a:t> </a:t>
            </a:r>
            <a:r>
              <a:rPr lang="ru-RU" sz="2400" dirty="0" err="1"/>
              <a:t>bölümine</a:t>
            </a:r>
            <a:r>
              <a:rPr lang="ru-RU" sz="2400" dirty="0"/>
              <a:t> </a:t>
            </a:r>
            <a:r>
              <a:rPr lang="ru-RU" sz="2400" dirty="0" err="1"/>
              <a:t>düşünilip</a:t>
            </a:r>
            <a:r>
              <a:rPr lang="ru-RU" sz="2400" dirty="0"/>
              <a:t>, </a:t>
            </a:r>
            <a:r>
              <a:rPr lang="ru-RU" sz="2400" dirty="0" err="1"/>
              <a:t>onuň</a:t>
            </a:r>
            <a:r>
              <a:rPr lang="ru-RU" sz="2400" dirty="0"/>
              <a:t> </a:t>
            </a:r>
            <a:r>
              <a:rPr lang="ru-RU" sz="2400" dirty="0" err="1"/>
              <a:t>çäklerinde</a:t>
            </a:r>
            <a:r>
              <a:rPr lang="ru-RU" sz="2400" dirty="0"/>
              <a:t> </a:t>
            </a:r>
            <a:r>
              <a:rPr lang="ru-RU" sz="2400" dirty="0" err="1"/>
              <a:t>gazylma</a:t>
            </a:r>
            <a:r>
              <a:rPr lang="ru-RU" sz="2400" dirty="0"/>
              <a:t> </a:t>
            </a:r>
            <a:r>
              <a:rPr lang="ru-RU" sz="2400" dirty="0" err="1"/>
              <a:t>baýlyklary</a:t>
            </a:r>
            <a:r>
              <a:rPr lang="ru-RU" sz="2400" dirty="0"/>
              <a:t> </a:t>
            </a:r>
            <a:r>
              <a:rPr lang="ru-RU" sz="2400" dirty="0" err="1"/>
              <a:t>almaklyk</a:t>
            </a:r>
            <a:r>
              <a:rPr lang="ru-RU" sz="2400" dirty="0"/>
              <a:t> </a:t>
            </a:r>
            <a:r>
              <a:rPr lang="ru-RU" sz="2400" dirty="0" err="1"/>
              <a:t>amala</a:t>
            </a:r>
            <a:r>
              <a:rPr lang="ru-RU" sz="2400" dirty="0"/>
              <a:t> </a:t>
            </a:r>
            <a:r>
              <a:rPr lang="ru-RU" sz="2400" dirty="0" err="1"/>
              <a:t>aşyrylýar</a:t>
            </a:r>
            <a:r>
              <a:rPr lang="ru-RU" sz="2400" dirty="0"/>
              <a:t>. </a:t>
            </a:r>
            <a:br>
              <a:rPr lang="ru-RU" sz="2400" dirty="0"/>
            </a:br>
            <a:r>
              <a:rPr lang="ru-RU" sz="2400" dirty="0" err="1"/>
              <a:t>Peýdaly</a:t>
            </a:r>
            <a:r>
              <a:rPr lang="ru-RU" sz="2400" dirty="0"/>
              <a:t> </a:t>
            </a:r>
            <a:r>
              <a:rPr lang="ru-RU" sz="2400" dirty="0" err="1"/>
              <a:t>gazylma</a:t>
            </a:r>
            <a:r>
              <a:rPr lang="ru-RU" sz="2400" dirty="0"/>
              <a:t> </a:t>
            </a:r>
            <a:r>
              <a:rPr lang="ru-RU" sz="2400" dirty="0" err="1"/>
              <a:t>baýlyklar</a:t>
            </a:r>
            <a:r>
              <a:rPr lang="ru-RU" sz="2400" dirty="0"/>
              <a:t> – </a:t>
            </a:r>
            <a:r>
              <a:rPr lang="ru-RU" sz="2400" dirty="0" err="1"/>
              <a:t>dag</a:t>
            </a:r>
            <a:r>
              <a:rPr lang="ru-RU" sz="2400" dirty="0"/>
              <a:t> </a:t>
            </a:r>
            <a:r>
              <a:rPr lang="ru-RU" sz="2400" dirty="0" err="1"/>
              <a:t>jynsy</a:t>
            </a:r>
            <a:r>
              <a:rPr lang="ru-RU" sz="2400" dirty="0"/>
              <a:t> </a:t>
            </a:r>
            <a:r>
              <a:rPr lang="ru-RU" sz="2400" dirty="0" err="1"/>
              <a:t>bolup</a:t>
            </a:r>
            <a:r>
              <a:rPr lang="ru-RU" sz="2400" dirty="0"/>
              <a:t>, </a:t>
            </a:r>
            <a:r>
              <a:rPr lang="ru-RU" sz="2400" dirty="0" err="1"/>
              <a:t>halk</a:t>
            </a:r>
            <a:r>
              <a:rPr lang="ru-RU" sz="2400" dirty="0"/>
              <a:t> </a:t>
            </a:r>
            <a:r>
              <a:rPr lang="ru-RU" sz="2400" dirty="0" err="1"/>
              <a:t>hojalygynda</a:t>
            </a:r>
            <a:r>
              <a:rPr lang="ru-RU" sz="2400" dirty="0"/>
              <a:t> </a:t>
            </a:r>
            <a:r>
              <a:rPr lang="ru-RU" sz="2400" dirty="0" err="1"/>
              <a:t>ulanylýan</a:t>
            </a:r>
            <a:r>
              <a:rPr lang="ru-RU" sz="2400" dirty="0"/>
              <a:t>, </a:t>
            </a:r>
            <a:r>
              <a:rPr lang="ru-RU" sz="2400" dirty="0" err="1"/>
              <a:t>şeýle-de</a:t>
            </a:r>
            <a:r>
              <a:rPr lang="ru-RU" sz="2400" dirty="0"/>
              <a:t> </a:t>
            </a:r>
            <a:r>
              <a:rPr lang="ru-RU" sz="2400" dirty="0" err="1"/>
              <a:t>tebigy</a:t>
            </a:r>
            <a:r>
              <a:rPr lang="ru-RU" sz="2400" dirty="0"/>
              <a:t> </a:t>
            </a:r>
            <a:r>
              <a:rPr lang="ru-RU" sz="2400" dirty="0" err="1"/>
              <a:t>minerallar</a:t>
            </a:r>
            <a:r>
              <a:rPr lang="ru-RU" sz="2400" dirty="0"/>
              <a:t> </a:t>
            </a:r>
            <a:r>
              <a:rPr lang="ru-RU" sz="2400" dirty="0" err="1"/>
              <a:t>hem</a:t>
            </a:r>
            <a:r>
              <a:rPr lang="ru-RU" sz="2400" dirty="0"/>
              <a:t> </a:t>
            </a:r>
            <a:r>
              <a:rPr lang="ru-RU" sz="2400" dirty="0" err="1"/>
              <a:t>goşulyp</a:t>
            </a:r>
            <a:r>
              <a:rPr lang="ru-RU" sz="2400" dirty="0"/>
              <a:t>, </a:t>
            </a:r>
            <a:r>
              <a:rPr lang="ru-RU" sz="2400" dirty="0" err="1"/>
              <a:t>olardan</a:t>
            </a:r>
            <a:r>
              <a:rPr lang="ru-RU" sz="2400" dirty="0"/>
              <a:t> </a:t>
            </a:r>
            <a:r>
              <a:rPr lang="ru-RU" sz="2400" dirty="0" err="1"/>
              <a:t>minerallaryň</a:t>
            </a:r>
            <a:r>
              <a:rPr lang="ru-RU" sz="2400" dirty="0"/>
              <a:t> </a:t>
            </a:r>
            <a:r>
              <a:rPr lang="ru-RU" sz="2400" dirty="0" err="1"/>
              <a:t>iň</a:t>
            </a:r>
            <a:r>
              <a:rPr lang="ru-RU" sz="2400" dirty="0"/>
              <a:t> </a:t>
            </a:r>
            <a:r>
              <a:rPr lang="ru-RU" sz="2400" dirty="0" err="1"/>
              <a:t>ähmiýetlileri</a:t>
            </a:r>
            <a:r>
              <a:rPr lang="ru-RU" sz="2400" dirty="0"/>
              <a:t> </a:t>
            </a:r>
            <a:r>
              <a:rPr lang="ru-RU" sz="2400" dirty="0" err="1"/>
              <a:t>senagat</a:t>
            </a:r>
            <a:r>
              <a:rPr lang="ru-RU" sz="2400" dirty="0"/>
              <a:t> </a:t>
            </a:r>
            <a:r>
              <a:rPr lang="ru-RU" sz="2400" dirty="0" err="1"/>
              <a:t>pudaklary</a:t>
            </a:r>
            <a:r>
              <a:rPr lang="ru-RU" sz="2400" dirty="0"/>
              <a:t> </a:t>
            </a:r>
            <a:r>
              <a:rPr lang="ru-RU" sz="2400" dirty="0" err="1"/>
              <a:t>üçin</a:t>
            </a:r>
            <a:r>
              <a:rPr lang="ru-RU" sz="2400" dirty="0"/>
              <a:t> </a:t>
            </a:r>
            <a:r>
              <a:rPr lang="ru-RU" sz="2400" dirty="0" err="1"/>
              <a:t>bölünip</a:t>
            </a:r>
            <a:r>
              <a:rPr lang="ru-RU" sz="2400" dirty="0"/>
              <a:t> </a:t>
            </a:r>
            <a:r>
              <a:rPr lang="ru-RU" sz="2400" dirty="0" err="1"/>
              <a:t>aýrylýar</a:t>
            </a:r>
            <a:r>
              <a:rPr lang="ru-RU" sz="2400" dirty="0"/>
              <a:t>. </a:t>
            </a:r>
            <a:br>
              <a:rPr lang="ru-RU" sz="2400" dirty="0"/>
            </a:br>
            <a:r>
              <a:rPr lang="ru-RU" sz="2400" dirty="0" err="1"/>
              <a:t>Häzirki</a:t>
            </a:r>
            <a:r>
              <a:rPr lang="ru-RU" sz="2400" dirty="0"/>
              <a:t> </a:t>
            </a:r>
            <a:r>
              <a:rPr lang="ru-RU" sz="2400" dirty="0" err="1"/>
              <a:t>wagtda</a:t>
            </a:r>
            <a:r>
              <a:rPr lang="ru-RU" sz="2400" dirty="0"/>
              <a:t> </a:t>
            </a:r>
            <a:r>
              <a:rPr lang="ru-RU" sz="2400" dirty="0" err="1"/>
              <a:t>dag</a:t>
            </a:r>
            <a:r>
              <a:rPr lang="ru-RU" sz="2400" dirty="0"/>
              <a:t> </a:t>
            </a:r>
            <a:r>
              <a:rPr lang="ru-RU" sz="2400" dirty="0" err="1"/>
              <a:t>magdanlaryny</a:t>
            </a:r>
            <a:r>
              <a:rPr lang="ru-RU" sz="2400" dirty="0"/>
              <a:t> </a:t>
            </a:r>
            <a:r>
              <a:rPr lang="ru-RU" sz="2400" dirty="0" err="1"/>
              <a:t>işleýän</a:t>
            </a:r>
            <a:r>
              <a:rPr lang="ru-RU" sz="2400" dirty="0"/>
              <a:t> </a:t>
            </a:r>
            <a:r>
              <a:rPr lang="ru-RU" sz="2400" dirty="0" err="1"/>
              <a:t>senagat</a:t>
            </a:r>
            <a:r>
              <a:rPr lang="ru-RU" sz="2400" dirty="0"/>
              <a:t> </a:t>
            </a:r>
            <a:r>
              <a:rPr lang="ru-RU" sz="2400" dirty="0" err="1"/>
              <a:t>pudaklary</a:t>
            </a:r>
            <a:r>
              <a:rPr lang="ru-RU" sz="2400" dirty="0"/>
              <a:t> </a:t>
            </a:r>
            <a:r>
              <a:rPr lang="ru-RU" sz="2400" dirty="0" err="1"/>
              <a:t>üçin</a:t>
            </a:r>
            <a:r>
              <a:rPr lang="ru-RU" sz="2400" dirty="0"/>
              <a:t> </a:t>
            </a:r>
            <a:r>
              <a:rPr lang="ru-RU" sz="2400" dirty="0" err="1"/>
              <a:t>çig</a:t>
            </a:r>
            <a:r>
              <a:rPr lang="ru-RU" sz="2400" dirty="0"/>
              <a:t> </a:t>
            </a:r>
            <a:r>
              <a:rPr lang="ru-RU" sz="2400" dirty="0" err="1"/>
              <a:t>mal</a:t>
            </a:r>
            <a:r>
              <a:rPr lang="ru-RU" sz="2400" dirty="0"/>
              <a:t> </a:t>
            </a:r>
            <a:r>
              <a:rPr lang="ru-RU" sz="2400" dirty="0" err="1"/>
              <a:t>bolup</a:t>
            </a:r>
            <a:r>
              <a:rPr lang="ru-RU" sz="2400" dirty="0"/>
              <a:t> </a:t>
            </a:r>
            <a:r>
              <a:rPr lang="ru-RU" sz="2400" dirty="0" err="1"/>
              <a:t>peýdaly</a:t>
            </a:r>
            <a:r>
              <a:rPr lang="ru-RU" sz="2400" dirty="0"/>
              <a:t> </a:t>
            </a:r>
            <a:r>
              <a:rPr lang="ru-RU" sz="2400" dirty="0" err="1"/>
              <a:t>gazylma</a:t>
            </a:r>
            <a:r>
              <a:rPr lang="ru-RU" sz="2400" dirty="0"/>
              <a:t> </a:t>
            </a:r>
            <a:r>
              <a:rPr lang="ru-RU" sz="2400" dirty="0" err="1"/>
              <a:t>baýlyklar</a:t>
            </a:r>
            <a:r>
              <a:rPr lang="ru-RU" sz="2400" dirty="0"/>
              <a:t>  </a:t>
            </a:r>
            <a:r>
              <a:rPr lang="ru-RU" sz="2400" dirty="0" err="1"/>
              <a:t>hyzmat</a:t>
            </a:r>
            <a:r>
              <a:rPr lang="ru-RU" sz="2400" dirty="0"/>
              <a:t> </a:t>
            </a:r>
            <a:r>
              <a:rPr lang="ru-RU" sz="2400" dirty="0" err="1"/>
              <a:t>edip</a:t>
            </a:r>
            <a:r>
              <a:rPr lang="ru-RU" sz="2400" dirty="0"/>
              <a:t> </a:t>
            </a:r>
            <a:r>
              <a:rPr lang="ru-RU" sz="2400" dirty="0" err="1"/>
              <a:t>olar</a:t>
            </a:r>
            <a:r>
              <a:rPr lang="ru-RU" sz="2400" dirty="0"/>
              <a:t> </a:t>
            </a:r>
            <a:r>
              <a:rPr lang="ru-RU" sz="2400" dirty="0" err="1"/>
              <a:t>hem</a:t>
            </a:r>
            <a:r>
              <a:rPr lang="ru-RU" sz="2400" dirty="0"/>
              <a:t> </a:t>
            </a:r>
            <a:r>
              <a:rPr lang="ru-RU" sz="2400" dirty="0" err="1"/>
              <a:t>öz</a:t>
            </a:r>
            <a:r>
              <a:rPr lang="ru-RU" sz="2400" dirty="0"/>
              <a:t> </a:t>
            </a:r>
            <a:r>
              <a:rPr lang="ru-RU" sz="2400" dirty="0" err="1"/>
              <a:t>gezeginde</a:t>
            </a:r>
            <a:r>
              <a:rPr lang="ru-RU" sz="2400" dirty="0"/>
              <a:t> </a:t>
            </a:r>
            <a:r>
              <a:rPr lang="ru-RU" sz="2400" dirty="0" err="1"/>
              <a:t>ýanyjy</a:t>
            </a:r>
            <a:r>
              <a:rPr lang="ru-RU" sz="2400" dirty="0"/>
              <a:t>, </a:t>
            </a:r>
            <a:r>
              <a:rPr lang="ru-RU" sz="2400" dirty="0" err="1"/>
              <a:t>metal</a:t>
            </a:r>
            <a:r>
              <a:rPr lang="ru-RU" sz="2400" dirty="0"/>
              <a:t> </a:t>
            </a:r>
            <a:r>
              <a:rPr lang="ru-RU" sz="2400" dirty="0" err="1"/>
              <a:t>we</a:t>
            </a:r>
            <a:r>
              <a:rPr lang="ru-RU" sz="2400" dirty="0"/>
              <a:t> </a:t>
            </a:r>
            <a:r>
              <a:rPr lang="ru-RU" sz="2400" dirty="0" err="1"/>
              <a:t>metal</a:t>
            </a:r>
            <a:r>
              <a:rPr lang="ru-RU" sz="2400" dirty="0"/>
              <a:t> </a:t>
            </a:r>
            <a:r>
              <a:rPr lang="ru-RU" sz="2400" dirty="0" err="1"/>
              <a:t>dällere</a:t>
            </a:r>
            <a:r>
              <a:rPr lang="ru-RU" sz="2400" dirty="0"/>
              <a:t> </a:t>
            </a:r>
            <a:r>
              <a:rPr lang="ru-RU" sz="2400" dirty="0" err="1"/>
              <a:t>bölünýär</a:t>
            </a:r>
            <a:r>
              <a:rPr lang="ru-RU" sz="2400" dirty="0"/>
              <a:t>. </a:t>
            </a:r>
            <a:br>
              <a:rPr lang="ru-RU" sz="2400" dirty="0"/>
            </a:br>
            <a:r>
              <a:rPr lang="ru-RU" sz="2400" i="1" dirty="0" err="1"/>
              <a:t>Peýdaly</a:t>
            </a:r>
            <a:r>
              <a:rPr lang="ru-RU" sz="2400" i="1" dirty="0"/>
              <a:t> </a:t>
            </a:r>
            <a:r>
              <a:rPr lang="ru-RU" sz="2400" i="1" dirty="0" err="1"/>
              <a:t>gazylma</a:t>
            </a:r>
            <a:r>
              <a:rPr lang="ru-RU" sz="2400" i="1" dirty="0"/>
              <a:t> </a:t>
            </a:r>
            <a:r>
              <a:rPr lang="ru-RU" sz="2400" i="1" dirty="0" err="1"/>
              <a:t>baýlyklaryň</a:t>
            </a:r>
            <a:r>
              <a:rPr lang="ru-RU" sz="2400" i="1" dirty="0"/>
              <a:t> </a:t>
            </a:r>
            <a:r>
              <a:rPr lang="ru-RU" sz="2400" i="1" dirty="0" err="1"/>
              <a:t>toparlara</a:t>
            </a:r>
            <a:r>
              <a:rPr lang="ru-RU" sz="2400" i="1" dirty="0"/>
              <a:t> </a:t>
            </a:r>
            <a:r>
              <a:rPr lang="ru-RU" sz="2400" i="1" dirty="0" err="1"/>
              <a:t>bölünişi</a:t>
            </a:r>
            <a:r>
              <a:rPr lang="ru-RU" sz="2400" i="1" dirty="0"/>
              <a:t>. </a:t>
            </a:r>
            <a:r>
              <a:rPr lang="ru-RU" sz="2400" dirty="0"/>
              <a:t/>
            </a:r>
            <a:br>
              <a:rPr lang="ru-RU" sz="2400" dirty="0"/>
            </a:br>
            <a:r>
              <a:rPr lang="en-US" sz="2400" dirty="0" err="1"/>
              <a:t>Olary</a:t>
            </a:r>
            <a:r>
              <a:rPr lang="en-US" sz="2400" dirty="0"/>
              <a:t> </a:t>
            </a:r>
            <a:r>
              <a:rPr lang="en-US" sz="2400" dirty="0" err="1"/>
              <a:t>şu</a:t>
            </a:r>
            <a:r>
              <a:rPr lang="en-US" sz="2400" dirty="0"/>
              <a:t> </a:t>
            </a:r>
            <a:r>
              <a:rPr lang="en-US" sz="2400" dirty="0" err="1"/>
              <a:t>aşakdaky</a:t>
            </a:r>
            <a:r>
              <a:rPr lang="en-US" sz="2400" dirty="0"/>
              <a:t> </a:t>
            </a:r>
            <a:r>
              <a:rPr lang="en-US" sz="2400" dirty="0" err="1"/>
              <a:t>toparlara</a:t>
            </a:r>
            <a:r>
              <a:rPr lang="en-US" sz="2400" dirty="0"/>
              <a:t> </a:t>
            </a:r>
            <a:r>
              <a:rPr lang="en-US" sz="2400" dirty="0" err="1"/>
              <a:t>bölýärler</a:t>
            </a:r>
            <a:r>
              <a:rPr lang="en-US" sz="2400" dirty="0"/>
              <a:t>: </a:t>
            </a:r>
            <a:r>
              <a:rPr lang="ru-RU" sz="2400" dirty="0"/>
              <a:t/>
            </a:r>
            <a:br>
              <a:rPr lang="ru-RU" sz="2400" dirty="0"/>
            </a:br>
            <a:r>
              <a:rPr lang="en-US" sz="2400" dirty="0" err="1"/>
              <a:t>ýangyç</a:t>
            </a:r>
            <a:r>
              <a:rPr lang="en-US" sz="2400" dirty="0"/>
              <a:t> – </a:t>
            </a:r>
            <a:r>
              <a:rPr lang="en-US" sz="2400" dirty="0" err="1"/>
              <a:t>energetiki</a:t>
            </a:r>
            <a:r>
              <a:rPr lang="en-US" sz="2400" dirty="0"/>
              <a:t> – </a:t>
            </a:r>
            <a:r>
              <a:rPr lang="en-US" sz="2400" dirty="0" err="1"/>
              <a:t>nebit</a:t>
            </a:r>
            <a:r>
              <a:rPr lang="en-US" sz="2400" dirty="0"/>
              <a:t>, </a:t>
            </a:r>
            <a:r>
              <a:rPr lang="en-US" sz="2400" dirty="0" err="1"/>
              <a:t>gaz</a:t>
            </a:r>
            <a:r>
              <a:rPr lang="en-US" sz="2400" dirty="0"/>
              <a:t>, </a:t>
            </a:r>
            <a:r>
              <a:rPr lang="en-US" sz="2400" dirty="0" err="1"/>
              <a:t>kömür</a:t>
            </a:r>
            <a:r>
              <a:rPr lang="en-US" sz="2400" dirty="0"/>
              <a:t>, </a:t>
            </a:r>
            <a:r>
              <a:rPr lang="en-US" sz="2400" dirty="0" err="1"/>
              <a:t>ýanyjy</a:t>
            </a:r>
            <a:r>
              <a:rPr lang="en-US" sz="2400" dirty="0"/>
              <a:t> </a:t>
            </a:r>
            <a:r>
              <a:rPr lang="en-US" sz="2400" dirty="0" err="1"/>
              <a:t>slanesler</a:t>
            </a:r>
            <a:r>
              <a:rPr lang="en-US" sz="2400" dirty="0"/>
              <a:t>, </a:t>
            </a:r>
            <a:r>
              <a:rPr lang="en-US" sz="2400" dirty="0" err="1"/>
              <a:t>torf</a:t>
            </a:r>
            <a:r>
              <a:rPr lang="en-US" sz="2400" dirty="0"/>
              <a:t>, </a:t>
            </a:r>
            <a:r>
              <a:rPr lang="en-US" sz="2400" dirty="0" err="1"/>
              <a:t>uran</a:t>
            </a:r>
            <a:r>
              <a:rPr lang="en-US" sz="2400" dirty="0"/>
              <a:t> </a:t>
            </a:r>
            <a:r>
              <a:rPr lang="en-US" sz="2400" dirty="0" err="1"/>
              <a:t>düzüminde</a:t>
            </a:r>
            <a:r>
              <a:rPr lang="en-US" sz="2400" dirty="0"/>
              <a:t> </a:t>
            </a:r>
            <a:r>
              <a:rPr lang="en-US" sz="2400" dirty="0" err="1"/>
              <a:t>saklaýan</a:t>
            </a:r>
            <a:r>
              <a:rPr lang="en-US" sz="2400" dirty="0"/>
              <a:t> </a:t>
            </a:r>
            <a:r>
              <a:rPr lang="en-US" sz="2400" dirty="0" err="1"/>
              <a:t>magdanlar</a:t>
            </a:r>
            <a:r>
              <a:rPr lang="en-US" sz="2400" dirty="0"/>
              <a:t>. </a:t>
            </a:r>
            <a:r>
              <a:rPr lang="en-US" sz="2400" dirty="0" err="1"/>
              <a:t>Ony</a:t>
            </a:r>
            <a:r>
              <a:rPr lang="en-US" sz="2400" dirty="0"/>
              <a:t> </a:t>
            </a:r>
            <a:r>
              <a:rPr lang="en-US" sz="2400" dirty="0" err="1"/>
              <a:t>şu</a:t>
            </a:r>
            <a:r>
              <a:rPr lang="en-US" sz="2400" dirty="0"/>
              <a:t> </a:t>
            </a:r>
            <a:r>
              <a:rPr lang="en-US" sz="2400" dirty="0" err="1"/>
              <a:t>aşakdaky</a:t>
            </a:r>
            <a:r>
              <a:rPr lang="en-US" sz="2400" dirty="0"/>
              <a:t> </a:t>
            </a:r>
            <a:r>
              <a:rPr lang="en-US" sz="2400" dirty="0" err="1"/>
              <a:t>shema</a:t>
            </a:r>
            <a:r>
              <a:rPr lang="en-US" sz="2400" dirty="0"/>
              <a:t> </a:t>
            </a:r>
            <a:r>
              <a:rPr lang="en-US" sz="2400" dirty="0" err="1"/>
              <a:t>boýunça</a:t>
            </a:r>
            <a:r>
              <a:rPr lang="en-US" sz="2400" dirty="0"/>
              <a:t> mineral </a:t>
            </a:r>
            <a:r>
              <a:rPr lang="en-US" sz="2400" dirty="0" err="1"/>
              <a:t>resurslary</a:t>
            </a:r>
            <a:r>
              <a:rPr lang="en-US" sz="2400" dirty="0"/>
              <a:t> </a:t>
            </a:r>
            <a:r>
              <a:rPr lang="en-US" sz="2400" dirty="0" err="1"/>
              <a:t>bölýärler</a:t>
            </a:r>
            <a:r>
              <a:rPr lang="en-US" sz="2400" dirty="0"/>
              <a:t>(17-nji </a:t>
            </a:r>
            <a:r>
              <a:rPr lang="en-US" sz="2400" dirty="0" err="1"/>
              <a:t>surat</a:t>
            </a:r>
            <a:r>
              <a:rPr lang="en-US" sz="2400" dirty="0"/>
              <a:t>) </a:t>
            </a:r>
            <a:endParaRPr lang="ru-RU" sz="2400" dirty="0"/>
          </a:p>
        </p:txBody>
      </p:sp>
    </p:spTree>
    <p:extLst>
      <p:ext uri="{BB962C8B-B14F-4D97-AF65-F5344CB8AC3E}">
        <p14:creationId xmlns:p14="http://schemas.microsoft.com/office/powerpoint/2010/main" val="330851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875">
        <p15:prstTrans prst="airplane"/>
      </p:transition>
    </mc:Choice>
    <mc:Fallback>
      <p:transition spd="slow" advTm="687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err="1"/>
              <a:t>Peýdaly</a:t>
            </a:r>
            <a:r>
              <a:rPr lang="ru-RU" i="1" dirty="0"/>
              <a:t> </a:t>
            </a:r>
            <a:r>
              <a:rPr lang="ru-RU" i="1" dirty="0" err="1"/>
              <a:t>gazylma</a:t>
            </a:r>
            <a:r>
              <a:rPr lang="ru-RU" i="1" dirty="0"/>
              <a:t> </a:t>
            </a:r>
            <a:r>
              <a:rPr lang="ru-RU" i="1" dirty="0" err="1"/>
              <a:t>baýlyklaryň</a:t>
            </a:r>
            <a:r>
              <a:rPr lang="ru-RU" i="1" dirty="0"/>
              <a:t> </a:t>
            </a:r>
            <a:r>
              <a:rPr lang="ru-RU" i="1" dirty="0" err="1"/>
              <a:t>toparlara</a:t>
            </a:r>
            <a:r>
              <a:rPr lang="ru-RU" i="1" dirty="0"/>
              <a:t> </a:t>
            </a:r>
            <a:r>
              <a:rPr lang="ru-RU" i="1" dirty="0" err="1"/>
              <a:t>bölünişi</a:t>
            </a:r>
            <a:r>
              <a:rPr lang="ru-RU" i="1" dirty="0" smtClean="0"/>
              <a:t>.</a:t>
            </a:r>
            <a:r>
              <a:rPr lang="tk-TM" i="1" dirty="0" smtClean="0"/>
              <a:t/>
            </a:r>
            <a:br>
              <a:rPr lang="tk-TM" i="1" dirty="0" smtClean="0"/>
            </a:br>
            <a:r>
              <a:rPr lang="en-US" dirty="0" smtClean="0"/>
              <a:t> </a:t>
            </a:r>
            <a:r>
              <a:rPr lang="en-US" dirty="0" err="1"/>
              <a:t>Olary</a:t>
            </a:r>
            <a:r>
              <a:rPr lang="en-US" dirty="0"/>
              <a:t> </a:t>
            </a:r>
            <a:r>
              <a:rPr lang="en-US" dirty="0" err="1"/>
              <a:t>şu</a:t>
            </a:r>
            <a:r>
              <a:rPr lang="en-US" dirty="0"/>
              <a:t> </a:t>
            </a:r>
            <a:r>
              <a:rPr lang="en-US" dirty="0" err="1"/>
              <a:t>aşakdaky</a:t>
            </a:r>
            <a:r>
              <a:rPr lang="en-US" dirty="0"/>
              <a:t> </a:t>
            </a:r>
            <a:r>
              <a:rPr lang="en-US" dirty="0" err="1"/>
              <a:t>toparlara</a:t>
            </a:r>
            <a:r>
              <a:rPr lang="en-US" dirty="0"/>
              <a:t> </a:t>
            </a:r>
            <a:r>
              <a:rPr lang="en-US" dirty="0" err="1"/>
              <a:t>bölýärler</a:t>
            </a:r>
            <a:r>
              <a:rPr lang="en-US" dirty="0"/>
              <a:t>: </a:t>
            </a:r>
            <a:r>
              <a:rPr lang="ru-RU" dirty="0"/>
              <a:t/>
            </a:r>
            <a:br>
              <a:rPr lang="ru-RU" dirty="0"/>
            </a:br>
            <a:endParaRPr lang="ru-RU" dirty="0"/>
          </a:p>
        </p:txBody>
      </p:sp>
      <p:sp>
        <p:nvSpPr>
          <p:cNvPr id="3" name="Текст 2"/>
          <p:cNvSpPr>
            <a:spLocks noGrp="1"/>
          </p:cNvSpPr>
          <p:nvPr>
            <p:ph type="body" idx="1"/>
          </p:nvPr>
        </p:nvSpPr>
        <p:spPr>
          <a:xfrm>
            <a:off x="677335" y="4527448"/>
            <a:ext cx="8596668" cy="1759052"/>
          </a:xfrm>
        </p:spPr>
        <p:txBody>
          <a:bodyPr>
            <a:normAutofit/>
          </a:bodyPr>
          <a:lstStyle/>
          <a:p>
            <a:pPr lvl="0" fontAlgn="base"/>
            <a:r>
              <a:rPr lang="en-US" sz="2400" dirty="0" err="1"/>
              <a:t>ýangyç</a:t>
            </a:r>
            <a:r>
              <a:rPr lang="en-US" sz="2400" dirty="0"/>
              <a:t> – </a:t>
            </a:r>
            <a:r>
              <a:rPr lang="en-US" sz="2400" dirty="0" err="1"/>
              <a:t>energetiki</a:t>
            </a:r>
            <a:r>
              <a:rPr lang="en-US" sz="2400" dirty="0"/>
              <a:t> – </a:t>
            </a:r>
            <a:r>
              <a:rPr lang="en-US" sz="2400" dirty="0" err="1"/>
              <a:t>nebit</a:t>
            </a:r>
            <a:r>
              <a:rPr lang="en-US" sz="2400" dirty="0"/>
              <a:t>, </a:t>
            </a:r>
            <a:r>
              <a:rPr lang="en-US" sz="2400" dirty="0" err="1"/>
              <a:t>gaz</a:t>
            </a:r>
            <a:r>
              <a:rPr lang="en-US" sz="2400" dirty="0"/>
              <a:t>, </a:t>
            </a:r>
            <a:r>
              <a:rPr lang="en-US" sz="2400" dirty="0" err="1"/>
              <a:t>kömür</a:t>
            </a:r>
            <a:r>
              <a:rPr lang="en-US" sz="2400" dirty="0"/>
              <a:t>, </a:t>
            </a:r>
            <a:r>
              <a:rPr lang="en-US" sz="2400" dirty="0" err="1"/>
              <a:t>ýanyjy</a:t>
            </a:r>
            <a:r>
              <a:rPr lang="en-US" sz="2400" dirty="0"/>
              <a:t> </a:t>
            </a:r>
            <a:r>
              <a:rPr lang="en-US" sz="2400" dirty="0" err="1"/>
              <a:t>slanesler</a:t>
            </a:r>
            <a:r>
              <a:rPr lang="en-US" sz="2400" dirty="0"/>
              <a:t>, </a:t>
            </a:r>
            <a:r>
              <a:rPr lang="en-US" sz="2400" dirty="0" err="1"/>
              <a:t>torf</a:t>
            </a:r>
            <a:r>
              <a:rPr lang="en-US" sz="2400" dirty="0"/>
              <a:t>, </a:t>
            </a:r>
            <a:r>
              <a:rPr lang="en-US" sz="2400" dirty="0" err="1"/>
              <a:t>uran</a:t>
            </a:r>
            <a:r>
              <a:rPr lang="en-US" sz="2400" dirty="0"/>
              <a:t> </a:t>
            </a:r>
            <a:r>
              <a:rPr lang="en-US" sz="2400" dirty="0" err="1"/>
              <a:t>düzüminde</a:t>
            </a:r>
            <a:r>
              <a:rPr lang="en-US" sz="2400" dirty="0"/>
              <a:t> </a:t>
            </a:r>
            <a:r>
              <a:rPr lang="en-US" sz="2400" dirty="0" err="1"/>
              <a:t>saklaýan</a:t>
            </a:r>
            <a:r>
              <a:rPr lang="en-US" sz="2400" dirty="0"/>
              <a:t> </a:t>
            </a:r>
            <a:r>
              <a:rPr lang="en-US" sz="2400" dirty="0" err="1"/>
              <a:t>magdanlar</a:t>
            </a:r>
            <a:r>
              <a:rPr lang="en-US" sz="2400" dirty="0"/>
              <a:t>. </a:t>
            </a:r>
            <a:r>
              <a:rPr lang="en-US" sz="2400" dirty="0" err="1"/>
              <a:t>Ony</a:t>
            </a:r>
            <a:r>
              <a:rPr lang="en-US" sz="2400" dirty="0"/>
              <a:t> </a:t>
            </a:r>
            <a:r>
              <a:rPr lang="en-US" sz="2400" dirty="0" err="1"/>
              <a:t>şu</a:t>
            </a:r>
            <a:r>
              <a:rPr lang="en-US" sz="2400" dirty="0"/>
              <a:t> </a:t>
            </a:r>
            <a:r>
              <a:rPr lang="en-US" sz="2400" dirty="0" err="1"/>
              <a:t>aşakdaky</a:t>
            </a:r>
            <a:r>
              <a:rPr lang="en-US" sz="2400" dirty="0"/>
              <a:t> </a:t>
            </a:r>
            <a:r>
              <a:rPr lang="en-US" sz="2400" dirty="0" err="1"/>
              <a:t>shema</a:t>
            </a:r>
            <a:r>
              <a:rPr lang="en-US" sz="2400" dirty="0"/>
              <a:t> </a:t>
            </a:r>
            <a:r>
              <a:rPr lang="en-US" sz="2400" dirty="0" err="1"/>
              <a:t>boýunça</a:t>
            </a:r>
            <a:r>
              <a:rPr lang="en-US" sz="2400" dirty="0"/>
              <a:t> mineral </a:t>
            </a:r>
            <a:r>
              <a:rPr lang="en-US" sz="2400" dirty="0" err="1"/>
              <a:t>resurslary</a:t>
            </a:r>
            <a:r>
              <a:rPr lang="en-US" sz="2400" dirty="0"/>
              <a:t> </a:t>
            </a:r>
            <a:r>
              <a:rPr lang="en-US" sz="2400" dirty="0" err="1"/>
              <a:t>bölýärler</a:t>
            </a:r>
            <a:r>
              <a:rPr lang="en-US" sz="2400" dirty="0"/>
              <a:t>(17-nji </a:t>
            </a:r>
            <a:r>
              <a:rPr lang="en-US" sz="2400" dirty="0" err="1"/>
              <a:t>surat</a:t>
            </a:r>
            <a:r>
              <a:rPr lang="en-US" sz="2400" dirty="0"/>
              <a:t>) </a:t>
            </a:r>
            <a:endParaRPr lang="ru-RU" sz="2400" dirty="0"/>
          </a:p>
        </p:txBody>
      </p:sp>
    </p:spTree>
    <p:extLst>
      <p:ext uri="{BB962C8B-B14F-4D97-AF65-F5344CB8AC3E}">
        <p14:creationId xmlns:p14="http://schemas.microsoft.com/office/powerpoint/2010/main" val="490409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682">
        <p15:prstTrans prst="fracture"/>
      </p:transition>
    </mc:Choice>
    <mc:Fallback>
      <p:transition spd="slow" advTm="668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22333" b="22667"/>
          <a:stretch/>
        </p:blipFill>
        <p:spPr>
          <a:xfrm>
            <a:off x="0" y="-32089"/>
            <a:ext cx="12191999" cy="6890089"/>
          </a:xfrm>
          <a:prstGeom prst="rect">
            <a:avLst/>
          </a:prstGeom>
        </p:spPr>
      </p:pic>
    </p:spTree>
    <p:extLst>
      <p:ext uri="{BB962C8B-B14F-4D97-AF65-F5344CB8AC3E}">
        <p14:creationId xmlns:p14="http://schemas.microsoft.com/office/powerpoint/2010/main" val="4264773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911">
        <p15:prstTrans prst="drape"/>
      </p:transition>
    </mc:Choice>
    <mc:Fallback>
      <p:transition spd="slow" advTm="5911">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2666" b="33000"/>
          <a:stretch/>
        </p:blipFill>
        <p:spPr>
          <a:xfrm>
            <a:off x="0" y="0"/>
            <a:ext cx="12192000" cy="6858000"/>
          </a:xfrm>
          <a:prstGeom prst="rect">
            <a:avLst/>
          </a:prstGeom>
        </p:spPr>
      </p:pic>
    </p:spTree>
    <p:extLst>
      <p:ext uri="{BB962C8B-B14F-4D97-AF65-F5344CB8AC3E}">
        <p14:creationId xmlns:p14="http://schemas.microsoft.com/office/powerpoint/2010/main" val="1131793004"/>
      </p:ext>
    </p:extLst>
  </p:cSld>
  <p:clrMapOvr>
    <a:masterClrMapping/>
  </p:clrMapOvr>
  <p:transition spd="slow" advTm="5511">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3976" t="35334" r="3580" b="35333"/>
          <a:stretch/>
        </p:blipFill>
        <p:spPr>
          <a:xfrm>
            <a:off x="24940" y="1"/>
            <a:ext cx="12167060" cy="6863470"/>
          </a:xfrm>
          <a:prstGeom prst="rect">
            <a:avLst/>
          </a:prstGeom>
        </p:spPr>
      </p:pic>
    </p:spTree>
    <p:extLst>
      <p:ext uri="{BB962C8B-B14F-4D97-AF65-F5344CB8AC3E}">
        <p14:creationId xmlns:p14="http://schemas.microsoft.com/office/powerpoint/2010/main" val="2747873147"/>
      </p:ext>
    </p:extLst>
  </p:cSld>
  <p:clrMapOvr>
    <a:masterClrMapping/>
  </p:clrMapOvr>
  <mc:AlternateContent xmlns:mc="http://schemas.openxmlformats.org/markup-compatibility/2006">
    <mc:Choice xmlns:p14="http://schemas.microsoft.com/office/powerpoint/2010/main" Requires="p14">
      <p:transition spd="med" p14:dur="700" advTm="6218">
        <p:fade/>
      </p:transition>
    </mc:Choice>
    <mc:Fallback>
      <p:transition spd="med" advTm="6218">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k-TM" dirty="0" smtClean="0"/>
              <a:t>Taýýarlan: Rejepow Orazserdar </a:t>
            </a:r>
            <a:br>
              <a:rPr lang="tk-TM" dirty="0" smtClean="0"/>
            </a:br>
            <a:r>
              <a:rPr lang="tk-TM" dirty="0" smtClean="0"/>
              <a:t/>
            </a:r>
            <a:br>
              <a:rPr lang="tk-TM" dirty="0" smtClean="0"/>
            </a:br>
            <a:r>
              <a:rPr lang="tk-TM" dirty="0"/>
              <a:t/>
            </a:r>
            <a:br>
              <a:rPr lang="tk-TM" dirty="0"/>
            </a:br>
            <a:r>
              <a:rPr lang="tk-TM" dirty="0" smtClean="0"/>
              <a:t/>
            </a:r>
            <a:br>
              <a:rPr lang="tk-TM" dirty="0" smtClean="0"/>
            </a:br>
            <a:r>
              <a:rPr lang="tk-TM" sz="4000" dirty="0"/>
              <a:t> </a:t>
            </a:r>
            <a:r>
              <a:rPr lang="tk-TM" sz="4000" dirty="0" smtClean="0"/>
              <a:t>    Üns</a:t>
            </a:r>
            <a:br>
              <a:rPr lang="tk-TM" sz="4000" dirty="0" smtClean="0"/>
            </a:br>
            <a:r>
              <a:rPr lang="tk-TM" sz="4000" dirty="0"/>
              <a:t> </a:t>
            </a:r>
            <a:r>
              <a:rPr lang="tk-TM" sz="4000" dirty="0" smtClean="0"/>
              <a:t>              bereniňiz </a:t>
            </a:r>
            <a:br>
              <a:rPr lang="tk-TM" sz="4000" dirty="0" smtClean="0"/>
            </a:br>
            <a:r>
              <a:rPr lang="tk-TM" sz="4000" dirty="0"/>
              <a:t> </a:t>
            </a:r>
            <a:r>
              <a:rPr lang="tk-TM" sz="4000" dirty="0" smtClean="0"/>
              <a:t>                             üçin</a:t>
            </a:r>
            <a:br>
              <a:rPr lang="tk-TM" sz="4000" dirty="0" smtClean="0"/>
            </a:br>
            <a:r>
              <a:rPr lang="tk-TM" sz="4000" dirty="0"/>
              <a:t> </a:t>
            </a:r>
            <a:r>
              <a:rPr lang="tk-TM" sz="4000" dirty="0" smtClean="0"/>
              <a:t>                                     sag</a:t>
            </a:r>
            <a:br>
              <a:rPr lang="tk-TM" sz="4000" dirty="0" smtClean="0"/>
            </a:br>
            <a:r>
              <a:rPr lang="tk-TM" sz="4000" dirty="0"/>
              <a:t> </a:t>
            </a:r>
            <a:r>
              <a:rPr lang="tk-TM" sz="4000" dirty="0" smtClean="0"/>
              <a:t>                                             boluň! </a:t>
            </a:r>
            <a:endParaRPr lang="ru-RU" sz="4000" dirty="0"/>
          </a:p>
        </p:txBody>
      </p:sp>
    </p:spTree>
    <p:extLst>
      <p:ext uri="{BB962C8B-B14F-4D97-AF65-F5344CB8AC3E}">
        <p14:creationId xmlns:p14="http://schemas.microsoft.com/office/powerpoint/2010/main" val="1110795532"/>
      </p:ext>
    </p:extLst>
  </p:cSld>
  <p:clrMapOvr>
    <a:masterClrMapping/>
  </p:clrMapOvr>
  <mc:AlternateContent xmlns:mc="http://schemas.openxmlformats.org/markup-compatibility/2006">
    <mc:Choice xmlns:p14="http://schemas.microsoft.com/office/powerpoint/2010/main" Requires="p14">
      <p:transition spd="slow" p14:dur="800" advTm="4290">
        <p:circle/>
      </p:transition>
    </mc:Choice>
    <mc:Fallback>
      <p:transition spd="slow" advTm="429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3" y="609599"/>
            <a:ext cx="11563158" cy="4336473"/>
          </a:xfrm>
        </p:spPr>
        <p:txBody>
          <a:bodyPr/>
          <a:lstStyle/>
          <a:p>
            <a:r>
              <a:rPr lang="tk-TM" dirty="0" smtClean="0"/>
              <a:t>Tema: Dünýäniň ýerasty gazma baýlyklary we olary peýdalanmakda ýüze çykýan meseleler.</a:t>
            </a:r>
            <a:br>
              <a:rPr lang="tk-TM" dirty="0" smtClean="0"/>
            </a:br>
            <a:endParaRPr lang="ru-RU" dirty="0"/>
          </a:p>
        </p:txBody>
      </p:sp>
    </p:spTree>
    <p:extLst>
      <p:ext uri="{BB962C8B-B14F-4D97-AF65-F5344CB8AC3E}">
        <p14:creationId xmlns:p14="http://schemas.microsoft.com/office/powerpoint/2010/main" val="1111287123"/>
      </p:ext>
    </p:extLst>
  </p:cSld>
  <p:clrMapOvr>
    <a:masterClrMapping/>
  </p:clrMapOvr>
  <p:transition spd="slow" advTm="5517">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2448" b="33924"/>
          <a:stretch/>
        </p:blipFill>
        <p:spPr>
          <a:xfrm>
            <a:off x="0" y="0"/>
            <a:ext cx="12192000" cy="6822031"/>
          </a:xfrm>
          <a:prstGeom prst="rect">
            <a:avLst/>
          </a:prstGeom>
        </p:spPr>
      </p:pic>
    </p:spTree>
    <p:extLst>
      <p:ext uri="{BB962C8B-B14F-4D97-AF65-F5344CB8AC3E}">
        <p14:creationId xmlns:p14="http://schemas.microsoft.com/office/powerpoint/2010/main" val="640727304"/>
      </p:ext>
    </p:extLst>
  </p:cSld>
  <p:clrMapOvr>
    <a:masterClrMapping/>
  </p:clrMapOvr>
  <mc:AlternateContent xmlns:mc="http://schemas.openxmlformats.org/markup-compatibility/2006">
    <mc:Choice xmlns:p14="http://schemas.microsoft.com/office/powerpoint/2010/main" Requires="p14">
      <p:transition spd="med" p14:dur="700" advTm="5350">
        <p:fade/>
      </p:transition>
    </mc:Choice>
    <mc:Fallback>
      <p:transition spd="med" advTm="535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770" y="235527"/>
            <a:ext cx="8596668" cy="1320800"/>
          </a:xfrm>
        </p:spPr>
        <p:txBody>
          <a:bodyPr>
            <a:noAutofit/>
          </a:bodyPr>
          <a:lstStyle/>
          <a:p>
            <a:r>
              <a:rPr lang="en-US" sz="2400" dirty="0" err="1"/>
              <a:t>Litosfera</a:t>
            </a:r>
            <a:r>
              <a:rPr lang="en-US" sz="2400" dirty="0"/>
              <a:t> name? </a:t>
            </a:r>
            <a:r>
              <a:rPr lang="en-US" sz="2400" dirty="0" err="1"/>
              <a:t>Ýeriň</a:t>
            </a:r>
            <a:r>
              <a:rPr lang="en-US" sz="2400" dirty="0"/>
              <a:t> </a:t>
            </a:r>
            <a:r>
              <a:rPr lang="en-US" sz="2400" dirty="0" err="1"/>
              <a:t>daşky</a:t>
            </a:r>
            <a:r>
              <a:rPr lang="en-US" sz="2400" dirty="0"/>
              <a:t>, </a:t>
            </a:r>
            <a:r>
              <a:rPr lang="en-US" sz="2400" dirty="0" err="1"/>
              <a:t>çuňluga</a:t>
            </a:r>
            <a:r>
              <a:rPr lang="en-US" sz="2400" dirty="0"/>
              <a:t> </a:t>
            </a:r>
            <a:r>
              <a:rPr lang="en-US" sz="2400" dirty="0" err="1"/>
              <a:t>aralaşdygymyzça</a:t>
            </a:r>
            <a:r>
              <a:rPr lang="en-US" sz="2400" dirty="0"/>
              <a:t> </a:t>
            </a:r>
            <a:r>
              <a:rPr lang="en-US" sz="2400" dirty="0" err="1"/>
              <a:t>berkligi</a:t>
            </a:r>
            <a:r>
              <a:rPr lang="en-US" sz="2400" dirty="0"/>
              <a:t> </a:t>
            </a:r>
            <a:r>
              <a:rPr lang="en-US" sz="2400" dirty="0" err="1"/>
              <a:t>gowşaýan</a:t>
            </a:r>
            <a:r>
              <a:rPr lang="en-US" sz="2400" dirty="0"/>
              <a:t/>
            </a:r>
            <a:br>
              <a:rPr lang="en-US" sz="2400" dirty="0"/>
            </a:br>
            <a:r>
              <a:rPr lang="en-US" sz="2400" dirty="0"/>
              <a:t>―</a:t>
            </a:r>
            <a:r>
              <a:rPr lang="en-US" sz="2400" dirty="0" err="1"/>
              <a:t>gaty</a:t>
            </a:r>
            <a:r>
              <a:rPr lang="en-US" sz="2400" dirty="0"/>
              <a:t>‖ </a:t>
            </a:r>
            <a:r>
              <a:rPr lang="en-US" sz="2400" dirty="0" err="1"/>
              <a:t>gatlagyna</a:t>
            </a:r>
            <a:r>
              <a:rPr lang="en-US" sz="2400" dirty="0"/>
              <a:t> </a:t>
            </a:r>
            <a:r>
              <a:rPr lang="en-US" sz="2400" dirty="0" err="1"/>
              <a:t>litosfera</a:t>
            </a:r>
            <a:r>
              <a:rPr lang="en-US" sz="2400" dirty="0"/>
              <a:t> </a:t>
            </a:r>
            <a:r>
              <a:rPr lang="en-US" sz="2400" dirty="0" err="1"/>
              <a:t>diýilýär</a:t>
            </a:r>
            <a:r>
              <a:rPr lang="en-US" sz="2400" dirty="0"/>
              <a:t>. </a:t>
            </a:r>
            <a:r>
              <a:rPr lang="en-US" sz="2400" dirty="0" err="1"/>
              <a:t>Ol</a:t>
            </a:r>
            <a:r>
              <a:rPr lang="en-US" sz="2400" dirty="0"/>
              <a:t> </a:t>
            </a:r>
            <a:r>
              <a:rPr lang="en-US" sz="2400" dirty="0" err="1"/>
              <a:t>ýer</a:t>
            </a:r>
            <a:r>
              <a:rPr lang="en-US" sz="2400" dirty="0"/>
              <a:t> </a:t>
            </a:r>
            <a:r>
              <a:rPr lang="en-US" sz="2400" dirty="0" err="1"/>
              <a:t>gabygyndan</a:t>
            </a:r>
            <a:r>
              <a:rPr lang="en-US" sz="2400" dirty="0"/>
              <a:t> we </a:t>
            </a:r>
            <a:r>
              <a:rPr lang="en-US" sz="2400" dirty="0" err="1"/>
              <a:t>ýokary</a:t>
            </a:r>
            <a:r>
              <a:rPr lang="en-US" sz="2400" dirty="0"/>
              <a:t> </a:t>
            </a:r>
            <a:r>
              <a:rPr lang="en-US" sz="2400" dirty="0" err="1"/>
              <a:t>mantiýadan</a:t>
            </a:r>
            <a:r>
              <a:rPr lang="en-US" sz="2400" dirty="0"/>
              <a:t/>
            </a:r>
            <a:br>
              <a:rPr lang="en-US" sz="2400" dirty="0"/>
            </a:br>
            <a:r>
              <a:rPr lang="en-US" sz="2400" dirty="0" err="1"/>
              <a:t>durýar</a:t>
            </a:r>
            <a:r>
              <a:rPr lang="en-US" sz="2400" dirty="0"/>
              <a:t>. </a:t>
            </a:r>
            <a:r>
              <a:rPr lang="en-US" sz="2400" dirty="0" err="1"/>
              <a:t>Litosferanyň</a:t>
            </a:r>
            <a:r>
              <a:rPr lang="en-US" sz="2400" dirty="0"/>
              <a:t> </a:t>
            </a:r>
            <a:r>
              <a:rPr lang="en-US" sz="2400" dirty="0" err="1"/>
              <a:t>umumy</a:t>
            </a:r>
            <a:r>
              <a:rPr lang="en-US" sz="2400" dirty="0"/>
              <a:t> </a:t>
            </a:r>
            <a:r>
              <a:rPr lang="en-US" sz="2400" dirty="0" err="1"/>
              <a:t>galyňlygy</a:t>
            </a:r>
            <a:r>
              <a:rPr lang="en-US" sz="2400" dirty="0"/>
              <a:t> 50-200 km </a:t>
            </a:r>
            <a:r>
              <a:rPr lang="en-US" sz="2400" dirty="0" err="1"/>
              <a:t>aralygynda</a:t>
            </a:r>
            <a:r>
              <a:rPr lang="en-US" sz="2400" dirty="0"/>
              <a:t> </a:t>
            </a:r>
            <a:r>
              <a:rPr lang="en-US" sz="2400" dirty="0" err="1"/>
              <a:t>bolup</a:t>
            </a:r>
            <a:r>
              <a:rPr lang="en-US" sz="2400" dirty="0"/>
              <a:t>, </a:t>
            </a:r>
            <a:r>
              <a:rPr lang="en-US" sz="2400" dirty="0" err="1"/>
              <a:t>ýer</a:t>
            </a:r>
            <a:r>
              <a:rPr lang="en-US" sz="2400" dirty="0"/>
              <a:t/>
            </a:r>
            <a:br>
              <a:rPr lang="en-US" sz="2400" dirty="0"/>
            </a:br>
            <a:r>
              <a:rPr lang="en-US" sz="2400" dirty="0" err="1"/>
              <a:t>gabygynyň</a:t>
            </a:r>
            <a:r>
              <a:rPr lang="en-US" sz="2400" dirty="0"/>
              <a:t> </a:t>
            </a:r>
            <a:r>
              <a:rPr lang="en-US" sz="2400" dirty="0" err="1"/>
              <a:t>galyňlygy</a:t>
            </a:r>
            <a:r>
              <a:rPr lang="en-US" sz="2400" dirty="0"/>
              <a:t> </a:t>
            </a:r>
            <a:r>
              <a:rPr lang="en-US" sz="2400" dirty="0" err="1"/>
              <a:t>gury</a:t>
            </a:r>
            <a:r>
              <a:rPr lang="en-US" sz="2400" dirty="0"/>
              <a:t> </a:t>
            </a:r>
            <a:r>
              <a:rPr lang="en-US" sz="2400" dirty="0" err="1"/>
              <a:t>ýerde</a:t>
            </a:r>
            <a:r>
              <a:rPr lang="en-US" sz="2400" dirty="0"/>
              <a:t> 75 km, </a:t>
            </a:r>
            <a:r>
              <a:rPr lang="en-US" sz="2400" dirty="0" err="1"/>
              <a:t>ummanlaryň</a:t>
            </a:r>
            <a:r>
              <a:rPr lang="en-US" sz="2400" dirty="0"/>
              <a:t> </a:t>
            </a:r>
            <a:r>
              <a:rPr lang="en-US" sz="2400" dirty="0" err="1"/>
              <a:t>astynda</a:t>
            </a:r>
            <a:r>
              <a:rPr lang="en-US" sz="2400" dirty="0"/>
              <a:t> 10 km-e </a:t>
            </a:r>
            <a:r>
              <a:rPr lang="en-US" sz="2400" dirty="0" err="1"/>
              <a:t>çenlidir</a:t>
            </a:r>
            <a:r>
              <a:rPr lang="en-US" sz="2400" dirty="0"/>
              <a:t>.</a:t>
            </a:r>
            <a:br>
              <a:rPr lang="en-US" sz="2400" dirty="0"/>
            </a:br>
            <a:r>
              <a:rPr lang="en-US" sz="2400" dirty="0" err="1"/>
              <a:t>Ýer</a:t>
            </a:r>
            <a:r>
              <a:rPr lang="en-US" sz="2400" dirty="0"/>
              <a:t> </a:t>
            </a:r>
            <a:r>
              <a:rPr lang="en-US" sz="2400" dirty="0" err="1"/>
              <a:t>gabygynda</a:t>
            </a:r>
            <a:r>
              <a:rPr lang="en-US" sz="2400" dirty="0"/>
              <a:t> </a:t>
            </a:r>
            <a:r>
              <a:rPr lang="en-US" sz="2400" dirty="0" err="1"/>
              <a:t>ähli</a:t>
            </a:r>
            <a:r>
              <a:rPr lang="en-US" sz="2400" dirty="0"/>
              <a:t> dag </a:t>
            </a:r>
            <a:r>
              <a:rPr lang="en-US" sz="2400" dirty="0" err="1"/>
              <a:t>jynslary</a:t>
            </a:r>
            <a:r>
              <a:rPr lang="en-US" sz="2400" dirty="0"/>
              <a:t>, </a:t>
            </a:r>
            <a:r>
              <a:rPr lang="en-US" sz="2400" dirty="0" err="1"/>
              <a:t>minerallar</a:t>
            </a:r>
            <a:r>
              <a:rPr lang="en-US" sz="2400" dirty="0"/>
              <a:t>, </a:t>
            </a:r>
            <a:r>
              <a:rPr lang="en-US" sz="2400" dirty="0" err="1"/>
              <a:t>gazylyp</a:t>
            </a:r>
            <a:r>
              <a:rPr lang="en-US" sz="2400" dirty="0"/>
              <a:t> </a:t>
            </a:r>
            <a:r>
              <a:rPr lang="en-US" sz="2400" dirty="0" err="1"/>
              <a:t>alynýan</a:t>
            </a:r>
            <a:r>
              <a:rPr lang="en-US" sz="2400" dirty="0"/>
              <a:t> </a:t>
            </a:r>
            <a:r>
              <a:rPr lang="en-US" sz="2400" dirty="0" err="1"/>
              <a:t>peýdaly</a:t>
            </a:r>
            <a:r>
              <a:rPr lang="en-US" sz="2400" dirty="0"/>
              <a:t> </a:t>
            </a:r>
            <a:r>
              <a:rPr lang="en-US" sz="2400" dirty="0" err="1"/>
              <a:t>baýlyklar</a:t>
            </a:r>
            <a:r>
              <a:rPr lang="en-US" sz="2400" dirty="0"/>
              <a:t/>
            </a:r>
            <a:br>
              <a:rPr lang="en-US" sz="2400" dirty="0"/>
            </a:br>
            <a:r>
              <a:rPr lang="en-US" sz="2400" dirty="0" err="1"/>
              <a:t>jemlenendirHäzir</a:t>
            </a:r>
            <a:r>
              <a:rPr lang="en-US" sz="2400" dirty="0"/>
              <a:t> </a:t>
            </a:r>
            <a:r>
              <a:rPr lang="en-US" sz="2400" dirty="0" err="1"/>
              <a:t>ýer</a:t>
            </a:r>
            <a:r>
              <a:rPr lang="en-US" sz="2400" dirty="0"/>
              <a:t> </a:t>
            </a:r>
            <a:r>
              <a:rPr lang="en-US" sz="2400" dirty="0" err="1"/>
              <a:t>gabygyndaky</a:t>
            </a:r>
            <a:r>
              <a:rPr lang="en-US" sz="2400" dirty="0"/>
              <a:t> </a:t>
            </a:r>
            <a:r>
              <a:rPr lang="en-US" sz="2400" dirty="0" err="1"/>
              <a:t>peýdaly</a:t>
            </a:r>
            <a:r>
              <a:rPr lang="en-US" sz="2400" dirty="0"/>
              <a:t> </a:t>
            </a:r>
            <a:r>
              <a:rPr lang="en-US" sz="2400" dirty="0" err="1"/>
              <a:t>zatlaryň</a:t>
            </a:r>
            <a:r>
              <a:rPr lang="en-US" sz="2400" dirty="0"/>
              <a:t> </a:t>
            </a:r>
            <a:r>
              <a:rPr lang="en-US" sz="2400" dirty="0" err="1"/>
              <a:t>çykarylyşy</a:t>
            </a:r>
            <a:r>
              <a:rPr lang="en-US" sz="2400" dirty="0"/>
              <a:t> </a:t>
            </a:r>
            <a:r>
              <a:rPr lang="en-US" sz="2400" dirty="0" err="1"/>
              <a:t>ylmy-tehniki</a:t>
            </a:r>
            <a:r>
              <a:rPr lang="en-US" sz="2400" dirty="0"/>
              <a:t> </a:t>
            </a:r>
            <a:r>
              <a:rPr lang="en-US" sz="2400" dirty="0" err="1"/>
              <a:t>ösüş</a:t>
            </a:r>
            <a:r>
              <a:rPr lang="en-US" sz="2400" dirty="0"/>
              <a:t/>
            </a:r>
            <a:br>
              <a:rPr lang="en-US" sz="2400" dirty="0"/>
            </a:br>
            <a:r>
              <a:rPr lang="en-US" sz="2400" dirty="0" err="1"/>
              <a:t>netijesinde</a:t>
            </a:r>
            <a:r>
              <a:rPr lang="en-US" sz="2400" dirty="0"/>
              <a:t> </a:t>
            </a:r>
            <a:r>
              <a:rPr lang="en-US" sz="2400" dirty="0" err="1"/>
              <a:t>ýyl-ýyldan</a:t>
            </a:r>
            <a:r>
              <a:rPr lang="en-US" sz="2400" dirty="0"/>
              <a:t> </a:t>
            </a:r>
            <a:r>
              <a:rPr lang="en-US" sz="2400" dirty="0" err="1"/>
              <a:t>artýar</a:t>
            </a:r>
            <a:r>
              <a:rPr lang="en-US" sz="2400" dirty="0"/>
              <a:t>. 1961-1985-nji </a:t>
            </a:r>
            <a:r>
              <a:rPr lang="en-US" sz="2400" dirty="0" err="1"/>
              <a:t>ýyllar</a:t>
            </a:r>
            <a:r>
              <a:rPr lang="en-US" sz="2400" dirty="0"/>
              <a:t> </a:t>
            </a:r>
            <a:r>
              <a:rPr lang="en-US" sz="2400" dirty="0" err="1"/>
              <a:t>aralygynda</a:t>
            </a:r>
            <a:r>
              <a:rPr lang="en-US" sz="2400" dirty="0"/>
              <a:t>, </a:t>
            </a:r>
            <a:r>
              <a:rPr lang="en-US" sz="2400" dirty="0" err="1"/>
              <a:t>ýagny</a:t>
            </a:r>
            <a:r>
              <a:rPr lang="en-US" sz="2400" dirty="0"/>
              <a:t> </a:t>
            </a:r>
            <a:r>
              <a:rPr lang="en-US" sz="2400" dirty="0" err="1"/>
              <a:t>adamzat</a:t>
            </a:r>
            <a:r>
              <a:rPr lang="en-US" sz="2400" dirty="0"/>
              <a:t/>
            </a:r>
            <a:br>
              <a:rPr lang="en-US" sz="2400" dirty="0"/>
            </a:br>
            <a:r>
              <a:rPr lang="en-US" sz="2400" dirty="0" err="1"/>
              <a:t>taryhynyň</a:t>
            </a:r>
            <a:r>
              <a:rPr lang="en-US" sz="2400" dirty="0"/>
              <a:t> </a:t>
            </a:r>
            <a:r>
              <a:rPr lang="en-US" sz="2400" dirty="0" err="1"/>
              <a:t>dowamynda</a:t>
            </a:r>
            <a:r>
              <a:rPr lang="en-US" sz="2400" dirty="0"/>
              <a:t> belli </a:t>
            </a:r>
            <a:r>
              <a:rPr lang="en-US" sz="2400" dirty="0" err="1"/>
              <a:t>bolan</a:t>
            </a:r>
            <a:r>
              <a:rPr lang="en-US" sz="2400" dirty="0"/>
              <a:t> </a:t>
            </a:r>
            <a:r>
              <a:rPr lang="en-US" sz="2400" dirty="0" err="1"/>
              <a:t>gazylyp</a:t>
            </a:r>
            <a:r>
              <a:rPr lang="en-US" sz="2400" dirty="0"/>
              <a:t> </a:t>
            </a:r>
            <a:r>
              <a:rPr lang="en-US" sz="2400" dirty="0" err="1"/>
              <a:t>alynýan</a:t>
            </a:r>
            <a:r>
              <a:rPr lang="en-US" sz="2400" dirty="0"/>
              <a:t> </a:t>
            </a:r>
            <a:r>
              <a:rPr lang="en-US" sz="2400" dirty="0" err="1"/>
              <a:t>demir</a:t>
            </a:r>
            <a:r>
              <a:rPr lang="en-US" sz="2400" dirty="0"/>
              <a:t> </a:t>
            </a:r>
            <a:r>
              <a:rPr lang="en-US" sz="2400" dirty="0" err="1"/>
              <a:t>magdanynyň</a:t>
            </a:r>
            <a:r>
              <a:rPr lang="en-US" sz="2400" dirty="0"/>
              <a:t> 51%-</a:t>
            </a:r>
            <a:r>
              <a:rPr lang="en-US" sz="2400" dirty="0" err="1"/>
              <a:t>i</a:t>
            </a:r>
            <a:r>
              <a:rPr lang="en-US" sz="2400" dirty="0"/>
              <a:t>,</a:t>
            </a:r>
            <a:br>
              <a:rPr lang="en-US" sz="2400" dirty="0"/>
            </a:br>
            <a:r>
              <a:rPr lang="en-US" sz="2400" dirty="0" err="1"/>
              <a:t>kömüriň</a:t>
            </a:r>
            <a:r>
              <a:rPr lang="en-US" sz="2400" dirty="0"/>
              <a:t> 44-%-</a:t>
            </a:r>
            <a:r>
              <a:rPr lang="en-US" sz="2400" dirty="0" err="1"/>
              <a:t>i</a:t>
            </a:r>
            <a:r>
              <a:rPr lang="en-US" sz="2400" dirty="0"/>
              <a:t> we </a:t>
            </a:r>
            <a:r>
              <a:rPr lang="en-US" sz="2400" dirty="0" err="1"/>
              <a:t>nebitiň</a:t>
            </a:r>
            <a:r>
              <a:rPr lang="en-US" sz="2400" dirty="0"/>
              <a:t> 77-%-</a:t>
            </a:r>
            <a:r>
              <a:rPr lang="en-US" sz="2400" dirty="0" err="1"/>
              <a:t>i</a:t>
            </a:r>
            <a:r>
              <a:rPr lang="en-US" sz="2400" dirty="0"/>
              <a:t> </a:t>
            </a:r>
            <a:r>
              <a:rPr lang="en-US" sz="2400" dirty="0" err="1"/>
              <a:t>çykarylypdy</a:t>
            </a:r>
            <a:endParaRPr lang="ru-RU" sz="2400" dirty="0"/>
          </a:p>
        </p:txBody>
      </p:sp>
    </p:spTree>
    <p:extLst>
      <p:ext uri="{BB962C8B-B14F-4D97-AF65-F5344CB8AC3E}">
        <p14:creationId xmlns:p14="http://schemas.microsoft.com/office/powerpoint/2010/main" val="2521754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525">
        <p15:prstTrans prst="airplane"/>
      </p:transition>
    </mc:Choice>
    <mc:Fallback>
      <p:transition spd="slow" advTm="752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945" y="249382"/>
            <a:ext cx="8853055" cy="3785652"/>
          </a:xfrm>
          <a:prstGeom prst="rect">
            <a:avLst/>
          </a:prstGeom>
        </p:spPr>
        <p:txBody>
          <a:bodyPr wrap="square">
            <a:spAutoFit/>
          </a:bodyPr>
          <a:lstStyle/>
          <a:p>
            <a:r>
              <a:rPr lang="ru-RU" sz="2000" dirty="0" err="1" smtClean="0"/>
              <a:t>Ýer</a:t>
            </a:r>
            <a:r>
              <a:rPr lang="ru-RU" sz="2000" dirty="0" smtClean="0"/>
              <a:t> </a:t>
            </a:r>
            <a:r>
              <a:rPr lang="ru-RU" sz="2000" dirty="0" err="1" smtClean="0"/>
              <a:t>gabygynyň</a:t>
            </a:r>
            <a:r>
              <a:rPr lang="ru-RU" sz="2000" dirty="0" smtClean="0"/>
              <a:t> </a:t>
            </a:r>
            <a:r>
              <a:rPr lang="ru-RU" sz="2000" dirty="0" err="1" smtClean="0"/>
              <a:t>ähli</a:t>
            </a:r>
            <a:r>
              <a:rPr lang="ru-RU" sz="2000" dirty="0" smtClean="0"/>
              <a:t> </a:t>
            </a:r>
            <a:r>
              <a:rPr lang="ru-RU" sz="2000" dirty="0" err="1" smtClean="0"/>
              <a:t>bölegi</a:t>
            </a:r>
            <a:r>
              <a:rPr lang="ru-RU" sz="2000" dirty="0" smtClean="0"/>
              <a:t> </a:t>
            </a:r>
            <a:r>
              <a:rPr lang="ru-RU" sz="2000" dirty="0" err="1" smtClean="0"/>
              <a:t>A.P.Winogradowyň</a:t>
            </a:r>
            <a:r>
              <a:rPr lang="ru-RU" sz="2000" dirty="0" smtClean="0"/>
              <a:t> </a:t>
            </a:r>
            <a:r>
              <a:rPr lang="ru-RU" sz="2000" dirty="0" err="1" smtClean="0"/>
              <a:t>pikirine</a:t>
            </a:r>
            <a:r>
              <a:rPr lang="ru-RU" sz="2000" dirty="0" smtClean="0"/>
              <a:t> </a:t>
            </a:r>
            <a:r>
              <a:rPr lang="ru-RU" sz="2000" dirty="0" err="1" smtClean="0"/>
              <a:t>görä</a:t>
            </a:r>
            <a:r>
              <a:rPr lang="ru-RU" sz="2000" dirty="0" smtClean="0"/>
              <a:t>, </a:t>
            </a:r>
            <a:r>
              <a:rPr lang="ru-RU" sz="2000" dirty="0" err="1" smtClean="0"/>
              <a:t>turşy</a:t>
            </a:r>
            <a:r>
              <a:rPr lang="ru-RU" sz="2000" dirty="0" smtClean="0"/>
              <a:t> </a:t>
            </a:r>
            <a:r>
              <a:rPr lang="ru-RU" sz="2000" dirty="0" err="1" smtClean="0"/>
              <a:t>duzlaryň</a:t>
            </a:r>
            <a:endParaRPr lang="ru-RU" sz="2000" dirty="0" smtClean="0"/>
          </a:p>
          <a:p>
            <a:r>
              <a:rPr lang="ru-RU" sz="2000" dirty="0" err="1" smtClean="0"/>
              <a:t>garyndysy</a:t>
            </a:r>
            <a:r>
              <a:rPr lang="ru-RU" sz="2000" dirty="0" smtClean="0"/>
              <a:t> </a:t>
            </a:r>
            <a:r>
              <a:rPr lang="ru-RU" sz="2000" dirty="0" err="1" smtClean="0"/>
              <a:t>we</a:t>
            </a:r>
            <a:r>
              <a:rPr lang="ru-RU" sz="2000" dirty="0" smtClean="0"/>
              <a:t> </a:t>
            </a:r>
            <a:r>
              <a:rPr lang="ru-RU" sz="2000" dirty="0" err="1" smtClean="0"/>
              <a:t>magmatiki</a:t>
            </a:r>
            <a:r>
              <a:rPr lang="ru-RU" sz="2000" dirty="0" smtClean="0"/>
              <a:t> </a:t>
            </a:r>
            <a:r>
              <a:rPr lang="ru-RU" sz="2000" dirty="0" err="1" smtClean="0"/>
              <a:t>jynslaryň</a:t>
            </a:r>
            <a:r>
              <a:rPr lang="ru-RU" sz="2000" dirty="0" smtClean="0"/>
              <a:t> 2:1 </a:t>
            </a:r>
            <a:r>
              <a:rPr lang="ru-RU" sz="2000" dirty="0" err="1" smtClean="0"/>
              <a:t>bolan</a:t>
            </a:r>
            <a:r>
              <a:rPr lang="ru-RU" sz="2000" dirty="0" smtClean="0"/>
              <a:t> </a:t>
            </a:r>
            <a:r>
              <a:rPr lang="ru-RU" sz="2000" dirty="0" err="1" smtClean="0"/>
              <a:t>gatnaşygyndan</a:t>
            </a:r>
            <a:r>
              <a:rPr lang="ru-RU" sz="2000" dirty="0" smtClean="0"/>
              <a:t> </a:t>
            </a:r>
            <a:r>
              <a:rPr lang="ru-RU" sz="2000" dirty="0" err="1" smtClean="0"/>
              <a:t>durandyr</a:t>
            </a:r>
            <a:r>
              <a:rPr lang="ru-RU" sz="2000" dirty="0" smtClean="0"/>
              <a:t> </a:t>
            </a:r>
            <a:r>
              <a:rPr lang="ru-RU" sz="2000" dirty="0" err="1" smtClean="0"/>
              <a:t>diýip</a:t>
            </a:r>
            <a:endParaRPr lang="ru-RU" sz="2000" dirty="0" smtClean="0"/>
          </a:p>
          <a:p>
            <a:r>
              <a:rPr lang="ru-RU" sz="2000" dirty="0" err="1" smtClean="0"/>
              <a:t>belleýär</a:t>
            </a:r>
            <a:r>
              <a:rPr lang="ru-RU" sz="2000" dirty="0" smtClean="0"/>
              <a:t>.</a:t>
            </a:r>
          </a:p>
          <a:p>
            <a:r>
              <a:rPr lang="ru-RU" sz="2000" dirty="0" err="1" smtClean="0"/>
              <a:t>A.Poldermartyň</a:t>
            </a:r>
            <a:r>
              <a:rPr lang="ru-RU" sz="2000" dirty="0" smtClean="0"/>
              <a:t> (1955) </a:t>
            </a:r>
            <a:r>
              <a:rPr lang="ru-RU" sz="2000" dirty="0" err="1" smtClean="0"/>
              <a:t>pikirine</a:t>
            </a:r>
            <a:r>
              <a:rPr lang="ru-RU" sz="2000" dirty="0" smtClean="0"/>
              <a:t> </a:t>
            </a:r>
            <a:r>
              <a:rPr lang="ru-RU" sz="2000" dirty="0" err="1" smtClean="0"/>
              <a:t>görä</a:t>
            </a:r>
            <a:r>
              <a:rPr lang="ru-RU" sz="2000" dirty="0" smtClean="0"/>
              <a:t>, </a:t>
            </a:r>
            <a:r>
              <a:rPr lang="ru-RU" sz="2000" dirty="0" err="1" smtClean="0"/>
              <a:t>ýer</a:t>
            </a:r>
            <a:r>
              <a:rPr lang="ru-RU" sz="2000" dirty="0" smtClean="0"/>
              <a:t> </a:t>
            </a:r>
            <a:r>
              <a:rPr lang="ru-RU" sz="2000" dirty="0" err="1" smtClean="0"/>
              <a:t>gabygy</a:t>
            </a:r>
            <a:r>
              <a:rPr lang="ru-RU" sz="2000" dirty="0" smtClean="0"/>
              <a:t> 40,8% - </a:t>
            </a:r>
            <a:r>
              <a:rPr lang="ru-RU" sz="2000" dirty="0" err="1" smtClean="0"/>
              <a:t>granodioritden</a:t>
            </a:r>
            <a:r>
              <a:rPr lang="ru-RU" sz="2000" dirty="0" smtClean="0"/>
              <a:t>,</a:t>
            </a:r>
          </a:p>
          <a:p>
            <a:r>
              <a:rPr lang="ru-RU" sz="2000" dirty="0" smtClean="0"/>
              <a:t>10,3 - </a:t>
            </a:r>
            <a:r>
              <a:rPr lang="ru-RU" sz="2000" dirty="0" err="1" smtClean="0"/>
              <a:t>doritden</a:t>
            </a:r>
            <a:r>
              <a:rPr lang="ru-RU" sz="2000" dirty="0" smtClean="0"/>
              <a:t> </a:t>
            </a:r>
            <a:r>
              <a:rPr lang="ru-RU" sz="2000" dirty="0" err="1" smtClean="0"/>
              <a:t>we</a:t>
            </a:r>
            <a:r>
              <a:rPr lang="ru-RU" sz="2000" dirty="0" smtClean="0"/>
              <a:t> </a:t>
            </a:r>
            <a:r>
              <a:rPr lang="ru-RU" sz="2000" dirty="0" err="1" smtClean="0"/>
              <a:t>anezitden</a:t>
            </a:r>
            <a:r>
              <a:rPr lang="ru-RU" sz="2000" dirty="0" smtClean="0"/>
              <a:t>, 48,9% - </a:t>
            </a:r>
            <a:r>
              <a:rPr lang="ru-RU" sz="2000" dirty="0" err="1" smtClean="0"/>
              <a:t>bazalt</a:t>
            </a:r>
            <a:r>
              <a:rPr lang="ru-RU" sz="2000" dirty="0" smtClean="0"/>
              <a:t> </a:t>
            </a:r>
            <a:r>
              <a:rPr lang="ru-RU" sz="2000" dirty="0" err="1" smtClean="0"/>
              <a:t>we</a:t>
            </a:r>
            <a:r>
              <a:rPr lang="ru-RU" sz="2000" dirty="0" smtClean="0"/>
              <a:t> </a:t>
            </a:r>
            <a:r>
              <a:rPr lang="ru-RU" sz="2000" dirty="0" err="1" smtClean="0"/>
              <a:t>tolektden</a:t>
            </a:r>
            <a:r>
              <a:rPr lang="ru-RU" sz="2000" dirty="0" smtClean="0"/>
              <a:t> </a:t>
            </a:r>
            <a:r>
              <a:rPr lang="ru-RU" sz="2000" dirty="0" err="1" smtClean="0"/>
              <a:t>durandyr</a:t>
            </a:r>
            <a:r>
              <a:rPr lang="ru-RU" sz="2000" dirty="0" smtClean="0"/>
              <a:t>.</a:t>
            </a:r>
          </a:p>
          <a:p>
            <a:r>
              <a:rPr lang="ru-RU" sz="2000" dirty="0" err="1" smtClean="0"/>
              <a:t>Ýer</a:t>
            </a:r>
            <a:r>
              <a:rPr lang="ru-RU" sz="2000" dirty="0" smtClean="0"/>
              <a:t> </a:t>
            </a:r>
            <a:r>
              <a:rPr lang="ru-RU" sz="2000" dirty="0" err="1" smtClean="0"/>
              <a:t>gabygynda</a:t>
            </a:r>
            <a:r>
              <a:rPr lang="ru-RU" sz="2000" dirty="0" smtClean="0"/>
              <a:t> </a:t>
            </a:r>
            <a:r>
              <a:rPr lang="ru-RU" sz="2000" dirty="0" err="1" smtClean="0"/>
              <a:t>her</a:t>
            </a:r>
            <a:r>
              <a:rPr lang="ru-RU" sz="2000" dirty="0" smtClean="0"/>
              <a:t> </a:t>
            </a:r>
            <a:r>
              <a:rPr lang="ru-RU" sz="2000" dirty="0" err="1" smtClean="0"/>
              <a:t>bir</a:t>
            </a:r>
            <a:r>
              <a:rPr lang="ru-RU" sz="2000" dirty="0" smtClean="0"/>
              <a:t> </a:t>
            </a:r>
            <a:r>
              <a:rPr lang="ru-RU" sz="2000" dirty="0" err="1" smtClean="0"/>
              <a:t>elementiň</a:t>
            </a:r>
            <a:r>
              <a:rPr lang="ru-RU" sz="2000" dirty="0" smtClean="0"/>
              <a:t> </a:t>
            </a:r>
            <a:r>
              <a:rPr lang="ru-RU" sz="2000" dirty="0" err="1" smtClean="0"/>
              <a:t>ortaça</a:t>
            </a:r>
            <a:r>
              <a:rPr lang="ru-RU" sz="2000" dirty="0" smtClean="0"/>
              <a:t> </a:t>
            </a:r>
            <a:r>
              <a:rPr lang="ru-RU" sz="2000" dirty="0" err="1" smtClean="0"/>
              <a:t>saklanýan</a:t>
            </a:r>
            <a:r>
              <a:rPr lang="ru-RU" sz="2000" dirty="0" smtClean="0"/>
              <a:t> </a:t>
            </a:r>
            <a:r>
              <a:rPr lang="ru-RU" sz="2000" dirty="0" err="1" smtClean="0"/>
              <a:t>mukdary</a:t>
            </a:r>
            <a:r>
              <a:rPr lang="ru-RU" sz="2000" dirty="0" smtClean="0"/>
              <a:t> – </a:t>
            </a:r>
            <a:r>
              <a:rPr lang="ru-RU" sz="2000" dirty="0" err="1" smtClean="0"/>
              <a:t>klark</a:t>
            </a:r>
            <a:r>
              <a:rPr lang="ru-RU" sz="2000" dirty="0" smtClean="0"/>
              <a:t> </a:t>
            </a:r>
            <a:r>
              <a:rPr lang="ru-RU" sz="2000" dirty="0" err="1" smtClean="0"/>
              <a:t>diýen</a:t>
            </a:r>
            <a:endParaRPr lang="ru-RU" sz="2000" dirty="0" smtClean="0"/>
          </a:p>
          <a:p>
            <a:r>
              <a:rPr lang="ru-RU" sz="2000" dirty="0" err="1" smtClean="0"/>
              <a:t>ady</a:t>
            </a:r>
            <a:r>
              <a:rPr lang="ru-RU" sz="2000" dirty="0" smtClean="0"/>
              <a:t> </a:t>
            </a:r>
            <a:r>
              <a:rPr lang="ru-RU" sz="2000" dirty="0" err="1" smtClean="0"/>
              <a:t>aldy</a:t>
            </a:r>
            <a:r>
              <a:rPr lang="ru-RU" sz="2000" dirty="0" smtClean="0"/>
              <a:t>. </a:t>
            </a:r>
            <a:r>
              <a:rPr lang="ru-RU" sz="2000" dirty="0" err="1" smtClean="0"/>
              <a:t>Bu</a:t>
            </a:r>
            <a:r>
              <a:rPr lang="ru-RU" sz="2000" dirty="0" smtClean="0"/>
              <a:t> </a:t>
            </a:r>
            <a:r>
              <a:rPr lang="ru-RU" sz="2000" dirty="0" err="1" smtClean="0"/>
              <a:t>adalga</a:t>
            </a:r>
            <a:r>
              <a:rPr lang="ru-RU" sz="2000" dirty="0" smtClean="0"/>
              <a:t> </a:t>
            </a:r>
            <a:r>
              <a:rPr lang="ru-RU" sz="2000" dirty="0" err="1" smtClean="0"/>
              <a:t>rus</a:t>
            </a:r>
            <a:r>
              <a:rPr lang="ru-RU" sz="2000" dirty="0" smtClean="0"/>
              <a:t> </a:t>
            </a:r>
            <a:r>
              <a:rPr lang="ru-RU" sz="2000" dirty="0" err="1" smtClean="0"/>
              <a:t>akademigi</a:t>
            </a:r>
            <a:r>
              <a:rPr lang="ru-RU" sz="2000" dirty="0" smtClean="0"/>
              <a:t> </a:t>
            </a:r>
            <a:r>
              <a:rPr lang="ru-RU" sz="2000" dirty="0" err="1" smtClean="0"/>
              <a:t>Fersman</a:t>
            </a:r>
            <a:r>
              <a:rPr lang="ru-RU" sz="2000" dirty="0" smtClean="0"/>
              <a:t> </a:t>
            </a:r>
            <a:r>
              <a:rPr lang="ru-RU" sz="2000" dirty="0" err="1" smtClean="0"/>
              <a:t>tarapyndan</a:t>
            </a:r>
            <a:r>
              <a:rPr lang="ru-RU" sz="2000" dirty="0" smtClean="0"/>
              <a:t> </a:t>
            </a:r>
            <a:r>
              <a:rPr lang="ru-RU" sz="2000" dirty="0" err="1" smtClean="0"/>
              <a:t>girizilip</a:t>
            </a:r>
            <a:r>
              <a:rPr lang="ru-RU" sz="2000" dirty="0" smtClean="0"/>
              <a:t>, </a:t>
            </a:r>
            <a:r>
              <a:rPr lang="ru-RU" sz="2000" dirty="0" err="1" smtClean="0"/>
              <a:t>oňa</a:t>
            </a:r>
            <a:r>
              <a:rPr lang="ru-RU" sz="2000" dirty="0" smtClean="0"/>
              <a:t> </a:t>
            </a:r>
            <a:r>
              <a:rPr lang="ru-RU" sz="2000" dirty="0" err="1" smtClean="0"/>
              <a:t>Amerikaly</a:t>
            </a:r>
            <a:endParaRPr lang="ru-RU" sz="2000" dirty="0" smtClean="0"/>
          </a:p>
          <a:p>
            <a:r>
              <a:rPr lang="ru-RU" sz="2000" dirty="0" err="1" smtClean="0"/>
              <a:t>alym</a:t>
            </a:r>
            <a:r>
              <a:rPr lang="ru-RU" sz="2000" dirty="0" smtClean="0"/>
              <a:t> </a:t>
            </a:r>
            <a:r>
              <a:rPr lang="ru-RU" sz="2000" dirty="0" err="1" smtClean="0"/>
              <a:t>F.Klarkyň</a:t>
            </a:r>
            <a:r>
              <a:rPr lang="ru-RU" sz="2000" dirty="0" smtClean="0"/>
              <a:t> </a:t>
            </a:r>
            <a:r>
              <a:rPr lang="ru-RU" sz="2000" dirty="0" err="1" smtClean="0"/>
              <a:t>ady</a:t>
            </a:r>
            <a:r>
              <a:rPr lang="ru-RU" sz="2000" dirty="0" smtClean="0"/>
              <a:t> </a:t>
            </a:r>
            <a:r>
              <a:rPr lang="ru-RU" sz="2000" dirty="0" err="1" smtClean="0"/>
              <a:t>goýuldy</a:t>
            </a:r>
            <a:r>
              <a:rPr lang="ru-RU" sz="2000" dirty="0" smtClean="0"/>
              <a:t>. </a:t>
            </a:r>
            <a:r>
              <a:rPr lang="ru-RU" sz="2000" dirty="0" err="1" smtClean="0"/>
              <a:t>Ol</a:t>
            </a:r>
            <a:r>
              <a:rPr lang="ru-RU" sz="2000" dirty="0" smtClean="0"/>
              <a:t> </a:t>
            </a:r>
            <a:r>
              <a:rPr lang="ru-RU" sz="2000" dirty="0" err="1" smtClean="0"/>
              <a:t>ýer</a:t>
            </a:r>
            <a:r>
              <a:rPr lang="ru-RU" sz="2000" dirty="0" smtClean="0"/>
              <a:t> </a:t>
            </a:r>
            <a:r>
              <a:rPr lang="ru-RU" sz="2000" dirty="0" err="1" smtClean="0"/>
              <a:t>gabygynda</a:t>
            </a:r>
            <a:r>
              <a:rPr lang="ru-RU" sz="2000" dirty="0" smtClean="0"/>
              <a:t> </a:t>
            </a:r>
            <a:r>
              <a:rPr lang="ru-RU" sz="2000" dirty="0" err="1" smtClean="0"/>
              <a:t>elementleriň</a:t>
            </a:r>
            <a:r>
              <a:rPr lang="ru-RU" sz="2000" dirty="0" smtClean="0"/>
              <a:t> </a:t>
            </a:r>
            <a:r>
              <a:rPr lang="ru-RU" sz="2000" dirty="0" err="1" smtClean="0"/>
              <a:t>ýaýraýyşyny</a:t>
            </a:r>
            <a:endParaRPr lang="ru-RU" sz="2000" dirty="0" smtClean="0"/>
          </a:p>
          <a:p>
            <a:r>
              <a:rPr lang="ru-RU" sz="2000" dirty="0" err="1" smtClean="0"/>
              <a:t>häsiýetlendiren</a:t>
            </a:r>
            <a:r>
              <a:rPr lang="ru-RU" sz="2000" dirty="0" smtClean="0"/>
              <a:t> </a:t>
            </a:r>
            <a:r>
              <a:rPr lang="ru-RU" sz="2000" dirty="0" err="1" smtClean="0"/>
              <a:t>alymlaryň</a:t>
            </a:r>
            <a:r>
              <a:rPr lang="ru-RU" sz="2000" dirty="0" smtClean="0"/>
              <a:t> </a:t>
            </a:r>
            <a:r>
              <a:rPr lang="ru-RU" sz="2000" dirty="0" err="1" smtClean="0"/>
              <a:t>biridir</a:t>
            </a:r>
            <a:r>
              <a:rPr lang="ru-RU" sz="2000" dirty="0" smtClean="0"/>
              <a:t>.</a:t>
            </a:r>
          </a:p>
          <a:p>
            <a:r>
              <a:rPr lang="ru-RU" sz="2000" dirty="0" err="1" smtClean="0"/>
              <a:t>D.I.Mendeleýewiň</a:t>
            </a:r>
            <a:r>
              <a:rPr lang="ru-RU" sz="2000" dirty="0" smtClean="0"/>
              <a:t> </a:t>
            </a:r>
            <a:r>
              <a:rPr lang="ru-RU" sz="2000" dirty="0" err="1" smtClean="0"/>
              <a:t>tablisasyndaky</a:t>
            </a:r>
            <a:r>
              <a:rPr lang="ru-RU" sz="2000" dirty="0" smtClean="0"/>
              <a:t> </a:t>
            </a:r>
            <a:r>
              <a:rPr lang="ru-RU" sz="2000" dirty="0" err="1" smtClean="0"/>
              <a:t>elementler</a:t>
            </a:r>
            <a:r>
              <a:rPr lang="ru-RU" sz="2000" dirty="0" smtClean="0"/>
              <a:t> </a:t>
            </a:r>
            <a:r>
              <a:rPr lang="ru-RU" sz="2000" dirty="0" err="1" smtClean="0"/>
              <a:t>ýer</a:t>
            </a:r>
            <a:r>
              <a:rPr lang="ru-RU" sz="2000" dirty="0" smtClean="0"/>
              <a:t> </a:t>
            </a:r>
            <a:r>
              <a:rPr lang="ru-RU" sz="2000" dirty="0" err="1" smtClean="0"/>
              <a:t>gabygynyň</a:t>
            </a:r>
            <a:r>
              <a:rPr lang="ru-RU" sz="2000" dirty="0" smtClean="0"/>
              <a:t> </a:t>
            </a:r>
            <a:r>
              <a:rPr lang="ru-RU" sz="2000" dirty="0" err="1" smtClean="0"/>
              <a:t>massasynyň</a:t>
            </a:r>
            <a:endParaRPr lang="ru-RU" sz="2000" dirty="0" smtClean="0"/>
          </a:p>
          <a:p>
            <a:r>
              <a:rPr lang="ru-RU" sz="2000" dirty="0" smtClean="0"/>
              <a:t>99%-</a:t>
            </a:r>
            <a:r>
              <a:rPr lang="ru-RU" sz="2000" dirty="0" err="1" smtClean="0"/>
              <a:t>ni</a:t>
            </a:r>
            <a:r>
              <a:rPr lang="ru-RU" sz="2000" dirty="0" smtClean="0"/>
              <a:t> </a:t>
            </a:r>
            <a:r>
              <a:rPr lang="ru-RU" sz="2000" dirty="0" err="1" smtClean="0"/>
              <a:t>düzýär</a:t>
            </a:r>
            <a:endParaRPr lang="ru-RU" sz="2000" dirty="0"/>
          </a:p>
        </p:txBody>
      </p:sp>
    </p:spTree>
    <p:extLst>
      <p:ext uri="{BB962C8B-B14F-4D97-AF65-F5344CB8AC3E}">
        <p14:creationId xmlns:p14="http://schemas.microsoft.com/office/powerpoint/2010/main" val="3042086749"/>
      </p:ext>
    </p:extLst>
  </p:cSld>
  <p:clrMapOvr>
    <a:masterClrMapping/>
  </p:clrMapOvr>
  <mc:AlternateContent xmlns:mc="http://schemas.openxmlformats.org/markup-compatibility/2006">
    <mc:Choice xmlns:p14="http://schemas.microsoft.com/office/powerpoint/2010/main" Requires="p14">
      <p:transition spd="slow" p14:dur="1200" advTm="7332">
        <p:dissolve/>
      </p:transition>
    </mc:Choice>
    <mc:Fallback>
      <p:transition spd="slow" advTm="7332">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2121" b="32425"/>
          <a:stretch/>
        </p:blipFill>
        <p:spPr>
          <a:xfrm>
            <a:off x="0" y="0"/>
            <a:ext cx="12192000" cy="6858000"/>
          </a:xfrm>
          <a:prstGeom prst="rect">
            <a:avLst/>
          </a:prstGeom>
        </p:spPr>
      </p:pic>
    </p:spTree>
    <p:extLst>
      <p:ext uri="{BB962C8B-B14F-4D97-AF65-F5344CB8AC3E}">
        <p14:creationId xmlns:p14="http://schemas.microsoft.com/office/powerpoint/2010/main" val="304635204"/>
      </p:ext>
    </p:extLst>
  </p:cSld>
  <p:clrMapOvr>
    <a:masterClrMapping/>
  </p:clrMapOvr>
  <mc:AlternateContent xmlns:mc="http://schemas.openxmlformats.org/markup-compatibility/2006">
    <mc:Choice xmlns:p14="http://schemas.microsoft.com/office/powerpoint/2010/main" Requires="p14">
      <p:transition spd="slow" p14:dur="800" advTm="6548">
        <p14:flythrough/>
      </p:transition>
    </mc:Choice>
    <mc:Fallback>
      <p:transition spd="slow" advTm="6548">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 </a:t>
            </a:r>
            <a:r>
              <a:rPr lang="tk-TM" sz="2000" dirty="0" smtClean="0"/>
              <a:t>                         </a:t>
            </a:r>
            <a:r>
              <a:rPr lang="en-US" sz="2000" dirty="0" err="1" smtClean="0"/>
              <a:t>Dünýäniň</a:t>
            </a:r>
            <a:r>
              <a:rPr lang="en-US" sz="2000" dirty="0" smtClean="0"/>
              <a:t> </a:t>
            </a:r>
            <a:r>
              <a:rPr lang="en-US" sz="2000" dirty="0"/>
              <a:t>mineral </a:t>
            </a:r>
            <a:r>
              <a:rPr lang="en-US" sz="2000" dirty="0" err="1"/>
              <a:t>baýlyklary</a:t>
            </a:r>
            <a:r>
              <a:rPr lang="en-US" sz="2000" dirty="0"/>
              <a:t> </a:t>
            </a:r>
            <a:r>
              <a:rPr lang="en-US" sz="2000" dirty="0" err="1" smtClean="0"/>
              <a:t>barada</a:t>
            </a:r>
            <a:r>
              <a:rPr lang="tk-TM" sz="2000" dirty="0" smtClean="0"/>
              <a:t>.</a:t>
            </a:r>
            <a:br>
              <a:rPr lang="tk-TM" sz="2000" dirty="0" smtClean="0"/>
            </a:br>
            <a:r>
              <a:rPr lang="en-US" sz="2000" dirty="0" err="1" smtClean="0"/>
              <a:t>Dünýäniň</a:t>
            </a:r>
            <a:r>
              <a:rPr lang="en-US" sz="2000" dirty="0" smtClean="0"/>
              <a:t> </a:t>
            </a:r>
            <a:r>
              <a:rPr lang="en-US" sz="2000" dirty="0" err="1"/>
              <a:t>senagatynyň</a:t>
            </a:r>
            <a:r>
              <a:rPr lang="en-US" sz="2000" dirty="0"/>
              <a:t> mineral </a:t>
            </a:r>
            <a:r>
              <a:rPr lang="en-US" sz="2000" dirty="0" err="1"/>
              <a:t>çig</a:t>
            </a:r>
            <a:r>
              <a:rPr lang="en-US" sz="2000" dirty="0"/>
              <a:t> </a:t>
            </a:r>
            <a:r>
              <a:rPr lang="en-US" sz="2000" dirty="0" err="1"/>
              <a:t>mallara</a:t>
            </a:r>
            <a:r>
              <a:rPr lang="en-US" sz="2000" dirty="0"/>
              <a:t> </a:t>
            </a:r>
            <a:r>
              <a:rPr lang="en-US" sz="2000" dirty="0" err="1"/>
              <a:t>bolan</a:t>
            </a:r>
            <a:r>
              <a:rPr lang="en-US" sz="2000" dirty="0"/>
              <a:t> </a:t>
            </a:r>
            <a:r>
              <a:rPr lang="en-US" sz="2000" dirty="0" err="1"/>
              <a:t>islegi</a:t>
            </a:r>
            <a:r>
              <a:rPr lang="en-US" sz="2000" dirty="0"/>
              <a:t> </a:t>
            </a:r>
            <a:r>
              <a:rPr lang="en-US" sz="2000" dirty="0" err="1"/>
              <a:t>ýyldan-ýyla</a:t>
            </a:r>
            <a:r>
              <a:rPr lang="en-US" sz="2000" dirty="0"/>
              <a:t> </a:t>
            </a:r>
            <a:r>
              <a:rPr lang="en-US" sz="2000" dirty="0" err="1"/>
              <a:t>artýar</a:t>
            </a:r>
            <a:r>
              <a:rPr lang="en-US" sz="2000" dirty="0"/>
              <a:t>.</a:t>
            </a:r>
            <a:br>
              <a:rPr lang="en-US" sz="2000" dirty="0"/>
            </a:br>
            <a:r>
              <a:rPr lang="en-US" sz="2000" dirty="0" err="1"/>
              <a:t>Çig</a:t>
            </a:r>
            <a:r>
              <a:rPr lang="en-US" sz="2000" dirty="0"/>
              <a:t> </a:t>
            </a:r>
            <a:r>
              <a:rPr lang="en-US" sz="2000" dirty="0" err="1"/>
              <a:t>mallaryň</a:t>
            </a:r>
            <a:r>
              <a:rPr lang="en-US" sz="2000" dirty="0"/>
              <a:t> </a:t>
            </a:r>
            <a:r>
              <a:rPr lang="en-US" sz="2000" dirty="0" err="1"/>
              <a:t>dürli</a:t>
            </a:r>
            <a:r>
              <a:rPr lang="en-US" sz="2000" dirty="0"/>
              <a:t> </a:t>
            </a:r>
            <a:r>
              <a:rPr lang="en-US" sz="2000" dirty="0" err="1"/>
              <a:t>görnüşine</a:t>
            </a:r>
            <a:r>
              <a:rPr lang="en-US" sz="2000" dirty="0"/>
              <a:t> </a:t>
            </a:r>
            <a:r>
              <a:rPr lang="en-US" sz="2000" dirty="0" err="1"/>
              <a:t>isleg</a:t>
            </a:r>
            <a:r>
              <a:rPr lang="en-US" sz="2000" dirty="0"/>
              <a:t> </a:t>
            </a:r>
            <a:r>
              <a:rPr lang="en-US" sz="2000" dirty="0" err="1"/>
              <a:t>aýratynda</a:t>
            </a:r>
            <a:r>
              <a:rPr lang="en-US" sz="2000" dirty="0"/>
              <a:t> </a:t>
            </a:r>
            <a:r>
              <a:rPr lang="en-US" sz="2000" dirty="0" err="1"/>
              <a:t>ykdysady</a:t>
            </a:r>
            <a:r>
              <a:rPr lang="en-US" sz="2000" dirty="0"/>
              <a:t> </a:t>
            </a:r>
            <a:r>
              <a:rPr lang="en-US" sz="2000" dirty="0" err="1"/>
              <a:t>taýdan</a:t>
            </a:r>
            <a:r>
              <a:rPr lang="en-US" sz="2000" dirty="0"/>
              <a:t> </a:t>
            </a:r>
            <a:r>
              <a:rPr lang="en-US" sz="2000" dirty="0" err="1"/>
              <a:t>ýokary</a:t>
            </a:r>
            <a:r>
              <a:rPr lang="en-US" sz="2000" dirty="0"/>
              <a:t> </a:t>
            </a:r>
            <a:r>
              <a:rPr lang="en-US" sz="2000" dirty="0" err="1"/>
              <a:t>derejede</a:t>
            </a:r>
            <a:r>
              <a:rPr lang="en-US" sz="2000" dirty="0"/>
              <a:t/>
            </a:r>
            <a:br>
              <a:rPr lang="en-US" sz="2000" dirty="0"/>
            </a:br>
            <a:r>
              <a:rPr lang="en-US" sz="2000" dirty="0" err="1"/>
              <a:t>ösen</a:t>
            </a:r>
            <a:r>
              <a:rPr lang="en-US" sz="2000" dirty="0"/>
              <a:t> </a:t>
            </a:r>
            <a:r>
              <a:rPr lang="en-US" sz="2000" dirty="0" err="1"/>
              <a:t>döwletlerde</a:t>
            </a:r>
            <a:r>
              <a:rPr lang="en-US" sz="2000" dirty="0"/>
              <a:t> has hem </a:t>
            </a:r>
            <a:r>
              <a:rPr lang="en-US" sz="2000" dirty="0" err="1"/>
              <a:t>duýulýar</a:t>
            </a:r>
            <a:r>
              <a:rPr lang="en-US" sz="2000" dirty="0"/>
              <a:t>. </a:t>
            </a:r>
            <a:r>
              <a:rPr lang="en-US" sz="2000" dirty="0" err="1"/>
              <a:t>Dünýä</a:t>
            </a:r>
            <a:r>
              <a:rPr lang="en-US" sz="2000" dirty="0"/>
              <a:t> </a:t>
            </a:r>
            <a:r>
              <a:rPr lang="en-US" sz="2000" dirty="0" err="1"/>
              <a:t>möçberinde</a:t>
            </a:r>
            <a:r>
              <a:rPr lang="en-US" sz="2000" dirty="0"/>
              <a:t> her </a:t>
            </a:r>
            <a:r>
              <a:rPr lang="en-US" sz="2000" dirty="0" err="1"/>
              <a:t>ýyl</a:t>
            </a:r>
            <a:r>
              <a:rPr lang="en-US" sz="2000" dirty="0"/>
              <a:t> </a:t>
            </a:r>
            <a:r>
              <a:rPr lang="en-US" sz="2000" dirty="0" err="1"/>
              <a:t>ýeriň</a:t>
            </a:r>
            <a:r>
              <a:rPr lang="en-US" sz="2000" dirty="0"/>
              <a:t> </a:t>
            </a:r>
            <a:r>
              <a:rPr lang="en-US" sz="2000" dirty="0" err="1"/>
              <a:t>jümmüşinden</a:t>
            </a:r>
            <a:r>
              <a:rPr lang="en-US" sz="2000" dirty="0"/>
              <a:t/>
            </a:r>
            <a:br>
              <a:rPr lang="en-US" sz="2000" dirty="0"/>
            </a:br>
            <a:r>
              <a:rPr lang="en-US" sz="2000" dirty="0" err="1"/>
              <a:t>dürli</a:t>
            </a:r>
            <a:r>
              <a:rPr lang="en-US" sz="2000" dirty="0"/>
              <a:t> mineral </a:t>
            </a:r>
            <a:r>
              <a:rPr lang="en-US" sz="2000" dirty="0" err="1"/>
              <a:t>çig</a:t>
            </a:r>
            <a:r>
              <a:rPr lang="en-US" sz="2000" dirty="0"/>
              <a:t> </a:t>
            </a:r>
            <a:r>
              <a:rPr lang="en-US" sz="2000" dirty="0" err="1"/>
              <a:t>mallaryň</a:t>
            </a:r>
            <a:r>
              <a:rPr lang="en-US" sz="2000" dirty="0"/>
              <a:t> we </a:t>
            </a:r>
            <a:r>
              <a:rPr lang="en-US" sz="2000" dirty="0" err="1"/>
              <a:t>ýangyjyň</a:t>
            </a:r>
            <a:r>
              <a:rPr lang="en-US" sz="2000" dirty="0"/>
              <a:t> 100 </a:t>
            </a:r>
            <a:r>
              <a:rPr lang="en-US" sz="2000" dirty="0" err="1"/>
              <a:t>mlrd</a:t>
            </a:r>
            <a:r>
              <a:rPr lang="en-US" sz="2000" dirty="0"/>
              <a:t> </a:t>
            </a:r>
            <a:r>
              <a:rPr lang="en-US" sz="2000" dirty="0" err="1"/>
              <a:t>tonnasy</a:t>
            </a:r>
            <a:r>
              <a:rPr lang="en-US" sz="2000" dirty="0"/>
              <a:t> </a:t>
            </a:r>
            <a:r>
              <a:rPr lang="en-US" sz="2000" dirty="0" err="1"/>
              <a:t>gazylyp</a:t>
            </a:r>
            <a:r>
              <a:rPr lang="en-US" sz="2000" dirty="0"/>
              <a:t> </a:t>
            </a:r>
            <a:r>
              <a:rPr lang="en-US" sz="2000" dirty="0" err="1"/>
              <a:t>alynýar</a:t>
            </a:r>
            <a:r>
              <a:rPr lang="en-US" sz="2000" dirty="0"/>
              <a:t>.</a:t>
            </a:r>
            <a:br>
              <a:rPr lang="en-US" sz="2000" dirty="0"/>
            </a:br>
            <a:r>
              <a:rPr lang="en-US" sz="2000" dirty="0"/>
              <a:t>Mineral </a:t>
            </a:r>
            <a:r>
              <a:rPr lang="en-US" sz="2000" dirty="0" err="1"/>
              <a:t>baýlyklaryň</a:t>
            </a:r>
            <a:r>
              <a:rPr lang="en-US" sz="2000" dirty="0"/>
              <a:t> </a:t>
            </a:r>
            <a:r>
              <a:rPr lang="en-US" sz="2000" dirty="0" err="1"/>
              <a:t>gorlary</a:t>
            </a:r>
            <a:r>
              <a:rPr lang="en-US" sz="2000" dirty="0"/>
              <a:t> </a:t>
            </a:r>
            <a:r>
              <a:rPr lang="en-US" sz="2000" dirty="0" err="1"/>
              <a:t>hasaba</a:t>
            </a:r>
            <a:r>
              <a:rPr lang="en-US" sz="2000" dirty="0"/>
              <a:t> </a:t>
            </a:r>
            <a:r>
              <a:rPr lang="en-US" sz="2000" dirty="0" err="1"/>
              <a:t>alnan</a:t>
            </a:r>
            <a:r>
              <a:rPr lang="en-US" sz="2000" dirty="0"/>
              <a:t> (</a:t>
            </a:r>
            <a:r>
              <a:rPr lang="en-US" sz="2000" dirty="0" err="1"/>
              <a:t>magdan</a:t>
            </a:r>
            <a:r>
              <a:rPr lang="en-US" sz="2000" dirty="0"/>
              <a:t> we </a:t>
            </a:r>
            <a:r>
              <a:rPr lang="en-US" sz="2000" dirty="0" err="1"/>
              <a:t>magdan</a:t>
            </a:r>
            <a:r>
              <a:rPr lang="en-US" sz="2000" dirty="0"/>
              <a:t> </a:t>
            </a:r>
            <a:r>
              <a:rPr lang="en-US" sz="2000" dirty="0" err="1"/>
              <a:t>däl</a:t>
            </a:r>
            <a:r>
              <a:rPr lang="en-US" sz="2000" dirty="0"/>
              <a:t>) </a:t>
            </a:r>
            <a:r>
              <a:rPr lang="en-US" sz="2000" dirty="0" err="1"/>
              <a:t>ýeriň</a:t>
            </a:r>
            <a:r>
              <a:rPr lang="en-US" sz="2000" dirty="0"/>
              <a:t/>
            </a:r>
            <a:br>
              <a:rPr lang="en-US" sz="2000" dirty="0"/>
            </a:br>
            <a:r>
              <a:rPr lang="en-US" sz="2000" dirty="0" err="1"/>
              <a:t>jümmüşinde</a:t>
            </a:r>
            <a:r>
              <a:rPr lang="en-US" sz="2000" dirty="0"/>
              <a:t> </a:t>
            </a:r>
            <a:r>
              <a:rPr lang="en-US" sz="2000" dirty="0" err="1"/>
              <a:t>üstki</a:t>
            </a:r>
            <a:r>
              <a:rPr lang="en-US" sz="2000" dirty="0"/>
              <a:t> we </a:t>
            </a:r>
            <a:r>
              <a:rPr lang="en-US" sz="2000" dirty="0" err="1"/>
              <a:t>çuň</a:t>
            </a:r>
            <a:r>
              <a:rPr lang="en-US" sz="2000" dirty="0"/>
              <a:t> </a:t>
            </a:r>
            <a:r>
              <a:rPr lang="en-US" sz="2000" dirty="0" err="1"/>
              <a:t>gatlaklarda</a:t>
            </a:r>
            <a:r>
              <a:rPr lang="en-US" sz="2000" dirty="0"/>
              <a:t>, </a:t>
            </a:r>
            <a:r>
              <a:rPr lang="en-US" sz="2000" dirty="0" err="1"/>
              <a:t>köllerde</a:t>
            </a:r>
            <a:r>
              <a:rPr lang="en-US" sz="2000" dirty="0"/>
              <a:t> we </a:t>
            </a:r>
            <a:r>
              <a:rPr lang="en-US" sz="2000" dirty="0" err="1"/>
              <a:t>deňizlerde</a:t>
            </a:r>
            <a:r>
              <a:rPr lang="en-US" sz="2000" dirty="0"/>
              <a:t> (</a:t>
            </a:r>
            <a:r>
              <a:rPr lang="en-US" sz="2000" dirty="0" err="1"/>
              <a:t>dürli</a:t>
            </a:r>
            <a:r>
              <a:rPr lang="en-US" sz="2000" dirty="0"/>
              <a:t> </a:t>
            </a:r>
            <a:r>
              <a:rPr lang="en-US" sz="2000" dirty="0" err="1"/>
              <a:t>duzlar</a:t>
            </a:r>
            <a:r>
              <a:rPr lang="en-US" sz="2000" dirty="0"/>
              <a:t>) </a:t>
            </a:r>
            <a:r>
              <a:rPr lang="en-US" sz="2000" dirty="0" err="1"/>
              <a:t>emele</a:t>
            </a:r>
            <a:r>
              <a:rPr lang="en-US" sz="2000" dirty="0"/>
              <a:t/>
            </a:r>
            <a:br>
              <a:rPr lang="en-US" sz="2000" dirty="0"/>
            </a:br>
            <a:r>
              <a:rPr lang="en-US" sz="2000" dirty="0" err="1"/>
              <a:t>gelen</a:t>
            </a:r>
            <a:r>
              <a:rPr lang="en-US" sz="2000" dirty="0"/>
              <a:t> we </a:t>
            </a:r>
            <a:r>
              <a:rPr lang="en-US" sz="2000" dirty="0" err="1"/>
              <a:t>hojalykda</a:t>
            </a:r>
            <a:r>
              <a:rPr lang="en-US" sz="2000" dirty="0"/>
              <a:t> </a:t>
            </a:r>
            <a:r>
              <a:rPr lang="en-US" sz="2000" dirty="0" err="1"/>
              <a:t>ulanylýan</a:t>
            </a:r>
            <a:r>
              <a:rPr lang="en-US" sz="2000" dirty="0"/>
              <a:t> </a:t>
            </a:r>
            <a:r>
              <a:rPr lang="en-US" sz="2000" dirty="0" err="1"/>
              <a:t>peýdaly</a:t>
            </a:r>
            <a:r>
              <a:rPr lang="en-US" sz="2000" dirty="0"/>
              <a:t> </a:t>
            </a:r>
            <a:r>
              <a:rPr lang="en-US" sz="2000" dirty="0" err="1"/>
              <a:t>gazylma</a:t>
            </a:r>
            <a:r>
              <a:rPr lang="en-US" sz="2000" dirty="0"/>
              <a:t> </a:t>
            </a:r>
            <a:r>
              <a:rPr lang="en-US" sz="2000" dirty="0" err="1"/>
              <a:t>baýlyklardyr</a:t>
            </a:r>
            <a:r>
              <a:rPr lang="en-US" sz="2000" dirty="0"/>
              <a:t>. </a:t>
            </a:r>
            <a:r>
              <a:rPr lang="en-US" sz="2000" dirty="0" err="1"/>
              <a:t>Gorlar</a:t>
            </a:r>
            <a:r>
              <a:rPr lang="en-US" sz="2000" dirty="0"/>
              <a:t> </a:t>
            </a:r>
            <a:r>
              <a:rPr lang="en-US" sz="2000" dirty="0" err="1"/>
              <a:t>adalgasy</a:t>
            </a:r>
            <a:r>
              <a:rPr lang="en-US" sz="2000" dirty="0"/>
              <a:t> </a:t>
            </a:r>
            <a:r>
              <a:rPr lang="en-US" sz="2000" dirty="0" err="1"/>
              <a:t>çalt</a:t>
            </a:r>
            <a:r>
              <a:rPr lang="en-US" sz="2000" dirty="0"/>
              <a:t/>
            </a:r>
            <a:br>
              <a:rPr lang="en-US" sz="2000" dirty="0"/>
            </a:br>
            <a:r>
              <a:rPr lang="en-US" sz="2000" dirty="0" err="1"/>
              <a:t>üýtgeýän</a:t>
            </a:r>
            <a:r>
              <a:rPr lang="en-US" sz="2000" dirty="0"/>
              <a:t> </a:t>
            </a:r>
            <a:r>
              <a:rPr lang="en-US" sz="2000" dirty="0" err="1"/>
              <a:t>düşünje</a:t>
            </a:r>
            <a:r>
              <a:rPr lang="en-US" sz="2000" dirty="0"/>
              <a:t> </a:t>
            </a:r>
            <a:r>
              <a:rPr lang="en-US" sz="2000" dirty="0" err="1"/>
              <a:t>bolup</a:t>
            </a:r>
            <a:r>
              <a:rPr lang="en-US" sz="2000" dirty="0"/>
              <a:t>, </a:t>
            </a:r>
            <a:r>
              <a:rPr lang="en-US" sz="2000" dirty="0" err="1"/>
              <a:t>ol</a:t>
            </a:r>
            <a:r>
              <a:rPr lang="en-US" sz="2000" dirty="0"/>
              <a:t> </a:t>
            </a:r>
            <a:r>
              <a:rPr lang="en-US" sz="2000" dirty="0" err="1"/>
              <a:t>ylymyň</a:t>
            </a:r>
            <a:r>
              <a:rPr lang="en-US" sz="2000" dirty="0"/>
              <a:t> we </a:t>
            </a:r>
            <a:r>
              <a:rPr lang="en-US" sz="2000" dirty="0" err="1"/>
              <a:t>tehnikanyň</a:t>
            </a:r>
            <a:r>
              <a:rPr lang="en-US" sz="2000" dirty="0"/>
              <a:t> </a:t>
            </a:r>
            <a:r>
              <a:rPr lang="en-US" sz="2000" dirty="0" err="1"/>
              <a:t>çalt</a:t>
            </a:r>
            <a:r>
              <a:rPr lang="en-US" sz="2000" dirty="0"/>
              <a:t> </a:t>
            </a:r>
            <a:r>
              <a:rPr lang="en-US" sz="2000" dirty="0" err="1"/>
              <a:t>ösmegi</a:t>
            </a:r>
            <a:r>
              <a:rPr lang="en-US" sz="2000" dirty="0"/>
              <a:t> </a:t>
            </a:r>
            <a:r>
              <a:rPr lang="en-US" sz="2000" dirty="0" err="1"/>
              <a:t>netijesinde</a:t>
            </a:r>
            <a:r>
              <a:rPr lang="en-US" sz="2000" dirty="0"/>
              <a:t> </a:t>
            </a:r>
            <a:r>
              <a:rPr lang="en-US" sz="2000" dirty="0" err="1"/>
              <a:t>peýdaly</a:t>
            </a:r>
            <a:r>
              <a:rPr lang="en-US" sz="2000" dirty="0"/>
              <a:t/>
            </a:r>
            <a:br>
              <a:rPr lang="en-US" sz="2000" dirty="0"/>
            </a:br>
            <a:r>
              <a:rPr lang="en-US" sz="2000" dirty="0" err="1"/>
              <a:t>gazylmalaryň</a:t>
            </a:r>
            <a:r>
              <a:rPr lang="en-US" sz="2000" dirty="0"/>
              <a:t> </a:t>
            </a:r>
            <a:r>
              <a:rPr lang="en-US" sz="2000" dirty="0" err="1"/>
              <a:t>gorlarynyň</a:t>
            </a:r>
            <a:r>
              <a:rPr lang="en-US" sz="2000" dirty="0"/>
              <a:t> </a:t>
            </a:r>
            <a:r>
              <a:rPr lang="en-US" sz="2000" dirty="0" err="1"/>
              <a:t>çalt</a:t>
            </a:r>
            <a:r>
              <a:rPr lang="en-US" sz="2000" dirty="0"/>
              <a:t> </a:t>
            </a:r>
            <a:r>
              <a:rPr lang="en-US" sz="2000" dirty="0" err="1"/>
              <a:t>üýtgemegini</a:t>
            </a:r>
            <a:r>
              <a:rPr lang="en-US" sz="2000" dirty="0"/>
              <a:t>, </a:t>
            </a:r>
            <a:r>
              <a:rPr lang="en-US" sz="2000" dirty="0" err="1"/>
              <a:t>azalýandygyny</a:t>
            </a:r>
            <a:r>
              <a:rPr lang="en-US" sz="2000" dirty="0"/>
              <a:t> we </a:t>
            </a:r>
            <a:r>
              <a:rPr lang="en-US" sz="2000" dirty="0" err="1"/>
              <a:t>köpelýändigini</a:t>
            </a:r>
            <a:r>
              <a:rPr lang="en-US" sz="2000" dirty="0"/>
              <a:t/>
            </a:r>
            <a:br>
              <a:rPr lang="en-US" sz="2000" dirty="0"/>
            </a:br>
            <a:r>
              <a:rPr lang="en-US" sz="2000" dirty="0" err="1"/>
              <a:t>aňladýar</a:t>
            </a:r>
            <a:r>
              <a:rPr lang="en-US" sz="2000" dirty="0"/>
              <a:t>.</a:t>
            </a:r>
            <a:endParaRPr lang="ru-RU" sz="2000" dirty="0"/>
          </a:p>
        </p:txBody>
      </p:sp>
    </p:spTree>
    <p:extLst>
      <p:ext uri="{BB962C8B-B14F-4D97-AF65-F5344CB8AC3E}">
        <p14:creationId xmlns:p14="http://schemas.microsoft.com/office/powerpoint/2010/main" val="3623028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8243">
        <p15:prstTrans prst="crush"/>
      </p:transition>
    </mc:Choice>
    <mc:Fallback>
      <p:transition spd="slow" advTm="824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2728" b="32727"/>
          <a:stretch/>
        </p:blipFill>
        <p:spPr>
          <a:xfrm>
            <a:off x="0" y="0"/>
            <a:ext cx="12192001" cy="6858000"/>
          </a:xfrm>
          <a:prstGeom prst="rect">
            <a:avLst/>
          </a:prstGeom>
        </p:spPr>
      </p:pic>
    </p:spTree>
    <p:extLst>
      <p:ext uri="{BB962C8B-B14F-4D97-AF65-F5344CB8AC3E}">
        <p14:creationId xmlns:p14="http://schemas.microsoft.com/office/powerpoint/2010/main" val="2809669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400">
        <p15:prstTrans prst="peelOff"/>
      </p:transition>
    </mc:Choice>
    <mc:Fallback>
      <p:transition spd="slow" advTm="4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29057" b="27948"/>
          <a:stretch/>
        </p:blipFill>
        <p:spPr>
          <a:xfrm>
            <a:off x="0" y="0"/>
            <a:ext cx="12192000" cy="6858000"/>
          </a:xfrm>
          <a:prstGeom prst="rect">
            <a:avLst/>
          </a:prstGeom>
        </p:spPr>
      </p:pic>
    </p:spTree>
    <p:extLst>
      <p:ext uri="{BB962C8B-B14F-4D97-AF65-F5344CB8AC3E}">
        <p14:creationId xmlns:p14="http://schemas.microsoft.com/office/powerpoint/2010/main" val="2907158807"/>
      </p:ext>
    </p:extLst>
  </p:cSld>
  <p:clrMapOvr>
    <a:masterClrMapping/>
  </p:clrMapOvr>
  <p:transition spd="slow" advTm="6303">
    <p:randomBar dir="vert"/>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TotalTime>
  <Words>280</Words>
  <Application>Microsoft Office PowerPoint</Application>
  <PresentationFormat>Широкоэкранный</PresentationFormat>
  <Paragraphs>61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Times New Roman</vt:lpstr>
      <vt:lpstr>Trebuchet MS</vt:lpstr>
      <vt:lpstr>Wingdings 3</vt:lpstr>
      <vt:lpstr>Аспект</vt:lpstr>
      <vt:lpstr>EKOLOGIÝA WE DAŞKY GURŞOWY GORAMAK</vt:lpstr>
      <vt:lpstr>Tema: Dünýäniň ýerasty gazma baýlyklary we olary peýdalanmakda ýüze çykýan meseleler. </vt:lpstr>
      <vt:lpstr>Презентация PowerPoint</vt:lpstr>
      <vt:lpstr>Litosfera name? Ýeriň daşky, çuňluga aralaşdygymyzça berkligi gowşaýan ―gaty‖ gatlagyna litosfera diýilýär. Ol ýer gabygyndan we ýokary mantiýadan durýar. Litosferanyň umumy galyňlygy 50-200 km aralygynda bolup, ýer gabygynyň galyňlygy gury ýerde 75 km, ummanlaryň astynda 10 km-e çenlidir. Ýer gabygynda ähli dag jynslary, minerallar, gazylyp alynýan peýdaly baýlyklar jemlenendirHäzir ýer gabygyndaky peýdaly zatlaryň çykarylyşy ylmy-tehniki ösüş netijesinde ýyl-ýyldan artýar. 1961-1985-nji ýyllar aralygynda, ýagny adamzat taryhynyň dowamynda belli bolan gazylyp alynýan demir magdanynyň 51%-i, kömüriň 44-%-i we nebitiň 77-%-i çykarylypdy</vt:lpstr>
      <vt:lpstr>Презентация PowerPoint</vt:lpstr>
      <vt:lpstr>Презентация PowerPoint</vt:lpstr>
      <vt:lpstr>                          Dünýäniň mineral baýlyklary barada. Dünýäniň senagatynyň mineral çig mallara bolan islegi ýyldan-ýyla artýar. Çig mallaryň dürli görnüşine isleg aýratynda ykdysady taýdan ýokary derejede ösen döwletlerde has hem duýulýar. Dünýä möçberinde her ýyl ýeriň jümmüşinden dürli mineral çig mallaryň we ýangyjyň 100 mlrd tonnasy gazylyp alynýar. Mineral baýlyklaryň gorlary hasaba alnan (magdan we magdan däl) ýeriň jümmüşinde üstki we çuň gatlaklarda, köllerde we deňizlerde (dürli duzlar) emele gelen we hojalykda ulanylýan peýdaly gazylma baýlyklardyr. Gorlar adalgasy çalt üýtgeýän düşünje bolup, ol ylymyň we tehnikanyň çalt ösmegi netijesinde peýdaly gazylmalaryň gorlarynyň çalt üýtgemegini, azalýandygyny we köpelýändigini aňladýar.</vt:lpstr>
      <vt:lpstr>Презентация PowerPoint</vt:lpstr>
      <vt:lpstr>Презентация PowerPoint</vt:lpstr>
      <vt:lpstr>Energiýa resurslarynyň hataryna köp alynýa uran magdanyny hem goşýarlar. Uran darganda köp mukdarda energiýa özünden bölüp çykarýar. Ol litosferada we dünýä ummanlarynda gaty köp ýaýrandyr. Onuň dünýä boýunça ätiýaçlygy 3340 müň tonna (U 3 O 8 ) hasaplanýar. Dünýäniň dürli döwletleri şol ätiýaçlygyň belli bir bölegini öndürýärler(19-njy tablisa)</vt:lpstr>
      <vt:lpstr>Презентация PowerPoint</vt:lpstr>
      <vt:lpstr>Ýeriň jümmüşi – diýip ýer gabygynyň ýokarky bölümine düşünilip, onuň çäklerinde gazylma baýlyklary almaklyk amala aşyrylýar.  Peýdaly gazylma baýlyklar – dag jynsy bolup, halk hojalygynda ulanylýan, şeýle-de tebigy minerallar hem goşulyp, olardan minerallaryň iň ähmiýetlileri senagat pudaklary üçin bölünip aýrylýar.  Häzirki wagtda dag magdanlaryny işleýän senagat pudaklary üçin çig mal bolup peýdaly gazylma baýlyklar  hyzmat edip olar hem öz gezeginde ýanyjy, metal we metal dällere bölünýär.  Peýdaly gazylma baýlyklaryň toparlara bölünişi.  Olary şu aşakdaky toparlara bölýärler:  ýangyç – energetiki – nebit, gaz, kömür, ýanyjy slanesler, torf, uran düzüminde saklaýan magdanlar. Ony şu aşakdaky shema boýunça mineral resurslary bölýärler(17-nji surat) </vt:lpstr>
      <vt:lpstr>Peýdaly gazylma baýlyklaryň toparlara bölünişi.  Olary şu aşakdaky toparlara bölýärler:  </vt:lpstr>
      <vt:lpstr>Презентация PowerPoint</vt:lpstr>
      <vt:lpstr>Презентация PowerPoint</vt:lpstr>
      <vt:lpstr>Презентация PowerPoint</vt:lpstr>
      <vt:lpstr>Taýýarlan: Rejepow Orazserdar          Üns                bereniňiz                                üçin                                       sag                                               boluň!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Serik</dc:creator>
  <cp:lastModifiedBy>Serik</cp:lastModifiedBy>
  <cp:revision>9</cp:revision>
  <dcterms:created xsi:type="dcterms:W3CDTF">2019-11-14T17:26:17Z</dcterms:created>
  <dcterms:modified xsi:type="dcterms:W3CDTF">2019-11-14T18:38:19Z</dcterms:modified>
</cp:coreProperties>
</file>