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4" r:id="rId8"/>
    <p:sldId id="266" r:id="rId9"/>
    <p:sldId id="268" r:id="rId10"/>
    <p:sldId id="269" r:id="rId11"/>
    <p:sldId id="270" r:id="rId12"/>
    <p:sldId id="273"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745400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207063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6006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08149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8492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880421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265514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768084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74170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596618-6B32-46E6-B6F5-C6AF3C229ABE}" type="datetimeFigureOut">
              <a:rPr lang="ru-RU" smtClean="0"/>
              <a:t>22.12.2020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699631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9596618-6B32-46E6-B6F5-C6AF3C229ABE}" type="datetimeFigureOut">
              <a:rPr lang="ru-RU" smtClean="0"/>
              <a:t>22.12.2020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057109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9596618-6B32-46E6-B6F5-C6AF3C229ABE}" type="datetimeFigureOut">
              <a:rPr lang="ru-RU" smtClean="0"/>
              <a:t>22.12.2020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47203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9596618-6B32-46E6-B6F5-C6AF3C229ABE}" type="datetimeFigureOut">
              <a:rPr lang="ru-RU" smtClean="0"/>
              <a:t>22.12.2020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677419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96618-6B32-46E6-B6F5-C6AF3C229ABE}" type="datetimeFigureOut">
              <a:rPr lang="ru-RU" smtClean="0"/>
              <a:t>22.12.2020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92084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596618-6B32-46E6-B6F5-C6AF3C229ABE}" type="datetimeFigureOut">
              <a:rPr lang="ru-RU" smtClean="0"/>
              <a:t>22.12.2020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1200716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596618-6B32-46E6-B6F5-C6AF3C229ABE}" type="datetimeFigureOut">
              <a:rPr lang="ru-RU" smtClean="0"/>
              <a:t>22.12.2020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BBE895-DB31-48EE-83AE-0074B87BB761}" type="slidenum">
              <a:rPr lang="ru-RU" smtClean="0"/>
              <a:t>‹#›</a:t>
            </a:fld>
            <a:endParaRPr lang="ru-RU"/>
          </a:p>
        </p:txBody>
      </p:sp>
    </p:spTree>
    <p:extLst>
      <p:ext uri="{BB962C8B-B14F-4D97-AF65-F5344CB8AC3E}">
        <p14:creationId xmlns:p14="http://schemas.microsoft.com/office/powerpoint/2010/main" val="314705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9596618-6B32-46E6-B6F5-C6AF3C229ABE}" type="datetimeFigureOut">
              <a:rPr lang="ru-RU" smtClean="0"/>
              <a:t>22.12.2020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BBE895-DB31-48EE-83AE-0074B87BB761}" type="slidenum">
              <a:rPr lang="ru-RU" smtClean="0"/>
              <a:t>‹#›</a:t>
            </a:fld>
            <a:endParaRPr lang="ru-RU"/>
          </a:p>
        </p:txBody>
      </p:sp>
    </p:spTree>
    <p:extLst>
      <p:ext uri="{BB962C8B-B14F-4D97-AF65-F5344CB8AC3E}">
        <p14:creationId xmlns:p14="http://schemas.microsoft.com/office/powerpoint/2010/main" val="143795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1055" y="489527"/>
            <a:ext cx="11374582" cy="5330690"/>
          </a:xfrm>
          <a:prstGeom prst="rect">
            <a:avLst/>
          </a:prstGeom>
        </p:spPr>
        <p:txBody>
          <a:bodyPr wrap="square">
            <a:spAutoFit/>
          </a:bodyPr>
          <a:lstStyle/>
          <a:p>
            <a:pPr algn="ctr">
              <a:lnSpc>
                <a:spcPct val="115000"/>
              </a:lnSpc>
              <a:spcAft>
                <a:spcPts val="0"/>
              </a:spcAft>
            </a:pPr>
            <a:r>
              <a:rPr lang="ru-RU"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9</a:t>
            </a:r>
            <a:r>
              <a:rPr lang="de-DE"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a:t>
            </a: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nj</a:t>
            </a:r>
            <a:r>
              <a:rPr lang="tk-TM"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y </a:t>
            </a: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tema</a:t>
            </a:r>
            <a:endParaRPr lang="ru-RU" sz="2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Türkmenistan</a:t>
            </a:r>
            <a:r>
              <a:rPr lang="tk-TM"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yň</a:t>
            </a:r>
            <a:r>
              <a:rPr lang="de-DE"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daşky</a:t>
            </a:r>
            <a:r>
              <a:rPr lang="de-DE"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gurşawy</a:t>
            </a:r>
            <a:r>
              <a:rPr lang="ru-RU" sz="2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Times New Roman" panose="02020603050405020304" pitchFamily="18" charset="0"/>
                <a:cs typeface="Times New Roman" panose="02020603050405020304" pitchFamily="18" charset="0"/>
              </a:rPr>
              <a:t> </a:t>
            </a:r>
            <a:r>
              <a:rPr lang="de-DE" sz="28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goramakdaky</a:t>
            </a:r>
            <a:r>
              <a:rPr lang="de-DE"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halkara</a:t>
            </a:r>
            <a:r>
              <a:rPr lang="de-DE"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hyzmatdaşlygy</a:t>
            </a:r>
            <a:endParaRPr lang="ru-RU" sz="2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endParaRPr lang="ru-RU" sz="240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de-DE" sz="2400" b="1" dirty="0" err="1" smtClean="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Umumy</a:t>
            </a:r>
            <a:r>
              <a:rPr lang="de-DE" sz="2400" b="1" dirty="0" smtClean="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400" b="1" dirty="0" err="1">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okuwyň</a:t>
            </a:r>
            <a:r>
              <a:rPr lang="de-DE" sz="2400" b="1" dirty="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400" b="1" dirty="0" err="1">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meýilnamasy</a:t>
            </a:r>
            <a:r>
              <a:rPr lang="de-DE" sz="2400" b="1" dirty="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b="1" dirty="0" smtClean="0">
              <a:ln w="9525">
                <a:solidFill>
                  <a:schemeClr val="bg1"/>
                </a:solidFill>
                <a:prstDash val="solid"/>
              </a:ln>
              <a:effectLst>
                <a:outerShdw blurRad="12700" dist="38100" dir="2700000" algn="tl" rotWithShape="0">
                  <a:schemeClr val="bg1">
                    <a:lumMod val="5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Daşky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gurşawy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goramagyň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meseleleri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bilen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halkara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möçberinde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ýörite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meşgullanýan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Times New Roman" panose="02020603050405020304" pitchFamily="18" charset="0"/>
                <a:cs typeface="Times New Roman" panose="02020603050405020304" pitchFamily="18" charset="0"/>
              </a:rPr>
              <a:t>guramalar</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Türkmenistan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döwleti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tarapyndan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halkara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sebitara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guramalary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bilen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iki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köptaraplaýyn</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hyzmatdaşlygyň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ýola</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goýulmagy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olaryň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ösdürilmegi</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BMG-</a:t>
            </a:r>
            <a:r>
              <a:rPr lang="de-DE" sz="240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niň</a:t>
            </a:r>
            <a:r>
              <a:rPr lang="de-DE" sz="240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Klim</a:t>
            </a:r>
            <a:r>
              <a:rPr lang="tk-TM" sz="240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a</a:t>
            </a:r>
            <a:r>
              <a:rPr lang="de-DE" sz="240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tyň</a:t>
            </a:r>
            <a:r>
              <a:rPr lang="de-DE" sz="240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üýtgemegi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baradaky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çäklendiriji</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konwensiýasy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(KÜÇK)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we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Kioto</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beýany</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BMG-</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niň</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Çölleşmäge</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garşy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göreş</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baradaky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konwensiýasy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(ÇGGK)</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Biologik</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dürlülik</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hakyndaky</a:t>
            </a:r>
            <a:r>
              <a:rPr lang="de-DE" sz="240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 </a:t>
            </a:r>
            <a:r>
              <a:rPr lang="de-DE" sz="240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ea typeface="MyriadPro-Bold"/>
                <a:cs typeface="Times New Roman" panose="02020603050405020304" pitchFamily="18" charset="0"/>
              </a:rPr>
              <a:t>konwensiýa</a:t>
            </a:r>
            <a:endParaRPr lang="ru-RU"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1703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8640" y="457200"/>
            <a:ext cx="11224260" cy="5586979"/>
          </a:xfrm>
          <a:prstGeom prst="rect">
            <a:avLst/>
          </a:prstGeom>
        </p:spPr>
        <p:txBody>
          <a:bodyPr wrap="square">
            <a:spAutoFit/>
          </a:bodyPr>
          <a:lstStyle/>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Konwensiýanyň maksady –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antropogen çölleşmek hadysalarynyň öňüni almak we olary togtatmak, ýaramazlaşan ýerleriň biologik önümliligini dikeltmek.</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ÇGGK-ny ýerine ýetirmek boýunça Türkmenistanyň borçnamalary</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Garaşsyz Türkmenistan BMG-niň çölleşmäge garşy göreş baradaky Konwensiýasyna 1995-nji ýylda goşuldy, 1996-njy ýylda bolsa ýurduň Mejlisi ony tassyklady. ÇGGK-nyň doly hukukly tarapy bolup, Türkmenistan özüne şeýle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borçnamalary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kabul etdi:</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 garşy göreşe ilkinji nobatda üns bermek we ýagdaýlary hem mümkinçilikleri hasaba almak bilen serişdeleri bölüp bermek;</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 garşy göreş baradaky durnukly ösüşiň meýilnamalarynyň we baş</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ugurlarynyň çäklerinde ileri tutulýan baş ugry işläp taýýarlamak we ýola goýmak;</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çölleşmegiň esasynda ýatýan sebäpleri ýok etmegiň meselelerine seretmek we</a:t>
            </a:r>
            <a:endParaRPr lang="ru-RU" dirty="0" smtClean="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n w="0">
                  <a:solidFill>
                    <a:srgbClr val="FF0000"/>
                  </a:solidFill>
                </a:ln>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çölleşmek amallarynyň ösüşine ýardam edýän durmuş-ykdysady şertlere aýratyn üns bermek;</a:t>
            </a:r>
            <a:endParaRPr lang="ru-RU" dirty="0">
              <a:ln w="0">
                <a:solidFill>
                  <a:srgbClr val="FF0000"/>
                </a:solidFill>
              </a:ln>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4767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2900" y="218715"/>
            <a:ext cx="11498580" cy="5189113"/>
          </a:xfrm>
          <a:prstGeom prst="rect">
            <a:avLst/>
          </a:prstGeom>
        </p:spPr>
        <p:txBody>
          <a:bodyPr wrap="square">
            <a:spAutoFit/>
          </a:bodyPr>
          <a:lstStyle/>
          <a:p>
            <a:pPr indent="450215" algn="just">
              <a:lnSpc>
                <a:spcPct val="115000"/>
              </a:lnSpc>
              <a:spcAft>
                <a:spcPts val="0"/>
              </a:spcAft>
            </a:pP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 garşy göreş baradaky tagallalarda ýerli ilatyň habarlylygyny we onuň, jemgyýetçilik birleşikleriniň kömek bermeginde, aýratyn-da aýallaryň we ýaşlaryň oňa gatnaşmaklarynyň üpjün edilmegine ýardam bermek;</a:t>
            </a:r>
            <a:endParaRPr lang="ru-RU" b="1" i="1"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sq-AL"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hereket edýän degişli kanunlary güýçlendirmek arkaly amatly ýagdaýy döretmek, haçan-da olaryň ýok ýagdaýlarynda bolsa, täze Kanunlary kabul etmek we uzak möhletli</a:t>
            </a:r>
            <a:endParaRPr lang="ru-RU" b="1" i="1"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syýasaty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we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hereket</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etmegiň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maksatnamalaryny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döretmek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arkaly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oňa</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ýardam</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etmek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t>
            </a:r>
            <a:endParaRPr lang="ru-RU" b="1" i="1"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1996-njy ýylda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çölleşmäge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garşy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göreş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baradaky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hereketleriň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taglymatyny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we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baş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ugruny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işläp</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taýýarlamak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boýunça</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Hökümet</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topary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döredilipdi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Çölleşmäge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garşy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göreş</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baradaky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hereketleriň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Milli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maksatnamasyny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(ÇGGMM)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işläp</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taýýarlamak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üçin</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jogapkärçilik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Bold"/>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Türkmenistan</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Ylymlar</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akademiýasynyň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Çöller</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institutynyň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üstüne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ýüklenilipdi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1997-nji ýylda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Türkmenistanda</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ÇGGMM-</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ilkinji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görnüşi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işlenilip</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taýýarlanyldy</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we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seretmek</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üçin</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Türkmenistanyň</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Hökümetine</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 </a:t>
            </a:r>
            <a:r>
              <a:rPr lang="en-US" sz="2400" b="1" i="1" dirty="0" err="1">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berildi</a:t>
            </a:r>
            <a:r>
              <a:rPr lang="en-US" sz="2400" b="1" i="1" dirty="0">
                <a:ln w="0"/>
                <a:effectLst>
                  <a:outerShdw blurRad="38100" dist="19050" dir="2700000" algn="tl" rotWithShape="0">
                    <a:schemeClr val="dk1">
                      <a:alpha val="40000"/>
                    </a:schemeClr>
                  </a:outerShdw>
                </a:effectLst>
                <a:latin typeface="Times New Roman" panose="02020603050405020304" pitchFamily="18" charset="0"/>
                <a:ea typeface="MyriadPro-Regular"/>
                <a:cs typeface="Times New Roman" panose="02020603050405020304" pitchFamily="18" charset="0"/>
              </a:rPr>
              <a:t>.</a:t>
            </a:r>
            <a:endParaRPr lang="ru-RU" b="1" i="1"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3349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060" y="388620"/>
            <a:ext cx="11292840" cy="6180153"/>
          </a:xfrm>
          <a:prstGeom prst="rect">
            <a:avLst/>
          </a:prstGeom>
        </p:spPr>
        <p:txBody>
          <a:bodyPr wrap="square">
            <a:spAutoFit/>
          </a:bodyPr>
          <a:lstStyle/>
          <a:p>
            <a:pPr lvl="0" algn="ctr">
              <a:lnSpc>
                <a:spcPct val="115000"/>
              </a:lnSpc>
            </a:pPr>
            <a:r>
              <a:rPr lang="tk-TM" sz="2400" b="1" dirty="0">
                <a:solidFill>
                  <a:prstClr val="black"/>
                </a:solidFill>
                <a:latin typeface="Times New Roman" panose="02020603050405020304" pitchFamily="18" charset="0"/>
                <a:ea typeface="MyriadPro-Bold"/>
                <a:cs typeface="Times New Roman" panose="02020603050405020304" pitchFamily="18" charset="0"/>
              </a:rPr>
              <a:t>6. </a:t>
            </a:r>
            <a:r>
              <a:rPr lang="de-DE" sz="2400" b="1" dirty="0" err="1">
                <a:solidFill>
                  <a:prstClr val="black"/>
                </a:solidFill>
                <a:latin typeface="Times New Roman" panose="02020603050405020304" pitchFamily="18" charset="0"/>
                <a:ea typeface="MyriadPro-Bold"/>
                <a:cs typeface="Times New Roman" panose="02020603050405020304" pitchFamily="18" charset="0"/>
              </a:rPr>
              <a:t>Biologik</a:t>
            </a:r>
            <a:r>
              <a:rPr lang="de-DE" sz="2400" b="1" dirty="0">
                <a:solidFill>
                  <a:prstClr val="black"/>
                </a:solidFill>
                <a:latin typeface="Times New Roman" panose="02020603050405020304" pitchFamily="18" charset="0"/>
                <a:ea typeface="MyriadPro-Bold"/>
                <a:cs typeface="Times New Roman" panose="02020603050405020304" pitchFamily="18" charset="0"/>
              </a:rPr>
              <a:t> </a:t>
            </a:r>
            <a:r>
              <a:rPr lang="de-DE" sz="2400" b="1" dirty="0" err="1">
                <a:solidFill>
                  <a:prstClr val="black"/>
                </a:solidFill>
                <a:latin typeface="Times New Roman" panose="02020603050405020304" pitchFamily="18" charset="0"/>
                <a:ea typeface="MyriadPro-Bold"/>
                <a:cs typeface="Times New Roman" panose="02020603050405020304" pitchFamily="18" charset="0"/>
              </a:rPr>
              <a:t>dürlülik</a:t>
            </a:r>
            <a:r>
              <a:rPr lang="de-DE" sz="2400" b="1" dirty="0">
                <a:solidFill>
                  <a:prstClr val="black"/>
                </a:solidFill>
                <a:latin typeface="Times New Roman" panose="02020603050405020304" pitchFamily="18" charset="0"/>
                <a:ea typeface="MyriadPro-Bold"/>
                <a:cs typeface="Times New Roman" panose="02020603050405020304" pitchFamily="18" charset="0"/>
              </a:rPr>
              <a:t> </a:t>
            </a:r>
            <a:r>
              <a:rPr lang="de-DE" sz="2400" b="1" dirty="0" err="1">
                <a:solidFill>
                  <a:prstClr val="black"/>
                </a:solidFill>
                <a:latin typeface="Times New Roman" panose="02020603050405020304" pitchFamily="18" charset="0"/>
                <a:ea typeface="MyriadPro-Bold"/>
                <a:cs typeface="Times New Roman" panose="02020603050405020304" pitchFamily="18" charset="0"/>
              </a:rPr>
              <a:t>hakyndaky</a:t>
            </a:r>
            <a:r>
              <a:rPr lang="de-DE" sz="2400" b="1" dirty="0">
                <a:solidFill>
                  <a:prstClr val="black"/>
                </a:solidFill>
                <a:latin typeface="Times New Roman" panose="02020603050405020304" pitchFamily="18" charset="0"/>
                <a:ea typeface="MyriadPro-Bold"/>
                <a:cs typeface="Times New Roman" panose="02020603050405020304" pitchFamily="18" charset="0"/>
              </a:rPr>
              <a:t> </a:t>
            </a:r>
            <a:r>
              <a:rPr lang="de-DE" sz="2400" b="1" dirty="0" err="1">
                <a:solidFill>
                  <a:prstClr val="black"/>
                </a:solidFill>
                <a:latin typeface="Times New Roman" panose="02020603050405020304" pitchFamily="18" charset="0"/>
                <a:ea typeface="MyriadPro-Bold"/>
                <a:cs typeface="Times New Roman" panose="02020603050405020304" pitchFamily="18" charset="0"/>
              </a:rPr>
              <a:t>konwensiýa</a:t>
            </a:r>
            <a:endParaRPr lang="ru-RU" b="1"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smtClean="0">
                <a:latin typeface="Times New Roman" panose="02020603050405020304" pitchFamily="18" charset="0"/>
                <a:ea typeface="MyriadPro-Regular"/>
                <a:cs typeface="Times New Roman" panose="02020603050405020304" pitchFamily="18" charset="0"/>
              </a:rPr>
              <a:t>BMG-</a:t>
            </a:r>
            <a:r>
              <a:rPr lang="en-US" sz="2000" b="1" dirty="0" err="1" smtClean="0">
                <a:latin typeface="Times New Roman" panose="02020603050405020304" pitchFamily="18" charset="0"/>
                <a:ea typeface="MyriadPro-Regular"/>
                <a:cs typeface="Times New Roman" panose="02020603050405020304" pitchFamily="18" charset="0"/>
              </a:rPr>
              <a:t>niň</a:t>
            </a:r>
            <a:r>
              <a:rPr lang="en-US" sz="2000" b="1" dirty="0" smtClean="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Biodürlülik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hakyndaky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halkara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Konwensiýasyna</a:t>
            </a:r>
            <a:r>
              <a:rPr lang="en-US" sz="2000" b="1" dirty="0">
                <a:latin typeface="Times New Roman" panose="02020603050405020304" pitchFamily="18" charset="0"/>
                <a:ea typeface="MyriadPro-Regular"/>
                <a:cs typeface="Times New Roman" panose="02020603050405020304" pitchFamily="18" charset="0"/>
              </a:rPr>
              <a:t> (BDK) Rio-de </a:t>
            </a:r>
            <a:r>
              <a:rPr lang="en-US" sz="2000" b="1" dirty="0" err="1">
                <a:latin typeface="Times New Roman" panose="02020603050405020304" pitchFamily="18" charset="0"/>
                <a:ea typeface="MyriadPro-Regular"/>
                <a:cs typeface="Times New Roman" panose="02020603050405020304" pitchFamily="18" charset="0"/>
              </a:rPr>
              <a:t>Žaneýroda</a:t>
            </a:r>
            <a:r>
              <a:rPr lang="en-US" sz="2000" b="1" dirty="0">
                <a:latin typeface="Times New Roman" panose="02020603050405020304" pitchFamily="18" charset="0"/>
                <a:ea typeface="MyriadPro-Regular"/>
                <a:cs typeface="Times New Roman" panose="02020603050405020304" pitchFamily="18" charset="0"/>
              </a:rPr>
              <a:t> 1992-nji </a:t>
            </a:r>
            <a:r>
              <a:rPr lang="en-US" sz="2000" b="1" dirty="0" err="1">
                <a:latin typeface="Times New Roman" panose="02020603050405020304" pitchFamily="18" charset="0"/>
                <a:ea typeface="MyriadPro-Regular"/>
                <a:cs typeface="Times New Roman" panose="02020603050405020304" pitchFamily="18" charset="0"/>
              </a:rPr>
              <a:t>ýylyň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Iýun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aýynyň</a:t>
            </a:r>
            <a:r>
              <a:rPr lang="en-US" sz="2000" b="1" dirty="0">
                <a:latin typeface="Times New Roman" panose="02020603050405020304" pitchFamily="18" charset="0"/>
                <a:ea typeface="MyriadPro-Regular"/>
                <a:cs typeface="Times New Roman" panose="02020603050405020304" pitchFamily="18" charset="0"/>
              </a:rPr>
              <a:t> 5-inde </a:t>
            </a:r>
            <a:r>
              <a:rPr lang="en-US" sz="2000" b="1" dirty="0" err="1">
                <a:latin typeface="Times New Roman" panose="02020603050405020304" pitchFamily="18" charset="0"/>
                <a:ea typeface="MyriadPro-Regular"/>
                <a:cs typeface="Times New Roman" panose="02020603050405020304" pitchFamily="18" charset="0"/>
              </a:rPr>
              <a:t>Ýeriň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taryhy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Duşuşygynda</a:t>
            </a:r>
            <a:r>
              <a:rPr lang="en-US" sz="2000" b="1" dirty="0">
                <a:latin typeface="Times New Roman" panose="02020603050405020304" pitchFamily="18" charset="0"/>
                <a:ea typeface="MyriadPro-Regular"/>
                <a:cs typeface="Times New Roman" panose="02020603050405020304" pitchFamily="18" charset="0"/>
              </a:rPr>
              <a:t> 145 </a:t>
            </a:r>
            <a:r>
              <a:rPr lang="en-US" sz="2000" b="1" dirty="0" err="1">
                <a:latin typeface="Times New Roman" panose="02020603050405020304" pitchFamily="18" charset="0"/>
                <a:ea typeface="MyriadPro-Regular"/>
                <a:cs typeface="Times New Roman" panose="02020603050405020304" pitchFamily="18" charset="0"/>
              </a:rPr>
              <a:t>döwletiň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baştutanlary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tarapyndan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gol</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çekilipdi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a:t>
            </a:r>
            <a:r>
              <a:rPr lang="en-US" sz="2000" b="1" dirty="0">
                <a:latin typeface="Times New Roman" panose="02020603050405020304" pitchFamily="18" charset="0"/>
                <a:ea typeface="MyriadPro-Regular"/>
                <a:cs typeface="Times New Roman" panose="02020603050405020304" pitchFamily="18" charset="0"/>
              </a:rPr>
              <a:t> 30 </a:t>
            </a:r>
            <a:r>
              <a:rPr lang="en-US" sz="2000" b="1" dirty="0" err="1">
                <a:latin typeface="Times New Roman" panose="02020603050405020304" pitchFamily="18" charset="0"/>
                <a:ea typeface="MyriadPro-Regular"/>
                <a:cs typeface="Times New Roman" panose="02020603050405020304" pitchFamily="18" charset="0"/>
              </a:rPr>
              <a:t>ýurt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gol</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çekenden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soňra</a:t>
            </a:r>
            <a:r>
              <a:rPr lang="en-US" sz="2000" b="1" dirty="0">
                <a:latin typeface="Times New Roman" panose="02020603050405020304" pitchFamily="18" charset="0"/>
                <a:ea typeface="MyriadPro-Regular"/>
                <a:cs typeface="Times New Roman" panose="02020603050405020304" pitchFamily="18" charset="0"/>
              </a:rPr>
              <a:t> 90-njy </a:t>
            </a:r>
            <a:r>
              <a:rPr lang="en-US" sz="2000" b="1" dirty="0" err="1">
                <a:latin typeface="Times New Roman" panose="02020603050405020304" pitchFamily="18" charset="0"/>
                <a:ea typeface="MyriadPro-Regular"/>
                <a:cs typeface="Times New Roman" panose="02020603050405020304" pitchFamily="18" charset="0"/>
              </a:rPr>
              <a:t>gün</a:t>
            </a:r>
            <a:r>
              <a:rPr lang="en-US" sz="2000" b="1" dirty="0">
                <a:latin typeface="Times New Roman" panose="02020603050405020304" pitchFamily="18" charset="0"/>
                <a:ea typeface="MyriadPro-Regular"/>
                <a:cs typeface="Times New Roman" panose="02020603050405020304" pitchFamily="18" charset="0"/>
              </a:rPr>
              <a:t>, 1993-nji </a:t>
            </a:r>
            <a:r>
              <a:rPr lang="en-US" sz="2000" b="1" dirty="0" err="1">
                <a:latin typeface="Times New Roman" panose="02020603050405020304" pitchFamily="18" charset="0"/>
                <a:ea typeface="MyriadPro-Regular"/>
                <a:cs typeface="Times New Roman" panose="02020603050405020304" pitchFamily="18" charset="0"/>
              </a:rPr>
              <a:t>ýylyň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Bitaraplyk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aýynyň</a:t>
            </a:r>
            <a:r>
              <a:rPr lang="en-US" sz="2000" b="1" dirty="0">
                <a:latin typeface="Times New Roman" panose="02020603050405020304" pitchFamily="18" charset="0"/>
                <a:ea typeface="MyriadPro-Regular"/>
                <a:cs typeface="Times New Roman" panose="02020603050405020304" pitchFamily="18" charset="0"/>
              </a:rPr>
              <a:t> 29-ynda </a:t>
            </a:r>
            <a:r>
              <a:rPr lang="en-US" sz="2000" b="1" dirty="0" err="1">
                <a:latin typeface="Times New Roman" panose="02020603050405020304" pitchFamily="18" charset="0"/>
                <a:ea typeface="MyriadPro-Regular"/>
                <a:cs typeface="Times New Roman" panose="02020603050405020304" pitchFamily="18" charset="0"/>
              </a:rPr>
              <a:t>güýje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girdi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Häzirki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güne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çenli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Konwensiýany</a:t>
            </a:r>
            <a:r>
              <a:rPr lang="en-US" sz="2000" b="1" dirty="0">
                <a:latin typeface="Times New Roman" panose="02020603050405020304" pitchFamily="18" charset="0"/>
                <a:ea typeface="MyriadPro-Regular"/>
                <a:cs typeface="Times New Roman" panose="02020603050405020304" pitchFamily="18" charset="0"/>
              </a:rPr>
              <a:t> 188 </a:t>
            </a:r>
            <a:r>
              <a:rPr lang="en-US" sz="2000" b="1" dirty="0" err="1">
                <a:latin typeface="Times New Roman" panose="02020603050405020304" pitchFamily="18" charset="0"/>
                <a:ea typeface="MyriadPro-Regular"/>
                <a:cs typeface="Times New Roman" panose="02020603050405020304" pitchFamily="18" charset="0"/>
              </a:rPr>
              <a:t>ýurt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tassyklady</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BDK-</a:t>
            </a:r>
            <a:r>
              <a:rPr lang="en-US" sz="2000" b="1" dirty="0" err="1">
                <a:latin typeface="Times New Roman" panose="02020603050405020304" pitchFamily="18" charset="0"/>
                <a:ea typeface="MyriadPro-Bold"/>
                <a:cs typeface="Times New Roman" panose="02020603050405020304" pitchFamily="18" charset="0"/>
              </a:rPr>
              <a:t>nyň</a:t>
            </a: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Bold"/>
                <a:cs typeface="Times New Roman" panose="02020603050405020304" pitchFamily="18" charset="0"/>
              </a:rPr>
              <a:t>maksatlary</a:t>
            </a: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Bold"/>
                <a:cs typeface="Times New Roman" panose="02020603050405020304" pitchFamily="18" charset="0"/>
              </a:rPr>
              <a:t>şulardyr</a:t>
            </a:r>
            <a:r>
              <a:rPr lang="en-US" sz="2000" b="1" dirty="0">
                <a:latin typeface="Times New Roman" panose="02020603050405020304" pitchFamily="18" charset="0"/>
                <a:ea typeface="MyriadPro-Bold"/>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biodürlüligi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genetik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görnüş</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ekoulgam</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derejelerde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aýap</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saklamak</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onuň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düzüjilerini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durnukly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peýdalanmak</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a:latin typeface="Times New Roman" panose="02020603050405020304" pitchFamily="18" charset="0"/>
                <a:ea typeface="MyriadPro-Bold"/>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genetiki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baýlyklary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peýdalanmak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bilen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baglanyşykly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şol</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sanda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genetiki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baýlyklara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zerur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ygtyýarlygyň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berilmegine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bagly</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degişli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tilsimatlary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göwnejaý</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bermek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arkaly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şeýle</a:t>
            </a:r>
            <a:r>
              <a:rPr lang="en-US" sz="2000" b="1" dirty="0">
                <a:latin typeface="Times New Roman" panose="02020603050405020304" pitchFamily="18" charset="0"/>
                <a:ea typeface="MyriadPro-Regular"/>
                <a:cs typeface="Times New Roman" panose="02020603050405020304" pitchFamily="18" charset="0"/>
              </a:rPr>
              <a:t> hem </a:t>
            </a:r>
            <a:r>
              <a:rPr lang="en-US" sz="2000" b="1" dirty="0" err="1">
                <a:latin typeface="Times New Roman" panose="02020603050405020304" pitchFamily="18" charset="0"/>
                <a:ea typeface="MyriadPro-Regular"/>
                <a:cs typeface="Times New Roman" panose="02020603050405020304" pitchFamily="18" charset="0"/>
              </a:rPr>
              <a:t>göwnejaý</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maliýeleşdirmek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arkaly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bilelikde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adalatly</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deň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esasda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peýda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almak</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en-US" sz="2000" b="1" dirty="0" err="1">
                <a:latin typeface="Times New Roman" panose="02020603050405020304" pitchFamily="18" charset="0"/>
                <a:ea typeface="MyriadPro-Regular"/>
                <a:cs typeface="Times New Roman" panose="02020603050405020304" pitchFamily="18" charset="0"/>
              </a:rPr>
              <a:t>Türkmenistanyň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Hökümeti</a:t>
            </a:r>
            <a:r>
              <a:rPr lang="en-US" sz="2000" b="1" dirty="0">
                <a:latin typeface="Times New Roman" panose="02020603050405020304" pitchFamily="18" charset="0"/>
                <a:ea typeface="MyriadPro-Regular"/>
                <a:cs typeface="Times New Roman" panose="02020603050405020304" pitchFamily="18" charset="0"/>
              </a:rPr>
              <a:t> 1996-njy </a:t>
            </a:r>
            <a:r>
              <a:rPr lang="en-US" sz="2000" b="1" dirty="0" err="1">
                <a:latin typeface="Times New Roman" panose="02020603050405020304" pitchFamily="18" charset="0"/>
                <a:ea typeface="MyriadPro-Regular"/>
                <a:cs typeface="Times New Roman" panose="02020603050405020304" pitchFamily="18" charset="0"/>
              </a:rPr>
              <a:t>ýylyň</a:t>
            </a:r>
            <a:r>
              <a:rPr lang="en-US" sz="2000" b="1" dirty="0">
                <a:latin typeface="Times New Roman" panose="02020603050405020304" pitchFamily="18" charset="0"/>
                <a:ea typeface="MyriadPro-Regular"/>
                <a:cs typeface="Times New Roman" panose="02020603050405020304" pitchFamily="18" charset="0"/>
              </a:rPr>
              <a:t> </a:t>
            </a:r>
            <a:r>
              <a:rPr lang="tk-TM" sz="2000" b="1" dirty="0" smtClean="0">
                <a:latin typeface="Times New Roman" panose="02020603050405020304" pitchFamily="18" charset="0"/>
                <a:ea typeface="MyriadPro-Regular"/>
                <a:cs typeface="Times New Roman" panose="02020603050405020304" pitchFamily="18" charset="0"/>
              </a:rPr>
              <a:t>iýun</a:t>
            </a:r>
            <a:r>
              <a:rPr lang="en-US" sz="2000" b="1" dirty="0" smtClean="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aýynyň</a:t>
            </a:r>
            <a:r>
              <a:rPr lang="en-US" sz="2000" b="1" dirty="0">
                <a:latin typeface="Times New Roman" panose="02020603050405020304" pitchFamily="18" charset="0"/>
                <a:ea typeface="MyriadPro-Regular"/>
                <a:cs typeface="Times New Roman" panose="02020603050405020304" pitchFamily="18" charset="0"/>
              </a:rPr>
              <a:t> 18-inde </a:t>
            </a:r>
            <a:r>
              <a:rPr lang="en-US" sz="2000" b="1" dirty="0" err="1">
                <a:latin typeface="Times New Roman" panose="02020603050405020304" pitchFamily="18" charset="0"/>
                <a:ea typeface="MyriadPro-Regular"/>
                <a:cs typeface="Times New Roman" panose="02020603050405020304" pitchFamily="18" charset="0"/>
              </a:rPr>
              <a:t>biologik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dürlülik</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hakyndaky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Konwensiýany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tassyklady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goşulan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ýurtlar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biodürlüligiň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saklanylyşy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boýunça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milli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nutuklary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taýýarlaýarlar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hereket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etmegiň</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milli</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baş</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ugurlaryny</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meýilnamalaryny</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işläp</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taýýarlaýarlar</a:t>
            </a:r>
            <a:r>
              <a:rPr lang="en-US" sz="2000" b="1" dirty="0">
                <a:latin typeface="Times New Roman" panose="02020603050405020304" pitchFamily="18" charset="0"/>
                <a:ea typeface="MyriadPro-Regular"/>
                <a:cs typeface="Times New Roman" panose="02020603050405020304" pitchFamily="18" charset="0"/>
              </a:rPr>
              <a:t> we </a:t>
            </a:r>
            <a:r>
              <a:rPr lang="en-US" sz="2000" b="1" dirty="0" err="1">
                <a:latin typeface="Times New Roman" panose="02020603050405020304" pitchFamily="18" charset="0"/>
                <a:ea typeface="MyriadPro-Regular"/>
                <a:cs typeface="Times New Roman" panose="02020603050405020304" pitchFamily="18" charset="0"/>
              </a:rPr>
              <a:t>amala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aşyrýarlar</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diýlip</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Konwensiýanyň</a:t>
            </a:r>
            <a:r>
              <a:rPr lang="en-US" sz="2000" b="1" dirty="0">
                <a:latin typeface="Times New Roman" panose="02020603050405020304" pitchFamily="18" charset="0"/>
                <a:ea typeface="MyriadPro-Regular"/>
                <a:cs typeface="Times New Roman" panose="02020603050405020304" pitchFamily="18" charset="0"/>
              </a:rPr>
              <a:t> 6-njy </a:t>
            </a:r>
            <a:r>
              <a:rPr lang="en-US" sz="2000" b="1" dirty="0" err="1">
                <a:latin typeface="Times New Roman" panose="02020603050405020304" pitchFamily="18" charset="0"/>
                <a:ea typeface="MyriadPro-Regular"/>
                <a:cs typeface="Times New Roman" panose="02020603050405020304" pitchFamily="18" charset="0"/>
              </a:rPr>
              <a:t>maddasynda</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aýratyn</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şert</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hökmünde</a:t>
            </a:r>
            <a:r>
              <a:rPr lang="en-US" sz="2000" b="1" dirty="0">
                <a:latin typeface="Times New Roman" panose="02020603050405020304" pitchFamily="18" charset="0"/>
                <a:ea typeface="MyriadPro-Regular"/>
                <a:cs typeface="Times New Roman" panose="02020603050405020304" pitchFamily="18" charset="0"/>
              </a:rPr>
              <a:t> </a:t>
            </a:r>
            <a:r>
              <a:rPr lang="en-US" sz="2000" b="1" dirty="0" err="1">
                <a:latin typeface="Times New Roman" panose="02020603050405020304" pitchFamily="18" charset="0"/>
                <a:ea typeface="MyriadPro-Regular"/>
                <a:cs typeface="Times New Roman" panose="02020603050405020304" pitchFamily="18" charset="0"/>
              </a:rPr>
              <a:t>bellenilýär</a:t>
            </a:r>
            <a:r>
              <a:rPr lang="en-US" sz="2000" b="1" dirty="0">
                <a:latin typeface="Times New Roman" panose="02020603050405020304" pitchFamily="18" charset="0"/>
                <a:ea typeface="MyriadPro-Regular"/>
                <a:cs typeface="Times New Roman" panose="02020603050405020304" pitchFamily="18" charset="0"/>
              </a:rPr>
              <a:t>.</a:t>
            </a:r>
            <a:endParaRPr lang="ru-RU" sz="16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000" b="1" dirty="0">
                <a:latin typeface="Times New Roman" panose="02020603050405020304" pitchFamily="18" charset="0"/>
                <a:ea typeface="MyriadPro-Regular"/>
                <a:cs typeface="Times New Roman" panose="02020603050405020304" pitchFamily="18" charset="0"/>
              </a:rPr>
              <a:t>Türkmenistan biologik dürlülik babatda indiki guramalar bilen işjeň gatnaşyk saklaýar.</a:t>
            </a:r>
            <a:endParaRPr lang="ru-RU" sz="1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46815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6363" y="350169"/>
            <a:ext cx="11513127" cy="5755422"/>
          </a:xfrm>
          <a:prstGeom prst="rect">
            <a:avLst/>
          </a:prstGeom>
        </p:spPr>
        <p:txBody>
          <a:bodyPr wrap="square">
            <a:spAutoFit/>
          </a:bodyPr>
          <a:lstStyle/>
          <a:p>
            <a:pPr marL="342900" lvl="0" indent="-342900" algn="just">
              <a:lnSpc>
                <a:spcPct val="115000"/>
              </a:lnSpc>
              <a:spcAft>
                <a:spcPts val="0"/>
              </a:spcAft>
              <a:buFont typeface="+mj-lt"/>
              <a:buAutoNum type="arabicPeriod"/>
            </a:pP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Daşky</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gurşawy</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goramagyň</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meseleleri</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bilen</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halkara</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möçberinde</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ýörite</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meşgullanýan</a:t>
            </a:r>
            <a:r>
              <a:rPr lang="de-DE" sz="2000" b="1" dirty="0">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 </a:t>
            </a:r>
            <a:r>
              <a:rPr lang="de-DE" sz="2000" b="1" dirty="0" err="1">
                <a:ln>
                  <a:solidFill>
                    <a:srgbClr val="002060"/>
                  </a:solidFill>
                </a:ln>
                <a:latin typeface="Times New Roman" panose="02020603050405020304" pitchFamily="18" charset="0"/>
                <a:ea typeface="Times New Roman" panose="02020603050405020304" pitchFamily="18" charset="0"/>
                <a:cs typeface="Times New Roman" panose="02020603050405020304" pitchFamily="18" charset="0"/>
              </a:rPr>
              <a:t>guramalar</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Häzirki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döwürde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dünýäde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guramalarynyñ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onlarçasy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hereket</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edýär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Olaryñ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kuwwatlysy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abraýlysy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Onuñ</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dürli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ugurlar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boýunça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iş</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alyp</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barýan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bar.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Daşky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gurşawy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goramak</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meseleleriniň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çözülmeginde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hem 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ençeme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orny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uludyr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Ol</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şulardyr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UNEP-</a:t>
            </a:r>
            <a:r>
              <a:rPr lang="de-DE" sz="2000" dirty="0">
                <a:ln>
                  <a:solidFill>
                    <a:srgbClr val="002060"/>
                  </a:solidFill>
                </a:ln>
                <a:latin typeface="Times New Roman" panose="02020603050405020304" pitchFamily="18" charset="0"/>
                <a:ea typeface="MyriadPro-Bold"/>
                <a:cs typeface="Times New Roman" panose="02020603050405020304" pitchFamily="18" charset="0"/>
              </a:rPr>
              <a:t> 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daşky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gurşawy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1972-nji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UNESCO</a:t>
            </a:r>
            <a:r>
              <a:rPr lang="de-DE" sz="2000" dirty="0">
                <a:ln>
                  <a:solidFill>
                    <a:srgbClr val="002060"/>
                  </a:solidFill>
                </a:ln>
                <a:latin typeface="Times New Roman" panose="02020603050405020304" pitchFamily="18" charset="0"/>
                <a:ea typeface="MyriadPro-Bold"/>
                <a:cs typeface="Times New Roman" panose="02020603050405020304" pitchFamily="18" charset="0"/>
              </a:rPr>
              <a:t>-BMG-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ylym</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bilim</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medeniýet</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smtClean="0">
                <a:ln>
                  <a:solidFill>
                    <a:srgbClr val="002060"/>
                  </a:solidFill>
                </a:ln>
                <a:latin typeface="Times New Roman" panose="02020603050405020304" pitchFamily="18" charset="0"/>
                <a:ea typeface="MyriadPro-Bold"/>
                <a:cs typeface="Times New Roman" panose="02020603050405020304" pitchFamily="18" charset="0"/>
              </a:rPr>
              <a:t>guramasy1946-njy </a:t>
            </a:r>
            <a:r>
              <a:rPr lang="de-DE" sz="2000" dirty="0">
                <a:ln>
                  <a:solidFill>
                    <a:srgbClr val="002060"/>
                  </a:solidFill>
                </a:ln>
                <a:latin typeface="Times New Roman" panose="02020603050405020304" pitchFamily="18" charset="0"/>
                <a:ea typeface="MyriadPro-Bold"/>
                <a:cs typeface="Times New Roman" panose="02020603050405020304" pitchFamily="18" charset="0"/>
              </a:rPr>
              <a:t>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FAO-</a:t>
            </a:r>
            <a:r>
              <a:rPr lang="de-DE" sz="2000" dirty="0">
                <a:ln>
                  <a:solidFill>
                    <a:srgbClr val="002060"/>
                  </a:solidFill>
                </a:ln>
                <a:latin typeface="Times New Roman" panose="02020603050405020304" pitchFamily="18" charset="0"/>
                <a:ea typeface="MyriadPro-Bold"/>
                <a:cs typeface="Times New Roman" panose="02020603050405020304" pitchFamily="18" charset="0"/>
              </a:rPr>
              <a:t>BMG-</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oba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hojalyk</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1945-nji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WOZ-</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Bütindünýä</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saglygy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goraýyş</a:t>
            </a:r>
            <a:r>
              <a:rPr lang="de-DE" sz="2000" dirty="0">
                <a:ln>
                  <a:solidFill>
                    <a:srgbClr val="002060"/>
                  </a:solidFill>
                </a:ln>
                <a:latin typeface="Times New Roman" panose="02020603050405020304" pitchFamily="18" charset="0"/>
                <a:ea typeface="MyriadPro-Bold"/>
                <a:cs typeface="Times New Roman" panose="02020603050405020304" pitchFamily="18" charset="0"/>
              </a:rPr>
              <a:t> guramasy.1946-njy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MAGATE-</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Atom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energiýasy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agentlilik.1957-nji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Bu</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ýokardaky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ählisi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hem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hökümete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dahylly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Indiki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getirilen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bolsa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hökümete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dahylsyz</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guramalar</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smtClean="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000" b="1" dirty="0">
                <a:ln>
                  <a:solidFill>
                    <a:srgbClr val="002060"/>
                  </a:solidFill>
                </a:ln>
                <a:latin typeface="Times New Roman" panose="02020603050405020304" pitchFamily="18" charset="0"/>
                <a:ea typeface="MyriadPro-Bold"/>
                <a:cs typeface="Times New Roman" panose="02020603050405020304" pitchFamily="18" charset="0"/>
              </a:rPr>
              <a:t>IUCN </a:t>
            </a:r>
            <a:r>
              <a:rPr lang="de-DE" sz="2000" b="1" dirty="0" err="1">
                <a:ln>
                  <a:solidFill>
                    <a:srgbClr val="002060"/>
                  </a:solidFill>
                </a:ln>
                <a:latin typeface="Times New Roman" panose="02020603050405020304" pitchFamily="18" charset="0"/>
                <a:ea typeface="MyriadPro-Bold"/>
                <a:cs typeface="Times New Roman" panose="02020603050405020304" pitchFamily="18" charset="0"/>
              </a:rPr>
              <a:t>ýa</a:t>
            </a:r>
            <a:r>
              <a:rPr lang="de-DE" sz="2000" b="1" dirty="0">
                <a:ln>
                  <a:solidFill>
                    <a:srgbClr val="002060"/>
                  </a:solidFill>
                </a:ln>
                <a:latin typeface="Times New Roman" panose="02020603050405020304" pitchFamily="18" charset="0"/>
                <a:ea typeface="MyriadPro-Bold"/>
                <a:cs typeface="Times New Roman" panose="02020603050405020304" pitchFamily="18" charset="0"/>
              </a:rPr>
              <a:t>-da MSOP</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tebigaty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goramak</a:t>
            </a:r>
            <a:r>
              <a:rPr lang="de-DE" sz="2000" dirty="0">
                <a:ln>
                  <a:solidFill>
                    <a:srgbClr val="002060"/>
                  </a:solidFill>
                </a:ln>
                <a:latin typeface="Times New Roman" panose="02020603050405020304" pitchFamily="18" charset="0"/>
                <a:ea typeface="MyriadPro-Bold"/>
                <a:cs typeface="Times New Roman" panose="02020603050405020304" pitchFamily="18" charset="0"/>
              </a:rPr>
              <a:t> jemgyýeti.1948-nji ýylda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Fontenblodda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Fransiýa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döredildi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Bu</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işi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faunanyň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floranyň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halkara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satuwy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baradaky</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Waşington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konwensiýasynyň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(CITES)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durmuşa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geçirilmegine</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ýardam</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edýär</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Bu</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gurama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ýitip</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barýan</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görnüşleri</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Gyzyl</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kitaba</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girizmegiň</a:t>
            </a:r>
            <a:r>
              <a:rPr lang="de-DE" sz="2000" dirty="0">
                <a:ln>
                  <a:solidFill>
                    <a:srgbClr val="002060"/>
                  </a:solidFill>
                </a:ln>
                <a:latin typeface="Times New Roman" panose="02020603050405020304" pitchFamily="18" charset="0"/>
                <a:ea typeface="MyriadPro-Bold"/>
                <a:cs typeface="Times New Roman" panose="02020603050405020304" pitchFamily="18" charset="0"/>
              </a:rPr>
              <a:t> </a:t>
            </a:r>
            <a:r>
              <a:rPr lang="de-DE" sz="2000" dirty="0" err="1">
                <a:ln>
                  <a:solidFill>
                    <a:srgbClr val="002060"/>
                  </a:solidFill>
                </a:ln>
                <a:latin typeface="Times New Roman" panose="02020603050405020304" pitchFamily="18" charset="0"/>
                <a:ea typeface="MyriadPro-Bold"/>
                <a:cs typeface="Times New Roman" panose="02020603050405020304" pitchFamily="18" charset="0"/>
              </a:rPr>
              <a:t>inisiatorydyr</a:t>
            </a:r>
            <a:r>
              <a:rPr lang="de-DE" sz="2000" dirty="0">
                <a:ln>
                  <a:solidFill>
                    <a:srgbClr val="002060"/>
                  </a:solidFill>
                </a:ln>
                <a:latin typeface="Times New Roman" panose="02020603050405020304" pitchFamily="18" charset="0"/>
                <a:ea typeface="MyriadPro-Bold"/>
                <a:cs typeface="Times New Roman" panose="02020603050405020304" pitchFamily="18" charset="0"/>
              </a:rPr>
              <a:t>.</a:t>
            </a:r>
            <a:endParaRPr lang="ru-RU" sz="1600" dirty="0">
              <a:ln>
                <a:solidFill>
                  <a:srgbClr val="00206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749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6473" y="390993"/>
            <a:ext cx="11125200" cy="5543056"/>
          </a:xfrm>
          <a:prstGeom prst="rect">
            <a:avLst/>
          </a:prstGeom>
        </p:spPr>
        <p:txBody>
          <a:bodyPr wrap="square">
            <a:spAutoFit/>
          </a:bodyPr>
          <a:lstStyle/>
          <a:p>
            <a:pPr indent="457200" algn="just">
              <a:lnSpc>
                <a:spcPct val="115000"/>
              </a:lnSpc>
              <a:spcAft>
                <a:spcPts val="0"/>
              </a:spcAft>
            </a:pP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WWF-</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ýabany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tebigaty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goramagyň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bütindünýä</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fondy.1961-nji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dθredilen.Bütin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düňýäde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27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milli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bölümleri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5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mln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meýletin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agzalary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bar.</a:t>
            </a:r>
            <a:endParaRPr lang="ru-RU" sz="2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Rim</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kluby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Adam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tebigat</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gatnaşyklarynyň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sazlaşygynyň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möhümligi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barada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halkalaryň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arasynda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wagyz</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işlerini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geçirýän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hökümete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dahylsyz</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gurama.1972-nji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döredildi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t>
            </a:r>
            <a:endParaRPr lang="ru-RU" sz="2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ekologiki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sudy-1994-nji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Mehikoda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döredildi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Sudyň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düzüminde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24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döwletden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29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hukuk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goraýjy-ekologlar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işleýär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t>
            </a:r>
            <a:endParaRPr lang="ru-RU" sz="2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Greenpeace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ýaşyl</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düňýä</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guramanyň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maksady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daşky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gurşawyň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bozulmagynyň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öňüni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almakdyr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1971-nji ýylda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Kanadada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döredildi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32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döwletde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bölümleri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1,5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mln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agzasy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Bold"/>
                <a:cs typeface="Times New Roman" panose="02020603050405020304" pitchFamily="18" charset="0"/>
              </a:rPr>
              <a:t> bar.</a:t>
            </a:r>
            <a:endParaRPr lang="ru-RU"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9730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7769" y="285111"/>
            <a:ext cx="11132820" cy="5584670"/>
          </a:xfrm>
          <a:prstGeom prst="rect">
            <a:avLst/>
          </a:prstGeom>
        </p:spPr>
        <p:txBody>
          <a:bodyPr wrap="square">
            <a:spAutoFit/>
          </a:bodyPr>
          <a:lstStyle/>
          <a:p>
            <a:pPr lvl="0" algn="just">
              <a:lnSpc>
                <a:spcPct val="115000"/>
              </a:lnSpc>
              <a:spcAft>
                <a:spcPts val="0"/>
              </a:spcAft>
            </a:pPr>
            <a:r>
              <a:rPr lang="tk-TM" sz="2600" b="1" dirty="0" smtClean="0">
                <a:ln>
                  <a:solidFill>
                    <a:srgbClr val="0070C0"/>
                  </a:solidFill>
                </a:ln>
                <a:latin typeface="Times New Roman" panose="02020603050405020304" pitchFamily="18" charset="0"/>
                <a:ea typeface="MyriadPro-Bold"/>
                <a:cs typeface="Times New Roman" panose="02020603050405020304" pitchFamily="18" charset="0"/>
              </a:rPr>
              <a:t>2. </a:t>
            </a:r>
            <a:r>
              <a:rPr lang="de-DE" sz="2600" b="1" dirty="0" err="1" smtClean="0">
                <a:ln>
                  <a:solidFill>
                    <a:srgbClr val="0070C0"/>
                  </a:solidFill>
                </a:ln>
                <a:latin typeface="Times New Roman" panose="02020603050405020304" pitchFamily="18" charset="0"/>
                <a:ea typeface="MyriadPro-Bold"/>
                <a:cs typeface="Times New Roman" panose="02020603050405020304" pitchFamily="18" charset="0"/>
              </a:rPr>
              <a:t>Türkmenistan</a:t>
            </a:r>
            <a:r>
              <a:rPr lang="de-DE" sz="2600" b="1" dirty="0" smtClean="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döwleti</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tarapyndan</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halkara</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sebitara</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guramalary</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bilen</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iki</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köptaraplaýyn</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hyzmatdaşlygyň</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ýola</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goýulmagy</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olaryň</a:t>
            </a:r>
            <a:r>
              <a:rPr lang="de-DE" sz="26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600" b="1" dirty="0" err="1">
                <a:ln>
                  <a:solidFill>
                    <a:srgbClr val="0070C0"/>
                  </a:solidFill>
                </a:ln>
                <a:latin typeface="Times New Roman" panose="02020603050405020304" pitchFamily="18" charset="0"/>
                <a:ea typeface="MyriadPro-Bold"/>
                <a:cs typeface="Times New Roman" panose="02020603050405020304" pitchFamily="18" charset="0"/>
              </a:rPr>
              <a:t>ösdürilmegi</a:t>
            </a:r>
            <a:endParaRPr lang="ru-RU" sz="2600"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15000"/>
              </a:lnSpc>
              <a:spcAft>
                <a:spcPts val="0"/>
              </a:spcAft>
            </a:pP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Türkmenistan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Eýran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Yslam</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Respublikasy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Özbegistan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Respublikasy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Birleşen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Arap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Emirlikleri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bilen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daşky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gurşawy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goramak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babatdaky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hakynda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ikitaraplaýyn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ylalaşyklar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hakydanamalar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memorandumlar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baglaşdy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a:t>
            </a:r>
            <a:endParaRPr lang="ru-RU" sz="2600"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0"/>
              </a:spcAft>
            </a:pP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Türkmenistanyň</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Tebigaty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goramak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ministrligi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daşky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gurşawy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goramak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meseleleri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aýratyn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-da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biodürlüligi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saklamak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boýunça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Dünýä</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Ekologik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gaznasy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(DEG), BMGÖM, ÝUNEP,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Bütindünýä</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banky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Aziýa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ösüş</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banky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(AÖB),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Ýabany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tebigatyň</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Bütindünýä</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gaznasy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(WWF), ÝES-TASIS, ÝHHG,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Tehniki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baradaky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German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jemgyýeti</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(GTZ), FAO,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ösüş</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baradaky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Türk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gullugy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(TIKA), ÝUSAID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beýlekiler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ýaly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köp</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sanly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halkara</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guramalary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we</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gulluklary</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bilen</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işjeň</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hyzmatdaşlyk</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 </a:t>
            </a:r>
            <a:r>
              <a:rPr lang="de-DE" sz="2600" dirty="0" err="1">
                <a:ln>
                  <a:solidFill>
                    <a:srgbClr val="0070C0"/>
                  </a:solidFill>
                </a:ln>
                <a:latin typeface="Times New Roman" panose="02020603050405020304" pitchFamily="18" charset="0"/>
                <a:ea typeface="MyriadPro-Regular"/>
                <a:cs typeface="Times New Roman" panose="02020603050405020304" pitchFamily="18" charset="0"/>
              </a:rPr>
              <a:t>edýär</a:t>
            </a:r>
            <a:r>
              <a:rPr lang="de-DE" sz="2600" dirty="0">
                <a:ln>
                  <a:solidFill>
                    <a:srgbClr val="0070C0"/>
                  </a:solidFill>
                </a:ln>
                <a:latin typeface="Times New Roman" panose="02020603050405020304" pitchFamily="18" charset="0"/>
                <a:ea typeface="MyriadPro-Regular"/>
                <a:cs typeface="Times New Roman" panose="02020603050405020304" pitchFamily="18" charset="0"/>
              </a:rPr>
              <a:t>.</a:t>
            </a:r>
            <a:endParaRPr lang="ru-RU" sz="2600" dirty="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3520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4909" y="238486"/>
            <a:ext cx="11139055" cy="5511637"/>
          </a:xfrm>
          <a:prstGeom prst="rect">
            <a:avLst/>
          </a:prstGeom>
        </p:spPr>
        <p:txBody>
          <a:bodyPr wrap="square">
            <a:spAutoFit/>
          </a:bodyPr>
          <a:lstStyle/>
          <a:p>
            <a:pPr indent="457200" algn="just">
              <a:lnSpc>
                <a:spcPct val="115000"/>
              </a:lnSpc>
              <a:spcAft>
                <a:spcPts val="0"/>
              </a:spcAft>
            </a:pP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Türkmenistanyň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Oba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hojalygy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Suw</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hojalygy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ministrlikleri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tarapyndan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germoplazmany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gowulandyrmak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genetik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serisdeleri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gorap</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saklamak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seyle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hem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suw</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toprak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baýlyklaryny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dolandyrmak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boýunça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Guraklyk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sebitlerde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oba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barlaglarynyn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merkezi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(IKARDA),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Osumliklerin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genetik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baylyklarynyn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instituty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(IPGRI),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Bugdayy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mekgejoweni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gowulandyrmak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boyunca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merkez</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(SIMMIT), Oba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ylmy-barlaglarynyň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gaznasy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(IFAD),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Halkara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oba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hojalyk</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barlaglarynyň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Awstraliya</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merkezi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(ASIAR), FAO, AOB,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Yslam</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ösüs</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banky</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(YOB)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we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beylekiler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bilen</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hyzmatdaşlygyň</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çäklerinde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bilelikdaki</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taslamalar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ýerine</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 </a:t>
            </a:r>
            <a:r>
              <a:rPr lang="de-DE"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ýetirilyär</a:t>
            </a:r>
            <a:r>
              <a:rPr lang="de-DE"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MyriadPro-Regular"/>
                <a:cs typeface="Times New Roman" panose="02020603050405020304" pitchFamily="18" charset="0"/>
              </a:rPr>
              <a:t>.</a:t>
            </a:r>
            <a:endParaRPr lang="ru-RU"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84459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0"/>
            <a:ext cx="11457709" cy="6463308"/>
          </a:xfrm>
          <a:prstGeom prst="rect">
            <a:avLst/>
          </a:prstGeom>
        </p:spPr>
        <p:txBody>
          <a:bodyPr wrap="square">
            <a:spAutoFit/>
          </a:bodyPr>
          <a:lstStyle/>
          <a:p>
            <a:pPr lvl="0" algn="just">
              <a:lnSpc>
                <a:spcPct val="115000"/>
              </a:lnSpc>
              <a:spcAft>
                <a:spcPts val="0"/>
              </a:spcAft>
            </a:pPr>
            <a:r>
              <a:rPr lang="tk-TM" sz="2400" b="1" dirty="0" smtClean="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smtClean="0">
                <a:ln>
                  <a:solidFill>
                    <a:srgbClr val="0070C0"/>
                  </a:solidFill>
                </a:ln>
                <a:latin typeface="Times New Roman" panose="02020603050405020304" pitchFamily="18" charset="0"/>
                <a:ea typeface="MyriadPro-Bold"/>
                <a:cs typeface="Times New Roman" panose="02020603050405020304" pitchFamily="18" charset="0"/>
              </a:rPr>
              <a:t>BMG-</a:t>
            </a:r>
            <a:r>
              <a:rPr lang="de-DE" sz="2400" b="1" dirty="0" err="1" smtClean="0">
                <a:ln>
                  <a:solidFill>
                    <a:srgbClr val="0070C0"/>
                  </a:solidFill>
                </a:ln>
                <a:latin typeface="Times New Roman" panose="02020603050405020304" pitchFamily="18" charset="0"/>
                <a:ea typeface="MyriadPro-Bold"/>
                <a:cs typeface="Times New Roman" panose="02020603050405020304" pitchFamily="18" charset="0"/>
              </a:rPr>
              <a:t>niň</a:t>
            </a:r>
            <a:r>
              <a:rPr lang="de-DE" sz="2400" b="1" dirty="0" smtClean="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Ozon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goramak</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baradaky</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Wena</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konwensiýasy</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oňa</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a:ln>
                  <a:solidFill>
                    <a:srgbClr val="0070C0"/>
                  </a:solidFill>
                </a:ln>
                <a:latin typeface="Times New Roman" panose="02020603050405020304" pitchFamily="18" charset="0"/>
                <a:ea typeface="MyriadPro-Bold"/>
                <a:cs typeface="Times New Roman" panose="02020603050405020304" pitchFamily="18" charset="0"/>
              </a:rPr>
              <a:t>Türkmenistanyň</a:t>
            </a:r>
            <a:r>
              <a:rPr lang="de-DE" sz="2400" b="1"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b="1" dirty="0" err="1" smtClean="0">
                <a:ln>
                  <a:solidFill>
                    <a:srgbClr val="0070C0"/>
                  </a:solidFill>
                </a:ln>
                <a:latin typeface="Times New Roman" panose="02020603050405020304" pitchFamily="18" charset="0"/>
                <a:ea typeface="MyriadPro-Bold"/>
                <a:cs typeface="Times New Roman" panose="02020603050405020304" pitchFamily="18" charset="0"/>
              </a:rPr>
              <a:t>goşulmagy</a:t>
            </a:r>
            <a:r>
              <a:rPr lang="tk-TM" dirty="0" smtClean="0">
                <a:ln>
                  <a:solidFill>
                    <a:srgbClr val="0070C0"/>
                  </a:solidFill>
                </a:ln>
                <a:latin typeface="Calibri" panose="020F0502020204030204" pitchFamily="34" charset="0"/>
                <a:ea typeface="MyriadPro-Bold"/>
                <a:cs typeface="Times New Roman" panose="02020603050405020304" pitchFamily="18" charset="0"/>
              </a:rPr>
              <a:t>. </a:t>
            </a:r>
            <a:r>
              <a:rPr lang="de-DE" sz="2400" dirty="0" smtClean="0">
                <a:ln>
                  <a:solidFill>
                    <a:srgbClr val="0070C0"/>
                  </a:solidFill>
                </a:ln>
                <a:latin typeface="Times New Roman" panose="02020603050405020304" pitchFamily="18" charset="0"/>
                <a:ea typeface="MyriadPro-Bold"/>
                <a:cs typeface="Times New Roman" panose="02020603050405020304" pitchFamily="18" charset="0"/>
              </a:rPr>
              <a:t>1982-nji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ýanwarynda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UNEP-</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ýörite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hukuk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tehniki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ekspertleriň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goramakda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älem</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möçberiniň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çäklerindäki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konwensiýasyny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düzmek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boýunça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geçirilen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ilkinji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maslahaty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dünýä</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hyzmatdaşlygynyň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krizisine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beren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jogaby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boldy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1985-nji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mart</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aýynda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şäherinde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goramak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baradaky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ilkinji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ekologik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konwensiýa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goramak</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barada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BMG-</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nyň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konwensiýasy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1987-nji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sentýabr</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aýynda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Monrealda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ozon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gatlagyny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dargadyjy</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maddalar</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boýunça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Monreal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beýanyna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gol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çekildi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Bu</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beýana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birnäçe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düzedişler</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girizildi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a:ln>
                  <a:solidFill>
                    <a:srgbClr val="0070C0"/>
                  </a:solidFill>
                </a:ln>
                <a:latin typeface="Times New Roman" panose="02020603050405020304" pitchFamily="18" charset="0"/>
                <a:ea typeface="MyriadPro-Bold"/>
                <a:cs typeface="Times New Roman" panose="02020603050405020304" pitchFamily="18" charset="0"/>
              </a:rPr>
              <a:t>London düzedişi-1990ý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1992-nji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10-njy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awgustynda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güýje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Kopengagen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1992-nji ýylda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1994-jni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14-nji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iýunynda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güýje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err="1">
                <a:ln>
                  <a:solidFill>
                    <a:srgbClr val="0070C0"/>
                  </a:solidFill>
                </a:ln>
                <a:latin typeface="Times New Roman" panose="02020603050405020304" pitchFamily="18" charset="0"/>
                <a:ea typeface="MyriadPro-Bold"/>
                <a:cs typeface="Times New Roman" panose="02020603050405020304" pitchFamily="18" charset="0"/>
              </a:rPr>
              <a:t>Monreal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1997-nji ýylda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we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1999-njy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ýanwarynda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guýje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smtClean="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457200" algn="l"/>
              </a:tabLst>
            </a:pPr>
            <a:r>
              <a:rPr lang="de-DE" sz="2400" dirty="0" err="1">
                <a:ln>
                  <a:solidFill>
                    <a:srgbClr val="0070C0"/>
                  </a:solidFill>
                </a:ln>
                <a:latin typeface="Times New Roman" panose="02020603050405020304" pitchFamily="18" charset="0"/>
                <a:ea typeface="MyriadPro-Bold"/>
                <a:cs typeface="Times New Roman" panose="02020603050405020304" pitchFamily="18" charset="0"/>
              </a:rPr>
              <a:t>Pekin</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düzedişi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1999-njy ýylda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kabul</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edildi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 2000-nji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ýylyň</a:t>
            </a:r>
            <a:r>
              <a:rPr lang="de-DE" sz="2400" dirty="0">
                <a:ln>
                  <a:solidFill>
                    <a:srgbClr val="0070C0"/>
                  </a:solidFill>
                </a:ln>
                <a:latin typeface="Times New Roman" panose="02020603050405020304" pitchFamily="18" charset="0"/>
                <a:ea typeface="MyriadPro-Bold"/>
                <a:cs typeface="Times New Roman" panose="02020603050405020304" pitchFamily="18" charset="0"/>
              </a:rPr>
              <a:t> 1-nji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ýanwarynda</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güýje</a:t>
            </a:r>
            <a:r>
              <a:rPr lang="de-DE" sz="2400" dirty="0">
                <a:ln>
                  <a:solidFill>
                    <a:srgbClr val="0070C0"/>
                  </a:solidFill>
                </a:ln>
                <a:latin typeface="Times New Roman" panose="02020603050405020304" pitchFamily="18" charset="0"/>
                <a:ea typeface="MyriadPro-Bold"/>
                <a:cs typeface="Times New Roman" panose="02020603050405020304" pitchFamily="18" charset="0"/>
              </a:rPr>
              <a:t> </a:t>
            </a:r>
            <a:r>
              <a:rPr lang="de-DE" sz="2400" dirty="0" err="1">
                <a:ln>
                  <a:solidFill>
                    <a:srgbClr val="0070C0"/>
                  </a:solidFill>
                </a:ln>
                <a:latin typeface="Times New Roman" panose="02020603050405020304" pitchFamily="18" charset="0"/>
                <a:ea typeface="MyriadPro-Bold"/>
                <a:cs typeface="Times New Roman" panose="02020603050405020304" pitchFamily="18" charset="0"/>
              </a:rPr>
              <a:t>girdi</a:t>
            </a:r>
            <a:r>
              <a:rPr lang="de-DE" sz="2400" dirty="0">
                <a:ln>
                  <a:solidFill>
                    <a:srgbClr val="0070C0"/>
                  </a:solidFill>
                </a:ln>
                <a:latin typeface="Times New Roman" panose="02020603050405020304" pitchFamily="18" charset="0"/>
                <a:ea typeface="MyriadPro-Bold"/>
                <a:cs typeface="Times New Roman" panose="02020603050405020304" pitchFamily="18" charset="0"/>
              </a:rPr>
              <a:t>.</a:t>
            </a:r>
            <a:endParaRPr lang="ru-RU" dirty="0">
              <a:ln>
                <a:solidFill>
                  <a:srgbClr val="0070C0"/>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40601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4035" y="367820"/>
            <a:ext cx="11360728" cy="5823133"/>
          </a:xfrm>
          <a:prstGeom prst="rect">
            <a:avLst/>
          </a:prstGeom>
        </p:spPr>
        <p:txBody>
          <a:bodyPr wrap="square">
            <a:spAutoFit/>
          </a:bodyPr>
          <a:lstStyle/>
          <a:p>
            <a:pPr lvl="0" algn="just">
              <a:lnSpc>
                <a:spcPct val="115000"/>
              </a:lnSpc>
              <a:spcAft>
                <a:spcPts val="0"/>
              </a:spcAft>
            </a:pPr>
            <a:r>
              <a:rPr lang="tk-TM" sz="2800" b="1" dirty="0"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4.</a:t>
            </a:r>
            <a:r>
              <a:rPr lang="tk-TM" sz="2800" b="1" dirty="0"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BMG-</a:t>
            </a:r>
            <a:r>
              <a:rPr lang="de-DE" sz="2800" b="1" dirty="0" err="1"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niň</a:t>
            </a:r>
            <a:r>
              <a:rPr lang="de-DE" sz="2800" b="1" dirty="0"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Klim</a:t>
            </a:r>
            <a:r>
              <a:rPr lang="tk-TM" sz="2800" b="1" dirty="0"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a</a:t>
            </a:r>
            <a:r>
              <a:rPr lang="de-DE" sz="2800" b="1" dirty="0" err="1"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tyň</a:t>
            </a:r>
            <a:r>
              <a:rPr lang="de-DE" sz="2800" b="1" dirty="0" smtClean="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üýtgemegi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baradaky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çäklendiriji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konwensiýasy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(KÜÇK)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we</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Kioto</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Bold"/>
                <a:cs typeface="Times New Roman" panose="02020603050405020304" pitchFamily="18" charset="0"/>
              </a:rPr>
              <a:t>beýany</a:t>
            </a:r>
            <a:endParaRPr lang="ru-RU" sz="2000" b="1" dirty="0" smtClean="0">
              <a:ln w="10160">
                <a:solidFill>
                  <a:schemeClr val="accent5"/>
                </a:solidFill>
                <a:prstDash val="solid"/>
              </a:ln>
              <a:effectLst>
                <a:outerShdw blurRad="38100" dist="22860" dir="5400000" algn="tl" rotWithShape="0">
                  <a:srgbClr val="000000">
                    <a:alpha val="30000"/>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BMG-</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niň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klimatyň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üýtgemegi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baradaky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Çäklendiriji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konwensiýasy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1992-nji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ýylyň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maý</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aýynda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Rio-de-</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Žaneýroda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BMG-</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niň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daşky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gurşaw</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we</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ösüş</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baradaky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Konferensiýasynda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Ýer</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Sammiti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kabul</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edildi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we</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1994-nji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ýylyň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mart</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aýynda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güýje</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girdi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KÜÇK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atmosferada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parnik</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gazlarynyň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toplanmalaryny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durnuklaşdyrmaga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we</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klimatyň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mümkin</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bolan</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üýtgemeleriniň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öňüni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almaga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gönükdirilen</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XX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asyryň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iň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uly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ekologik</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halkara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ylalaşygydyr</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Häzirki</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wagtda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ýurtlaryň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190-dan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gowragy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Konwensiýanyň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Taraplarydyr</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Konwensiýanyň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ahyrky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maksady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parnik</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gazlarynyň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(PG)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atmosferadaky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toplanmasynyň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klimat</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ulgamyna</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adamyň</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howply</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antropogen</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täsirine</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ýol</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bermeýän</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derejede</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r>
              <a:rPr lang="de-DE" sz="2800" b="1" dirty="0" err="1">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durnuklaşdyrylmagydyr</a:t>
            </a:r>
            <a:r>
              <a:rPr lang="de-DE" sz="2800" b="1" dirty="0">
                <a:ln w="10160">
                  <a:solidFill>
                    <a:schemeClr val="accent5"/>
                  </a:solidFill>
                  <a:prstDash val="solid"/>
                </a:ln>
                <a:effectLst>
                  <a:outerShdw blurRad="38100" dist="22860" dir="5400000" algn="tl" rotWithShape="0">
                    <a:srgbClr val="000000">
                      <a:alpha val="30000"/>
                    </a:srgbClr>
                  </a:outerShdw>
                </a:effectLst>
                <a:latin typeface="Times New Roman" panose="02020603050405020304" pitchFamily="18" charset="0"/>
                <a:ea typeface="MyriadPro-Regular"/>
              </a:rPr>
              <a:t>. </a:t>
            </a:r>
            <a:endParaRPr lang="ru-RU" sz="2800" b="1" dirty="0">
              <a:ln w="10160">
                <a:solidFill>
                  <a:schemeClr val="accent5"/>
                </a:solidFill>
                <a:prstDash val="solid"/>
              </a:ln>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5218266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3007" y="1067998"/>
            <a:ext cx="11315700" cy="4552015"/>
          </a:xfrm>
          <a:prstGeom prst="rect">
            <a:avLst/>
          </a:prstGeom>
        </p:spPr>
        <p:txBody>
          <a:bodyPr wrap="square">
            <a:spAutoFit/>
          </a:bodyPr>
          <a:lstStyle/>
          <a:p>
            <a:pPr indent="450215" algn="just">
              <a:lnSpc>
                <a:spcPct val="115000"/>
              </a:lnSpc>
              <a:spcAft>
                <a:spcPts val="0"/>
              </a:spcAft>
            </a:pP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Kioto</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beýanynyň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BMG-</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niň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KÜÇK-</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inden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tapawudy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taraplar</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tarapyndan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kabul</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edilen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borçnamalaryň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hukuk</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taýdan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borçly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ediji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häsiýetidir</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Beýan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2005-nji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ýylyň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fewral</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aýynyň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16-synda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güýje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girdi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Häzirki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wagtda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Kioto</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beýany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ýurtlaryň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150-si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tarapyndan</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tassyklanyldy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we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şu</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aşakdaky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esasy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parnik</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gazlarynyň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uglerodyň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ikili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okisiniň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(CO</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2</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metanyň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(CH</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4</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azotyň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zakisiniň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(N</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2</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O),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gidroftorkarbonatlaryň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(HFCs),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perftorkarbonatlaryň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(PFCs)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we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sulfogeksaftoridleriň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(SF</a:t>
            </a:r>
            <a:r>
              <a:rPr lang="de-DE" sz="2800" baseline="-250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6</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atmosfera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zyňyndylarynyň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umumy</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möçberini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azaltmak</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boýunça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ösen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ýurtlaryň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borçnamalarynyň</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ýerine</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ýetirilmegini</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a:ln>
                  <a:solidFill>
                    <a:schemeClr val="accent5">
                      <a:lumMod val="75000"/>
                    </a:schemeClr>
                  </a:solidFill>
                </a:ln>
                <a:latin typeface="Times New Roman" panose="02020603050405020304" pitchFamily="18" charset="0"/>
                <a:ea typeface="MyriadPro-Regular"/>
                <a:cs typeface="Times New Roman" panose="02020603050405020304" pitchFamily="18" charset="0"/>
              </a:rPr>
              <a:t>nazarda</a:t>
            </a:r>
            <a:r>
              <a:rPr lang="de-DE" sz="2800" dirty="0">
                <a:ln>
                  <a:solidFill>
                    <a:schemeClr val="accent5">
                      <a:lumMod val="75000"/>
                    </a:schemeClr>
                  </a:solidFill>
                </a:ln>
                <a:latin typeface="Times New Roman" panose="02020603050405020304" pitchFamily="18" charset="0"/>
                <a:ea typeface="MyriadPro-Regular"/>
                <a:cs typeface="Times New Roman" panose="02020603050405020304" pitchFamily="18" charset="0"/>
              </a:rPr>
              <a:t> </a:t>
            </a:r>
            <a:r>
              <a:rPr lang="de-DE" sz="2800" dirty="0" err="1" smtClean="0">
                <a:ln>
                  <a:solidFill>
                    <a:schemeClr val="accent5">
                      <a:lumMod val="75000"/>
                    </a:schemeClr>
                  </a:solidFill>
                </a:ln>
                <a:latin typeface="Times New Roman" panose="02020603050405020304" pitchFamily="18" charset="0"/>
                <a:ea typeface="MyriadPro-Regular"/>
                <a:cs typeface="Times New Roman" panose="02020603050405020304" pitchFamily="18" charset="0"/>
              </a:rPr>
              <a:t>tutýar</a:t>
            </a:r>
            <a:r>
              <a:rPr lang="tk-TM" sz="2000" dirty="0" smtClean="0">
                <a:ln>
                  <a:solidFill>
                    <a:schemeClr val="accent5">
                      <a:lumMod val="75000"/>
                    </a:schemeClr>
                  </a:solidFill>
                </a:ln>
                <a:latin typeface="Calibri" panose="020F0502020204030204" pitchFamily="34" charset="0"/>
                <a:ea typeface="MyriadPro-Regular"/>
                <a:cs typeface="Times New Roman" panose="02020603050405020304" pitchFamily="18" charset="0"/>
              </a:rPr>
              <a:t>.</a:t>
            </a:r>
            <a:endParaRPr lang="ru-RU" sz="2000" dirty="0">
              <a:ln>
                <a:solidFill>
                  <a:schemeClr val="accent5">
                    <a:lumMod val="75000"/>
                  </a:schemeClr>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53467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060" y="589553"/>
            <a:ext cx="11315700" cy="5588902"/>
          </a:xfrm>
          <a:prstGeom prst="rect">
            <a:avLst/>
          </a:prstGeom>
        </p:spPr>
        <p:txBody>
          <a:bodyPr wrap="square">
            <a:spAutoFit/>
          </a:bodyPr>
          <a:lstStyle/>
          <a:p>
            <a:pPr lvl="0" indent="450215" algn="just">
              <a:lnSpc>
                <a:spcPct val="115000"/>
              </a:lnSpc>
            </a:pPr>
            <a:r>
              <a:rPr lang="tk-TM" sz="2400" b="1" dirty="0" smtClean="0">
                <a:ln>
                  <a:solidFill>
                    <a:srgbClr val="C42F1A">
                      <a:lumMod val="75000"/>
                    </a:srgbClr>
                  </a:solidFill>
                </a:ln>
                <a:latin typeface="Calibri" panose="020F0502020204030204" pitchFamily="34" charset="0"/>
                <a:ea typeface="MyriadPro-Bold"/>
                <a:cs typeface="Times New Roman" panose="02020603050405020304" pitchFamily="18" charset="0"/>
              </a:rPr>
              <a:t>5. </a:t>
            </a:r>
            <a:r>
              <a:rPr lang="de-DE" sz="2400" b="1" dirty="0" smtClean="0">
                <a:ln>
                  <a:solidFill>
                    <a:srgbClr val="C42F1A">
                      <a:lumMod val="75000"/>
                    </a:srgbClr>
                  </a:solidFill>
                </a:ln>
                <a:latin typeface="Calibri" panose="020F0502020204030204" pitchFamily="34" charset="0"/>
                <a:ea typeface="MyriadPro-Bold"/>
                <a:cs typeface="Times New Roman" panose="02020603050405020304" pitchFamily="18" charset="0"/>
              </a:rPr>
              <a:t>BMG-</a:t>
            </a:r>
            <a:r>
              <a:rPr lang="de-DE" sz="2400" b="1" dirty="0" err="1" smtClean="0">
                <a:ln>
                  <a:solidFill>
                    <a:srgbClr val="C42F1A">
                      <a:lumMod val="75000"/>
                    </a:srgbClr>
                  </a:solidFill>
                </a:ln>
                <a:latin typeface="Calibri" panose="020F0502020204030204" pitchFamily="34" charset="0"/>
                <a:ea typeface="MyriadPro-Bold"/>
                <a:cs typeface="Times New Roman" panose="02020603050405020304" pitchFamily="18" charset="0"/>
              </a:rPr>
              <a:t>niň</a:t>
            </a:r>
            <a:r>
              <a:rPr lang="de-DE" sz="2400" b="1" dirty="0" smtClean="0">
                <a:ln>
                  <a:solidFill>
                    <a:srgbClr val="C42F1A">
                      <a:lumMod val="75000"/>
                    </a:srgbClr>
                  </a:solidFill>
                </a:ln>
                <a:latin typeface="Calibri" panose="020F0502020204030204" pitchFamily="34" charset="0"/>
                <a:ea typeface="MyriadPro-Bold"/>
                <a:cs typeface="Times New Roman" panose="02020603050405020304" pitchFamily="18" charset="0"/>
              </a:rPr>
              <a:t> </a:t>
            </a:r>
            <a:r>
              <a:rPr lang="de-DE" sz="2400" b="1" dirty="0" err="1">
                <a:ln>
                  <a:solidFill>
                    <a:srgbClr val="C42F1A">
                      <a:lumMod val="75000"/>
                    </a:srgbClr>
                  </a:solidFill>
                </a:ln>
                <a:latin typeface="Calibri" panose="020F0502020204030204" pitchFamily="34" charset="0"/>
                <a:ea typeface="MyriadPro-Bold"/>
                <a:cs typeface="Times New Roman" panose="02020603050405020304" pitchFamily="18" charset="0"/>
              </a:rPr>
              <a:t>Çölleşmäge</a:t>
            </a:r>
            <a:r>
              <a:rPr lang="de-DE" sz="2400" b="1" dirty="0">
                <a:ln>
                  <a:solidFill>
                    <a:srgbClr val="C42F1A">
                      <a:lumMod val="75000"/>
                    </a:srgbClr>
                  </a:solidFill>
                </a:ln>
                <a:latin typeface="Calibri" panose="020F0502020204030204" pitchFamily="34" charset="0"/>
                <a:ea typeface="MyriadPro-Bold"/>
                <a:cs typeface="Times New Roman" panose="02020603050405020304" pitchFamily="18" charset="0"/>
              </a:rPr>
              <a:t> </a:t>
            </a:r>
            <a:r>
              <a:rPr lang="de-DE" sz="2400" b="1" dirty="0" err="1">
                <a:ln>
                  <a:solidFill>
                    <a:srgbClr val="C42F1A">
                      <a:lumMod val="75000"/>
                    </a:srgbClr>
                  </a:solidFill>
                </a:ln>
                <a:latin typeface="Calibri" panose="020F0502020204030204" pitchFamily="34" charset="0"/>
                <a:ea typeface="MyriadPro-Bold"/>
                <a:cs typeface="Times New Roman" panose="02020603050405020304" pitchFamily="18" charset="0"/>
              </a:rPr>
              <a:t>garşy</a:t>
            </a:r>
            <a:r>
              <a:rPr lang="de-DE" sz="2400" b="1" dirty="0">
                <a:ln>
                  <a:solidFill>
                    <a:srgbClr val="C42F1A">
                      <a:lumMod val="75000"/>
                    </a:srgbClr>
                  </a:solidFill>
                </a:ln>
                <a:latin typeface="Calibri" panose="020F0502020204030204" pitchFamily="34" charset="0"/>
                <a:ea typeface="MyriadPro-Bold"/>
                <a:cs typeface="Times New Roman" panose="02020603050405020304" pitchFamily="18" charset="0"/>
              </a:rPr>
              <a:t> </a:t>
            </a:r>
            <a:r>
              <a:rPr lang="de-DE" sz="2400" b="1" dirty="0" err="1">
                <a:ln>
                  <a:solidFill>
                    <a:srgbClr val="C42F1A">
                      <a:lumMod val="75000"/>
                    </a:srgbClr>
                  </a:solidFill>
                </a:ln>
                <a:latin typeface="Calibri" panose="020F0502020204030204" pitchFamily="34" charset="0"/>
                <a:ea typeface="MyriadPro-Bold"/>
                <a:cs typeface="Times New Roman" panose="02020603050405020304" pitchFamily="18" charset="0"/>
              </a:rPr>
              <a:t>göreş</a:t>
            </a:r>
            <a:r>
              <a:rPr lang="de-DE" sz="2400" b="1" dirty="0">
                <a:ln>
                  <a:solidFill>
                    <a:srgbClr val="C42F1A">
                      <a:lumMod val="75000"/>
                    </a:srgbClr>
                  </a:solidFill>
                </a:ln>
                <a:latin typeface="Calibri" panose="020F0502020204030204" pitchFamily="34" charset="0"/>
                <a:ea typeface="MyriadPro-Bold"/>
                <a:cs typeface="Times New Roman" panose="02020603050405020304" pitchFamily="18" charset="0"/>
              </a:rPr>
              <a:t> </a:t>
            </a:r>
            <a:r>
              <a:rPr lang="de-DE" sz="2400" b="1" dirty="0" err="1">
                <a:ln>
                  <a:solidFill>
                    <a:srgbClr val="C42F1A">
                      <a:lumMod val="75000"/>
                    </a:srgbClr>
                  </a:solidFill>
                </a:ln>
                <a:latin typeface="Calibri" panose="020F0502020204030204" pitchFamily="34" charset="0"/>
                <a:ea typeface="MyriadPro-Bold"/>
                <a:cs typeface="Times New Roman" panose="02020603050405020304" pitchFamily="18" charset="0"/>
              </a:rPr>
              <a:t>baradaky</a:t>
            </a:r>
            <a:r>
              <a:rPr lang="de-DE" sz="2400" b="1" dirty="0">
                <a:ln>
                  <a:solidFill>
                    <a:srgbClr val="C42F1A">
                      <a:lumMod val="75000"/>
                    </a:srgbClr>
                  </a:solidFill>
                </a:ln>
                <a:latin typeface="Calibri" panose="020F0502020204030204" pitchFamily="34" charset="0"/>
                <a:ea typeface="MyriadPro-Bold"/>
                <a:cs typeface="Times New Roman" panose="02020603050405020304" pitchFamily="18" charset="0"/>
              </a:rPr>
              <a:t> </a:t>
            </a:r>
            <a:r>
              <a:rPr lang="de-DE" sz="2400" b="1" dirty="0" err="1">
                <a:ln>
                  <a:solidFill>
                    <a:srgbClr val="C42F1A">
                      <a:lumMod val="75000"/>
                    </a:srgbClr>
                  </a:solidFill>
                </a:ln>
                <a:latin typeface="Calibri" panose="020F0502020204030204" pitchFamily="34" charset="0"/>
                <a:ea typeface="MyriadPro-Bold"/>
                <a:cs typeface="Times New Roman" panose="02020603050405020304" pitchFamily="18" charset="0"/>
              </a:rPr>
              <a:t>konwensiýasy</a:t>
            </a:r>
            <a:r>
              <a:rPr lang="de-DE" sz="2400" b="1" dirty="0">
                <a:ln>
                  <a:solidFill>
                    <a:srgbClr val="C42F1A">
                      <a:lumMod val="75000"/>
                    </a:srgbClr>
                  </a:solidFill>
                </a:ln>
                <a:latin typeface="Calibri" panose="020F0502020204030204" pitchFamily="34" charset="0"/>
                <a:ea typeface="MyriadPro-Bold"/>
                <a:cs typeface="Times New Roman" panose="02020603050405020304" pitchFamily="18" charset="0"/>
              </a:rPr>
              <a:t> (ÇGGK)</a:t>
            </a:r>
            <a:r>
              <a:rPr lang="sq-AL" sz="2400" dirty="0">
                <a:ln>
                  <a:solidFill>
                    <a:srgbClr val="C42F1A">
                      <a:lumMod val="75000"/>
                    </a:srgbClr>
                  </a:solidFill>
                </a:ln>
                <a:latin typeface="Calibri" panose="020F0502020204030204" pitchFamily="34" charset="0"/>
                <a:ea typeface="MyriadPro-Regular"/>
                <a:cs typeface="Times New Roman" panose="02020603050405020304" pitchFamily="18" charset="0"/>
              </a:rPr>
              <a:t>Dünýä möçberli ekologik meseleleriň arasynda çölleşmek aýratyn orny eýeleýär. Berlen bahalar boýunça çölleşmegiň ýüze çykmagynyň has ähtimal aýtymy bolan gurak ýerler gury ýeriň 47,5%-e golaýyny eýeleýärler.</a:t>
            </a:r>
            <a:endParaRPr lang="ru-RU" sz="2400" dirty="0">
              <a:ln>
                <a:solidFill>
                  <a:srgbClr val="C42F1A">
                    <a:lumMod val="75000"/>
                  </a:srgbClr>
                </a:solidFill>
              </a:ln>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atin typeface="Calibri" panose="020F0502020204030204" pitchFamily="34" charset="0"/>
              </a:rPr>
              <a:t>1992-nji ýylda Rio-de-Žaneýroda geçirlen daşky gurşaw we ösüş boýunça Halkara maslahat çölleşmäge garşy göreş baradaky ählumumy Konwensiýany taýýarlamagyň gerekligi hakynda ösýän ýurtlaryň teklibini kabul etdi. Eýýäm 1992-nji ýylyň Bitaraplyk aýynda BMGniň Baş Assambleýasy çölleşmäge garşy göreş baradaky Konwensiýany işläp taýýarlamak üçin gepleşikleriň alnyp barylmagy boýunça edara öýi Ženewada ýerleşýän Hökümetara komiteti döretdi. Köp halkara, sebitleýin we milli guramalaryň, edaralaryň, alymlaryň we hünärmenleriň umumy tagallalary netijesinde 1994-nji ýylyň Iýun aýynyň 17-sinde kabul edilen Konwensiýa taýýarlanylypdy. Ol gün Çölleşmäge garşy göreşmegiň Bütindünýä güni diýlip yglan edildi.</a:t>
            </a:r>
            <a:endParaRPr lang="ru-RU" sz="2400" dirty="0">
              <a:latin typeface="Calibri" panose="020F0502020204030204" pitchFamily="34" charset="0"/>
            </a:endParaRPr>
          </a:p>
        </p:txBody>
      </p:sp>
    </p:spTree>
    <p:extLst>
      <p:ext uri="{BB962C8B-B14F-4D97-AF65-F5344CB8AC3E}">
        <p14:creationId xmlns:p14="http://schemas.microsoft.com/office/powerpoint/2010/main" val="2592098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TotalTime>
  <Words>1385</Words>
  <Application>Microsoft Office PowerPoint</Application>
  <PresentationFormat>Широкоэкранный</PresentationFormat>
  <Paragraphs>56</Paragraphs>
  <Slides>12</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12</vt:i4>
      </vt:variant>
    </vt:vector>
  </HeadingPairs>
  <TitlesOfParts>
    <vt:vector size="21" baseType="lpstr">
      <vt:lpstr>Arial</vt:lpstr>
      <vt:lpstr>Calibri</vt:lpstr>
      <vt:lpstr>MyriadPro-Bold</vt:lpstr>
      <vt:lpstr>MyriadPro-Regular</vt:lpstr>
      <vt:lpstr>Symbol</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9</cp:revision>
  <dcterms:created xsi:type="dcterms:W3CDTF">2019-11-05T17:41:16Z</dcterms:created>
  <dcterms:modified xsi:type="dcterms:W3CDTF">2020-12-22T13:51:37Z</dcterms:modified>
</cp:coreProperties>
</file>