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6" r:id="rId1"/>
  </p:sldMasterIdLst>
  <p:sldIdLst>
    <p:sldId id="301" r:id="rId2"/>
    <p:sldId id="310" r:id="rId3"/>
    <p:sldId id="317" r:id="rId4"/>
    <p:sldId id="316" r:id="rId5"/>
    <p:sldId id="334" r:id="rId6"/>
    <p:sldId id="319" r:id="rId7"/>
    <p:sldId id="323" r:id="rId8"/>
    <p:sldId id="326" r:id="rId9"/>
    <p:sldId id="328" r:id="rId10"/>
    <p:sldId id="329" r:id="rId11"/>
    <p:sldId id="330" r:id="rId12"/>
    <p:sldId id="336" r:id="rId13"/>
    <p:sldId id="313" r:id="rId14"/>
    <p:sldId id="325" r:id="rId15"/>
    <p:sldId id="335"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876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1" autoAdjust="0"/>
    <p:restoredTop sz="94676" autoAdjust="0"/>
  </p:normalViewPr>
  <p:slideViewPr>
    <p:cSldViewPr>
      <p:cViewPr>
        <p:scale>
          <a:sx n="80" d="100"/>
          <a:sy n="80" d="100"/>
        </p:scale>
        <p:origin x="1566" y="60"/>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28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5" name="Нижний колонтитул 4"/>
          <p:cNvSpPr>
            <a:spLocks noGrp="1"/>
          </p:cNvSpPr>
          <p:nvPr>
            <p:ph type="ftr" sz="quarter" idx="11"/>
          </p:nvPr>
        </p:nvSpPr>
        <p:spPr/>
        <p:txBody>
          <a:bodyPr/>
          <a:lstStyle/>
          <a:p>
            <a:endParaRPr lang="ru-RU">
              <a:solidFill>
                <a:srgbClr val="564B3C"/>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srgbClr val="93A299">
                    <a:lumMod val="50000"/>
                  </a:srgbClr>
                </a:solidFill>
              </a:rPr>
              <a:pPr/>
              <a:t>‹#›</a:t>
            </a:fld>
            <a:endParaRPr lang="ru-RU">
              <a:solidFill>
                <a:srgbClr val="93A299">
                  <a:lumMod val="50000"/>
                </a:srgbClr>
              </a:solidFill>
            </a:endParaRPr>
          </a:p>
        </p:txBody>
      </p:sp>
    </p:spTree>
    <p:extLst>
      <p:ext uri="{BB962C8B-B14F-4D97-AF65-F5344CB8AC3E}">
        <p14:creationId xmlns:p14="http://schemas.microsoft.com/office/powerpoint/2010/main" val="84739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5" name="Нижний колонтитул 4"/>
          <p:cNvSpPr>
            <a:spLocks noGrp="1"/>
          </p:cNvSpPr>
          <p:nvPr>
            <p:ph type="ftr" sz="quarter" idx="11"/>
          </p:nvPr>
        </p:nvSpPr>
        <p:spPr/>
        <p:txBody>
          <a:bodyPr/>
          <a:lstStyle/>
          <a:p>
            <a:endParaRPr lang="ru-RU">
              <a:solidFill>
                <a:srgbClr val="564B3C"/>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2597712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5" name="Нижний колонтитул 4"/>
          <p:cNvSpPr>
            <a:spLocks noGrp="1"/>
          </p:cNvSpPr>
          <p:nvPr>
            <p:ph type="ftr" sz="quarter" idx="11"/>
          </p:nvPr>
        </p:nvSpPr>
        <p:spPr/>
        <p:txBody>
          <a:bodyPr/>
          <a:lstStyle/>
          <a:p>
            <a:endParaRPr lang="ru-RU">
              <a:solidFill>
                <a:srgbClr val="564B3C"/>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1636808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5" name="Нижний колонтитул 4"/>
          <p:cNvSpPr>
            <a:spLocks noGrp="1"/>
          </p:cNvSpPr>
          <p:nvPr>
            <p:ph type="ftr" sz="quarter" idx="11"/>
          </p:nvPr>
        </p:nvSpPr>
        <p:spPr/>
        <p:txBody>
          <a:bodyPr/>
          <a:lstStyle/>
          <a:p>
            <a:endParaRPr lang="ru-RU">
              <a:solidFill>
                <a:srgbClr val="564B3C"/>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187583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5" name="Нижний колонтитул 4"/>
          <p:cNvSpPr>
            <a:spLocks noGrp="1"/>
          </p:cNvSpPr>
          <p:nvPr>
            <p:ph type="ftr" sz="quarter" idx="11"/>
          </p:nvPr>
        </p:nvSpPr>
        <p:spPr/>
        <p:txBody>
          <a:bodyPr/>
          <a:lstStyle/>
          <a:p>
            <a:endParaRPr lang="ru-RU">
              <a:solidFill>
                <a:srgbClr val="564B3C"/>
              </a:solidFill>
            </a:endParaRPr>
          </a:p>
        </p:txBody>
      </p:sp>
      <p:sp>
        <p:nvSpPr>
          <p:cNvPr id="6" name="Номер слайда 5"/>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2165000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6" name="Нижний колонтитул 5"/>
          <p:cNvSpPr>
            <a:spLocks noGrp="1"/>
          </p:cNvSpPr>
          <p:nvPr>
            <p:ph type="ftr" sz="quarter" idx="11"/>
          </p:nvPr>
        </p:nvSpPr>
        <p:spPr/>
        <p:txBody>
          <a:bodyPr/>
          <a:lstStyle/>
          <a:p>
            <a:endParaRPr lang="ru-RU">
              <a:solidFill>
                <a:srgbClr val="564B3C"/>
              </a:solidFill>
            </a:endParaRPr>
          </a:p>
        </p:txBody>
      </p:sp>
      <p:sp>
        <p:nvSpPr>
          <p:cNvPr id="7" name="Номер слайда 6"/>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81855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8" name="Нижний колонтитул 7"/>
          <p:cNvSpPr>
            <a:spLocks noGrp="1"/>
          </p:cNvSpPr>
          <p:nvPr>
            <p:ph type="ftr" sz="quarter" idx="11"/>
          </p:nvPr>
        </p:nvSpPr>
        <p:spPr/>
        <p:txBody>
          <a:bodyPr/>
          <a:lstStyle/>
          <a:p>
            <a:endParaRPr lang="ru-RU">
              <a:solidFill>
                <a:srgbClr val="564B3C"/>
              </a:solidFill>
            </a:endParaRPr>
          </a:p>
        </p:txBody>
      </p:sp>
      <p:sp>
        <p:nvSpPr>
          <p:cNvPr id="9" name="Номер слайда 8"/>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394139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4" name="Нижний колонтитул 3"/>
          <p:cNvSpPr>
            <a:spLocks noGrp="1"/>
          </p:cNvSpPr>
          <p:nvPr>
            <p:ph type="ftr" sz="quarter" idx="11"/>
          </p:nvPr>
        </p:nvSpPr>
        <p:spPr/>
        <p:txBody>
          <a:bodyPr/>
          <a:lstStyle/>
          <a:p>
            <a:endParaRPr lang="ru-RU">
              <a:solidFill>
                <a:srgbClr val="564B3C"/>
              </a:solidFill>
            </a:endParaRPr>
          </a:p>
        </p:txBody>
      </p:sp>
      <p:sp>
        <p:nvSpPr>
          <p:cNvPr id="5" name="Номер слайда 4"/>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269553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3" name="Нижний колонтитул 2"/>
          <p:cNvSpPr>
            <a:spLocks noGrp="1"/>
          </p:cNvSpPr>
          <p:nvPr>
            <p:ph type="ftr" sz="quarter" idx="11"/>
          </p:nvPr>
        </p:nvSpPr>
        <p:spPr/>
        <p:txBody>
          <a:bodyPr/>
          <a:lstStyle/>
          <a:p>
            <a:endParaRPr lang="ru-RU">
              <a:solidFill>
                <a:srgbClr val="564B3C"/>
              </a:solidFill>
            </a:endParaRPr>
          </a:p>
        </p:txBody>
      </p:sp>
      <p:sp>
        <p:nvSpPr>
          <p:cNvPr id="4" name="Номер слайда 3"/>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2232757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6" name="Нижний колонтитул 5"/>
          <p:cNvSpPr>
            <a:spLocks noGrp="1"/>
          </p:cNvSpPr>
          <p:nvPr>
            <p:ph type="ftr" sz="quarter" idx="11"/>
          </p:nvPr>
        </p:nvSpPr>
        <p:spPr/>
        <p:txBody>
          <a:bodyPr/>
          <a:lstStyle/>
          <a:p>
            <a:endParaRPr lang="ru-RU">
              <a:solidFill>
                <a:srgbClr val="564B3C"/>
              </a:solidFill>
            </a:endParaRPr>
          </a:p>
        </p:txBody>
      </p:sp>
      <p:sp>
        <p:nvSpPr>
          <p:cNvPr id="7" name="Номер слайда 6"/>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2260138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6" name="Нижний колонтитул 5"/>
          <p:cNvSpPr>
            <a:spLocks noGrp="1"/>
          </p:cNvSpPr>
          <p:nvPr>
            <p:ph type="ftr" sz="quarter" idx="11"/>
          </p:nvPr>
        </p:nvSpPr>
        <p:spPr/>
        <p:txBody>
          <a:bodyPr/>
          <a:lstStyle/>
          <a:p>
            <a:endParaRPr lang="ru-RU">
              <a:solidFill>
                <a:srgbClr val="564B3C"/>
              </a:solidFill>
            </a:endParaRPr>
          </a:p>
        </p:txBody>
      </p:sp>
      <p:sp>
        <p:nvSpPr>
          <p:cNvPr id="7" name="Номер слайда 6"/>
          <p:cNvSpPr>
            <a:spLocks noGrp="1"/>
          </p:cNvSpPr>
          <p:nvPr>
            <p:ph type="sldNum" sz="quarter" idx="12"/>
          </p:nvPr>
        </p:nvSpPr>
        <p:spPr/>
        <p:txBody>
          <a:body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484018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B106E36-FD25-4E2D-B0AA-010F637433A0}" type="datetimeFigureOut">
              <a:rPr lang="ru-RU" smtClean="0">
                <a:solidFill>
                  <a:srgbClr val="564B3C"/>
                </a:solidFill>
              </a:rPr>
              <a:pPr/>
              <a:t>15.10.2020</a:t>
            </a:fld>
            <a:endParaRPr lang="ru-RU">
              <a:solidFill>
                <a:srgbClr val="564B3C"/>
              </a:solidFill>
            </a:endParaRPr>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solidFill>
                <a:srgbClr val="564B3C"/>
              </a:solidFill>
            </a:endParaRPr>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25C68B6-61C2-468F-89AB-4B9F7531AA68}" type="slidenum">
              <a:rPr lang="ru-RU" smtClean="0">
                <a:solidFill>
                  <a:srgbClr val="564B3C"/>
                </a:solidFill>
              </a:rPr>
              <a:pPr/>
              <a:t>‹#›</a:t>
            </a:fld>
            <a:endParaRPr lang="ru-RU">
              <a:solidFill>
                <a:srgbClr val="564B3C"/>
              </a:solidFill>
            </a:endParaRPr>
          </a:p>
        </p:txBody>
      </p:sp>
    </p:spTree>
    <p:extLst>
      <p:ext uri="{BB962C8B-B14F-4D97-AF65-F5344CB8AC3E}">
        <p14:creationId xmlns:p14="http://schemas.microsoft.com/office/powerpoint/2010/main" val="3703897083"/>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AutoShape 36"/>
          <p:cNvSpPr>
            <a:spLocks noChangeArrowheads="1"/>
          </p:cNvSpPr>
          <p:nvPr/>
        </p:nvSpPr>
        <p:spPr bwMode="auto">
          <a:xfrm>
            <a:off x="755712" y="675910"/>
            <a:ext cx="7848600" cy="1368152"/>
          </a:xfrm>
          <a:prstGeom prst="plaque">
            <a:avLst>
              <a:gd name="adj" fmla="val 16667"/>
            </a:avLst>
          </a:prstGeom>
          <a:solidFill>
            <a:srgbClr val="008000"/>
          </a:solidFill>
          <a:ln w="57150">
            <a:solidFill>
              <a:srgbClr val="000099"/>
            </a:solidFill>
            <a:miter lim="800000"/>
            <a:headEnd/>
            <a:tailEnd/>
          </a:ln>
        </p:spPr>
        <p:txBody>
          <a:bodyPr wrap="none" anchor="ctr"/>
          <a:lstStyle/>
          <a:p>
            <a:endParaRPr lang="ru-RU" sz="2800" dirty="0" smtClean="0"/>
          </a:p>
          <a:p>
            <a:pPr lvl="0" algn="ctr"/>
            <a:r>
              <a:rPr lang="en-US" b="1" dirty="0" smtClean="0">
                <a:solidFill>
                  <a:srgbClr val="000000"/>
                </a:solidFill>
                <a:ea typeface="Times New Roman"/>
              </a:rPr>
              <a:t>      </a:t>
            </a:r>
            <a:r>
              <a:rPr lang="cs-CZ" sz="2000" b="1" dirty="0" smtClean="0">
                <a:solidFill>
                  <a:srgbClr val="000000"/>
                </a:solidFill>
                <a:ea typeface="Times New Roman"/>
              </a:rPr>
              <a:t>Türkmenistanyň  </a:t>
            </a:r>
            <a:r>
              <a:rPr lang="cs-CZ" sz="2000" b="1" dirty="0">
                <a:solidFill>
                  <a:srgbClr val="000000"/>
                </a:solidFill>
                <a:ea typeface="Times New Roman"/>
              </a:rPr>
              <a:t>zähmet  hukugynyň  esaslary</a:t>
            </a:r>
            <a:endParaRPr lang="ru-RU" sz="2000" dirty="0">
              <a:solidFill>
                <a:srgbClr val="000000"/>
              </a:solidFill>
              <a:ea typeface="Times New Roman"/>
            </a:endParaRPr>
          </a:p>
          <a:p>
            <a:pPr algn="ctr"/>
            <a:r>
              <a:rPr lang="tk-TM" sz="2800" b="1" dirty="0" smtClean="0">
                <a:solidFill>
                  <a:srgbClr val="FFFF00"/>
                </a:solidFill>
                <a:latin typeface="Times New Roman" pitchFamily="18" charset="0"/>
                <a:cs typeface="Times New Roman" pitchFamily="18" charset="0"/>
              </a:rPr>
              <a:t>             </a:t>
            </a:r>
            <a:endParaRPr lang="ru-RU" sz="2000" b="1" dirty="0">
              <a:solidFill>
                <a:srgbClr val="FFFF00"/>
              </a:solidFill>
            </a:endParaRPr>
          </a:p>
        </p:txBody>
      </p:sp>
      <p:sp>
        <p:nvSpPr>
          <p:cNvPr id="39940" name="Oval 37"/>
          <p:cNvSpPr>
            <a:spLocks noChangeArrowheads="1"/>
          </p:cNvSpPr>
          <p:nvPr/>
        </p:nvSpPr>
        <p:spPr bwMode="auto">
          <a:xfrm>
            <a:off x="467544" y="1218172"/>
            <a:ext cx="1440160" cy="547836"/>
          </a:xfrm>
          <a:prstGeom prst="ellipse">
            <a:avLst/>
          </a:prstGeom>
          <a:solidFill>
            <a:srgbClr val="000099"/>
          </a:solidFill>
          <a:ln w="57150">
            <a:solidFill>
              <a:srgbClr val="FFFF66"/>
            </a:solidFill>
            <a:round/>
            <a:headEnd/>
            <a:tailEnd/>
          </a:ln>
        </p:spPr>
        <p:txBody>
          <a:bodyPr wrap="none" anchor="ctr"/>
          <a:lstStyle/>
          <a:p>
            <a:pPr algn="ctr"/>
            <a:r>
              <a:rPr lang="en-US" b="1" dirty="0">
                <a:solidFill>
                  <a:srgbClr val="FFFF00"/>
                </a:solidFill>
              </a:rPr>
              <a:t>7</a:t>
            </a:r>
            <a:r>
              <a:rPr lang="sq-AL" b="1" smtClean="0">
                <a:solidFill>
                  <a:srgbClr val="FFFF00"/>
                </a:solidFill>
              </a:rPr>
              <a:t>-nji </a:t>
            </a:r>
            <a:r>
              <a:rPr lang="sq-AL" b="1" dirty="0" smtClean="0">
                <a:solidFill>
                  <a:srgbClr val="FFFF00"/>
                </a:solidFill>
              </a:rPr>
              <a:t>sapak</a:t>
            </a:r>
            <a:endParaRPr lang="ru-RU" b="1" dirty="0">
              <a:solidFill>
                <a:srgbClr val="FFFF00"/>
              </a:solidFill>
            </a:endParaRPr>
          </a:p>
        </p:txBody>
      </p:sp>
      <p:pic>
        <p:nvPicPr>
          <p:cNvPr id="39942" name="Picture 41"/>
          <p:cNvPicPr>
            <a:picLocks noChangeAspect="1" noChangeArrowheads="1"/>
          </p:cNvPicPr>
          <p:nvPr/>
        </p:nvPicPr>
        <p:blipFill>
          <a:blip r:embed="rId2" cstate="print"/>
          <a:srcRect/>
          <a:stretch>
            <a:fillRect/>
          </a:stretch>
        </p:blipFill>
        <p:spPr bwMode="auto">
          <a:xfrm>
            <a:off x="611560" y="188640"/>
            <a:ext cx="952500" cy="952500"/>
          </a:xfrm>
          <a:prstGeom prst="rect">
            <a:avLst/>
          </a:prstGeom>
          <a:noFill/>
          <a:ln w="9525">
            <a:noFill/>
            <a:miter lim="800000"/>
            <a:headEnd/>
            <a:tailEnd/>
          </a:ln>
        </p:spPr>
      </p:pic>
      <p:sp>
        <p:nvSpPr>
          <p:cNvPr id="2" name="Прямоугольник 1"/>
          <p:cNvSpPr/>
          <p:nvPr/>
        </p:nvSpPr>
        <p:spPr>
          <a:xfrm>
            <a:off x="611560" y="2852936"/>
            <a:ext cx="8136904" cy="3139321"/>
          </a:xfrm>
          <a:prstGeom prst="rect">
            <a:avLst/>
          </a:prstGeom>
        </p:spPr>
        <p:txBody>
          <a:bodyPr wrap="square">
            <a:spAutoFit/>
          </a:bodyPr>
          <a:lstStyle/>
          <a:p>
            <a:pPr>
              <a:spcAft>
                <a:spcPts val="0"/>
              </a:spcAft>
            </a:pPr>
            <a:r>
              <a:rPr lang="en-US" sz="2200" b="1" i="1" dirty="0" smtClean="0">
                <a:solidFill>
                  <a:srgbClr val="000000"/>
                </a:solidFill>
                <a:ea typeface="Times New Roman"/>
              </a:rPr>
              <a:t> </a:t>
            </a:r>
            <a:endParaRPr lang="en-US" sz="2200" dirty="0" smtClean="0">
              <a:solidFill>
                <a:srgbClr val="000000"/>
              </a:solidFill>
              <a:ea typeface="Times New Roman"/>
            </a:endParaRPr>
          </a:p>
          <a:p>
            <a:pPr indent="270510">
              <a:spcAft>
                <a:spcPts val="0"/>
              </a:spcAft>
            </a:pPr>
            <a:r>
              <a:rPr lang="en-US" sz="2200" b="1" dirty="0" smtClean="0">
                <a:solidFill>
                  <a:srgbClr val="FF0000"/>
                </a:solidFill>
                <a:ea typeface="Times New Roman"/>
              </a:rPr>
              <a:t>1.T</a:t>
            </a:r>
            <a:r>
              <a:rPr lang="tk-TM" sz="2200" b="1" dirty="0" smtClean="0">
                <a:solidFill>
                  <a:srgbClr val="FF0000"/>
                </a:solidFill>
                <a:ea typeface="Times New Roman"/>
              </a:rPr>
              <a:t>ürkmenistanyň zähmet hukugy barada umumy düşünje.</a:t>
            </a:r>
          </a:p>
          <a:p>
            <a:pPr indent="270510">
              <a:spcAft>
                <a:spcPts val="0"/>
              </a:spcAft>
            </a:pPr>
            <a:r>
              <a:rPr lang="tk-TM" sz="2200" b="1" dirty="0" smtClean="0">
                <a:solidFill>
                  <a:srgbClr val="FF0000"/>
                </a:solidFill>
                <a:ea typeface="Times New Roman"/>
              </a:rPr>
              <a:t>2. Zähmet şertnamasy we onuň görnüşleri.</a:t>
            </a:r>
          </a:p>
          <a:p>
            <a:pPr indent="270510">
              <a:spcAft>
                <a:spcPts val="0"/>
              </a:spcAft>
            </a:pPr>
            <a:r>
              <a:rPr lang="tk-TM" sz="2200" b="1" dirty="0" smtClean="0">
                <a:solidFill>
                  <a:srgbClr val="FF0000"/>
                </a:solidFill>
                <a:ea typeface="Times New Roman"/>
              </a:rPr>
              <a:t>3. Zähmet hukuk gatnaşyklarynyň mazmuny we gurluşy.</a:t>
            </a:r>
          </a:p>
          <a:p>
            <a:pPr indent="270510">
              <a:spcAft>
                <a:spcPts val="0"/>
              </a:spcAft>
            </a:pPr>
            <a:r>
              <a:rPr lang="tk-TM" sz="2200" b="1" dirty="0" smtClean="0">
                <a:solidFill>
                  <a:srgbClr val="FF0000"/>
                </a:solidFill>
                <a:ea typeface="Times New Roman"/>
              </a:rPr>
              <a:t>4. </a:t>
            </a:r>
            <a:r>
              <a:rPr lang="sq-AL" sz="2200" b="1" dirty="0">
                <a:solidFill>
                  <a:srgbClr val="FF0000"/>
                </a:solidFill>
                <a:ea typeface="Times New Roman"/>
              </a:rPr>
              <a:t> </a:t>
            </a:r>
            <a:r>
              <a:rPr lang="tk-TM" sz="2200" b="1" dirty="0" smtClean="0">
                <a:solidFill>
                  <a:srgbClr val="FF0000"/>
                </a:solidFill>
                <a:ea typeface="Times New Roman"/>
              </a:rPr>
              <a:t>Zähmet şertnamasyny baglaşmagyň we ýatyrmagyň tertibi.</a:t>
            </a:r>
          </a:p>
          <a:p>
            <a:pPr indent="270510">
              <a:spcAft>
                <a:spcPts val="0"/>
              </a:spcAft>
            </a:pPr>
            <a:r>
              <a:rPr lang="tk-TM" sz="2200" b="1" dirty="0" smtClean="0">
                <a:solidFill>
                  <a:srgbClr val="FF0000"/>
                </a:solidFill>
                <a:ea typeface="Times New Roman"/>
              </a:rPr>
              <a:t>5. Işe kabul etmegiň hem-de iş wagtyny kadalaşdyrmagyň tertibi.</a:t>
            </a:r>
          </a:p>
          <a:p>
            <a:pPr indent="270510">
              <a:spcAft>
                <a:spcPts val="0"/>
              </a:spcAft>
            </a:pPr>
            <a:r>
              <a:rPr lang="tk-TM" sz="2200" b="1" dirty="0" smtClean="0">
                <a:solidFill>
                  <a:srgbClr val="FF0000"/>
                </a:solidFill>
                <a:ea typeface="Times New Roman"/>
              </a:rPr>
              <a:t>6. Dynç alyş wagty we onuň görnüşleri.</a:t>
            </a:r>
          </a:p>
          <a:p>
            <a:pPr indent="270510">
              <a:spcAft>
                <a:spcPts val="0"/>
              </a:spcAft>
            </a:pPr>
            <a:r>
              <a:rPr lang="tk-TM" sz="2200" b="1" dirty="0" smtClean="0">
                <a:solidFill>
                  <a:srgbClr val="FF0000"/>
                </a:solidFill>
                <a:ea typeface="Times New Roman"/>
              </a:rPr>
              <a:t>7. Zähmet rugsatlaryny we beýleki rugsatlary bermegiň tertibi.</a:t>
            </a:r>
            <a:endParaRPr lang="ru-RU" sz="2200" b="1" dirty="0">
              <a:solidFill>
                <a:srgbClr val="FF0000"/>
              </a:solidFill>
              <a:ea typeface="Times New Roman"/>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3" name="AutoShape 7"/>
          <p:cNvSpPr>
            <a:spLocks noChangeArrowheads="1"/>
          </p:cNvSpPr>
          <p:nvPr/>
        </p:nvSpPr>
        <p:spPr bwMode="auto">
          <a:xfrm>
            <a:off x="4558485" y="1555041"/>
            <a:ext cx="4319588" cy="1081088"/>
          </a:xfrm>
          <a:prstGeom prst="can">
            <a:avLst>
              <a:gd name="adj" fmla="val 25000"/>
            </a:avLst>
          </a:prstGeom>
          <a:solidFill>
            <a:schemeClr val="accent1">
              <a:lumMod val="60000"/>
              <a:lumOff val="40000"/>
            </a:schemeClr>
          </a:solidFill>
          <a:ln w="38100">
            <a:solidFill>
              <a:schemeClr val="accent2"/>
            </a:solidFill>
            <a:round/>
            <a:headEnd/>
            <a:tailEnd/>
          </a:ln>
          <a:effectLst/>
        </p:spPr>
        <p:txBody>
          <a:bodyPr wrap="none" anchor="ctr"/>
          <a:lstStyle/>
          <a:p>
            <a:pPr algn="ctr">
              <a:lnSpc>
                <a:spcPct val="80000"/>
              </a:lnSpc>
              <a:spcBef>
                <a:spcPct val="20000"/>
              </a:spcBef>
            </a:pPr>
            <a:r>
              <a:rPr lang="sq-AL" dirty="0">
                <a:solidFill>
                  <a:prstClr val="black"/>
                </a:solidFill>
                <a:ea typeface="Times New Roman"/>
              </a:rPr>
              <a:t>kesgitsiz</a:t>
            </a:r>
            <a:r>
              <a:rPr lang="uz-Cyrl-UZ" dirty="0">
                <a:solidFill>
                  <a:prstClr val="black"/>
                </a:solidFill>
                <a:ea typeface="Times New Roman"/>
              </a:rPr>
              <a:t> möhlete (möhletsiz</a:t>
            </a:r>
            <a:r>
              <a:rPr lang="uz-Cyrl-UZ" dirty="0" smtClean="0">
                <a:solidFill>
                  <a:prstClr val="black"/>
                </a:solidFill>
                <a:ea typeface="Times New Roman"/>
              </a:rPr>
              <a:t>)</a:t>
            </a:r>
            <a:endParaRPr lang="ru-RU" b="1" dirty="0">
              <a:solidFill>
                <a:prstClr val="white"/>
              </a:solidFill>
              <a:cs typeface="Times New Roman" pitchFamily="18" charset="0"/>
            </a:endParaRPr>
          </a:p>
        </p:txBody>
      </p:sp>
      <p:sp>
        <p:nvSpPr>
          <p:cNvPr id="19465" name="AutoShape 9"/>
          <p:cNvSpPr>
            <a:spLocks noChangeArrowheads="1"/>
          </p:cNvSpPr>
          <p:nvPr/>
        </p:nvSpPr>
        <p:spPr bwMode="auto">
          <a:xfrm>
            <a:off x="4525963" y="3140968"/>
            <a:ext cx="4319587" cy="1081087"/>
          </a:xfrm>
          <a:prstGeom prst="can">
            <a:avLst>
              <a:gd name="adj" fmla="val 25000"/>
            </a:avLst>
          </a:prstGeom>
          <a:solidFill>
            <a:srgbClr val="FF0000"/>
          </a:solidFill>
          <a:ln w="38100">
            <a:solidFill>
              <a:schemeClr val="accent2"/>
            </a:solidFill>
            <a:round/>
            <a:headEnd/>
            <a:tailEnd/>
          </a:ln>
          <a:effectLst/>
        </p:spPr>
        <p:txBody>
          <a:bodyPr wrap="none" anchor="ctr"/>
          <a:lstStyle/>
          <a:p>
            <a:pPr algn="ctr"/>
            <a:r>
              <a:rPr lang="uz-Cyrl-UZ" dirty="0">
                <a:solidFill>
                  <a:schemeClr val="bg1"/>
                </a:solidFill>
                <a:ea typeface="Times New Roman"/>
              </a:rPr>
              <a:t>kesgitli möhlet (möhletli) </a:t>
            </a:r>
            <a:r>
              <a:rPr lang="uz-Cyrl-UZ" dirty="0" smtClean="0">
                <a:solidFill>
                  <a:schemeClr val="bg1"/>
                </a:solidFill>
                <a:ea typeface="Times New Roman"/>
              </a:rPr>
              <a:t>, </a:t>
            </a:r>
          </a:p>
          <a:p>
            <a:pPr algn="ctr"/>
            <a:r>
              <a:rPr lang="uz-Cyrl-UZ" dirty="0" smtClean="0">
                <a:solidFill>
                  <a:schemeClr val="bg1"/>
                </a:solidFill>
                <a:ea typeface="Times New Roman"/>
              </a:rPr>
              <a:t>ýöne </a:t>
            </a:r>
            <a:r>
              <a:rPr lang="uz-Cyrl-UZ" dirty="0">
                <a:solidFill>
                  <a:schemeClr val="bg1"/>
                </a:solidFill>
                <a:ea typeface="Times New Roman"/>
              </a:rPr>
              <a:t>bäş ýyldan köp däl</a:t>
            </a:r>
            <a:endParaRPr lang="en-US" dirty="0" err="1" smtClean="0">
              <a:solidFill>
                <a:schemeClr val="bg1"/>
              </a:solidFill>
              <a:cs typeface="Times New Roman" pitchFamily="18" charset="0"/>
            </a:endParaRPr>
          </a:p>
        </p:txBody>
      </p:sp>
      <p:sp>
        <p:nvSpPr>
          <p:cNvPr id="19468" name="Rectangle 12"/>
          <p:cNvSpPr>
            <a:spLocks noChangeArrowheads="1"/>
          </p:cNvSpPr>
          <p:nvPr/>
        </p:nvSpPr>
        <p:spPr bwMode="auto">
          <a:xfrm>
            <a:off x="640715" y="1293649"/>
            <a:ext cx="3311525" cy="3384550"/>
          </a:xfrm>
          <a:prstGeom prst="rect">
            <a:avLst/>
          </a:prstGeom>
          <a:solidFill>
            <a:schemeClr val="accent6">
              <a:lumMod val="60000"/>
              <a:lumOff val="40000"/>
            </a:schemeClr>
          </a:solidFill>
          <a:ln w="76200" cmpd="tri">
            <a:solidFill>
              <a:srgbClr val="FF0000"/>
            </a:solidFill>
            <a:miter lim="800000"/>
            <a:headEnd/>
            <a:tailEnd/>
          </a:ln>
          <a:effectLst/>
        </p:spPr>
        <p:txBody>
          <a:bodyPr wrap="none" anchor="ctr"/>
          <a:lstStyle/>
          <a:p>
            <a:pPr indent="342900" algn="just"/>
            <a:r>
              <a:rPr lang="uz-Cyrl-UZ" sz="2000" b="1" dirty="0" smtClean="0">
                <a:solidFill>
                  <a:prstClr val="black"/>
                </a:solidFill>
                <a:ea typeface="Times New Roman"/>
              </a:rPr>
              <a:t>Zähmet </a:t>
            </a:r>
            <a:r>
              <a:rPr lang="uz-Cyrl-UZ" sz="2000" b="1" dirty="0">
                <a:solidFill>
                  <a:prstClr val="black"/>
                </a:solidFill>
                <a:ea typeface="Times New Roman"/>
              </a:rPr>
              <a:t>şertnamasynyň </a:t>
            </a:r>
            <a:endParaRPr lang="uz-Cyrl-UZ" sz="2000" b="1" dirty="0" smtClean="0">
              <a:solidFill>
                <a:prstClr val="black"/>
              </a:solidFill>
              <a:ea typeface="Times New Roman"/>
            </a:endParaRPr>
          </a:p>
          <a:p>
            <a:pPr indent="342900" algn="just"/>
            <a:r>
              <a:rPr lang="en-US" sz="2000" b="1" dirty="0">
                <a:solidFill>
                  <a:prstClr val="black"/>
                </a:solidFill>
                <a:ea typeface="Times New Roman"/>
              </a:rPr>
              <a:t>m</a:t>
            </a:r>
            <a:r>
              <a:rPr lang="uz-Cyrl-UZ" sz="2000" b="1" dirty="0" smtClean="0">
                <a:solidFill>
                  <a:prstClr val="black"/>
                </a:solidFill>
                <a:ea typeface="Times New Roman"/>
              </a:rPr>
              <a:t>öhleti</a:t>
            </a:r>
            <a:r>
              <a:rPr lang="en-US" sz="2000" b="1" dirty="0" smtClean="0">
                <a:solidFill>
                  <a:prstClr val="black"/>
                </a:solidFill>
                <a:ea typeface="Times New Roman"/>
              </a:rPr>
              <a:t> </a:t>
            </a:r>
            <a:endParaRPr lang="ru-RU" sz="2000" dirty="0">
              <a:solidFill>
                <a:prstClr val="black"/>
              </a:solidFill>
              <a:ea typeface="Times New Roman"/>
            </a:endParaRPr>
          </a:p>
        </p:txBody>
      </p:sp>
      <p:sp>
        <p:nvSpPr>
          <p:cNvPr id="19471" name="Line 15"/>
          <p:cNvSpPr>
            <a:spLocks noChangeShapeType="1"/>
          </p:cNvSpPr>
          <p:nvPr/>
        </p:nvSpPr>
        <p:spPr bwMode="auto">
          <a:xfrm flipV="1">
            <a:off x="3924300" y="1917800"/>
            <a:ext cx="647701" cy="0"/>
          </a:xfrm>
          <a:prstGeom prst="line">
            <a:avLst/>
          </a:prstGeom>
          <a:noFill/>
          <a:ln w="9525">
            <a:solidFill>
              <a:schemeClr val="tx1"/>
            </a:solidFill>
            <a:round/>
            <a:headEnd/>
            <a:tailEnd type="triangle" w="med" len="med"/>
          </a:ln>
          <a:effectLst/>
        </p:spPr>
        <p:txBody>
          <a:bodyPr/>
          <a:lstStyle/>
          <a:p>
            <a:endParaRPr lang="ru-RU">
              <a:solidFill>
                <a:prstClr val="black"/>
              </a:solidFill>
            </a:endParaRPr>
          </a:p>
        </p:txBody>
      </p:sp>
      <p:sp>
        <p:nvSpPr>
          <p:cNvPr id="19472" name="Line 16"/>
          <p:cNvSpPr>
            <a:spLocks noChangeShapeType="1"/>
          </p:cNvSpPr>
          <p:nvPr/>
        </p:nvSpPr>
        <p:spPr bwMode="auto">
          <a:xfrm flipV="1">
            <a:off x="4005567" y="3679243"/>
            <a:ext cx="566434" cy="0"/>
          </a:xfrm>
          <a:prstGeom prst="line">
            <a:avLst/>
          </a:prstGeom>
          <a:noFill/>
          <a:ln w="9525">
            <a:solidFill>
              <a:schemeClr val="tx1"/>
            </a:solidFill>
            <a:round/>
            <a:headEnd/>
            <a:tailEnd type="triangle" w="med" len="med"/>
          </a:ln>
          <a:effectLst/>
        </p:spPr>
        <p:txBody>
          <a:bodyPr/>
          <a:lstStyle/>
          <a:p>
            <a:endParaRPr lang="ru-RU">
              <a:solidFill>
                <a:prstClr val="black"/>
              </a:solidFill>
            </a:endParaRPr>
          </a:p>
        </p:txBody>
      </p:sp>
    </p:spTree>
    <p:extLst>
      <p:ext uri="{BB962C8B-B14F-4D97-AF65-F5344CB8AC3E}">
        <p14:creationId xmlns:p14="http://schemas.microsoft.com/office/powerpoint/2010/main" val="2532522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5"/>
          <p:cNvSpPr>
            <a:spLocks noChangeArrowheads="1"/>
          </p:cNvSpPr>
          <p:nvPr/>
        </p:nvSpPr>
        <p:spPr bwMode="auto">
          <a:xfrm rot="5400000">
            <a:off x="3743909" y="-1431541"/>
            <a:ext cx="2592288" cy="5832650"/>
          </a:xfrm>
          <a:prstGeom prst="moon">
            <a:avLst>
              <a:gd name="adj" fmla="val 87500"/>
            </a:avLst>
          </a:prstGeom>
          <a:solidFill>
            <a:srgbClr val="92D050"/>
          </a:solidFill>
          <a:ln w="57150">
            <a:solidFill>
              <a:srgbClr val="FF0000"/>
            </a:solidFill>
            <a:miter lim="800000"/>
            <a:headEnd/>
            <a:tailEnd/>
          </a:ln>
        </p:spPr>
        <p:txBody>
          <a:bodyPr rot="10800000" vert="eaVert" wrap="none" anchor="ctr"/>
          <a:lstStyle/>
          <a:p>
            <a:pPr indent="342900" algn="just"/>
            <a:r>
              <a:rPr lang="uz-Cyrl-UZ" b="1" dirty="0">
                <a:solidFill>
                  <a:schemeClr val="bg1"/>
                </a:solidFill>
                <a:ea typeface="Times New Roman"/>
              </a:rPr>
              <a:t>Synag möhletli zähmet şertnamasy</a:t>
            </a:r>
            <a:endParaRPr lang="ru-RU" dirty="0">
              <a:solidFill>
                <a:schemeClr val="bg1"/>
              </a:solidFill>
              <a:ea typeface="Times New Roman"/>
            </a:endParaRPr>
          </a:p>
          <a:p>
            <a:pPr algn="ctr" hangingPunct="0"/>
            <a:r>
              <a:rPr lang="sq-AL" dirty="0" smtClean="0">
                <a:solidFill>
                  <a:schemeClr val="bg1"/>
                </a:solidFill>
                <a:ea typeface="Times New Roman"/>
              </a:rPr>
              <a:t>.</a:t>
            </a:r>
            <a:r>
              <a:rPr lang="en-US" dirty="0" smtClean="0">
                <a:solidFill>
                  <a:schemeClr val="bg1"/>
                </a:solidFill>
                <a:ea typeface="Times New Roman"/>
              </a:rPr>
              <a:t> </a:t>
            </a:r>
            <a:r>
              <a:rPr lang="uz-Cyrl-UZ" sz="1400" dirty="0">
                <a:solidFill>
                  <a:schemeClr val="bg1"/>
                </a:solidFill>
                <a:ea typeface="Times New Roman"/>
              </a:rPr>
              <a:t>Zähmet şertnamasy baglaşylanda </a:t>
            </a:r>
            <a:r>
              <a:rPr lang="uz-Cyrl-UZ" sz="1400" dirty="0" smtClean="0">
                <a:solidFill>
                  <a:schemeClr val="bg1"/>
                </a:solidFill>
                <a:ea typeface="Times New Roman"/>
              </a:rPr>
              <a:t>taraplaryň</a:t>
            </a:r>
            <a:endParaRPr lang="en-US" sz="1400" dirty="0" smtClean="0">
              <a:solidFill>
                <a:schemeClr val="bg1"/>
              </a:solidFill>
              <a:ea typeface="Times New Roman"/>
            </a:endParaRPr>
          </a:p>
          <a:p>
            <a:pPr algn="ctr" hangingPunct="0"/>
            <a:r>
              <a:rPr lang="uz-Cyrl-UZ" sz="1400" dirty="0" smtClean="0">
                <a:solidFill>
                  <a:schemeClr val="bg1"/>
                </a:solidFill>
                <a:ea typeface="Times New Roman"/>
              </a:rPr>
              <a:t> </a:t>
            </a:r>
            <a:r>
              <a:rPr lang="uz-Cyrl-UZ" sz="1400" dirty="0">
                <a:solidFill>
                  <a:schemeClr val="bg1"/>
                </a:solidFill>
                <a:ea typeface="Times New Roman"/>
              </a:rPr>
              <a:t>ylalaşmagy bilen işgäriň tabşyrylan işe </a:t>
            </a:r>
            <a:r>
              <a:rPr lang="uz-Cyrl-UZ" sz="1400" dirty="0" smtClean="0">
                <a:solidFill>
                  <a:schemeClr val="bg1"/>
                </a:solidFill>
                <a:ea typeface="Times New Roman"/>
              </a:rPr>
              <a:t>laýyk</a:t>
            </a:r>
            <a:endParaRPr lang="en-US" sz="1400" dirty="0" smtClean="0">
              <a:solidFill>
                <a:schemeClr val="bg1"/>
              </a:solidFill>
              <a:ea typeface="Times New Roman"/>
            </a:endParaRPr>
          </a:p>
          <a:p>
            <a:pPr algn="ctr" hangingPunct="0"/>
            <a:r>
              <a:rPr lang="uz-Cyrl-UZ" sz="1400" dirty="0" smtClean="0">
                <a:solidFill>
                  <a:schemeClr val="bg1"/>
                </a:solidFill>
                <a:ea typeface="Times New Roman"/>
              </a:rPr>
              <a:t> </a:t>
            </a:r>
            <a:r>
              <a:rPr lang="uz-Cyrl-UZ" sz="1400" dirty="0">
                <a:solidFill>
                  <a:schemeClr val="bg1"/>
                </a:solidFill>
                <a:ea typeface="Times New Roman"/>
              </a:rPr>
              <a:t>gelşini barlamak maksady bilen synag möhleti </a:t>
            </a:r>
            <a:endParaRPr lang="en-US" sz="1400" dirty="0" smtClean="0">
              <a:solidFill>
                <a:schemeClr val="bg1"/>
              </a:solidFill>
              <a:ea typeface="Times New Roman"/>
            </a:endParaRPr>
          </a:p>
          <a:p>
            <a:pPr algn="ctr" hangingPunct="0"/>
            <a:r>
              <a:rPr lang="uz-Cyrl-UZ" sz="1400" dirty="0" smtClean="0">
                <a:solidFill>
                  <a:schemeClr val="bg1"/>
                </a:solidFill>
                <a:ea typeface="Times New Roman"/>
              </a:rPr>
              <a:t>bellenilip bilner </a:t>
            </a:r>
            <a:r>
              <a:rPr lang="en-US" sz="1400" dirty="0" smtClean="0">
                <a:solidFill>
                  <a:schemeClr val="bg1"/>
                </a:solidFill>
                <a:ea typeface="Times New Roman"/>
              </a:rPr>
              <a:t>    </a:t>
            </a:r>
            <a:r>
              <a:rPr lang="en-US" dirty="0" smtClean="0">
                <a:solidFill>
                  <a:schemeClr val="bg1"/>
                </a:solidFill>
                <a:ea typeface="Times New Roman"/>
              </a:rPr>
              <a:t> </a:t>
            </a:r>
            <a:r>
              <a:rPr lang="sq-AL" b="1" dirty="0" smtClean="0">
                <a:solidFill>
                  <a:schemeClr val="bg1"/>
                </a:solidFill>
                <a:ea typeface="Times New Roman"/>
              </a:rPr>
              <a:t> </a:t>
            </a:r>
            <a:r>
              <a:rPr lang="en-US" sz="1200" dirty="0" smtClean="0">
                <a:solidFill>
                  <a:schemeClr val="bg1"/>
                </a:solidFill>
                <a:ea typeface="Times New Roman"/>
              </a:rPr>
              <a:t>28</a:t>
            </a:r>
            <a:r>
              <a:rPr lang="ru-RU" sz="1200" dirty="0" smtClean="0">
                <a:solidFill>
                  <a:schemeClr val="bg1"/>
                </a:solidFill>
                <a:ea typeface="Times New Roman"/>
              </a:rPr>
              <a:t>-</a:t>
            </a:r>
            <a:r>
              <a:rPr lang="ru-RU" sz="1200" dirty="0" err="1" smtClean="0">
                <a:solidFill>
                  <a:schemeClr val="bg1"/>
                </a:solidFill>
                <a:ea typeface="Times New Roman"/>
              </a:rPr>
              <a:t>nji</a:t>
            </a:r>
            <a:r>
              <a:rPr lang="ru-RU" sz="1200" dirty="0" smtClean="0">
                <a:solidFill>
                  <a:schemeClr val="bg1"/>
                </a:solidFill>
                <a:ea typeface="Times New Roman"/>
              </a:rPr>
              <a:t> </a:t>
            </a:r>
            <a:r>
              <a:rPr lang="sq-AL" sz="1200" dirty="0" smtClean="0">
                <a:solidFill>
                  <a:schemeClr val="bg1"/>
                </a:solidFill>
                <a:ea typeface="Times New Roman"/>
              </a:rPr>
              <a:t>madda </a:t>
            </a:r>
            <a:endParaRPr lang="ru-RU" sz="1200" dirty="0" smtClean="0">
              <a:solidFill>
                <a:schemeClr val="bg1"/>
              </a:solidFill>
              <a:ea typeface="Times New Roman"/>
            </a:endParaRPr>
          </a:p>
          <a:p>
            <a:pPr algn="ctr" hangingPunct="0"/>
            <a:endParaRPr lang="ru-RU" sz="1200" dirty="0">
              <a:solidFill>
                <a:schemeClr val="bg1"/>
              </a:solidFill>
              <a:ea typeface="Times New Roman"/>
            </a:endParaRPr>
          </a:p>
          <a:p>
            <a:pPr algn="just" hangingPunct="0"/>
            <a:r>
              <a:rPr lang="sq-AL" sz="1200" dirty="0">
                <a:solidFill>
                  <a:schemeClr val="bg1"/>
                </a:solidFill>
                <a:ea typeface="Times New Roman"/>
              </a:rPr>
              <a:t> </a:t>
            </a:r>
            <a:endParaRPr lang="ru-RU" sz="1200" dirty="0">
              <a:solidFill>
                <a:schemeClr val="bg1"/>
              </a:solidFill>
              <a:ea typeface="Times New Roman"/>
            </a:endParaRPr>
          </a:p>
        </p:txBody>
      </p:sp>
      <p:sp>
        <p:nvSpPr>
          <p:cNvPr id="44037" name="AutoShape 10"/>
          <p:cNvSpPr>
            <a:spLocks noChangeArrowheads="1"/>
          </p:cNvSpPr>
          <p:nvPr/>
        </p:nvSpPr>
        <p:spPr bwMode="auto">
          <a:xfrm>
            <a:off x="179512" y="2780930"/>
            <a:ext cx="4176464" cy="1880242"/>
          </a:xfrm>
          <a:prstGeom prst="roundRect">
            <a:avLst>
              <a:gd name="adj" fmla="val 16667"/>
            </a:avLst>
          </a:prstGeom>
          <a:solidFill>
            <a:srgbClr val="92D050"/>
          </a:solidFill>
          <a:ln w="38100">
            <a:solidFill>
              <a:srgbClr val="FF0000"/>
            </a:solidFill>
            <a:round/>
            <a:headEnd/>
            <a:tailEnd/>
          </a:ln>
        </p:spPr>
        <p:txBody>
          <a:bodyPr wrap="none" anchor="ctr"/>
          <a:lstStyle/>
          <a:p>
            <a:pPr algn="ctr"/>
            <a:r>
              <a:rPr lang="uz-Cyrl-UZ" sz="3200" dirty="0">
                <a:solidFill>
                  <a:prstClr val="black"/>
                </a:solidFill>
                <a:ea typeface="Times New Roman"/>
              </a:rPr>
              <a:t>üç aý</a:t>
            </a:r>
            <a:endParaRPr lang="ru-RU" sz="3200" dirty="0">
              <a:solidFill>
                <a:prstClr val="black"/>
              </a:solidFill>
            </a:endParaRPr>
          </a:p>
        </p:txBody>
      </p:sp>
      <p:sp>
        <p:nvSpPr>
          <p:cNvPr id="44038" name="AutoShape 11"/>
          <p:cNvSpPr>
            <a:spLocks noChangeArrowheads="1"/>
          </p:cNvSpPr>
          <p:nvPr/>
        </p:nvSpPr>
        <p:spPr bwMode="auto">
          <a:xfrm>
            <a:off x="4788892" y="2780930"/>
            <a:ext cx="4355107" cy="1872208"/>
          </a:xfrm>
          <a:prstGeom prst="roundRect">
            <a:avLst>
              <a:gd name="adj" fmla="val 16667"/>
            </a:avLst>
          </a:prstGeom>
          <a:solidFill>
            <a:srgbClr val="92D050"/>
          </a:solidFill>
          <a:ln w="38100">
            <a:solidFill>
              <a:srgbClr val="FF0000"/>
            </a:solidFill>
            <a:round/>
            <a:headEnd/>
            <a:tailEnd/>
          </a:ln>
        </p:spPr>
        <p:txBody>
          <a:bodyPr wrap="none" anchor="ctr"/>
          <a:lstStyle/>
          <a:p>
            <a:pPr indent="342900" algn="ctr"/>
            <a:r>
              <a:rPr lang="uz-Cyrl-UZ" sz="1400" b="1" dirty="0">
                <a:solidFill>
                  <a:schemeClr val="bg1"/>
                </a:solidFill>
                <a:ea typeface="Times New Roman"/>
              </a:rPr>
              <a:t>kärhanalaryň ýolbaşçylary we olaryň orunbasarlary, </a:t>
            </a:r>
            <a:endParaRPr lang="en-US" sz="1400" b="1" dirty="0" smtClean="0">
              <a:solidFill>
                <a:schemeClr val="bg1"/>
              </a:solidFill>
              <a:ea typeface="Times New Roman"/>
            </a:endParaRPr>
          </a:p>
          <a:p>
            <a:pPr indent="342900" algn="ctr"/>
            <a:r>
              <a:rPr lang="uz-Cyrl-UZ" sz="1400" b="1" dirty="0" smtClean="0">
                <a:solidFill>
                  <a:schemeClr val="bg1"/>
                </a:solidFill>
                <a:ea typeface="Times New Roman"/>
              </a:rPr>
              <a:t>baş </a:t>
            </a:r>
            <a:r>
              <a:rPr lang="uz-Cyrl-UZ" sz="1400" b="1" dirty="0">
                <a:solidFill>
                  <a:schemeClr val="bg1"/>
                </a:solidFill>
                <a:ea typeface="Times New Roman"/>
              </a:rPr>
              <a:t>hasapçylar we olaryň </a:t>
            </a:r>
            <a:r>
              <a:rPr lang="uz-Cyrl-UZ" sz="1400" b="1" dirty="0" smtClean="0">
                <a:solidFill>
                  <a:schemeClr val="bg1"/>
                </a:solidFill>
                <a:ea typeface="Times New Roman"/>
              </a:rPr>
              <a:t>orunbasarlary, şahamça</a:t>
            </a:r>
            <a:r>
              <a:rPr lang="en-US" sz="1400" b="1" dirty="0" smtClean="0">
                <a:solidFill>
                  <a:schemeClr val="bg1"/>
                </a:solidFill>
                <a:ea typeface="Times New Roman"/>
              </a:rPr>
              <a:t>-</a:t>
            </a:r>
          </a:p>
          <a:p>
            <a:pPr indent="342900" algn="ctr"/>
            <a:r>
              <a:rPr lang="uz-Cyrl-UZ" sz="1400" b="1" dirty="0" smtClean="0">
                <a:solidFill>
                  <a:schemeClr val="bg1"/>
                </a:solidFill>
                <a:ea typeface="Times New Roman"/>
              </a:rPr>
              <a:t>laryň</a:t>
            </a:r>
            <a:r>
              <a:rPr lang="uz-Cyrl-UZ" sz="1400" b="1" dirty="0">
                <a:solidFill>
                  <a:schemeClr val="bg1"/>
                </a:solidFill>
                <a:ea typeface="Times New Roman"/>
              </a:rPr>
              <a:t>, wekilhanalaryň we </a:t>
            </a:r>
            <a:r>
              <a:rPr lang="uz-Cyrl-UZ" sz="1400" b="1" dirty="0" smtClean="0">
                <a:solidFill>
                  <a:schemeClr val="bg1"/>
                </a:solidFill>
                <a:ea typeface="Times New Roman"/>
              </a:rPr>
              <a:t>kärhanalaryň gaýry</a:t>
            </a:r>
            <a:endParaRPr lang="en-US" sz="1400" b="1" dirty="0" smtClean="0">
              <a:solidFill>
                <a:schemeClr val="bg1"/>
              </a:solidFill>
              <a:ea typeface="Times New Roman"/>
            </a:endParaRPr>
          </a:p>
          <a:p>
            <a:pPr indent="342900" algn="ctr"/>
            <a:r>
              <a:rPr lang="uz-Cyrl-UZ" sz="1400" b="1" dirty="0" smtClean="0">
                <a:solidFill>
                  <a:schemeClr val="bg1"/>
                </a:solidFill>
                <a:ea typeface="Times New Roman"/>
              </a:rPr>
              <a:t> </a:t>
            </a:r>
            <a:r>
              <a:rPr lang="uz-Cyrl-UZ" sz="1400" b="1" dirty="0">
                <a:solidFill>
                  <a:schemeClr val="bg1"/>
                </a:solidFill>
                <a:ea typeface="Times New Roman"/>
              </a:rPr>
              <a:t>aýrybaşgalanan düzüm </a:t>
            </a:r>
            <a:r>
              <a:rPr lang="uz-Cyrl-UZ" sz="1400" b="1" dirty="0" smtClean="0">
                <a:solidFill>
                  <a:schemeClr val="bg1"/>
                </a:solidFill>
                <a:ea typeface="Times New Roman"/>
              </a:rPr>
              <a:t>birlikleriniň</a:t>
            </a:r>
            <a:r>
              <a:rPr lang="en-US" sz="1400" b="1" dirty="0" smtClean="0">
                <a:solidFill>
                  <a:schemeClr val="bg1"/>
                </a:solidFill>
                <a:ea typeface="Times New Roman"/>
              </a:rPr>
              <a:t> </a:t>
            </a:r>
            <a:r>
              <a:rPr lang="uz-Cyrl-UZ" sz="1400" b="1" dirty="0" smtClean="0">
                <a:solidFill>
                  <a:schemeClr val="bg1"/>
                </a:solidFill>
                <a:ea typeface="Times New Roman"/>
              </a:rPr>
              <a:t>ýolbaşçylary </a:t>
            </a:r>
            <a:r>
              <a:rPr lang="uz-Cyrl-UZ" sz="1400" b="1" dirty="0">
                <a:solidFill>
                  <a:schemeClr val="bg1"/>
                </a:solidFill>
                <a:ea typeface="Times New Roman"/>
              </a:rPr>
              <a:t>üçin, </a:t>
            </a:r>
            <a:endParaRPr lang="en-US" sz="1400" b="1" dirty="0" smtClean="0">
              <a:solidFill>
                <a:schemeClr val="bg1"/>
              </a:solidFill>
              <a:ea typeface="Times New Roman"/>
            </a:endParaRPr>
          </a:p>
          <a:p>
            <a:pPr indent="342900" algn="ctr"/>
            <a:r>
              <a:rPr lang="uz-Cyrl-UZ" sz="1400" b="1" dirty="0" smtClean="0">
                <a:solidFill>
                  <a:schemeClr val="bg1"/>
                </a:solidFill>
                <a:ea typeface="Times New Roman"/>
              </a:rPr>
              <a:t>eger </a:t>
            </a:r>
            <a:r>
              <a:rPr lang="uz-Cyrl-UZ" sz="1400" b="1" dirty="0">
                <a:solidFill>
                  <a:schemeClr val="bg1"/>
                </a:solidFill>
                <a:ea typeface="Times New Roman"/>
              </a:rPr>
              <a:t>Türkmenistanyň </a:t>
            </a:r>
            <a:r>
              <a:rPr lang="uz-Cyrl-UZ" sz="1400" b="1" dirty="0" smtClean="0">
                <a:solidFill>
                  <a:schemeClr val="bg1"/>
                </a:solidFill>
                <a:ea typeface="Times New Roman"/>
              </a:rPr>
              <a:t>kanunçylygyndabaşga</a:t>
            </a:r>
            <a:r>
              <a:rPr lang="sq-AL" sz="1400" b="1" dirty="0" smtClean="0">
                <a:solidFill>
                  <a:schemeClr val="bg1"/>
                </a:solidFill>
                <a:ea typeface="Times New Roman"/>
              </a:rPr>
              <a:t>ça</a:t>
            </a:r>
            <a:endParaRPr lang="en-US" sz="1400" b="1" dirty="0" smtClean="0">
              <a:solidFill>
                <a:schemeClr val="bg1"/>
              </a:solidFill>
              <a:ea typeface="Times New Roman"/>
            </a:endParaRPr>
          </a:p>
          <a:p>
            <a:pPr indent="342900" algn="ctr"/>
            <a:r>
              <a:rPr lang="uz-Cyrl-UZ" sz="1400" b="1" dirty="0" smtClean="0">
                <a:solidFill>
                  <a:schemeClr val="bg1"/>
                </a:solidFill>
                <a:ea typeface="Times New Roman"/>
              </a:rPr>
              <a:t> </a:t>
            </a:r>
            <a:r>
              <a:rPr lang="uz-Cyrl-UZ" sz="1400" b="1" dirty="0">
                <a:solidFill>
                  <a:schemeClr val="bg1"/>
                </a:solidFill>
                <a:ea typeface="Times New Roman"/>
              </a:rPr>
              <a:t>bellenilmedik bolsa,</a:t>
            </a:r>
            <a:r>
              <a:rPr lang="sq-AL" sz="1400" b="1" dirty="0">
                <a:solidFill>
                  <a:schemeClr val="bg1"/>
                </a:solidFill>
                <a:ea typeface="Times New Roman"/>
              </a:rPr>
              <a:t> bu möhlet</a:t>
            </a:r>
            <a:r>
              <a:rPr lang="uz-Cyrl-UZ" sz="1400" b="1" dirty="0">
                <a:solidFill>
                  <a:schemeClr val="bg1"/>
                </a:solidFill>
                <a:ea typeface="Times New Roman"/>
              </a:rPr>
              <a:t> alty </a:t>
            </a:r>
            <a:r>
              <a:rPr lang="uz-Cyrl-UZ" sz="1400" b="1" dirty="0" smtClean="0">
                <a:solidFill>
                  <a:schemeClr val="bg1"/>
                </a:solidFill>
                <a:ea typeface="Times New Roman"/>
              </a:rPr>
              <a:t>aý</a:t>
            </a:r>
            <a:r>
              <a:rPr lang="uz-Cyrl-UZ" sz="1400" dirty="0" smtClean="0">
                <a:solidFill>
                  <a:schemeClr val="bg1"/>
                </a:solidFill>
                <a:ea typeface="Times New Roman"/>
              </a:rPr>
              <a:t>   </a:t>
            </a:r>
            <a:endParaRPr lang="ru-RU" sz="1200" dirty="0">
              <a:solidFill>
                <a:schemeClr val="bg1"/>
              </a:solidFill>
              <a:ea typeface="Times New Roman"/>
            </a:endParaRPr>
          </a:p>
        </p:txBody>
      </p:sp>
      <p:sp>
        <p:nvSpPr>
          <p:cNvPr id="3" name="Выноска со стрелкой вверх 2"/>
          <p:cNvSpPr/>
          <p:nvPr/>
        </p:nvSpPr>
        <p:spPr>
          <a:xfrm>
            <a:off x="2123728" y="4221088"/>
            <a:ext cx="4946846" cy="1872208"/>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42900" algn="just"/>
            <a:r>
              <a:rPr lang="uz-Cyrl-UZ" dirty="0">
                <a:solidFill>
                  <a:prstClr val="white"/>
                </a:solidFill>
                <a:ea typeface="Times New Roman"/>
              </a:rPr>
              <a:t>Işgäriň zähmete wagtlaýyn ukypsyz bolan döwri we onuň işde hakyky bolmadyk beýleki döwürleri synag möhletine girmeýär.</a:t>
            </a:r>
            <a:endParaRPr lang="ru-RU" sz="1600" dirty="0">
              <a:solidFill>
                <a:prstClr val="white"/>
              </a:solidFill>
              <a:ea typeface="Times New Roman"/>
            </a:endParaRPr>
          </a:p>
        </p:txBody>
      </p:sp>
    </p:spTree>
    <p:extLst>
      <p:ext uri="{BB962C8B-B14F-4D97-AF65-F5344CB8AC3E}">
        <p14:creationId xmlns:p14="http://schemas.microsoft.com/office/powerpoint/2010/main" val="14375317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4"/>
          <p:cNvSpPr>
            <a:spLocks noChangeArrowheads="1"/>
          </p:cNvSpPr>
          <p:nvPr/>
        </p:nvSpPr>
        <p:spPr bwMode="auto">
          <a:xfrm>
            <a:off x="323528" y="1268760"/>
            <a:ext cx="8137376" cy="4683562"/>
          </a:xfrm>
          <a:prstGeom prst="wedgeRoundRectCallout">
            <a:avLst>
              <a:gd name="adj1" fmla="val -54706"/>
              <a:gd name="adj2" fmla="val -40792"/>
              <a:gd name="adj3" fmla="val 16667"/>
            </a:avLst>
          </a:prstGeom>
          <a:solidFill>
            <a:srgbClr val="92D05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85750" indent="-285750" algn="just">
              <a:buFont typeface="Arial" pitchFamily="34" charset="0"/>
              <a:buChar char="•"/>
            </a:pPr>
            <a:r>
              <a:rPr lang="en-US" dirty="0" smtClean="0">
                <a:solidFill>
                  <a:schemeClr val="bg1"/>
                </a:solidFill>
                <a:ea typeface="Times New Roman"/>
              </a:rPr>
              <a:t>          </a:t>
            </a:r>
            <a:r>
              <a:rPr lang="uz-Cyrl-UZ" dirty="0" smtClean="0">
                <a:solidFill>
                  <a:schemeClr val="bg1"/>
                </a:solidFill>
                <a:ea typeface="Times New Roman"/>
              </a:rPr>
              <a:t>Iş beriji synag möhletiniň gutarmagyna çenli synagdan geçmedik işgär bilen zähmet şertnamasyny ýatyrmaga haklydyr, oňa bu hakda zähmet şertnamasynyň ýatyrylmagyna çenli üç senenama gününden gijä galman ýazmaça habar bermelidir. Şunda iş beriji synagdan geçip bilmedik işgär diýip hasap etmek üçin esas bolan sebäpleri görkezmäge borçludyr. Iş berijiniň karary işgär tarapyndan </a:t>
            </a:r>
            <a:r>
              <a:rPr lang="sq-AL" dirty="0" smtClean="0">
                <a:solidFill>
                  <a:schemeClr val="bg1"/>
                </a:solidFill>
                <a:ea typeface="Times New Roman"/>
              </a:rPr>
              <a:t>kazyýete </a:t>
            </a:r>
            <a:r>
              <a:rPr lang="uz-Cyrl-UZ" dirty="0" smtClean="0">
                <a:solidFill>
                  <a:schemeClr val="bg1"/>
                </a:solidFill>
                <a:ea typeface="Times New Roman"/>
              </a:rPr>
              <a:t>şikaýat edilip bilner.</a:t>
            </a:r>
            <a:endParaRPr lang="en-US" dirty="0" smtClean="0">
              <a:solidFill>
                <a:schemeClr val="bg1"/>
              </a:solidFill>
              <a:ea typeface="Times New Roman"/>
            </a:endParaRPr>
          </a:p>
          <a:p>
            <a:pPr marL="285750" indent="-285750" algn="just">
              <a:buFont typeface="Arial" pitchFamily="34" charset="0"/>
              <a:buChar char="•"/>
            </a:pPr>
            <a:endParaRPr lang="ru-RU" dirty="0" smtClean="0">
              <a:solidFill>
                <a:schemeClr val="bg1"/>
              </a:solidFill>
              <a:ea typeface="Times New Roman"/>
            </a:endParaRPr>
          </a:p>
          <a:p>
            <a:pPr marL="285750" indent="-285750" algn="just">
              <a:buFont typeface="Arial" pitchFamily="34" charset="0"/>
              <a:buChar char="•"/>
            </a:pPr>
            <a:r>
              <a:rPr lang="uz-Cyrl-UZ" dirty="0" smtClean="0">
                <a:solidFill>
                  <a:schemeClr val="bg1"/>
                </a:solidFill>
                <a:ea typeface="Times New Roman"/>
              </a:rPr>
              <a:t> </a:t>
            </a:r>
            <a:r>
              <a:rPr lang="en-US" dirty="0" smtClean="0">
                <a:solidFill>
                  <a:schemeClr val="bg1"/>
                </a:solidFill>
                <a:ea typeface="Times New Roman"/>
              </a:rPr>
              <a:t>       </a:t>
            </a:r>
            <a:r>
              <a:rPr lang="uz-Cyrl-UZ" dirty="0" smtClean="0">
                <a:solidFill>
                  <a:schemeClr val="bg1"/>
                </a:solidFill>
                <a:ea typeface="Times New Roman"/>
              </a:rPr>
              <a:t>Eger zähmet şertnamasy synag möhletiniň içinde ýatyrylmasa, onda işgär synagdan geçen diýlip hasap edilýär we soňra diňe umumy esaslarda zähmet şertnamasynyň ýatyrylmagyna ýol berilýär.</a:t>
            </a:r>
            <a:endParaRPr lang="en-US" dirty="0" smtClean="0">
              <a:solidFill>
                <a:schemeClr val="bg1"/>
              </a:solidFill>
              <a:ea typeface="Times New Roman"/>
            </a:endParaRPr>
          </a:p>
          <a:p>
            <a:pPr marL="285750" indent="-285750" algn="just">
              <a:buFont typeface="Arial" pitchFamily="34" charset="0"/>
              <a:buChar char="•"/>
            </a:pPr>
            <a:endParaRPr lang="en-US" dirty="0" smtClean="0">
              <a:solidFill>
                <a:schemeClr val="bg1"/>
              </a:solidFill>
              <a:ea typeface="Times New Roman"/>
            </a:endParaRPr>
          </a:p>
          <a:p>
            <a:pPr algn="ctr">
              <a:defRPr/>
            </a:pPr>
            <a:r>
              <a:rPr lang="uz-Cyrl-UZ" dirty="0" smtClean="0">
                <a:solidFill>
                  <a:schemeClr val="bg1"/>
                </a:solidFill>
                <a:ea typeface="Times New Roman"/>
              </a:rPr>
              <a:t> </a:t>
            </a:r>
            <a:r>
              <a:rPr lang="en-US" dirty="0" smtClean="0">
                <a:solidFill>
                  <a:schemeClr val="bg1"/>
                </a:solidFill>
                <a:ea typeface="Times New Roman"/>
              </a:rPr>
              <a:t>    </a:t>
            </a:r>
            <a:r>
              <a:rPr lang="uz-Cyrl-UZ" dirty="0" smtClean="0">
                <a:solidFill>
                  <a:schemeClr val="bg1"/>
                </a:solidFill>
                <a:ea typeface="Times New Roman"/>
              </a:rPr>
              <a:t> </a:t>
            </a:r>
            <a:r>
              <a:rPr lang="uz-Cyrl-UZ" dirty="0">
                <a:solidFill>
                  <a:schemeClr val="bg1"/>
                </a:solidFill>
                <a:ea typeface="Times New Roman"/>
              </a:rPr>
              <a:t>Eger synag möhletiniň dowamynda işgär özüne teklip edilen iş özi üçin amatly däl di</a:t>
            </a:r>
            <a:r>
              <a:rPr lang="sq-AL" dirty="0">
                <a:solidFill>
                  <a:schemeClr val="bg1"/>
                </a:solidFill>
                <a:ea typeface="Times New Roman"/>
              </a:rPr>
              <a:t>ý</a:t>
            </a:r>
            <a:r>
              <a:rPr lang="uz-Cyrl-UZ" dirty="0">
                <a:solidFill>
                  <a:schemeClr val="bg1"/>
                </a:solidFill>
                <a:ea typeface="Times New Roman"/>
              </a:rPr>
              <a:t>en netijä gelse, onda ol zähmet şertnamasyny öz islegine görä ýatyrmak hukugyna eýedir, ol şonda bu hakda iş berijä üç senenama gününiň içinde ýazmaça görnüşde duýdurmalydyr</a:t>
            </a:r>
            <a:r>
              <a:rPr lang="uz-Cyrl-UZ" dirty="0" smtClean="0">
                <a:solidFill>
                  <a:schemeClr val="bg1"/>
                </a:solidFill>
                <a:ea typeface="Times New Roman"/>
              </a:rPr>
              <a:t>.</a:t>
            </a:r>
            <a:r>
              <a:rPr lang="en-US" sz="1200" dirty="0">
                <a:solidFill>
                  <a:schemeClr val="bg1"/>
                </a:solidFill>
                <a:cs typeface="Times New Roman" pitchFamily="18" charset="0"/>
              </a:rPr>
              <a:t> </a:t>
            </a:r>
            <a:r>
              <a:rPr lang="en-US" sz="1200" dirty="0" smtClean="0">
                <a:solidFill>
                  <a:schemeClr val="bg1"/>
                </a:solidFill>
                <a:cs typeface="Times New Roman" pitchFamily="18" charset="0"/>
              </a:rPr>
              <a:t>ZK 28</a:t>
            </a:r>
            <a:r>
              <a:rPr lang="ru-RU" sz="1200" dirty="0">
                <a:solidFill>
                  <a:schemeClr val="bg1"/>
                </a:solidFill>
                <a:cs typeface="Times New Roman" pitchFamily="18" charset="0"/>
              </a:rPr>
              <a:t>-</a:t>
            </a:r>
            <a:r>
              <a:rPr lang="ru-RU" sz="1200" dirty="0" err="1">
                <a:solidFill>
                  <a:schemeClr val="bg1"/>
                </a:solidFill>
                <a:cs typeface="Times New Roman" pitchFamily="18" charset="0"/>
              </a:rPr>
              <a:t>nji</a:t>
            </a:r>
            <a:r>
              <a:rPr lang="en-US" sz="1200" dirty="0">
                <a:solidFill>
                  <a:schemeClr val="bg1"/>
                </a:solidFill>
                <a:cs typeface="Times New Roman" pitchFamily="18" charset="0"/>
              </a:rPr>
              <a:t> </a:t>
            </a:r>
            <a:r>
              <a:rPr lang="en-US" sz="1200" dirty="0" err="1">
                <a:solidFill>
                  <a:schemeClr val="bg1"/>
                </a:solidFill>
                <a:cs typeface="Times New Roman" pitchFamily="18" charset="0"/>
              </a:rPr>
              <a:t>madda</a:t>
            </a:r>
            <a:endParaRPr lang="ru-RU" sz="1200" dirty="0">
              <a:solidFill>
                <a:schemeClr val="bg1"/>
              </a:solidFill>
              <a:cs typeface="Times New Roman" pitchFamily="18" charset="0"/>
            </a:endParaRPr>
          </a:p>
          <a:p>
            <a:pPr marL="285750" indent="-285750" algn="just">
              <a:buFont typeface="Arial" pitchFamily="34" charset="0"/>
              <a:buChar char="•"/>
            </a:pPr>
            <a:endParaRPr lang="ru-RU" dirty="0">
              <a:solidFill>
                <a:schemeClr val="bg1"/>
              </a:solidFill>
              <a:ea typeface="Times New Roman"/>
            </a:endParaRPr>
          </a:p>
          <a:p>
            <a:pPr indent="342900" algn="just"/>
            <a:endParaRPr lang="ru-RU" dirty="0">
              <a:solidFill>
                <a:schemeClr val="bg1"/>
              </a:solidFill>
              <a:ea typeface="Times New Roman"/>
            </a:endParaRPr>
          </a:p>
        </p:txBody>
      </p:sp>
    </p:spTree>
    <p:extLst>
      <p:ext uri="{BB962C8B-B14F-4D97-AF65-F5344CB8AC3E}">
        <p14:creationId xmlns:p14="http://schemas.microsoft.com/office/powerpoint/2010/main" val="12898582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108520" y="2708920"/>
            <a:ext cx="2288296" cy="1577336"/>
          </a:xfrm>
          <a:prstGeom prst="ellipse">
            <a:avLst/>
          </a:prstGeom>
          <a:solidFill>
            <a:schemeClr val="accent4">
              <a:lumMod val="20000"/>
              <a:lumOff val="80000"/>
            </a:schemeClr>
          </a:solidFill>
          <a:ln>
            <a:solidFill>
              <a:srgbClr val="FFFF00"/>
            </a:soli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2"/>
          </a:lnRef>
          <a:fillRef idx="2">
            <a:schemeClr val="accent2"/>
          </a:fillRef>
          <a:effectRef idx="1">
            <a:schemeClr val="accent2"/>
          </a:effectRef>
          <a:fontRef idx="minor">
            <a:schemeClr val="dk1"/>
          </a:fontRef>
        </p:style>
        <p:txBody>
          <a:bodyPr anchor="ctr"/>
          <a:lstStyle/>
          <a:p>
            <a:pPr algn="ctr">
              <a:defRPr/>
            </a:pPr>
            <a:r>
              <a:rPr lang="uz-Cyrl-UZ" dirty="0">
                <a:ea typeface="Times New Roman"/>
              </a:rPr>
              <a:t>wagtlaýyn we möwsümleýin işgärlere</a:t>
            </a:r>
            <a:endParaRPr lang="ru-RU" b="1" dirty="0" smtClean="0">
              <a:solidFill>
                <a:srgbClr val="FF0000"/>
              </a:solidFill>
            </a:endParaRPr>
          </a:p>
        </p:txBody>
      </p:sp>
      <p:sp>
        <p:nvSpPr>
          <p:cNvPr id="5" name="Овал 4"/>
          <p:cNvSpPr/>
          <p:nvPr/>
        </p:nvSpPr>
        <p:spPr>
          <a:xfrm>
            <a:off x="6286500" y="2476217"/>
            <a:ext cx="3060973" cy="1649344"/>
          </a:xfrm>
          <a:prstGeom prst="ellipse">
            <a:avLst/>
          </a:prstGeom>
          <a:solidFill>
            <a:srgbClr val="92D050"/>
          </a:solidFill>
          <a:ln>
            <a:solidFill>
              <a:srgbClr val="FFFF00"/>
            </a:solid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3">
            <a:schemeClr val="lt1"/>
          </a:lnRef>
          <a:fillRef idx="1">
            <a:schemeClr val="accent3"/>
          </a:fillRef>
          <a:effectRef idx="1">
            <a:schemeClr val="accent3"/>
          </a:effectRef>
          <a:fontRef idx="minor">
            <a:schemeClr val="lt1"/>
          </a:fontRef>
        </p:style>
        <p:txBody>
          <a:bodyPr anchor="ctr"/>
          <a:lstStyle/>
          <a:p>
            <a:pPr algn="ctr">
              <a:defRPr/>
            </a:pPr>
            <a:r>
              <a:rPr lang="uz-Cyrl-UZ" sz="1600" dirty="0">
                <a:solidFill>
                  <a:schemeClr val="tx1"/>
                </a:solidFill>
                <a:ea typeface="Times New Roman"/>
              </a:rPr>
              <a:t>göwreli aýallara, şeýle hem üç ýaşa çenli çagalary (on alty ýaşa çenli maýyp çagasy) bolan aýallara</a:t>
            </a:r>
            <a:endParaRPr lang="ru-RU" sz="1600" b="1" dirty="0" smtClean="0">
              <a:solidFill>
                <a:schemeClr val="tx1"/>
              </a:solidFill>
            </a:endParaRPr>
          </a:p>
        </p:txBody>
      </p:sp>
      <p:sp>
        <p:nvSpPr>
          <p:cNvPr id="6" name="Овал 5"/>
          <p:cNvSpPr/>
          <p:nvPr/>
        </p:nvSpPr>
        <p:spPr>
          <a:xfrm>
            <a:off x="5929322" y="285728"/>
            <a:ext cx="2928958" cy="1571636"/>
          </a:xfrm>
          <a:prstGeom prst="ellipse">
            <a:avLst/>
          </a:prstGeom>
          <a:solidFill>
            <a:schemeClr val="bg2"/>
          </a:solidFill>
          <a:ln>
            <a:solidFill>
              <a:srgbClr val="FFFF00"/>
            </a:solid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1">
            <a:schemeClr val="dk1"/>
          </a:lnRef>
          <a:fillRef idx="2">
            <a:schemeClr val="dk1"/>
          </a:fillRef>
          <a:effectRef idx="1">
            <a:schemeClr val="dk1"/>
          </a:effectRef>
          <a:fontRef idx="minor">
            <a:schemeClr val="dk1"/>
          </a:fontRef>
        </p:style>
        <p:txBody>
          <a:bodyPr anchor="ctr"/>
          <a:lstStyle/>
          <a:p>
            <a:pPr algn="ctr">
              <a:defRPr/>
            </a:pPr>
            <a:r>
              <a:rPr lang="uz-Cyrl-UZ" sz="2000" dirty="0">
                <a:ea typeface="Times New Roman"/>
              </a:rPr>
              <a:t>maýyplara</a:t>
            </a:r>
            <a:endParaRPr lang="ru-RU" sz="2000" b="1" dirty="0">
              <a:solidFill>
                <a:schemeClr val="bg1"/>
              </a:solidFill>
              <a:latin typeface="Times New Roman" pitchFamily="18" charset="0"/>
              <a:cs typeface="Times New Roman" pitchFamily="18" charset="0"/>
            </a:endParaRPr>
          </a:p>
        </p:txBody>
      </p:sp>
      <p:sp>
        <p:nvSpPr>
          <p:cNvPr id="8" name="Овал 7"/>
          <p:cNvSpPr/>
          <p:nvPr/>
        </p:nvSpPr>
        <p:spPr>
          <a:xfrm>
            <a:off x="2857500" y="4714875"/>
            <a:ext cx="3071822" cy="1785959"/>
          </a:xfrm>
          <a:prstGeom prst="ellipse">
            <a:avLst/>
          </a:prstGeom>
          <a:solidFill>
            <a:schemeClr val="tx2">
              <a:lumMod val="10000"/>
              <a:lumOff val="90000"/>
            </a:schemeClr>
          </a:solidFill>
        </p:spPr>
        <p:style>
          <a:lnRef idx="0">
            <a:schemeClr val="accent6"/>
          </a:lnRef>
          <a:fillRef idx="3">
            <a:schemeClr val="accent6"/>
          </a:fillRef>
          <a:effectRef idx="3">
            <a:schemeClr val="accent6"/>
          </a:effectRef>
          <a:fontRef idx="minor">
            <a:schemeClr val="lt1"/>
          </a:fontRef>
        </p:style>
        <p:txBody>
          <a:bodyPr anchor="ctr"/>
          <a:lstStyle/>
          <a:p>
            <a:pPr lvl="0" algn="ctr">
              <a:defRPr/>
            </a:pPr>
            <a:r>
              <a:rPr lang="uz-Cyrl-UZ" dirty="0">
                <a:solidFill>
                  <a:schemeClr val="tx1"/>
                </a:solidFill>
                <a:ea typeface="Times New Roman"/>
              </a:rPr>
              <a:t>başga işe, başga </a:t>
            </a:r>
            <a:r>
              <a:rPr lang="sq-AL" dirty="0">
                <a:solidFill>
                  <a:schemeClr val="tx1"/>
                </a:solidFill>
                <a:ea typeface="Times New Roman"/>
              </a:rPr>
              <a:t>ý</a:t>
            </a:r>
            <a:r>
              <a:rPr lang="uz-Cyrl-UZ" dirty="0">
                <a:solidFill>
                  <a:schemeClr val="tx1"/>
                </a:solidFill>
                <a:ea typeface="Times New Roman"/>
              </a:rPr>
              <a:t>ere ýa-da başga iş berijä geçirilen adamlara</a:t>
            </a:r>
            <a:endParaRPr lang="ru-RU" b="1" dirty="0">
              <a:solidFill>
                <a:schemeClr val="tx1"/>
              </a:solidFill>
              <a:latin typeface="Times New Roman" pitchFamily="18" charset="0"/>
              <a:cs typeface="Times New Roman" pitchFamily="18" charset="0"/>
            </a:endParaRPr>
          </a:p>
        </p:txBody>
      </p:sp>
      <p:sp>
        <p:nvSpPr>
          <p:cNvPr id="9" name="Овал 8"/>
          <p:cNvSpPr/>
          <p:nvPr/>
        </p:nvSpPr>
        <p:spPr>
          <a:xfrm>
            <a:off x="6143636" y="4786298"/>
            <a:ext cx="2786082" cy="1714536"/>
          </a:xfrm>
          <a:prstGeom prst="ellipse">
            <a:avLst/>
          </a:prstGeom>
          <a:solidFill>
            <a:schemeClr val="tx2">
              <a:lumMod val="10000"/>
              <a:lumOff val="90000"/>
            </a:schemeClr>
          </a:solidFill>
          <a:ln>
            <a:solidFill>
              <a:srgbClr val="FFFF00"/>
            </a:solid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0">
            <a:schemeClr val="accent2"/>
          </a:lnRef>
          <a:fillRef idx="3">
            <a:schemeClr val="accent2"/>
          </a:fillRef>
          <a:effectRef idx="3">
            <a:schemeClr val="accent2"/>
          </a:effectRef>
          <a:fontRef idx="minor">
            <a:schemeClr val="lt1"/>
          </a:fontRef>
        </p:style>
        <p:txBody>
          <a:bodyPr anchor="ctr"/>
          <a:lstStyle/>
          <a:p>
            <a:pPr algn="ctr">
              <a:defRPr/>
            </a:pPr>
            <a:r>
              <a:rPr lang="uz-Cyrl-UZ" sz="1600" dirty="0">
                <a:solidFill>
                  <a:schemeClr val="tx1"/>
                </a:solidFill>
                <a:ea typeface="Times New Roman"/>
              </a:rPr>
              <a:t>Türkmenistanyň kanunçylygynda göz öňünde tutulan beýleki halatlarda</a:t>
            </a:r>
            <a:endParaRPr lang="ru-RU" sz="1600" dirty="0">
              <a:solidFill>
                <a:schemeClr val="tx1"/>
              </a:solidFill>
              <a:latin typeface="Times New Roman" pitchFamily="18" charset="0"/>
              <a:cs typeface="Times New Roman" pitchFamily="18" charset="0"/>
            </a:endParaRPr>
          </a:p>
        </p:txBody>
      </p:sp>
      <p:sp>
        <p:nvSpPr>
          <p:cNvPr id="10" name="Овал 9"/>
          <p:cNvSpPr/>
          <p:nvPr/>
        </p:nvSpPr>
        <p:spPr>
          <a:xfrm>
            <a:off x="3143250" y="395940"/>
            <a:ext cx="2928938" cy="1804185"/>
          </a:xfrm>
          <a:prstGeom prst="ellipse">
            <a:avLst/>
          </a:prstGeom>
          <a:solidFill>
            <a:schemeClr val="accent3">
              <a:lumMod val="20000"/>
              <a:lumOff val="80000"/>
            </a:schemeClr>
          </a:solidFill>
          <a:ln>
            <a:solidFill>
              <a:srgbClr val="FFFF00"/>
            </a:solidFill>
          </a:ln>
        </p:spPr>
        <p:style>
          <a:lnRef idx="0">
            <a:schemeClr val="accent4"/>
          </a:lnRef>
          <a:fillRef idx="3">
            <a:schemeClr val="accent4"/>
          </a:fillRef>
          <a:effectRef idx="3">
            <a:schemeClr val="accent4"/>
          </a:effectRef>
          <a:fontRef idx="minor">
            <a:schemeClr val="lt1"/>
          </a:fontRef>
        </p:style>
        <p:txBody>
          <a:bodyPr anchor="ctr"/>
          <a:lstStyle/>
          <a:p>
            <a:pPr lvl="0" algn="ctr">
              <a:defRPr/>
            </a:pPr>
            <a:r>
              <a:rPr lang="uz-Cyrl-UZ" sz="1600" dirty="0">
                <a:solidFill>
                  <a:prstClr val="black"/>
                </a:solidFill>
                <a:ea typeface="Times New Roman"/>
              </a:rPr>
              <a:t>orta hünärment we ýokary okuw ekdeplerini tamamlan we alan hünäri boýunça işe ilkinji gezek girýän adamlara</a:t>
            </a:r>
            <a:endParaRPr lang="ru-RU" sz="1600" b="1" dirty="0">
              <a:solidFill>
                <a:srgbClr val="FF0000"/>
              </a:solidFill>
            </a:endParaRPr>
          </a:p>
        </p:txBody>
      </p:sp>
      <p:sp>
        <p:nvSpPr>
          <p:cNvPr id="11" name="Овал 10"/>
          <p:cNvSpPr/>
          <p:nvPr/>
        </p:nvSpPr>
        <p:spPr>
          <a:xfrm>
            <a:off x="0" y="4858200"/>
            <a:ext cx="2786050" cy="1714512"/>
          </a:xfrm>
          <a:prstGeom prst="ellipse">
            <a:avLst/>
          </a:prstGeom>
          <a:solidFill>
            <a:srgbClr val="FFFF00"/>
          </a:solidFill>
          <a:ln>
            <a:solidFill>
              <a:srgbClr val="FFFF00"/>
            </a:soli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0">
            <a:schemeClr val="accent1"/>
          </a:lnRef>
          <a:fillRef idx="3">
            <a:schemeClr val="accent1"/>
          </a:fillRef>
          <a:effectRef idx="3">
            <a:schemeClr val="accent1"/>
          </a:effectRef>
          <a:fontRef idx="minor">
            <a:schemeClr val="lt1"/>
          </a:fontRef>
        </p:style>
        <p:txBody>
          <a:bodyPr anchor="ctr"/>
          <a:lstStyle/>
          <a:p>
            <a:pPr algn="ctr">
              <a:defRPr/>
            </a:pPr>
            <a:r>
              <a:rPr lang="uz-Cyrl-UZ" sz="1600" dirty="0">
                <a:solidFill>
                  <a:schemeClr val="tx1"/>
                </a:solidFill>
                <a:ea typeface="Times New Roman"/>
              </a:rPr>
              <a:t>bäsleşik boýunça işe giren adamlara</a:t>
            </a:r>
            <a:endParaRPr lang="ru-RU" sz="1600" b="1" dirty="0">
              <a:solidFill>
                <a:schemeClr val="tx1"/>
              </a:solidFill>
              <a:latin typeface="Times New Roman" pitchFamily="18" charset="0"/>
              <a:cs typeface="Times New Roman" pitchFamily="18" charset="0"/>
            </a:endParaRPr>
          </a:p>
        </p:txBody>
      </p:sp>
      <p:sp>
        <p:nvSpPr>
          <p:cNvPr id="12" name="Овал 11"/>
          <p:cNvSpPr/>
          <p:nvPr/>
        </p:nvSpPr>
        <p:spPr>
          <a:xfrm>
            <a:off x="611560" y="395941"/>
            <a:ext cx="2567119" cy="1643074"/>
          </a:xfrm>
          <a:prstGeom prst="ellipse">
            <a:avLst/>
          </a:prstGeom>
          <a:solidFill>
            <a:srgbClr val="FFFF00"/>
          </a:solidFill>
          <a:ln>
            <a:solidFill>
              <a:srgbClr val="FFFF00"/>
            </a:solid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1">
            <a:schemeClr val="accent4"/>
          </a:lnRef>
          <a:fillRef idx="2">
            <a:schemeClr val="accent4"/>
          </a:fillRef>
          <a:effectRef idx="1">
            <a:schemeClr val="accent4"/>
          </a:effectRef>
          <a:fontRef idx="minor">
            <a:schemeClr val="dk1"/>
          </a:fontRef>
        </p:style>
        <p:txBody>
          <a:bodyPr anchor="ctr"/>
          <a:lstStyle/>
          <a:p>
            <a:pPr algn="ctr">
              <a:defRPr/>
            </a:pPr>
            <a:r>
              <a:rPr lang="uz-Cyrl-UZ" sz="1600" dirty="0">
                <a:ea typeface="Times New Roman"/>
              </a:rPr>
              <a:t>on sekiz ýaşy dolmadyk adamlara</a:t>
            </a:r>
            <a:endParaRPr lang="ru-RU" sz="1600" b="1" dirty="0" smtClean="0">
              <a:solidFill>
                <a:srgbClr val="FF0000"/>
              </a:solidFill>
            </a:endParaRPr>
          </a:p>
        </p:txBody>
      </p:sp>
      <p:sp>
        <p:nvSpPr>
          <p:cNvPr id="13" name="Прямоугольник 12"/>
          <p:cNvSpPr/>
          <p:nvPr/>
        </p:nvSpPr>
        <p:spPr>
          <a:xfrm>
            <a:off x="2555776" y="2857500"/>
            <a:ext cx="3516412" cy="1147564"/>
          </a:xfrm>
          <a:prstGeom prst="rect">
            <a:avLst/>
          </a:prstGeom>
          <a:ln w="38100">
            <a:solidFill>
              <a:srgbClr val="FFFF00"/>
            </a:solidFill>
          </a:ln>
        </p:spPr>
        <p:style>
          <a:lnRef idx="1">
            <a:schemeClr val="accent3"/>
          </a:lnRef>
          <a:fillRef idx="2">
            <a:schemeClr val="accent3"/>
          </a:fillRef>
          <a:effectRef idx="1">
            <a:schemeClr val="accent3"/>
          </a:effectRef>
          <a:fontRef idx="minor">
            <a:schemeClr val="dk1"/>
          </a:fontRef>
        </p:style>
        <p:txBody>
          <a:bodyPr anchor="ctr"/>
          <a:lstStyle/>
          <a:p>
            <a:pPr indent="342900" algn="ctr">
              <a:spcAft>
                <a:spcPts val="0"/>
              </a:spcAft>
            </a:pPr>
            <a:r>
              <a:rPr lang="uz-Cyrl-UZ" sz="1600" b="1" dirty="0" smtClean="0">
                <a:solidFill>
                  <a:schemeClr val="accent1"/>
                </a:solidFill>
                <a:ea typeface="Times New Roman"/>
              </a:rPr>
              <a:t>Zähmet</a:t>
            </a:r>
            <a:r>
              <a:rPr lang="en-US" sz="1600" b="1" dirty="0" smtClean="0">
                <a:solidFill>
                  <a:schemeClr val="accent1"/>
                </a:solidFill>
                <a:ea typeface="Times New Roman"/>
              </a:rPr>
              <a:t> </a:t>
            </a:r>
            <a:r>
              <a:rPr lang="uz-Cyrl-UZ" sz="1600" b="1" dirty="0" smtClean="0">
                <a:solidFill>
                  <a:schemeClr val="accent1"/>
                </a:solidFill>
                <a:ea typeface="Times New Roman"/>
              </a:rPr>
              <a:t>şertnamasy </a:t>
            </a:r>
            <a:r>
              <a:rPr lang="uz-Cyrl-UZ" sz="1600" b="1" dirty="0">
                <a:solidFill>
                  <a:schemeClr val="accent1"/>
                </a:solidFill>
                <a:ea typeface="Times New Roman"/>
              </a:rPr>
              <a:t>baglaşylanda synag möhleti </a:t>
            </a:r>
            <a:r>
              <a:rPr lang="uz-Cyrl-UZ" sz="1600" b="1" dirty="0" smtClean="0">
                <a:solidFill>
                  <a:schemeClr val="accent1"/>
                </a:solidFill>
                <a:ea typeface="Times New Roman"/>
              </a:rPr>
              <a:t>bellenilmeýär</a:t>
            </a:r>
            <a:endParaRPr lang="ru-RU" sz="1600" b="1" dirty="0">
              <a:solidFill>
                <a:schemeClr val="accent1"/>
              </a:solidFill>
              <a:ea typeface="Times New Roman"/>
            </a:endParaRPr>
          </a:p>
          <a:p>
            <a:pPr algn="ctr">
              <a:defRPr/>
            </a:pPr>
            <a:r>
              <a:rPr lang="en-US" sz="1200" dirty="0" smtClean="0">
                <a:solidFill>
                  <a:schemeClr val="accent1"/>
                </a:solidFill>
                <a:latin typeface="Times New Roman" pitchFamily="18" charset="0"/>
                <a:cs typeface="Times New Roman" pitchFamily="18" charset="0"/>
              </a:rPr>
              <a:t> </a:t>
            </a:r>
            <a:endParaRPr lang="ru-RU" sz="1200" dirty="0" smtClean="0">
              <a:solidFill>
                <a:schemeClr val="accent1"/>
              </a:solidFill>
              <a:latin typeface="Times New Roman" pitchFamily="18" charset="0"/>
              <a:cs typeface="Times New Roman" pitchFamily="18" charset="0"/>
            </a:endParaRPr>
          </a:p>
        </p:txBody>
      </p:sp>
      <p:cxnSp>
        <p:nvCxnSpPr>
          <p:cNvPr id="17" name="Прямая со стрелкой 16"/>
          <p:cNvCxnSpPr/>
          <p:nvPr/>
        </p:nvCxnSpPr>
        <p:spPr>
          <a:xfrm>
            <a:off x="6143636" y="3359150"/>
            <a:ext cx="535765" cy="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a:off x="5724128" y="4008377"/>
            <a:ext cx="1008112" cy="93279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a:off x="4498975" y="4008377"/>
            <a:ext cx="0" cy="635061"/>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p:nvPr/>
        </p:nvCxnSpPr>
        <p:spPr>
          <a:xfrm flipH="1">
            <a:off x="2010594" y="4125561"/>
            <a:ext cx="1132656" cy="89092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13" idx="1"/>
          </p:cNvCxnSpPr>
          <p:nvPr/>
        </p:nvCxnSpPr>
        <p:spPr>
          <a:xfrm flipH="1" flipV="1">
            <a:off x="1965466" y="3413880"/>
            <a:ext cx="590310" cy="1740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flipH="1" flipV="1">
            <a:off x="2555776" y="1700808"/>
            <a:ext cx="1016099" cy="1008112"/>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flipV="1">
            <a:off x="4441828" y="2276872"/>
            <a:ext cx="0" cy="48462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5436096" y="1691333"/>
            <a:ext cx="1158875" cy="1017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517037" y="318383"/>
            <a:ext cx="7427168" cy="792162"/>
          </a:xfrm>
          <a:solidFill>
            <a:srgbClr val="F7F7A7"/>
          </a:solidFill>
          <a:ln w="57150">
            <a:solidFill>
              <a:srgbClr val="008000"/>
            </a:solidFill>
          </a:ln>
        </p:spPr>
        <p:txBody>
          <a:bodyPr>
            <a:normAutofit/>
          </a:bodyPr>
          <a:lstStyle/>
          <a:p>
            <a:pPr indent="342900" algn="ctr">
              <a:spcAft>
                <a:spcPts val="0"/>
              </a:spcAft>
            </a:pPr>
            <a:r>
              <a:rPr lang="uz-Cyrl-UZ" sz="2000" b="1" dirty="0">
                <a:latin typeface="Times New Roman"/>
                <a:ea typeface="Times New Roman"/>
              </a:rPr>
              <a:t>Zähmet şertnamasyny bes etmek (</a:t>
            </a:r>
            <a:r>
              <a:rPr lang="uz-Cyrl-UZ" sz="2000" b="1" dirty="0" smtClean="0">
                <a:latin typeface="Times New Roman"/>
                <a:ea typeface="Times New Roman"/>
              </a:rPr>
              <a:t>ýatyrmak)</a:t>
            </a:r>
            <a:endParaRPr lang="ru-RU" sz="800" i="1" dirty="0" smtClean="0">
              <a:solidFill>
                <a:schemeClr val="tx1"/>
              </a:solidFill>
              <a:latin typeface="Times New Roman" pitchFamily="18" charset="0"/>
              <a:cs typeface="Times New Roman" pitchFamily="18" charset="0"/>
            </a:endParaRPr>
          </a:p>
        </p:txBody>
      </p:sp>
      <p:sp>
        <p:nvSpPr>
          <p:cNvPr id="43011" name="AutoShape 4"/>
          <p:cNvSpPr>
            <a:spLocks noChangeArrowheads="1"/>
          </p:cNvSpPr>
          <p:nvPr/>
        </p:nvSpPr>
        <p:spPr bwMode="auto">
          <a:xfrm>
            <a:off x="2578696" y="1193696"/>
            <a:ext cx="6336704" cy="795144"/>
          </a:xfrm>
          <a:prstGeom prst="plaque">
            <a:avLst>
              <a:gd name="adj" fmla="val 16667"/>
            </a:avLst>
          </a:prstGeom>
          <a:solidFill>
            <a:schemeClr val="accent1">
              <a:lumMod val="40000"/>
              <a:lumOff val="60000"/>
            </a:schemeClr>
          </a:solidFill>
          <a:ln w="38100">
            <a:solidFill>
              <a:schemeClr val="tx1"/>
            </a:solidFill>
            <a:miter lim="800000"/>
            <a:headEnd/>
            <a:tailEnd/>
          </a:ln>
        </p:spPr>
        <p:txBody>
          <a:bodyPr wrap="none" anchor="ctr"/>
          <a:lstStyle/>
          <a:p>
            <a:pPr algn="ctr"/>
            <a:r>
              <a:rPr lang="uz-Cyrl-UZ" sz="2400" dirty="0" smtClean="0">
                <a:ea typeface="Times New Roman"/>
              </a:rPr>
              <a:t>taraplaryň ylalaşmagy</a:t>
            </a:r>
            <a:endParaRPr lang="en-US" sz="2400" dirty="0" smtClean="0">
              <a:solidFill>
                <a:srgbClr val="FFFF00"/>
              </a:solidFill>
            </a:endParaRPr>
          </a:p>
        </p:txBody>
      </p:sp>
      <p:sp>
        <p:nvSpPr>
          <p:cNvPr id="43012" name="AutoShape 5"/>
          <p:cNvSpPr>
            <a:spLocks noChangeArrowheads="1"/>
          </p:cNvSpPr>
          <p:nvPr/>
        </p:nvSpPr>
        <p:spPr bwMode="auto">
          <a:xfrm>
            <a:off x="2578696" y="2169773"/>
            <a:ext cx="6477000" cy="725996"/>
          </a:xfrm>
          <a:prstGeom prst="plaque">
            <a:avLst>
              <a:gd name="adj" fmla="val 16667"/>
            </a:avLst>
          </a:prstGeom>
          <a:solidFill>
            <a:schemeClr val="accent1">
              <a:lumMod val="40000"/>
              <a:lumOff val="60000"/>
            </a:schemeClr>
          </a:solidFill>
          <a:ln w="38100">
            <a:solidFill>
              <a:schemeClr val="tx1"/>
            </a:solidFill>
            <a:miter lim="800000"/>
            <a:headEnd/>
            <a:tailEnd/>
          </a:ln>
        </p:spPr>
        <p:txBody>
          <a:bodyPr wrap="none" anchor="ctr"/>
          <a:lstStyle/>
          <a:p>
            <a:pPr algn="ctr"/>
            <a:r>
              <a:rPr lang="uz-Cyrl-UZ" sz="2000" dirty="0" smtClean="0">
                <a:ea typeface="Times New Roman"/>
              </a:rPr>
              <a:t> </a:t>
            </a:r>
            <a:r>
              <a:rPr lang="uz-Cyrl-UZ" sz="2400" dirty="0" smtClean="0">
                <a:ea typeface="Times New Roman"/>
              </a:rPr>
              <a:t>işgäriň başlangyjy (öz islegi)</a:t>
            </a:r>
            <a:endParaRPr lang="ru-RU" sz="2400" b="1" dirty="0">
              <a:solidFill>
                <a:prstClr val="black"/>
              </a:solidFill>
              <a:cs typeface="Times New Roman" pitchFamily="18" charset="0"/>
            </a:endParaRPr>
          </a:p>
        </p:txBody>
      </p:sp>
      <p:sp>
        <p:nvSpPr>
          <p:cNvPr id="43013" name="AutoShape 6"/>
          <p:cNvSpPr>
            <a:spLocks noChangeArrowheads="1"/>
          </p:cNvSpPr>
          <p:nvPr/>
        </p:nvSpPr>
        <p:spPr bwMode="auto">
          <a:xfrm>
            <a:off x="2438400" y="3200400"/>
            <a:ext cx="6477000" cy="838200"/>
          </a:xfrm>
          <a:prstGeom prst="plaque">
            <a:avLst>
              <a:gd name="adj" fmla="val 16667"/>
            </a:avLst>
          </a:prstGeom>
          <a:solidFill>
            <a:srgbClr val="2F6E73"/>
          </a:solidFill>
          <a:ln w="38100">
            <a:solidFill>
              <a:schemeClr val="tx1"/>
            </a:solidFill>
            <a:miter lim="800000"/>
            <a:headEnd/>
            <a:tailEnd/>
          </a:ln>
        </p:spPr>
        <p:txBody>
          <a:bodyPr wrap="none" anchor="ctr"/>
          <a:lstStyle/>
          <a:p>
            <a:pPr algn="ctr"/>
            <a:r>
              <a:rPr lang="sq-AL" sz="2400" dirty="0" smtClean="0">
                <a:solidFill>
                  <a:srgbClr val="FFFF00"/>
                </a:solidFill>
              </a:rPr>
              <a:t>günäkärlik jogapkärçiligi </a:t>
            </a:r>
            <a:endParaRPr lang="ru-RU" sz="2400" b="1" dirty="0">
              <a:solidFill>
                <a:srgbClr val="FFFF00"/>
              </a:solidFill>
            </a:endParaRPr>
          </a:p>
        </p:txBody>
      </p:sp>
      <p:sp>
        <p:nvSpPr>
          <p:cNvPr id="43014" name="AutoShape 7"/>
          <p:cNvSpPr>
            <a:spLocks noChangeArrowheads="1"/>
          </p:cNvSpPr>
          <p:nvPr/>
        </p:nvSpPr>
        <p:spPr bwMode="auto">
          <a:xfrm>
            <a:off x="2438400" y="4221088"/>
            <a:ext cx="6477000" cy="731912"/>
          </a:xfrm>
          <a:prstGeom prst="plaque">
            <a:avLst>
              <a:gd name="adj" fmla="val 16667"/>
            </a:avLst>
          </a:prstGeom>
          <a:solidFill>
            <a:schemeClr val="accent1">
              <a:lumMod val="40000"/>
              <a:lumOff val="60000"/>
            </a:schemeClr>
          </a:solidFill>
          <a:ln w="38100">
            <a:solidFill>
              <a:schemeClr val="tx1"/>
            </a:solidFill>
            <a:miter lim="800000"/>
            <a:headEnd/>
            <a:tailEnd/>
          </a:ln>
        </p:spPr>
        <p:txBody>
          <a:bodyPr wrap="none" anchor="ctr"/>
          <a:lstStyle/>
          <a:p>
            <a:pPr algn="ctr"/>
            <a:r>
              <a:rPr lang="uz-Cyrl-UZ" dirty="0">
                <a:ea typeface="Times New Roman"/>
              </a:rPr>
              <a:t>kärdeşler arkalaşygy </a:t>
            </a:r>
            <a:r>
              <a:rPr lang="sq-AL" dirty="0">
                <a:ea typeface="Times New Roman"/>
              </a:rPr>
              <a:t>gurama</a:t>
            </a:r>
            <a:r>
              <a:rPr lang="uz-Cyrl-UZ" dirty="0">
                <a:ea typeface="Times New Roman"/>
              </a:rPr>
              <a:t>synyň talap </a:t>
            </a:r>
            <a:r>
              <a:rPr lang="uz-Cyrl-UZ" dirty="0" smtClean="0">
                <a:ea typeface="Times New Roman"/>
              </a:rPr>
              <a:t>etmegi</a:t>
            </a:r>
            <a:endParaRPr lang="ru-RU" b="1" dirty="0">
              <a:solidFill>
                <a:prstClr val="black"/>
              </a:solidFill>
              <a:cs typeface="Times New Roman" pitchFamily="18" charset="0"/>
            </a:endParaRPr>
          </a:p>
        </p:txBody>
      </p:sp>
      <p:sp>
        <p:nvSpPr>
          <p:cNvPr id="43015" name="AutoShape 8"/>
          <p:cNvSpPr>
            <a:spLocks noChangeArrowheads="1"/>
          </p:cNvSpPr>
          <p:nvPr/>
        </p:nvSpPr>
        <p:spPr bwMode="auto">
          <a:xfrm>
            <a:off x="2438400" y="5029200"/>
            <a:ext cx="6553200" cy="838200"/>
          </a:xfrm>
          <a:prstGeom prst="plaque">
            <a:avLst>
              <a:gd name="adj" fmla="val 16667"/>
            </a:avLst>
          </a:prstGeom>
          <a:solidFill>
            <a:schemeClr val="accent1">
              <a:lumMod val="40000"/>
              <a:lumOff val="60000"/>
            </a:schemeClr>
          </a:solidFill>
          <a:ln w="38100">
            <a:solidFill>
              <a:schemeClr val="tx1"/>
            </a:solidFill>
            <a:miter lim="800000"/>
            <a:headEnd/>
            <a:tailEnd/>
          </a:ln>
        </p:spPr>
        <p:txBody>
          <a:bodyPr wrap="none" anchor="ctr"/>
          <a:lstStyle/>
          <a:p>
            <a:pPr algn="ctr"/>
            <a:r>
              <a:rPr lang="uz-Cyrl-UZ" dirty="0">
                <a:ea typeface="Times New Roman"/>
              </a:rPr>
              <a:t>taraplaryň erkine bagly bolmadyk </a:t>
            </a:r>
            <a:r>
              <a:rPr lang="uz-Cyrl-UZ" dirty="0" smtClean="0">
                <a:ea typeface="Times New Roman"/>
              </a:rPr>
              <a:t>ýagdaýda</a:t>
            </a:r>
            <a:endParaRPr lang="ru-RU" b="1" dirty="0">
              <a:solidFill>
                <a:srgbClr val="FFFF00"/>
              </a:solidFill>
            </a:endParaRPr>
          </a:p>
        </p:txBody>
      </p:sp>
      <p:sp>
        <p:nvSpPr>
          <p:cNvPr id="43016" name="AutoShape 9"/>
          <p:cNvSpPr>
            <a:spLocks noChangeArrowheads="1"/>
          </p:cNvSpPr>
          <p:nvPr/>
        </p:nvSpPr>
        <p:spPr bwMode="auto">
          <a:xfrm>
            <a:off x="2438400" y="5943600"/>
            <a:ext cx="6553200" cy="838200"/>
          </a:xfrm>
          <a:prstGeom prst="plaque">
            <a:avLst>
              <a:gd name="adj" fmla="val 16667"/>
            </a:avLst>
          </a:prstGeom>
          <a:solidFill>
            <a:schemeClr val="accent1">
              <a:lumMod val="40000"/>
              <a:lumOff val="60000"/>
            </a:schemeClr>
          </a:solidFill>
          <a:ln w="38100">
            <a:solidFill>
              <a:schemeClr val="tx1"/>
            </a:solidFill>
            <a:miter lim="800000"/>
            <a:headEnd/>
            <a:tailEnd/>
          </a:ln>
        </p:spPr>
        <p:txBody>
          <a:bodyPr wrap="none" anchor="ctr"/>
          <a:lstStyle/>
          <a:p>
            <a:pPr algn="ctr"/>
            <a:r>
              <a:rPr lang="uz-Cyrl-UZ" sz="1400" dirty="0" smtClean="0">
                <a:ea typeface="Times New Roman"/>
              </a:rPr>
              <a:t> </a:t>
            </a:r>
            <a:r>
              <a:rPr lang="uz-Cyrl-UZ" sz="1600" dirty="0">
                <a:ea typeface="Times New Roman"/>
              </a:rPr>
              <a:t>Türkmenistanyň </a:t>
            </a:r>
            <a:r>
              <a:rPr lang="sq-AL" sz="1600" dirty="0" smtClean="0">
                <a:ea typeface="Times New Roman"/>
              </a:rPr>
              <a:t> </a:t>
            </a:r>
            <a:r>
              <a:rPr lang="uz-Cyrl-UZ" sz="1600" dirty="0">
                <a:ea typeface="Times New Roman"/>
              </a:rPr>
              <a:t>kadalaşdyryjy hukuk namalarynda </a:t>
            </a:r>
            <a:endParaRPr lang="uz-Cyrl-UZ" sz="1600" dirty="0" smtClean="0">
              <a:ea typeface="Times New Roman"/>
            </a:endParaRPr>
          </a:p>
          <a:p>
            <a:pPr algn="ctr"/>
            <a:r>
              <a:rPr lang="uz-Cyrl-UZ" sz="1600" dirty="0" smtClean="0">
                <a:ea typeface="Times New Roman"/>
              </a:rPr>
              <a:t>göz </a:t>
            </a:r>
            <a:r>
              <a:rPr lang="uz-Cyrl-UZ" sz="1600" dirty="0">
                <a:ea typeface="Times New Roman"/>
              </a:rPr>
              <a:t>öňünde tutulan başga esaslar </a:t>
            </a:r>
            <a:r>
              <a:rPr lang="uz-Cyrl-UZ" sz="1600" dirty="0" smtClean="0">
                <a:ea typeface="Times New Roman"/>
              </a:rPr>
              <a:t>boýunça </a:t>
            </a:r>
            <a:r>
              <a:rPr lang="uz-Cyrl-UZ" sz="1600" dirty="0">
                <a:ea typeface="Times New Roman"/>
              </a:rPr>
              <a:t>hem ýatyrylyp bilner</a:t>
            </a:r>
            <a:endParaRPr lang="ru-RU" sz="1600" dirty="0">
              <a:solidFill>
                <a:srgbClr val="FFFF00"/>
              </a:solidFill>
              <a:cs typeface="Times New Roman" pitchFamily="18" charset="0"/>
            </a:endParaRPr>
          </a:p>
        </p:txBody>
      </p:sp>
      <p:sp>
        <p:nvSpPr>
          <p:cNvPr id="43017" name="Line 10"/>
          <p:cNvSpPr>
            <a:spLocks noChangeShapeType="1"/>
          </p:cNvSpPr>
          <p:nvPr/>
        </p:nvSpPr>
        <p:spPr bwMode="auto">
          <a:xfrm>
            <a:off x="1447800" y="1143000"/>
            <a:ext cx="0" cy="5105400"/>
          </a:xfrm>
          <a:prstGeom prst="line">
            <a:avLst/>
          </a:prstGeom>
          <a:noFill/>
          <a:ln w="38100">
            <a:solidFill>
              <a:schemeClr val="tx1"/>
            </a:solidFill>
            <a:round/>
            <a:headEnd/>
            <a:tailEnd/>
          </a:ln>
        </p:spPr>
        <p:txBody>
          <a:bodyPr/>
          <a:lstStyle/>
          <a:p>
            <a:endParaRPr lang="ru-RU">
              <a:solidFill>
                <a:prstClr val="black"/>
              </a:solidFill>
            </a:endParaRPr>
          </a:p>
        </p:txBody>
      </p:sp>
      <p:sp>
        <p:nvSpPr>
          <p:cNvPr id="43018" name="Line 11"/>
          <p:cNvSpPr>
            <a:spLocks noChangeShapeType="1"/>
          </p:cNvSpPr>
          <p:nvPr/>
        </p:nvSpPr>
        <p:spPr bwMode="auto">
          <a:xfrm>
            <a:off x="1447800" y="6248400"/>
            <a:ext cx="838200" cy="0"/>
          </a:xfrm>
          <a:prstGeom prst="line">
            <a:avLst/>
          </a:prstGeom>
          <a:noFill/>
          <a:ln w="28575">
            <a:solidFill>
              <a:schemeClr val="tx1"/>
            </a:solidFill>
            <a:round/>
            <a:headEnd/>
            <a:tailEnd type="triangle" w="med" len="med"/>
          </a:ln>
        </p:spPr>
        <p:txBody>
          <a:bodyPr/>
          <a:lstStyle/>
          <a:p>
            <a:endParaRPr lang="ru-RU">
              <a:solidFill>
                <a:prstClr val="black"/>
              </a:solidFill>
            </a:endParaRPr>
          </a:p>
        </p:txBody>
      </p:sp>
      <p:sp>
        <p:nvSpPr>
          <p:cNvPr id="43019" name="Line 12"/>
          <p:cNvSpPr>
            <a:spLocks noChangeShapeType="1"/>
          </p:cNvSpPr>
          <p:nvPr/>
        </p:nvSpPr>
        <p:spPr bwMode="auto">
          <a:xfrm>
            <a:off x="1524000" y="5410200"/>
            <a:ext cx="762000" cy="0"/>
          </a:xfrm>
          <a:prstGeom prst="line">
            <a:avLst/>
          </a:prstGeom>
          <a:noFill/>
          <a:ln w="28575">
            <a:solidFill>
              <a:schemeClr val="tx1"/>
            </a:solidFill>
            <a:round/>
            <a:headEnd/>
            <a:tailEnd type="triangle" w="med" len="med"/>
          </a:ln>
        </p:spPr>
        <p:txBody>
          <a:bodyPr/>
          <a:lstStyle/>
          <a:p>
            <a:endParaRPr lang="ru-RU">
              <a:solidFill>
                <a:prstClr val="black"/>
              </a:solidFill>
            </a:endParaRPr>
          </a:p>
        </p:txBody>
      </p:sp>
      <p:sp>
        <p:nvSpPr>
          <p:cNvPr id="43020" name="Line 13"/>
          <p:cNvSpPr>
            <a:spLocks noChangeShapeType="1"/>
          </p:cNvSpPr>
          <p:nvPr/>
        </p:nvSpPr>
        <p:spPr bwMode="auto">
          <a:xfrm>
            <a:off x="1447800" y="2567862"/>
            <a:ext cx="838200" cy="0"/>
          </a:xfrm>
          <a:prstGeom prst="line">
            <a:avLst/>
          </a:prstGeom>
          <a:noFill/>
          <a:ln w="28575">
            <a:solidFill>
              <a:schemeClr val="tx1"/>
            </a:solidFill>
            <a:round/>
            <a:headEnd/>
            <a:tailEnd type="triangle" w="med" len="med"/>
          </a:ln>
        </p:spPr>
        <p:txBody>
          <a:bodyPr/>
          <a:lstStyle/>
          <a:p>
            <a:endParaRPr lang="ru-RU">
              <a:solidFill>
                <a:prstClr val="black"/>
              </a:solidFill>
            </a:endParaRPr>
          </a:p>
        </p:txBody>
      </p:sp>
      <p:sp>
        <p:nvSpPr>
          <p:cNvPr id="43021" name="Line 14"/>
          <p:cNvSpPr>
            <a:spLocks noChangeShapeType="1"/>
          </p:cNvSpPr>
          <p:nvPr/>
        </p:nvSpPr>
        <p:spPr bwMode="auto">
          <a:xfrm>
            <a:off x="1447800" y="3581400"/>
            <a:ext cx="838200" cy="0"/>
          </a:xfrm>
          <a:prstGeom prst="line">
            <a:avLst/>
          </a:prstGeom>
          <a:noFill/>
          <a:ln w="28575">
            <a:solidFill>
              <a:schemeClr val="tx1"/>
            </a:solidFill>
            <a:round/>
            <a:headEnd/>
            <a:tailEnd type="triangle" w="med" len="med"/>
          </a:ln>
        </p:spPr>
        <p:txBody>
          <a:bodyPr/>
          <a:lstStyle/>
          <a:p>
            <a:endParaRPr lang="ru-RU">
              <a:solidFill>
                <a:prstClr val="black"/>
              </a:solidFill>
            </a:endParaRPr>
          </a:p>
        </p:txBody>
      </p:sp>
      <p:sp>
        <p:nvSpPr>
          <p:cNvPr id="43022" name="Line 15"/>
          <p:cNvSpPr>
            <a:spLocks noChangeShapeType="1"/>
          </p:cNvSpPr>
          <p:nvPr/>
        </p:nvSpPr>
        <p:spPr bwMode="auto">
          <a:xfrm>
            <a:off x="1485900" y="1591268"/>
            <a:ext cx="838200" cy="0"/>
          </a:xfrm>
          <a:prstGeom prst="line">
            <a:avLst/>
          </a:prstGeom>
          <a:noFill/>
          <a:ln w="28575">
            <a:solidFill>
              <a:schemeClr val="tx1"/>
            </a:solidFill>
            <a:round/>
            <a:headEnd/>
            <a:tailEnd type="triangle" w="med" len="med"/>
          </a:ln>
        </p:spPr>
        <p:txBody>
          <a:bodyPr/>
          <a:lstStyle/>
          <a:p>
            <a:endParaRPr lang="ru-RU">
              <a:solidFill>
                <a:prstClr val="black"/>
              </a:solidFill>
            </a:endParaRPr>
          </a:p>
        </p:txBody>
      </p:sp>
      <p:sp>
        <p:nvSpPr>
          <p:cNvPr id="43023" name="Line 16"/>
          <p:cNvSpPr>
            <a:spLocks noChangeShapeType="1"/>
          </p:cNvSpPr>
          <p:nvPr/>
        </p:nvSpPr>
        <p:spPr bwMode="auto">
          <a:xfrm>
            <a:off x="1447800" y="4495800"/>
            <a:ext cx="762000" cy="0"/>
          </a:xfrm>
          <a:prstGeom prst="line">
            <a:avLst/>
          </a:prstGeom>
          <a:noFill/>
          <a:ln w="28575">
            <a:solidFill>
              <a:schemeClr val="tx1"/>
            </a:solidFill>
            <a:round/>
            <a:headEnd/>
            <a:tailEnd type="triangle" w="med" len="med"/>
          </a:ln>
        </p:spPr>
        <p:txBody>
          <a:bodyPr/>
          <a:lstStyle/>
          <a:p>
            <a:endParaRPr lang="ru-RU">
              <a:solidFill>
                <a:prstClr val="black"/>
              </a:solidFill>
            </a:endParaRPr>
          </a:p>
        </p:txBody>
      </p:sp>
      <p:sp>
        <p:nvSpPr>
          <p:cNvPr id="16" name="AutoShape 6"/>
          <p:cNvSpPr>
            <a:spLocks noChangeArrowheads="1"/>
          </p:cNvSpPr>
          <p:nvPr/>
        </p:nvSpPr>
        <p:spPr bwMode="auto">
          <a:xfrm>
            <a:off x="2411760" y="3212976"/>
            <a:ext cx="6477000" cy="834772"/>
          </a:xfrm>
          <a:prstGeom prst="plaque">
            <a:avLst>
              <a:gd name="adj" fmla="val 16667"/>
            </a:avLst>
          </a:prstGeom>
          <a:solidFill>
            <a:schemeClr val="accent1">
              <a:lumMod val="40000"/>
              <a:lumOff val="60000"/>
            </a:schemeClr>
          </a:solidFill>
          <a:ln w="38100">
            <a:solidFill>
              <a:schemeClr val="tx1"/>
            </a:solidFill>
            <a:miter lim="800000"/>
            <a:headEnd/>
            <a:tailEnd/>
          </a:ln>
        </p:spPr>
        <p:txBody>
          <a:bodyPr wrap="none" anchor="ctr"/>
          <a:lstStyle/>
          <a:p>
            <a:r>
              <a:rPr lang="uz-Cyrl-UZ" sz="2400" dirty="0" smtClean="0">
                <a:ea typeface="Times New Roman"/>
              </a:rPr>
              <a:t>                iş </a:t>
            </a:r>
            <a:r>
              <a:rPr lang="uz-Cyrl-UZ" sz="2400" dirty="0">
                <a:ea typeface="Times New Roman"/>
              </a:rPr>
              <a:t>berijiniň </a:t>
            </a:r>
            <a:r>
              <a:rPr lang="uz-Cyrl-UZ" sz="2400" dirty="0" smtClean="0">
                <a:ea typeface="Times New Roman"/>
              </a:rPr>
              <a:t>başlangyjy</a:t>
            </a:r>
            <a:endParaRPr lang="en-US" sz="2400" dirty="0" smtClean="0">
              <a:solidFill>
                <a:srgbClr val="FFFF00"/>
              </a:solidFill>
            </a:endParaRPr>
          </a:p>
          <a:p>
            <a:pPr algn="ctr"/>
            <a:endParaRPr lang="ru-RU" sz="1200" b="1" dirty="0">
              <a:solidFill>
                <a:prstClr val="black"/>
              </a:solidFill>
            </a:endParaRPr>
          </a:p>
        </p:txBody>
      </p:sp>
    </p:spTree>
    <p:extLst>
      <p:ext uri="{BB962C8B-B14F-4D97-AF65-F5344CB8AC3E}">
        <p14:creationId xmlns:p14="http://schemas.microsoft.com/office/powerpoint/2010/main" val="272431023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595313" y="476250"/>
            <a:ext cx="8548687" cy="5184775"/>
          </a:xfrm>
          <a:blipFill>
            <a:blip r:embed="rId2" cstate="print"/>
            <a:tile tx="0" ty="0" sx="100000" sy="100000" flip="none" algn="tl"/>
          </a:blipFill>
        </p:spPr>
        <p:txBody>
          <a:bodyPr>
            <a:normAutofit fontScale="90000"/>
          </a:bodyPr>
          <a:lstStyle/>
          <a:p>
            <a:pPr algn="ctr"/>
            <a:r>
              <a:rPr lang="en-US" sz="2800" b="0" dirty="0" smtClean="0">
                <a:effectLst/>
                <a:latin typeface="Times New Roman" pitchFamily="18" charset="0"/>
                <a:cs typeface="Times New Roman" pitchFamily="18" charset="0"/>
              </a:rPr>
              <a:t>       </a:t>
            </a:r>
            <a:br>
              <a:rPr lang="en-US" sz="2800" b="0" dirty="0" smtClean="0">
                <a:effectLst/>
                <a:latin typeface="Times New Roman" pitchFamily="18" charset="0"/>
                <a:cs typeface="Times New Roman" pitchFamily="18" charset="0"/>
              </a:rPr>
            </a:br>
            <a:r>
              <a:rPr lang="en-US" sz="2800" b="0" dirty="0">
                <a:effectLst/>
                <a:latin typeface="Times New Roman" pitchFamily="18" charset="0"/>
                <a:cs typeface="Times New Roman" pitchFamily="18" charset="0"/>
              </a:rPr>
              <a:t/>
            </a:r>
            <a:br>
              <a:rPr lang="en-US" sz="2800" b="0" dirty="0">
                <a:effectLst/>
                <a:latin typeface="Times New Roman" pitchFamily="18" charset="0"/>
                <a:cs typeface="Times New Roman" pitchFamily="18" charset="0"/>
              </a:rPr>
            </a:br>
            <a:r>
              <a:rPr lang="en-US" sz="2800" b="0" dirty="0" smtClean="0">
                <a:effectLst/>
                <a:latin typeface="Times New Roman" pitchFamily="18" charset="0"/>
                <a:cs typeface="Times New Roman" pitchFamily="18" charset="0"/>
              </a:rPr>
              <a:t/>
            </a:r>
            <a:br>
              <a:rPr lang="en-US" sz="2800" b="0" dirty="0" smtClean="0">
                <a:effectLst/>
                <a:latin typeface="Times New Roman" pitchFamily="18" charset="0"/>
                <a:cs typeface="Times New Roman" pitchFamily="18" charset="0"/>
              </a:rPr>
            </a:br>
            <a:r>
              <a:rPr lang="en-US" sz="2800" b="0" dirty="0">
                <a:effectLst/>
                <a:latin typeface="Times New Roman" pitchFamily="18" charset="0"/>
                <a:cs typeface="Times New Roman" pitchFamily="18" charset="0"/>
              </a:rPr>
              <a:t/>
            </a:r>
            <a:br>
              <a:rPr lang="en-US" sz="2800" b="0" dirty="0">
                <a:effectLst/>
                <a:latin typeface="Times New Roman" pitchFamily="18" charset="0"/>
                <a:cs typeface="Times New Roman" pitchFamily="18" charset="0"/>
              </a:rPr>
            </a:br>
            <a:r>
              <a:rPr lang="en-US" sz="2800" b="0" dirty="0" smtClean="0">
                <a:effectLst/>
                <a:latin typeface="Times New Roman" pitchFamily="18" charset="0"/>
                <a:cs typeface="Times New Roman" pitchFamily="18" charset="0"/>
              </a:rPr>
              <a:t/>
            </a:r>
            <a:br>
              <a:rPr lang="en-US" sz="2800" b="0" dirty="0" smtClean="0">
                <a:effectLst/>
                <a:latin typeface="Times New Roman" pitchFamily="18" charset="0"/>
                <a:cs typeface="Times New Roman" pitchFamily="18" charset="0"/>
              </a:rPr>
            </a:br>
            <a:r>
              <a:rPr lang="en-US" sz="2800" b="0" dirty="0">
                <a:effectLst/>
                <a:latin typeface="Times New Roman" pitchFamily="18" charset="0"/>
                <a:cs typeface="Times New Roman" pitchFamily="18" charset="0"/>
              </a:rPr>
              <a:t/>
            </a:r>
            <a:br>
              <a:rPr lang="en-US" sz="2800" b="0" dirty="0">
                <a:effectLst/>
                <a:latin typeface="Times New Roman" pitchFamily="18" charset="0"/>
                <a:cs typeface="Times New Roman" pitchFamily="18" charset="0"/>
              </a:rPr>
            </a:br>
            <a:r>
              <a:rPr lang="en-US" sz="2800" b="0" dirty="0" smtClean="0">
                <a:effectLst/>
                <a:latin typeface="Times New Roman" pitchFamily="18" charset="0"/>
                <a:cs typeface="Times New Roman" pitchFamily="18" charset="0"/>
              </a:rPr>
              <a:t>      </a:t>
            </a:r>
            <a:br>
              <a:rPr lang="en-US" sz="2800" b="0" dirty="0" smtClean="0">
                <a:effectLst/>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b="0" dirty="0" smtClean="0">
                <a:effectLst/>
                <a:latin typeface="Times New Roman" pitchFamily="18" charset="0"/>
                <a:cs typeface="Times New Roman" pitchFamily="18" charset="0"/>
              </a:rPr>
              <a:t> </a:t>
            </a:r>
            <a:br>
              <a:rPr lang="en-US" sz="2800" b="0" dirty="0" smtClean="0">
                <a:effectLst/>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sq-AL" sz="2800" dirty="0">
                <a:latin typeface="Times New Roman" pitchFamily="18" charset="0"/>
                <a:cs typeface="Times New Roman" pitchFamily="18" charset="0"/>
              </a:rPr>
              <a:t>Zähmet şertnamasynyň bes edilen (ýatyrylan) gününde iş beriji işgäre onuň zähmet depderçesini we zähmet şertnamasyny bes etmek (ýatyrmak) hakyndaky buýrugyň nusgasyny bermäge borçludyr.</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sq-AL" sz="2800" dirty="0">
                <a:latin typeface="Times New Roman" pitchFamily="18" charset="0"/>
                <a:cs typeface="Times New Roman" pitchFamily="18" charset="0"/>
              </a:rPr>
              <a:t> </a:t>
            </a:r>
            <a:r>
              <a:rPr lang="ru-RU" sz="2800">
                <a:latin typeface="Times New Roman" pitchFamily="18" charset="0"/>
                <a:cs typeface="Times New Roman" pitchFamily="18" charset="0"/>
              </a:rPr>
              <a:t/>
            </a:r>
            <a:br>
              <a:rPr lang="ru-RU" sz="2800">
                <a:latin typeface="Times New Roman" pitchFamily="18" charset="0"/>
                <a:cs typeface="Times New Roman" pitchFamily="18" charset="0"/>
              </a:rPr>
            </a:br>
            <a:r>
              <a:rPr lang="ru-RU" sz="2800"/>
              <a:t> </a:t>
            </a:r>
            <a:br>
              <a:rPr lang="ru-RU" sz="2800"/>
            </a:br>
            <a:r>
              <a:rPr lang="en-US" sz="2800" b="0" smtClean="0">
                <a:effectLst/>
                <a:latin typeface="Times New Roman" pitchFamily="18" charset="0"/>
                <a:cs typeface="Times New Roman" pitchFamily="18" charset="0"/>
              </a:rPr>
              <a:t> </a:t>
            </a:r>
            <a:r>
              <a:rPr lang="ru-RU" sz="3600" dirty="0" smtClean="0"/>
              <a:t/>
            </a:r>
            <a:br>
              <a:rPr lang="ru-RU" sz="3600" dirty="0" smtClean="0"/>
            </a:br>
            <a:r>
              <a:rPr lang="en-US" sz="3600" dirty="0" smtClean="0">
                <a:solidFill>
                  <a:srgbClr val="FF0000"/>
                </a:solidFill>
              </a:rPr>
              <a:t> </a:t>
            </a:r>
            <a:r>
              <a:rPr lang="ru-RU" sz="3600" dirty="0" smtClean="0"/>
              <a:t/>
            </a:r>
            <a:br>
              <a:rPr lang="ru-RU" sz="3600" dirty="0" smtClean="0"/>
            </a:br>
            <a:r>
              <a:rPr lang="en-US" sz="3600" dirty="0" smtClean="0"/>
              <a:t> </a:t>
            </a:r>
            <a:r>
              <a:rPr lang="ru-RU" sz="3600" dirty="0" smtClean="0"/>
              <a:t/>
            </a:r>
            <a:br>
              <a:rPr lang="ru-RU" sz="3600" dirty="0" smtClean="0"/>
            </a:br>
            <a:r>
              <a:rPr lang="en-US" sz="3600" dirty="0" smtClean="0">
                <a:solidFill>
                  <a:srgbClr val="C00000"/>
                </a:solidFill>
              </a:rPr>
              <a:t> </a:t>
            </a:r>
            <a:endParaRPr lang="ru-RU" sz="3600" dirty="0">
              <a:solidFill>
                <a:srgbClr val="C00000"/>
              </a:solidFill>
            </a:endParaRPr>
          </a:p>
        </p:txBody>
      </p:sp>
    </p:spTree>
    <p:extLst>
      <p:ext uri="{BB962C8B-B14F-4D97-AF65-F5344CB8AC3E}">
        <p14:creationId xmlns:p14="http://schemas.microsoft.com/office/powerpoint/2010/main" val="4083983451"/>
      </p:ext>
    </p:extLst>
  </p:cSld>
  <p:clrMapOvr>
    <a:masterClrMapping/>
  </p:clrMapOvr>
  <mc:AlternateContent xmlns:mc="http://schemas.openxmlformats.org/markup-compatibility/2006" xmlns:p14="http://schemas.microsoft.com/office/powerpoint/2010/main">
    <mc:Choice Requires="p14">
      <p:transition spd="slow" p14:dur="2000" advTm="4419"/>
    </mc:Choice>
    <mc:Fallback xmlns="">
      <p:transition spd="slow" advTm="4419"/>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9552" y="548680"/>
            <a:ext cx="8229600" cy="1152128"/>
          </a:xfrm>
        </p:spPr>
        <p:txBody>
          <a:bodyPr>
            <a:normAutofit fontScale="90000"/>
          </a:bodyPr>
          <a:lstStyle/>
          <a:p>
            <a:pPr lvl="0" algn="ctr">
              <a:spcBef>
                <a:spcPts val="0"/>
              </a:spcBef>
            </a:pPr>
            <a:r>
              <a:rPr lang="en-US" sz="3600" dirty="0" smtClean="0">
                <a:solidFill>
                  <a:srgbClr val="FFFF00"/>
                </a:solidFill>
                <a:effectLst/>
                <a:latin typeface="Calibri"/>
                <a:ea typeface="+mn-ea"/>
                <a:cs typeface="+mn-cs"/>
              </a:rPr>
              <a:t>                                    </a:t>
            </a:r>
            <a:br>
              <a:rPr lang="en-US" sz="3600" dirty="0" smtClean="0">
                <a:solidFill>
                  <a:srgbClr val="FFFF00"/>
                </a:solidFill>
                <a:effectLst/>
                <a:latin typeface="Calibri"/>
                <a:ea typeface="+mn-ea"/>
                <a:cs typeface="+mn-cs"/>
              </a:rPr>
            </a:br>
            <a:r>
              <a:rPr lang="en-US" sz="3600" dirty="0">
                <a:solidFill>
                  <a:srgbClr val="FFFF00"/>
                </a:solidFill>
                <a:effectLst/>
                <a:latin typeface="Calibri"/>
                <a:ea typeface="+mn-ea"/>
                <a:cs typeface="+mn-cs"/>
              </a:rPr>
              <a:t/>
            </a:r>
            <a:br>
              <a:rPr lang="en-US" sz="3600" dirty="0">
                <a:solidFill>
                  <a:srgbClr val="FFFF00"/>
                </a:solidFill>
                <a:effectLst/>
                <a:latin typeface="Calibri"/>
                <a:ea typeface="+mn-ea"/>
                <a:cs typeface="+mn-cs"/>
              </a:rPr>
            </a:br>
            <a:r>
              <a:rPr lang="en-US" sz="3600" dirty="0" smtClean="0">
                <a:solidFill>
                  <a:srgbClr val="FFFF00"/>
                </a:solidFill>
                <a:effectLst/>
                <a:latin typeface="Calibri"/>
                <a:ea typeface="+mn-ea"/>
                <a:cs typeface="+mn-cs"/>
              </a:rPr>
              <a:t>                                  </a:t>
            </a:r>
            <a:br>
              <a:rPr lang="en-US" sz="3600" dirty="0" smtClean="0">
                <a:solidFill>
                  <a:srgbClr val="FFFF00"/>
                </a:solidFill>
                <a:effectLst/>
                <a:latin typeface="Calibri"/>
                <a:ea typeface="+mn-ea"/>
                <a:cs typeface="+mn-cs"/>
              </a:rPr>
            </a:br>
            <a:r>
              <a:rPr lang="en-US" sz="3600" dirty="0">
                <a:solidFill>
                  <a:srgbClr val="FFFF00"/>
                </a:solidFill>
                <a:effectLst/>
                <a:latin typeface="Calibri"/>
                <a:ea typeface="+mn-ea"/>
                <a:cs typeface="+mn-cs"/>
              </a:rPr>
              <a:t/>
            </a:r>
            <a:br>
              <a:rPr lang="en-US" sz="3600" dirty="0">
                <a:solidFill>
                  <a:srgbClr val="FFFF00"/>
                </a:solidFill>
                <a:effectLst/>
                <a:latin typeface="Calibri"/>
                <a:ea typeface="+mn-ea"/>
                <a:cs typeface="+mn-cs"/>
              </a:rPr>
            </a:br>
            <a:r>
              <a:rPr lang="en-US" sz="3600" dirty="0" smtClean="0">
                <a:solidFill>
                  <a:srgbClr val="FFFF00"/>
                </a:solidFill>
                <a:effectLst/>
                <a:latin typeface="Calibri"/>
                <a:ea typeface="+mn-ea"/>
                <a:cs typeface="+mn-cs"/>
              </a:rPr>
              <a:t>                                 </a:t>
            </a:r>
            <a:r>
              <a:rPr lang="tk-TM" sz="3600" dirty="0" smtClean="0">
                <a:solidFill>
                  <a:srgbClr val="FFFF00"/>
                </a:solidFill>
                <a:effectLst/>
                <a:latin typeface="Calibri"/>
                <a:ea typeface="+mn-ea"/>
                <a:cs typeface="+mn-cs"/>
              </a:rPr>
              <a:t/>
            </a:r>
            <a:br>
              <a:rPr lang="tk-TM" sz="3600" dirty="0" smtClean="0">
                <a:solidFill>
                  <a:srgbClr val="FFFF00"/>
                </a:solidFill>
                <a:effectLst/>
                <a:latin typeface="Calibri"/>
                <a:ea typeface="+mn-ea"/>
                <a:cs typeface="+mn-cs"/>
              </a:rPr>
            </a:br>
            <a:r>
              <a:rPr lang="en-US" sz="3600" dirty="0" smtClean="0">
                <a:solidFill>
                  <a:srgbClr val="FFFF00"/>
                </a:solidFill>
                <a:effectLst/>
                <a:latin typeface="Calibri"/>
                <a:ea typeface="+mn-ea"/>
                <a:cs typeface="+mn-cs"/>
              </a:rPr>
              <a:t/>
            </a:r>
            <a:br>
              <a:rPr lang="en-US" sz="3600" dirty="0" smtClean="0">
                <a:solidFill>
                  <a:srgbClr val="FFFF00"/>
                </a:solidFill>
                <a:effectLst/>
                <a:latin typeface="Calibri"/>
                <a:ea typeface="+mn-ea"/>
                <a:cs typeface="+mn-cs"/>
              </a:rPr>
            </a:br>
            <a:r>
              <a:rPr lang="en-US" sz="3600" dirty="0">
                <a:solidFill>
                  <a:srgbClr val="FFFF00"/>
                </a:solidFill>
                <a:latin typeface="Calibri"/>
                <a:ea typeface="+mn-ea"/>
                <a:cs typeface="+mn-cs"/>
              </a:rPr>
              <a:t/>
            </a:r>
            <a:br>
              <a:rPr lang="en-US" sz="3600" dirty="0">
                <a:solidFill>
                  <a:srgbClr val="FFFF00"/>
                </a:solidFill>
                <a:latin typeface="Calibri"/>
                <a:ea typeface="+mn-ea"/>
                <a:cs typeface="+mn-cs"/>
              </a:rPr>
            </a:br>
            <a:r>
              <a:rPr lang="en-US" sz="3600" dirty="0" smtClean="0">
                <a:solidFill>
                  <a:srgbClr val="FFFF00"/>
                </a:solidFill>
                <a:latin typeface="Calibri"/>
                <a:ea typeface="+mn-ea"/>
                <a:cs typeface="+mn-cs"/>
              </a:rPr>
              <a:t/>
            </a:r>
            <a:br>
              <a:rPr lang="en-US" sz="3600" dirty="0" smtClean="0">
                <a:solidFill>
                  <a:srgbClr val="FFFF00"/>
                </a:solidFill>
                <a:latin typeface="Calibri"/>
                <a:ea typeface="+mn-ea"/>
                <a:cs typeface="+mn-cs"/>
              </a:rPr>
            </a:br>
            <a:r>
              <a:rPr lang="en-US" sz="3600" dirty="0" smtClean="0">
                <a:solidFill>
                  <a:srgbClr val="FFFF00"/>
                </a:solidFill>
                <a:latin typeface="Calibri"/>
                <a:ea typeface="+mn-ea"/>
                <a:cs typeface="+mn-cs"/>
              </a:rPr>
              <a:t/>
            </a:r>
            <a:br>
              <a:rPr lang="en-US" sz="3600" dirty="0" smtClean="0">
                <a:solidFill>
                  <a:srgbClr val="FFFF00"/>
                </a:solidFill>
                <a:latin typeface="Calibri"/>
                <a:ea typeface="+mn-ea"/>
                <a:cs typeface="+mn-cs"/>
              </a:rPr>
            </a:br>
            <a:r>
              <a:rPr lang="en-US" sz="3600" dirty="0">
                <a:solidFill>
                  <a:srgbClr val="FFFF00"/>
                </a:solidFill>
                <a:latin typeface="Calibri"/>
                <a:ea typeface="+mn-ea"/>
                <a:cs typeface="+mn-cs"/>
              </a:rPr>
              <a:t/>
            </a:r>
            <a:br>
              <a:rPr lang="en-US" sz="3600" dirty="0">
                <a:solidFill>
                  <a:srgbClr val="FFFF00"/>
                </a:solidFill>
                <a:latin typeface="Calibri"/>
                <a:ea typeface="+mn-ea"/>
                <a:cs typeface="+mn-cs"/>
              </a:rPr>
            </a:br>
            <a:r>
              <a:rPr lang="en-US" sz="3600" dirty="0" smtClean="0">
                <a:solidFill>
                  <a:srgbClr val="FFFF00"/>
                </a:solidFill>
                <a:latin typeface="Calibri"/>
                <a:ea typeface="+mn-ea"/>
                <a:cs typeface="+mn-cs"/>
              </a:rPr>
              <a:t/>
            </a:r>
            <a:br>
              <a:rPr lang="en-US" sz="3600" dirty="0" smtClean="0">
                <a:solidFill>
                  <a:srgbClr val="FFFF00"/>
                </a:solidFill>
                <a:latin typeface="Calibri"/>
                <a:ea typeface="+mn-ea"/>
                <a:cs typeface="+mn-cs"/>
              </a:rPr>
            </a:br>
            <a:r>
              <a:rPr lang="en-US" sz="3600" dirty="0">
                <a:solidFill>
                  <a:srgbClr val="FFFF00"/>
                </a:solidFill>
                <a:latin typeface="Calibri"/>
                <a:ea typeface="+mn-ea"/>
                <a:cs typeface="+mn-cs"/>
              </a:rPr>
              <a:t/>
            </a:r>
            <a:br>
              <a:rPr lang="en-US" sz="3600" dirty="0">
                <a:solidFill>
                  <a:srgbClr val="FFFF00"/>
                </a:solidFill>
                <a:latin typeface="Calibri"/>
                <a:ea typeface="+mn-ea"/>
                <a:cs typeface="+mn-cs"/>
              </a:rPr>
            </a:br>
            <a:r>
              <a:rPr lang="sq-AL" sz="4400" dirty="0" smtClean="0">
                <a:solidFill>
                  <a:prstClr val="black"/>
                </a:solidFill>
                <a:latin typeface="Times New Roman" pitchFamily="18" charset="0"/>
                <a:cs typeface="Times New Roman" pitchFamily="18" charset="0"/>
              </a:rPr>
              <a:t>Edebiýat</a:t>
            </a:r>
            <a:r>
              <a:rPr lang="ru-RU" sz="4400" dirty="0" smtClean="0">
                <a:solidFill>
                  <a:prstClr val="black"/>
                </a:solidFill>
                <a:latin typeface="Times New Roman" pitchFamily="18" charset="0"/>
                <a:cs typeface="Times New Roman" pitchFamily="18" charset="0"/>
              </a:rPr>
              <a:t/>
            </a:r>
            <a:br>
              <a:rPr lang="ru-RU" sz="4400" dirty="0" smtClean="0">
                <a:solidFill>
                  <a:prstClr val="black"/>
                </a:solidFill>
                <a:latin typeface="Times New Roman" pitchFamily="18" charset="0"/>
                <a:cs typeface="Times New Roman" pitchFamily="18" charset="0"/>
              </a:rPr>
            </a:br>
            <a:endParaRPr lang="sq-AL" sz="4400" dirty="0" smtClean="0">
              <a:solidFill>
                <a:schemeClr val="tx1"/>
              </a:solidFill>
              <a:effectLst/>
              <a:latin typeface="Times New Roman" pitchFamily="18" charset="0"/>
              <a:ea typeface="Times New Roman"/>
              <a:cs typeface="Times New Roman" pitchFamily="18" charset="0"/>
            </a:endParaRPr>
          </a:p>
        </p:txBody>
      </p:sp>
      <p:sp>
        <p:nvSpPr>
          <p:cNvPr id="46083" name="Rectangle 3"/>
          <p:cNvSpPr>
            <a:spLocks noGrp="1" noChangeArrowheads="1"/>
          </p:cNvSpPr>
          <p:nvPr>
            <p:ph idx="1"/>
          </p:nvPr>
        </p:nvSpPr>
        <p:spPr>
          <a:xfrm>
            <a:off x="107504" y="1484784"/>
            <a:ext cx="8964488" cy="4953000"/>
          </a:xfrm>
        </p:spPr>
        <p:txBody>
          <a:bodyPr>
            <a:normAutofit fontScale="92500" lnSpcReduction="10000"/>
          </a:bodyPr>
          <a:lstStyle/>
          <a:p>
            <a:pPr marL="0" indent="0">
              <a:buNone/>
            </a:pPr>
            <a:r>
              <a:rPr lang="en-US" sz="2800" dirty="0" smtClean="0">
                <a:solidFill>
                  <a:srgbClr val="000000"/>
                </a:solidFill>
                <a:ea typeface="Times New Roman"/>
              </a:rPr>
              <a:t>  </a:t>
            </a:r>
            <a:r>
              <a:rPr lang="cs-CZ" sz="2800" dirty="0" smtClean="0">
                <a:solidFill>
                  <a:srgbClr val="000000"/>
                </a:solidFill>
                <a:ea typeface="Times New Roman"/>
              </a:rPr>
              <a:t> </a:t>
            </a:r>
            <a:r>
              <a:rPr lang="sk-SK" sz="2600" dirty="0" smtClean="0">
                <a:solidFill>
                  <a:srgbClr val="000000"/>
                </a:solidFill>
                <a:ea typeface="Times New Roman"/>
              </a:rPr>
              <a:t> </a:t>
            </a:r>
            <a:r>
              <a:rPr lang="cs-CZ" sz="2600" dirty="0">
                <a:ea typeface="Calibri"/>
                <a:cs typeface="Times New Roman"/>
              </a:rPr>
              <a:t>1. Türkmenistanyň Konstitusiýasy. </a:t>
            </a:r>
            <a:r>
              <a:rPr lang="ru-RU" sz="2600" dirty="0" smtClean="0">
                <a:solidFill>
                  <a:srgbClr val="000000"/>
                </a:solidFill>
                <a:latin typeface="Times New Roman" pitchFamily="18" charset="0"/>
                <a:ea typeface="Times New Roman"/>
                <a:cs typeface="Times New Roman" pitchFamily="18" charset="0"/>
              </a:rPr>
              <a:t> </a:t>
            </a:r>
            <a:r>
              <a:rPr lang="cs-CZ" sz="2600" dirty="0" smtClean="0">
                <a:solidFill>
                  <a:srgbClr val="000000"/>
                </a:solidFill>
                <a:latin typeface="Times New Roman" pitchFamily="18" charset="0"/>
                <a:ea typeface="Times New Roman"/>
                <a:cs typeface="Times New Roman" pitchFamily="18" charset="0"/>
              </a:rPr>
              <a:t>- </a:t>
            </a:r>
            <a:r>
              <a:rPr lang="cs-CZ" sz="2600" dirty="0">
                <a:solidFill>
                  <a:srgbClr val="000000"/>
                </a:solidFill>
                <a:latin typeface="Times New Roman" pitchFamily="18" charset="0"/>
                <a:ea typeface="Times New Roman"/>
                <a:cs typeface="Times New Roman" pitchFamily="18" charset="0"/>
              </a:rPr>
              <a:t>˝Türkmenistan˝ gazeti</a:t>
            </a:r>
            <a:r>
              <a:rPr lang="sq-AL" sz="2600" dirty="0">
                <a:solidFill>
                  <a:srgbClr val="000000"/>
                </a:solidFill>
                <a:latin typeface="Times New Roman" pitchFamily="18" charset="0"/>
                <a:ea typeface="Times New Roman"/>
                <a:cs typeface="Times New Roman" pitchFamily="18" charset="0"/>
              </a:rPr>
              <a:t>,</a:t>
            </a:r>
            <a:r>
              <a:rPr lang="cs-CZ" sz="2600" dirty="0">
                <a:solidFill>
                  <a:srgbClr val="000000"/>
                </a:solidFill>
                <a:latin typeface="Times New Roman" pitchFamily="18" charset="0"/>
                <a:ea typeface="Times New Roman"/>
                <a:cs typeface="Times New Roman" pitchFamily="18" charset="0"/>
              </a:rPr>
              <a:t> </a:t>
            </a:r>
            <a:r>
              <a:rPr lang="ru-RU" sz="2600" dirty="0" smtClean="0">
                <a:solidFill>
                  <a:srgbClr val="000000"/>
                </a:solidFill>
                <a:latin typeface="Times New Roman" pitchFamily="18" charset="0"/>
                <a:ea typeface="Times New Roman"/>
                <a:cs typeface="Times New Roman" pitchFamily="18" charset="0"/>
              </a:rPr>
              <a:t>  </a:t>
            </a:r>
          </a:p>
          <a:p>
            <a:pPr marL="0" indent="0">
              <a:buNone/>
            </a:pPr>
            <a:r>
              <a:rPr lang="ru-RU" sz="2600" dirty="0">
                <a:solidFill>
                  <a:srgbClr val="000000"/>
                </a:solidFill>
                <a:latin typeface="Times New Roman" pitchFamily="18" charset="0"/>
                <a:ea typeface="Times New Roman"/>
                <a:cs typeface="Times New Roman" pitchFamily="18" charset="0"/>
              </a:rPr>
              <a:t> </a:t>
            </a:r>
            <a:r>
              <a:rPr lang="ru-RU" sz="2600" dirty="0" smtClean="0">
                <a:solidFill>
                  <a:srgbClr val="000000"/>
                </a:solidFill>
                <a:latin typeface="Times New Roman" pitchFamily="18" charset="0"/>
                <a:ea typeface="Times New Roman"/>
                <a:cs typeface="Times New Roman" pitchFamily="18" charset="0"/>
              </a:rPr>
              <a:t>        15.09.16 </a:t>
            </a:r>
            <a:r>
              <a:rPr lang="ru-RU" sz="2600" dirty="0">
                <a:solidFill>
                  <a:srgbClr val="000000"/>
                </a:solidFill>
                <a:latin typeface="Times New Roman" pitchFamily="18" charset="0"/>
                <a:ea typeface="Times New Roman"/>
                <a:cs typeface="Times New Roman" pitchFamily="18" charset="0"/>
              </a:rPr>
              <a:t>ý. </a:t>
            </a:r>
            <a:r>
              <a:rPr lang="cs-CZ" sz="2600" dirty="0" smtClean="0">
                <a:solidFill>
                  <a:srgbClr val="000000"/>
                </a:solidFill>
                <a:ea typeface="Times New Roman"/>
              </a:rPr>
              <a:t>,</a:t>
            </a:r>
            <a:r>
              <a:rPr lang="sq-AL" sz="2600" dirty="0" smtClean="0">
                <a:solidFill>
                  <a:srgbClr val="000000"/>
                </a:solidFill>
                <a:ea typeface="Times New Roman"/>
              </a:rPr>
              <a:t> </a:t>
            </a:r>
            <a:r>
              <a:rPr lang="sq-AL" sz="2600" dirty="0">
                <a:solidFill>
                  <a:srgbClr val="000000"/>
                </a:solidFill>
                <a:ea typeface="Times New Roman"/>
              </a:rPr>
              <a:t>m</a:t>
            </a:r>
            <a:r>
              <a:rPr lang="en-US" sz="2600" dirty="0" smtClean="0">
                <a:solidFill>
                  <a:srgbClr val="000000"/>
                </a:solidFill>
                <a:ea typeface="Times New Roman"/>
              </a:rPr>
              <a:t>.m.</a:t>
            </a:r>
            <a:r>
              <a:rPr lang="ru-RU" sz="2600" dirty="0" smtClean="0">
                <a:solidFill>
                  <a:srgbClr val="000000"/>
                </a:solidFill>
                <a:ea typeface="Times New Roman"/>
              </a:rPr>
              <a:t>4</a:t>
            </a:r>
            <a:r>
              <a:rPr lang="en-US" sz="2600" dirty="0" smtClean="0">
                <a:solidFill>
                  <a:srgbClr val="000000"/>
                </a:solidFill>
                <a:ea typeface="Times New Roman"/>
              </a:rPr>
              <a:t>7</a:t>
            </a:r>
            <a:r>
              <a:rPr lang="ru-RU" sz="2600" dirty="0" smtClean="0">
                <a:solidFill>
                  <a:srgbClr val="000000"/>
                </a:solidFill>
                <a:ea typeface="Times New Roman"/>
              </a:rPr>
              <a:t>,49-50</a:t>
            </a:r>
            <a:r>
              <a:rPr lang="en-US" sz="2600" smtClean="0">
                <a:solidFill>
                  <a:srgbClr val="000000"/>
                </a:solidFill>
                <a:ea typeface="Times New Roman"/>
              </a:rPr>
              <a:t>,52,54.</a:t>
            </a:r>
            <a:endParaRPr lang="ru-RU" sz="2600" dirty="0">
              <a:solidFill>
                <a:srgbClr val="000000"/>
              </a:solidFill>
              <a:ea typeface="Times New Roman"/>
            </a:endParaRPr>
          </a:p>
          <a:p>
            <a:pPr marL="0" indent="0" algn="just">
              <a:spcAft>
                <a:spcPts val="0"/>
              </a:spcAft>
              <a:buNone/>
            </a:pPr>
            <a:r>
              <a:rPr lang="en-US" sz="2600" dirty="0">
                <a:solidFill>
                  <a:srgbClr val="000000"/>
                </a:solidFill>
                <a:ea typeface="Times New Roman"/>
              </a:rPr>
              <a:t> </a:t>
            </a:r>
            <a:r>
              <a:rPr lang="en-US" sz="2600" dirty="0" smtClean="0">
                <a:solidFill>
                  <a:srgbClr val="000000"/>
                </a:solidFill>
                <a:ea typeface="Times New Roman"/>
              </a:rPr>
              <a:t>  </a:t>
            </a:r>
            <a:r>
              <a:rPr lang="ru-RU" sz="2600" dirty="0" smtClean="0">
                <a:solidFill>
                  <a:srgbClr val="000000"/>
                </a:solidFill>
                <a:ea typeface="Times New Roman"/>
              </a:rPr>
              <a:t>2.Gurbanguly </a:t>
            </a:r>
            <a:r>
              <a:rPr lang="ru-RU" sz="2600" dirty="0" err="1">
                <a:solidFill>
                  <a:srgbClr val="000000"/>
                </a:solidFill>
                <a:ea typeface="Times New Roman"/>
              </a:rPr>
              <a:t>Berdimuhamedow</a:t>
            </a:r>
            <a:r>
              <a:rPr lang="sq-AL" sz="2600" dirty="0">
                <a:solidFill>
                  <a:srgbClr val="000000"/>
                </a:solidFill>
                <a:ea typeface="Times New Roman"/>
                <a:cs typeface="Times New Roman"/>
              </a:rPr>
              <a:t>.Türkmenistanyň durmuş-ykdysady </a:t>
            </a:r>
            <a:endParaRPr lang="en-US" sz="2600" dirty="0" smtClean="0">
              <a:solidFill>
                <a:srgbClr val="000000"/>
              </a:solidFill>
              <a:ea typeface="Times New Roman"/>
              <a:cs typeface="Times New Roman"/>
            </a:endParaRPr>
          </a:p>
          <a:p>
            <a:pPr marL="0" indent="0" algn="just">
              <a:spcAft>
                <a:spcPts val="0"/>
              </a:spcAft>
              <a:buNone/>
            </a:pPr>
            <a:r>
              <a:rPr lang="en-US" sz="2600" dirty="0">
                <a:solidFill>
                  <a:srgbClr val="000000"/>
                </a:solidFill>
                <a:ea typeface="Times New Roman"/>
                <a:cs typeface="Times New Roman"/>
              </a:rPr>
              <a:t> </a:t>
            </a:r>
            <a:r>
              <a:rPr lang="en-US" sz="2600" dirty="0" smtClean="0">
                <a:solidFill>
                  <a:srgbClr val="000000"/>
                </a:solidFill>
                <a:ea typeface="Times New Roman"/>
                <a:cs typeface="Times New Roman"/>
              </a:rPr>
              <a:t>      </a:t>
            </a:r>
            <a:r>
              <a:rPr lang="sq-AL" sz="2600" dirty="0" smtClean="0">
                <a:solidFill>
                  <a:srgbClr val="000000"/>
                </a:solidFill>
                <a:ea typeface="Times New Roman"/>
                <a:cs typeface="Times New Roman"/>
              </a:rPr>
              <a:t>ösüşiniň </a:t>
            </a:r>
            <a:r>
              <a:rPr lang="sq-AL" sz="2600" dirty="0">
                <a:solidFill>
                  <a:srgbClr val="000000"/>
                </a:solidFill>
                <a:ea typeface="Times New Roman"/>
                <a:cs typeface="Times New Roman"/>
              </a:rPr>
              <a:t>döwlet </a:t>
            </a:r>
            <a:r>
              <a:rPr lang="sq-AL" sz="2600" dirty="0" smtClean="0">
                <a:solidFill>
                  <a:srgbClr val="000000"/>
                </a:solidFill>
                <a:ea typeface="Times New Roman"/>
                <a:cs typeface="Times New Roman"/>
              </a:rPr>
              <a:t> </a:t>
            </a:r>
            <a:r>
              <a:rPr lang="sq-AL" sz="2600" dirty="0">
                <a:solidFill>
                  <a:srgbClr val="000000"/>
                </a:solidFill>
                <a:ea typeface="Times New Roman"/>
                <a:cs typeface="Times New Roman"/>
              </a:rPr>
              <a:t>kadalaşdyrylyşy.</a:t>
            </a:r>
            <a:r>
              <a:rPr lang="ru-RU" sz="2600" dirty="0" err="1">
                <a:solidFill>
                  <a:srgbClr val="000000"/>
                </a:solidFill>
                <a:ea typeface="Times New Roman"/>
              </a:rPr>
              <a:t>Ýokary</a:t>
            </a:r>
            <a:r>
              <a:rPr lang="ru-RU" sz="2600" dirty="0">
                <a:solidFill>
                  <a:srgbClr val="000000"/>
                </a:solidFill>
                <a:ea typeface="Times New Roman"/>
              </a:rPr>
              <a:t> </a:t>
            </a:r>
            <a:r>
              <a:rPr lang="sq-AL" sz="2600" dirty="0">
                <a:solidFill>
                  <a:srgbClr val="000000"/>
                </a:solidFill>
                <a:ea typeface="Times New Roman"/>
                <a:cs typeface="Times New Roman"/>
              </a:rPr>
              <a:t>okuw</a:t>
            </a:r>
            <a:r>
              <a:rPr lang="ru-RU" sz="2600" dirty="0">
                <a:solidFill>
                  <a:srgbClr val="000000"/>
                </a:solidFill>
                <a:ea typeface="Times New Roman"/>
              </a:rPr>
              <a:t> </a:t>
            </a:r>
            <a:r>
              <a:rPr lang="ru-RU" sz="2600" dirty="0" err="1">
                <a:solidFill>
                  <a:srgbClr val="000000"/>
                </a:solidFill>
                <a:ea typeface="Times New Roman"/>
              </a:rPr>
              <a:t>mekdepleriniň</a:t>
            </a:r>
            <a:r>
              <a:rPr lang="ru-RU" sz="2600" dirty="0">
                <a:solidFill>
                  <a:srgbClr val="000000"/>
                </a:solidFill>
                <a:ea typeface="Times New Roman"/>
              </a:rPr>
              <a:t> </a:t>
            </a:r>
            <a:endParaRPr lang="en-US" sz="2600" dirty="0" smtClean="0">
              <a:solidFill>
                <a:srgbClr val="000000"/>
              </a:solidFill>
              <a:ea typeface="Times New Roman"/>
            </a:endParaRPr>
          </a:p>
          <a:p>
            <a:pPr marL="0" indent="0" algn="just">
              <a:spcAft>
                <a:spcPts val="0"/>
              </a:spcAft>
              <a:buNone/>
            </a:pPr>
            <a:r>
              <a:rPr lang="en-US" sz="2600" dirty="0">
                <a:solidFill>
                  <a:srgbClr val="000000"/>
                </a:solidFill>
                <a:ea typeface="Times New Roman"/>
              </a:rPr>
              <a:t> </a:t>
            </a:r>
            <a:r>
              <a:rPr lang="en-US" sz="2600" dirty="0" smtClean="0">
                <a:solidFill>
                  <a:srgbClr val="000000"/>
                </a:solidFill>
                <a:ea typeface="Times New Roman"/>
              </a:rPr>
              <a:t>      </a:t>
            </a:r>
            <a:r>
              <a:rPr lang="ru-RU" sz="2600" dirty="0" err="1" smtClean="0">
                <a:solidFill>
                  <a:srgbClr val="000000"/>
                </a:solidFill>
                <a:ea typeface="Times New Roman"/>
              </a:rPr>
              <a:t>talyplary</a:t>
            </a:r>
            <a:r>
              <a:rPr lang="en-US" sz="2600" dirty="0" smtClean="0">
                <a:solidFill>
                  <a:srgbClr val="000000"/>
                </a:solidFill>
                <a:ea typeface="Times New Roman"/>
              </a:rPr>
              <a:t> </a:t>
            </a:r>
            <a:r>
              <a:rPr lang="ro-RO" sz="2600" dirty="0" smtClean="0">
                <a:solidFill>
                  <a:srgbClr val="000000"/>
                </a:solidFill>
                <a:ea typeface="Times New Roman"/>
              </a:rPr>
              <a:t>ü</a:t>
            </a:r>
            <a:r>
              <a:rPr lang="tk-TM" sz="2600" dirty="0" smtClean="0">
                <a:solidFill>
                  <a:srgbClr val="000000"/>
                </a:solidFill>
                <a:ea typeface="Times New Roman"/>
              </a:rPr>
              <a:t>çin</a:t>
            </a:r>
            <a:r>
              <a:rPr lang="en-US" sz="2600" dirty="0" smtClean="0">
                <a:solidFill>
                  <a:srgbClr val="000000"/>
                </a:solidFill>
                <a:ea typeface="Times New Roman"/>
                <a:cs typeface="Times New Roman"/>
              </a:rPr>
              <a:t> </a:t>
            </a:r>
            <a:r>
              <a:rPr lang="sq-AL" sz="2600" dirty="0" smtClean="0">
                <a:solidFill>
                  <a:srgbClr val="000000"/>
                </a:solidFill>
                <a:ea typeface="Times New Roman"/>
                <a:cs typeface="Times New Roman"/>
              </a:rPr>
              <a:t>okuw </a:t>
            </a:r>
            <a:r>
              <a:rPr lang="sq-AL" sz="2600" dirty="0">
                <a:solidFill>
                  <a:srgbClr val="000000"/>
                </a:solidFill>
                <a:ea typeface="Times New Roman"/>
                <a:cs typeface="Times New Roman"/>
              </a:rPr>
              <a:t>gollanmasy</a:t>
            </a:r>
            <a:r>
              <a:rPr lang="sq-AL" sz="2600" dirty="0" smtClean="0">
                <a:solidFill>
                  <a:srgbClr val="000000"/>
                </a:solidFill>
                <a:ea typeface="Times New Roman"/>
                <a:cs typeface="Times New Roman"/>
              </a:rPr>
              <a:t>.</a:t>
            </a:r>
            <a:r>
              <a:rPr lang="en-US" sz="2600" dirty="0" smtClean="0">
                <a:solidFill>
                  <a:srgbClr val="000000"/>
                </a:solidFill>
                <a:ea typeface="Times New Roman"/>
                <a:cs typeface="Times New Roman"/>
              </a:rPr>
              <a:t> </a:t>
            </a:r>
            <a:r>
              <a:rPr lang="ru-RU" sz="2600" dirty="0" smtClean="0">
                <a:solidFill>
                  <a:srgbClr val="000000"/>
                </a:solidFill>
                <a:ea typeface="Times New Roman"/>
                <a:cs typeface="Times New Roman"/>
              </a:rPr>
              <a:t>1 </a:t>
            </a:r>
            <a:r>
              <a:rPr lang="ru-RU" sz="2600" dirty="0" err="1">
                <a:solidFill>
                  <a:srgbClr val="000000"/>
                </a:solidFill>
                <a:ea typeface="Times New Roman"/>
                <a:cs typeface="Times New Roman"/>
              </a:rPr>
              <a:t>tom</a:t>
            </a:r>
            <a:r>
              <a:rPr lang="ru-RU" sz="2600" dirty="0">
                <a:solidFill>
                  <a:srgbClr val="000000"/>
                </a:solidFill>
                <a:ea typeface="Times New Roman"/>
                <a:cs typeface="Times New Roman"/>
              </a:rPr>
              <a:t> </a:t>
            </a:r>
            <a:r>
              <a:rPr lang="sq-AL" sz="2600" dirty="0">
                <a:solidFill>
                  <a:srgbClr val="000000"/>
                </a:solidFill>
                <a:ea typeface="Times New Roman"/>
                <a:cs typeface="Times New Roman"/>
              </a:rPr>
              <a:t>А.</a:t>
            </a:r>
            <a:r>
              <a:rPr lang="ru-RU" sz="2600" dirty="0">
                <a:solidFill>
                  <a:srgbClr val="000000"/>
                </a:solidFill>
                <a:ea typeface="Times New Roman"/>
                <a:cs typeface="Times New Roman"/>
              </a:rPr>
              <a:t>- </a:t>
            </a:r>
            <a:r>
              <a:rPr lang="ru-RU" sz="2600" dirty="0" smtClean="0">
                <a:solidFill>
                  <a:srgbClr val="000000"/>
                </a:solidFill>
                <a:ea typeface="Times New Roman"/>
                <a:cs typeface="Times New Roman"/>
              </a:rPr>
              <a:t>2010</a:t>
            </a:r>
            <a:r>
              <a:rPr lang="cs-CZ" sz="2600" dirty="0" smtClean="0">
                <a:solidFill>
                  <a:srgbClr val="000000"/>
                </a:solidFill>
                <a:ea typeface="Times New Roman"/>
              </a:rPr>
              <a:t> </a:t>
            </a:r>
            <a:r>
              <a:rPr lang="cs-CZ" sz="2600" dirty="0">
                <a:solidFill>
                  <a:srgbClr val="000000"/>
                </a:solidFill>
                <a:ea typeface="Times New Roman"/>
              </a:rPr>
              <a:t>ý</a:t>
            </a:r>
            <a:r>
              <a:rPr lang="cs-CZ" sz="2600" dirty="0" smtClean="0">
                <a:solidFill>
                  <a:srgbClr val="000000"/>
                </a:solidFill>
                <a:ea typeface="Times New Roman"/>
              </a:rPr>
              <a:t>.,</a:t>
            </a:r>
            <a:r>
              <a:rPr lang="ru-RU" sz="2600" dirty="0" smtClean="0">
                <a:solidFill>
                  <a:srgbClr val="92D050"/>
                </a:solidFill>
                <a:ea typeface="Times New Roman"/>
              </a:rPr>
              <a:t> </a:t>
            </a:r>
            <a:r>
              <a:rPr lang="ru-RU" sz="2600" dirty="0">
                <a:solidFill>
                  <a:srgbClr val="000000"/>
                </a:solidFill>
                <a:ea typeface="Times New Roman"/>
                <a:cs typeface="Times New Roman"/>
              </a:rPr>
              <a:t>s.2</a:t>
            </a:r>
            <a:r>
              <a:rPr lang="cs-CZ" sz="2600" dirty="0">
                <a:solidFill>
                  <a:srgbClr val="000000"/>
                </a:solidFill>
                <a:ea typeface="Times New Roman"/>
                <a:cs typeface="Times New Roman"/>
              </a:rPr>
              <a:t>69</a:t>
            </a:r>
            <a:r>
              <a:rPr lang="ru-RU" sz="2600" dirty="0">
                <a:solidFill>
                  <a:srgbClr val="000000"/>
                </a:solidFill>
                <a:ea typeface="Times New Roman"/>
                <a:cs typeface="Times New Roman"/>
              </a:rPr>
              <a:t>-3</a:t>
            </a:r>
            <a:r>
              <a:rPr lang="cs-CZ" sz="2600" dirty="0">
                <a:solidFill>
                  <a:srgbClr val="000000"/>
                </a:solidFill>
                <a:ea typeface="Times New Roman"/>
                <a:cs typeface="Times New Roman"/>
              </a:rPr>
              <a:t>37</a:t>
            </a:r>
            <a:r>
              <a:rPr lang="sq-AL" sz="2600" dirty="0">
                <a:solidFill>
                  <a:srgbClr val="000000"/>
                </a:solidFill>
                <a:ea typeface="Times New Roman"/>
                <a:cs typeface="Times New Roman"/>
              </a:rPr>
              <a:t>.  </a:t>
            </a:r>
            <a:endParaRPr lang="ru-RU" sz="2600" dirty="0">
              <a:solidFill>
                <a:srgbClr val="000000"/>
              </a:solidFill>
              <a:ea typeface="Times New Roman"/>
            </a:endParaRPr>
          </a:p>
          <a:p>
            <a:pPr marL="0" indent="0" algn="just">
              <a:spcAft>
                <a:spcPts val="0"/>
              </a:spcAft>
              <a:buNone/>
            </a:pPr>
            <a:r>
              <a:rPr lang="ru-RU" sz="2600" b="1" dirty="0">
                <a:solidFill>
                  <a:srgbClr val="000000"/>
                </a:solidFill>
                <a:ea typeface="Times New Roman"/>
              </a:rPr>
              <a:t>  </a:t>
            </a:r>
            <a:r>
              <a:rPr lang="ru-RU" sz="2600" dirty="0">
                <a:solidFill>
                  <a:srgbClr val="000000"/>
                </a:solidFill>
                <a:ea typeface="Times New Roman"/>
              </a:rPr>
              <a:t>3</a:t>
            </a:r>
            <a:r>
              <a:rPr lang="cs-CZ" sz="2600" dirty="0" smtClean="0">
                <a:solidFill>
                  <a:srgbClr val="000000"/>
                </a:solidFill>
                <a:ea typeface="Times New Roman"/>
              </a:rPr>
              <a:t>.</a:t>
            </a:r>
            <a:r>
              <a:rPr lang="ro-RO" sz="2600" dirty="0" smtClean="0">
                <a:solidFill>
                  <a:srgbClr val="000000"/>
                </a:solidFill>
                <a:ea typeface="Times New Roman"/>
              </a:rPr>
              <a:t>Türkmenistanyň </a:t>
            </a:r>
            <a:r>
              <a:rPr lang="ro-RO" sz="2600" dirty="0">
                <a:solidFill>
                  <a:srgbClr val="000000"/>
                </a:solidFill>
                <a:ea typeface="Times New Roman"/>
              </a:rPr>
              <a:t>kanunçylygynyň esaslary.</a:t>
            </a:r>
            <a:r>
              <a:rPr lang="hr-HR" sz="2600" dirty="0">
                <a:solidFill>
                  <a:srgbClr val="000000"/>
                </a:solidFill>
                <a:ea typeface="Times New Roman"/>
              </a:rPr>
              <a:t>Ý</a:t>
            </a:r>
            <a:r>
              <a:rPr lang="ro-RO" sz="2600" dirty="0">
                <a:solidFill>
                  <a:srgbClr val="000000"/>
                </a:solidFill>
                <a:ea typeface="Times New Roman"/>
              </a:rPr>
              <a:t>okary okuw mekdepleri </a:t>
            </a:r>
            <a:r>
              <a:rPr lang="en-US" sz="2600" dirty="0" smtClean="0">
                <a:solidFill>
                  <a:srgbClr val="000000"/>
                </a:solidFill>
                <a:ea typeface="Times New Roman"/>
              </a:rPr>
              <a:t>  </a:t>
            </a:r>
          </a:p>
          <a:p>
            <a:pPr marL="0" indent="0" algn="just">
              <a:spcAft>
                <a:spcPts val="0"/>
              </a:spcAft>
              <a:buNone/>
            </a:pPr>
            <a:r>
              <a:rPr lang="en-US" sz="2600" dirty="0">
                <a:solidFill>
                  <a:srgbClr val="000000"/>
                </a:solidFill>
                <a:ea typeface="Times New Roman"/>
              </a:rPr>
              <a:t> </a:t>
            </a:r>
            <a:r>
              <a:rPr lang="en-US" sz="2600" dirty="0" smtClean="0">
                <a:solidFill>
                  <a:srgbClr val="000000"/>
                </a:solidFill>
                <a:ea typeface="Times New Roman"/>
              </a:rPr>
              <a:t>     </a:t>
            </a:r>
            <a:r>
              <a:rPr lang="ro-RO" sz="2600" dirty="0" smtClean="0">
                <a:solidFill>
                  <a:srgbClr val="000000"/>
                </a:solidFill>
                <a:ea typeface="Times New Roman"/>
              </a:rPr>
              <a:t>üçin </a:t>
            </a:r>
            <a:r>
              <a:rPr lang="ro-RO" sz="2600" dirty="0">
                <a:solidFill>
                  <a:srgbClr val="000000"/>
                </a:solidFill>
                <a:ea typeface="Times New Roman"/>
              </a:rPr>
              <a:t>okuw kitaby</a:t>
            </a:r>
            <a:r>
              <a:rPr lang="cs-CZ" sz="2600" dirty="0">
                <a:solidFill>
                  <a:srgbClr val="000000"/>
                </a:solidFill>
                <a:ea typeface="Times New Roman"/>
              </a:rPr>
              <a:t>. </a:t>
            </a:r>
            <a:r>
              <a:rPr lang="sq-AL" sz="2600" dirty="0">
                <a:solidFill>
                  <a:srgbClr val="000000"/>
                </a:solidFill>
                <a:ea typeface="Times New Roman"/>
              </a:rPr>
              <a:t>A</a:t>
            </a:r>
            <a:r>
              <a:rPr lang="ru-RU" sz="2600" dirty="0">
                <a:solidFill>
                  <a:srgbClr val="000000"/>
                </a:solidFill>
                <a:ea typeface="Times New Roman"/>
              </a:rPr>
              <a:t>., </a:t>
            </a:r>
            <a:r>
              <a:rPr lang="sq-AL" sz="2600" dirty="0">
                <a:solidFill>
                  <a:srgbClr val="000000"/>
                </a:solidFill>
                <a:ea typeface="Times New Roman"/>
              </a:rPr>
              <a:t>2010 </a:t>
            </a:r>
            <a:r>
              <a:rPr lang="cs-CZ" sz="2600" dirty="0">
                <a:solidFill>
                  <a:srgbClr val="000000"/>
                </a:solidFill>
                <a:ea typeface="Times New Roman"/>
              </a:rPr>
              <a:t>ý</a:t>
            </a:r>
            <a:r>
              <a:rPr lang="cs-CZ" sz="2600" dirty="0" smtClean="0">
                <a:solidFill>
                  <a:srgbClr val="000000"/>
                </a:solidFill>
                <a:ea typeface="Times New Roman"/>
              </a:rPr>
              <a:t>.,</a:t>
            </a:r>
            <a:r>
              <a:rPr lang="ru-RU" sz="2600" dirty="0" smtClean="0">
                <a:solidFill>
                  <a:srgbClr val="92D050"/>
                </a:solidFill>
                <a:ea typeface="Times New Roman"/>
              </a:rPr>
              <a:t> </a:t>
            </a:r>
            <a:r>
              <a:rPr lang="sq-AL" sz="2600" dirty="0">
                <a:solidFill>
                  <a:srgbClr val="000000"/>
                </a:solidFill>
                <a:ea typeface="Times New Roman"/>
              </a:rPr>
              <a:t>s</a:t>
            </a:r>
            <a:r>
              <a:rPr lang="cs-CZ" sz="2600" dirty="0">
                <a:solidFill>
                  <a:srgbClr val="000000"/>
                </a:solidFill>
                <a:ea typeface="Times New Roman"/>
              </a:rPr>
              <a:t>.110-128.</a:t>
            </a:r>
            <a:endParaRPr lang="ru-RU" sz="2600" dirty="0">
              <a:solidFill>
                <a:srgbClr val="000000"/>
              </a:solidFill>
              <a:ea typeface="Times New Roman"/>
            </a:endParaRPr>
          </a:p>
          <a:p>
            <a:pPr marL="0" indent="0" algn="just">
              <a:spcAft>
                <a:spcPts val="0"/>
              </a:spcAft>
              <a:buNone/>
            </a:pPr>
            <a:r>
              <a:rPr lang="en-US" sz="2600" dirty="0" smtClean="0">
                <a:solidFill>
                  <a:srgbClr val="000000"/>
                </a:solidFill>
                <a:ea typeface="Times New Roman"/>
              </a:rPr>
              <a:t>  </a:t>
            </a:r>
            <a:r>
              <a:rPr lang="ru-RU" sz="2600" dirty="0" smtClean="0">
                <a:solidFill>
                  <a:srgbClr val="000000"/>
                </a:solidFill>
                <a:ea typeface="Times New Roman"/>
              </a:rPr>
              <a:t>4</a:t>
            </a:r>
            <a:r>
              <a:rPr lang="ru-RU" sz="2600" dirty="0">
                <a:solidFill>
                  <a:srgbClr val="000000"/>
                </a:solidFill>
                <a:ea typeface="Times New Roman"/>
              </a:rPr>
              <a:t>. Марченко М.Н., Дерябина Е.М. Правоведение. М., 2008 г., </a:t>
            </a:r>
            <a:endParaRPr lang="en-US" sz="2600" dirty="0" smtClean="0">
              <a:solidFill>
                <a:srgbClr val="000000"/>
              </a:solidFill>
              <a:ea typeface="Times New Roman"/>
            </a:endParaRPr>
          </a:p>
          <a:p>
            <a:pPr marL="0" indent="0" algn="just">
              <a:spcAft>
                <a:spcPts val="0"/>
              </a:spcAft>
              <a:buNone/>
            </a:pPr>
            <a:r>
              <a:rPr lang="en-US" sz="2600" dirty="0">
                <a:solidFill>
                  <a:srgbClr val="000000"/>
                </a:solidFill>
                <a:ea typeface="Times New Roman"/>
              </a:rPr>
              <a:t> </a:t>
            </a:r>
            <a:r>
              <a:rPr lang="en-US" sz="2600" dirty="0" smtClean="0">
                <a:solidFill>
                  <a:srgbClr val="000000"/>
                </a:solidFill>
                <a:ea typeface="Times New Roman"/>
              </a:rPr>
              <a:t>      </a:t>
            </a:r>
            <a:r>
              <a:rPr lang="ru-RU" sz="2600" dirty="0" smtClean="0">
                <a:solidFill>
                  <a:srgbClr val="000000"/>
                </a:solidFill>
                <a:ea typeface="Times New Roman"/>
              </a:rPr>
              <a:t>с.265-276</a:t>
            </a:r>
            <a:r>
              <a:rPr lang="ru-RU" sz="2600" dirty="0">
                <a:solidFill>
                  <a:srgbClr val="000000"/>
                </a:solidFill>
                <a:ea typeface="Times New Roman"/>
              </a:rPr>
              <a:t>.</a:t>
            </a:r>
          </a:p>
          <a:p>
            <a:pPr marL="0" marR="180340" indent="0" algn="just">
              <a:spcAft>
                <a:spcPts val="0"/>
              </a:spcAft>
              <a:buNone/>
            </a:pPr>
            <a:r>
              <a:rPr lang="en-US" sz="2600" dirty="0" smtClean="0">
                <a:solidFill>
                  <a:srgbClr val="000000"/>
                </a:solidFill>
                <a:ea typeface="Times New Roman"/>
              </a:rPr>
              <a:t>  </a:t>
            </a:r>
            <a:r>
              <a:rPr lang="cs-CZ" sz="2600" dirty="0" smtClean="0">
                <a:solidFill>
                  <a:srgbClr val="000000"/>
                </a:solidFill>
                <a:ea typeface="Times New Roman"/>
              </a:rPr>
              <a:t> </a:t>
            </a:r>
            <a:r>
              <a:rPr lang="cs-CZ" sz="2600" dirty="0">
                <a:solidFill>
                  <a:schemeClr val="tx1"/>
                </a:solidFill>
                <a:ea typeface="Times New Roman"/>
              </a:rPr>
              <a:t>5.Türkmenistanyň  </a:t>
            </a:r>
            <a:r>
              <a:rPr lang="uz-Cyrl-UZ" sz="2200" dirty="0">
                <a:solidFill>
                  <a:schemeClr val="tx1"/>
                </a:solidFill>
                <a:ea typeface="Times New Roman"/>
              </a:rPr>
              <a:t>Z</a:t>
            </a:r>
            <a:r>
              <a:rPr lang="cs-CZ" sz="2600" dirty="0" smtClean="0">
                <a:solidFill>
                  <a:srgbClr val="000000"/>
                </a:solidFill>
                <a:ea typeface="Times New Roman"/>
              </a:rPr>
              <a:t>ähmet   </a:t>
            </a:r>
            <a:r>
              <a:rPr lang="ru-RU" sz="2600" dirty="0" err="1" smtClean="0">
                <a:solidFill>
                  <a:srgbClr val="000000"/>
                </a:solidFill>
                <a:ea typeface="Times New Roman"/>
              </a:rPr>
              <a:t>kodeksi</a:t>
            </a:r>
            <a:r>
              <a:rPr lang="cs-CZ" sz="2600" dirty="0" smtClean="0">
                <a:solidFill>
                  <a:srgbClr val="000000"/>
                </a:solidFill>
                <a:ea typeface="Times New Roman"/>
              </a:rPr>
              <a:t>. </a:t>
            </a:r>
            <a:r>
              <a:rPr lang="cs-CZ" sz="2600" dirty="0">
                <a:solidFill>
                  <a:srgbClr val="000000"/>
                </a:solidFill>
                <a:ea typeface="Times New Roman"/>
              </a:rPr>
              <a:t>A</a:t>
            </a:r>
            <a:r>
              <a:rPr lang="ru-RU" sz="2600" dirty="0" smtClean="0">
                <a:solidFill>
                  <a:srgbClr val="000000"/>
                </a:solidFill>
                <a:ea typeface="Times New Roman"/>
              </a:rPr>
              <a:t>.</a:t>
            </a:r>
            <a:r>
              <a:rPr lang="en-US" sz="2600" dirty="0" smtClean="0">
                <a:solidFill>
                  <a:srgbClr val="000000"/>
                </a:solidFill>
                <a:ea typeface="Times New Roman"/>
              </a:rPr>
              <a:t> </a:t>
            </a:r>
            <a:r>
              <a:rPr lang="cs-CZ" sz="2600" dirty="0" smtClean="0">
                <a:solidFill>
                  <a:srgbClr val="000000"/>
                </a:solidFill>
                <a:ea typeface="Times New Roman"/>
              </a:rPr>
              <a:t>2009 </a:t>
            </a:r>
            <a:r>
              <a:rPr lang="cs-CZ" sz="2600" dirty="0">
                <a:solidFill>
                  <a:srgbClr val="000000"/>
                </a:solidFill>
                <a:ea typeface="Times New Roman"/>
              </a:rPr>
              <a:t>ý.</a:t>
            </a:r>
            <a:r>
              <a:rPr lang="ru-RU" sz="2600" dirty="0">
                <a:solidFill>
                  <a:srgbClr val="000000"/>
                </a:solidFill>
                <a:ea typeface="Times New Roman"/>
              </a:rPr>
              <a:t>,</a:t>
            </a:r>
            <a:r>
              <a:rPr lang="sq-AL" sz="2600" dirty="0">
                <a:solidFill>
                  <a:srgbClr val="000000"/>
                </a:solidFill>
                <a:ea typeface="Times New Roman"/>
              </a:rPr>
              <a:t> m. m. 1-57</a:t>
            </a:r>
            <a:r>
              <a:rPr lang="cs-CZ" sz="2600" dirty="0">
                <a:solidFill>
                  <a:srgbClr val="000000"/>
                </a:solidFill>
                <a:ea typeface="Times New Roman"/>
              </a:rPr>
              <a:t>.</a:t>
            </a:r>
            <a:endParaRPr lang="ru-RU" sz="2600" dirty="0">
              <a:solidFill>
                <a:srgbClr val="000000"/>
              </a:solidFill>
              <a:ea typeface="Times New Roman"/>
            </a:endParaRPr>
          </a:p>
          <a:p>
            <a:pPr marL="0" indent="0">
              <a:lnSpc>
                <a:spcPct val="115000"/>
              </a:lnSpc>
              <a:spcAft>
                <a:spcPts val="1000"/>
              </a:spcAft>
              <a:buNone/>
            </a:pPr>
            <a:endParaRPr lang="ru-RU" sz="2600" b="1" dirty="0" smtClean="0">
              <a:latin typeface="Times New Roman" pitchFamily="18" charset="0"/>
              <a:ea typeface="Calibri"/>
              <a:cs typeface="Times New Roman" pitchFamily="18" charset="0"/>
            </a:endParaRPr>
          </a:p>
          <a:p>
            <a:pPr marL="109728" indent="0" algn="ctr" hangingPunct="0">
              <a:buNone/>
            </a:pPr>
            <a:r>
              <a:rPr lang="en-US" b="1" dirty="0" smtClean="0">
                <a:latin typeface="Times New Roman" pitchFamily="18" charset="0"/>
                <a:cs typeface="Times New Roman" pitchFamily="18" charset="0"/>
              </a:rPr>
              <a:t>             </a:t>
            </a:r>
            <a:endParaRPr lang="sq-AL" sz="2800" b="1" dirty="0">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268088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ine 17"/>
          <p:cNvSpPr>
            <a:spLocks noChangeShapeType="1"/>
          </p:cNvSpPr>
          <p:nvPr/>
        </p:nvSpPr>
        <p:spPr bwMode="auto">
          <a:xfrm flipH="1">
            <a:off x="9936088" y="8730208"/>
            <a:ext cx="304800" cy="0"/>
          </a:xfrm>
          <a:prstGeom prst="line">
            <a:avLst/>
          </a:prstGeom>
          <a:noFill/>
          <a:ln w="9525">
            <a:solidFill>
              <a:schemeClr val="tx1"/>
            </a:solidFill>
            <a:round/>
            <a:headEnd/>
            <a:tailEnd/>
          </a:ln>
        </p:spPr>
        <p:txBody>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ru-RU">
              <a:solidFill>
                <a:prstClr val="black"/>
              </a:solidFill>
            </a:endParaRPr>
          </a:p>
        </p:txBody>
      </p:sp>
      <p:sp>
        <p:nvSpPr>
          <p:cNvPr id="3" name="Прямоугольник 2"/>
          <p:cNvSpPr/>
          <p:nvPr/>
        </p:nvSpPr>
        <p:spPr>
          <a:xfrm>
            <a:off x="539552" y="548680"/>
            <a:ext cx="7992888" cy="6194003"/>
          </a:xfrm>
          <a:prstGeom prst="rect">
            <a:avLst/>
          </a:prstGeom>
          <a:blipFill>
            <a:blip r:embed="rId2" cstate="print"/>
            <a:tile tx="0" ty="0" sx="100000" sy="100000" flip="none" algn="tl"/>
          </a:blipFill>
        </p:spPr>
        <p:style>
          <a:lnRef idx="1">
            <a:schemeClr val="dk1"/>
          </a:lnRef>
          <a:fillRef idx="2">
            <a:schemeClr val="dk1"/>
          </a:fillRef>
          <a:effectRef idx="1">
            <a:schemeClr val="dk1"/>
          </a:effectRef>
          <a:fontRef idx="minor">
            <a:schemeClr val="dk1"/>
          </a:fontRef>
        </p:style>
        <p:txBody>
          <a:bodyPr wrap="square">
            <a:spAutoFit/>
          </a:bodyPr>
          <a:lstStyle/>
          <a:p>
            <a:pPr algn="ctr" hangingPunct="0"/>
            <a:r>
              <a:rPr lang="uz-Cyrl-UZ" sz="2800" b="1" dirty="0">
                <a:solidFill>
                  <a:prstClr val="black"/>
                </a:solidFill>
                <a:ea typeface="Times New Roman"/>
              </a:rPr>
              <a:t>Türkmenistanyň zähmet kanunçylygynyň maksatlary we esasy </a:t>
            </a:r>
            <a:r>
              <a:rPr lang="uz-Cyrl-UZ" sz="2800" b="1" dirty="0" smtClean="0">
                <a:solidFill>
                  <a:prstClr val="black"/>
                </a:solidFill>
                <a:ea typeface="Times New Roman"/>
              </a:rPr>
              <a:t>wezipeleri</a:t>
            </a:r>
            <a:r>
              <a:rPr lang="en-US" sz="2800" b="1" dirty="0" smtClean="0">
                <a:solidFill>
                  <a:prstClr val="black"/>
                </a:solidFill>
                <a:ea typeface="Times New Roman"/>
              </a:rPr>
              <a:t>     </a:t>
            </a:r>
            <a:endParaRPr lang="ru-RU" sz="1000" dirty="0">
              <a:solidFill>
                <a:prstClr val="black"/>
              </a:solidFill>
              <a:ea typeface="Times New Roman"/>
            </a:endParaRPr>
          </a:p>
          <a:p>
            <a:pPr indent="342900" algn="just"/>
            <a:endParaRPr lang="ru-RU" sz="1000" dirty="0">
              <a:solidFill>
                <a:prstClr val="black"/>
              </a:solidFill>
              <a:ea typeface="Times New Roman"/>
            </a:endParaRPr>
          </a:p>
          <a:p>
            <a:pPr indent="342900" algn="just"/>
            <a:r>
              <a:rPr lang="en-US" sz="1050" b="1" dirty="0">
                <a:solidFill>
                  <a:prstClr val="black"/>
                </a:solidFill>
                <a:ea typeface="Times New Roman"/>
              </a:rPr>
              <a:t> </a:t>
            </a:r>
            <a:endParaRPr lang="ru-RU" sz="1000" dirty="0">
              <a:solidFill>
                <a:prstClr val="black"/>
              </a:solidFill>
              <a:ea typeface="Times New Roman"/>
            </a:endParaRPr>
          </a:p>
          <a:p>
            <a:pPr marL="457200" indent="-457200" algn="just">
              <a:buFont typeface="Arial" pitchFamily="34" charset="0"/>
              <a:buChar char="•"/>
            </a:pPr>
            <a:r>
              <a:rPr lang="en-US" sz="2000" dirty="0">
                <a:solidFill>
                  <a:prstClr val="black"/>
                </a:solidFill>
                <a:ea typeface="Times New Roman"/>
              </a:rPr>
              <a:t> </a:t>
            </a:r>
            <a:r>
              <a:rPr lang="en-US" sz="2000" dirty="0" smtClean="0">
                <a:solidFill>
                  <a:prstClr val="black"/>
                </a:solidFill>
                <a:ea typeface="Times New Roman"/>
              </a:rPr>
              <a:t>      </a:t>
            </a:r>
            <a:r>
              <a:rPr lang="uz-Cyrl-UZ" sz="2000" dirty="0" smtClean="0">
                <a:solidFill>
                  <a:prstClr val="black"/>
                </a:solidFill>
                <a:ea typeface="Times New Roman"/>
              </a:rPr>
              <a:t> </a:t>
            </a:r>
            <a:r>
              <a:rPr lang="uz-Cyrl-UZ" sz="2000" dirty="0">
                <a:solidFill>
                  <a:prstClr val="black"/>
                </a:solidFill>
                <a:ea typeface="Times New Roman"/>
              </a:rPr>
              <a:t>Türkmenistanyň zähmet kanunçylygynyň maksatlary raýatlaryň zähmet hukuklarynyň döwlet kepillendirmelerini bellemekden, zähmetiň amatly şertlerini döretmekden, işgärleriň we iş berijileriň hukuklaryny we bähbitlerini goramakdan ybaratdyr</a:t>
            </a:r>
            <a:r>
              <a:rPr lang="uz-Cyrl-UZ" sz="2000" dirty="0" smtClean="0">
                <a:solidFill>
                  <a:prstClr val="black"/>
                </a:solidFill>
                <a:ea typeface="Times New Roman"/>
              </a:rPr>
              <a:t>.</a:t>
            </a:r>
            <a:endParaRPr lang="en-US" sz="2000" dirty="0" smtClean="0">
              <a:solidFill>
                <a:prstClr val="black"/>
              </a:solidFill>
              <a:ea typeface="Times New Roman"/>
            </a:endParaRPr>
          </a:p>
          <a:p>
            <a:pPr marL="457200" indent="-457200" algn="just">
              <a:buFont typeface="Arial" pitchFamily="34" charset="0"/>
              <a:buChar char="•"/>
            </a:pPr>
            <a:endParaRPr lang="ru-RU" sz="2000" dirty="0">
              <a:solidFill>
                <a:prstClr val="black"/>
              </a:solidFill>
              <a:ea typeface="Times New Roman"/>
            </a:endParaRPr>
          </a:p>
          <a:p>
            <a:pPr marL="342900" indent="-342900" algn="just">
              <a:buFont typeface="Arial" pitchFamily="34" charset="0"/>
              <a:buChar char="•"/>
            </a:pPr>
            <a:r>
              <a:rPr lang="en-US" sz="2000" dirty="0" smtClean="0">
                <a:solidFill>
                  <a:prstClr val="black"/>
                </a:solidFill>
                <a:ea typeface="Times New Roman"/>
              </a:rPr>
              <a:t>       </a:t>
            </a:r>
            <a:r>
              <a:rPr lang="uz-Cyrl-UZ" sz="2000" dirty="0" smtClean="0">
                <a:solidFill>
                  <a:prstClr val="black"/>
                </a:solidFill>
                <a:ea typeface="Times New Roman"/>
              </a:rPr>
              <a:t> </a:t>
            </a:r>
            <a:r>
              <a:rPr lang="uz-Cyrl-UZ" sz="2000" dirty="0">
                <a:solidFill>
                  <a:prstClr val="black"/>
                </a:solidFill>
                <a:ea typeface="Times New Roman"/>
              </a:rPr>
              <a:t>Türkmenistanyň zähmet kanunçylygynyň esasy wezipeleri raýatlaryň zähmet çekmäge bolan konstitusion hukuklaryny durmuşa geçirmekleri üçin zerur durmuş-hukuk şertlerini we kepilliklerini döretmekden, ykdysady ösüşi gazanmaga, adamlaryň hal-ýagdaýyny ýokarlandyrmaga, zähmet bazarynyň netijeli işlemegini üpjün etmäge, işgärleriň, iş berijileriň, döwlet </a:t>
            </a:r>
            <a:r>
              <a:rPr lang="sq-AL" sz="2000" dirty="0">
                <a:solidFill>
                  <a:prstClr val="black"/>
                </a:solidFill>
                <a:ea typeface="Times New Roman"/>
              </a:rPr>
              <a:t>häkimiýeti we </a:t>
            </a:r>
            <a:r>
              <a:rPr lang="uz-Cyrl-UZ" sz="2000" dirty="0">
                <a:solidFill>
                  <a:prstClr val="black"/>
                </a:solidFill>
                <a:ea typeface="Times New Roman"/>
              </a:rPr>
              <a:t>dolandyryş, </a:t>
            </a:r>
            <a:r>
              <a:rPr lang="sq-AL" sz="2000" dirty="0">
                <a:solidFill>
                  <a:prstClr val="black"/>
                </a:solidFill>
                <a:ea typeface="Times New Roman"/>
              </a:rPr>
              <a:t>ý</a:t>
            </a:r>
            <a:r>
              <a:rPr lang="uz-Cyrl-UZ" sz="2000" dirty="0">
                <a:solidFill>
                  <a:prstClr val="black"/>
                </a:solidFill>
                <a:ea typeface="Times New Roman"/>
              </a:rPr>
              <a:t>erli öz-özüňi dolandyryş edaralarynyň arasynda durmuş hyzmatdaşlygyny ösdürmäge gönükdirilen zähmet gatnaşyklaryny, şeýle hem zähmet bilen gös-göni baglanyşykly beýleki gatnaşyklary hukuk taýdan düzgünleşdirmekden ybaratdyr.</a:t>
            </a:r>
            <a:endParaRPr lang="ru-RU" sz="2000" dirty="0">
              <a:solidFill>
                <a:prstClr val="black"/>
              </a:solidFill>
              <a:ea typeface="Times New Roman"/>
            </a:endParaRPr>
          </a:p>
          <a:p>
            <a:pPr algn="just" hangingPunct="0"/>
            <a:r>
              <a:rPr lang="sq-AL" sz="2000" dirty="0">
                <a:solidFill>
                  <a:prstClr val="black"/>
                </a:solidFill>
                <a:ea typeface="Times New Roman"/>
              </a:rPr>
              <a:t> </a:t>
            </a:r>
            <a:endParaRPr lang="ru-RU" sz="2000" dirty="0">
              <a:solidFill>
                <a:prstClr val="black"/>
              </a:solidFill>
              <a:ea typeface="Times New Roman"/>
            </a:endParaRPr>
          </a:p>
        </p:txBody>
      </p:sp>
    </p:spTree>
    <p:extLst>
      <p:ext uri="{BB962C8B-B14F-4D97-AF65-F5344CB8AC3E}">
        <p14:creationId xmlns:p14="http://schemas.microsoft.com/office/powerpoint/2010/main" val="1402292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5"/>
          <p:cNvSpPr>
            <a:spLocks noChangeArrowheads="1"/>
          </p:cNvSpPr>
          <p:nvPr/>
        </p:nvSpPr>
        <p:spPr bwMode="auto">
          <a:xfrm>
            <a:off x="2627784" y="692696"/>
            <a:ext cx="6192688" cy="1224136"/>
          </a:xfrm>
          <a:prstGeom prst="rect">
            <a:avLst/>
          </a:prstGeom>
          <a:blipFill>
            <a:blip r:embed="rId2" cstate="print"/>
            <a:tile tx="0" ty="0" sx="100000" sy="100000" flip="none" algn="tl"/>
          </a:blipFill>
          <a:ln w="9525">
            <a:solidFill>
              <a:schemeClr val="tx1"/>
            </a:solidFill>
            <a:miter lim="800000"/>
            <a:headEnd/>
            <a:tailEnd/>
          </a:ln>
        </p:spPr>
        <p:txBody>
          <a:bodyPr wrap="none" anchor="ctr"/>
          <a:lstStyle/>
          <a:p>
            <a:pPr indent="342900" algn="just"/>
            <a:r>
              <a:rPr lang="en-US" dirty="0" smtClean="0">
                <a:solidFill>
                  <a:prstClr val="black"/>
                </a:solidFill>
                <a:ea typeface="Times New Roman"/>
              </a:rPr>
              <a:t>                 </a:t>
            </a:r>
            <a:r>
              <a:rPr lang="uz-Cyrl-UZ" dirty="0" smtClean="0">
                <a:solidFill>
                  <a:prstClr val="black"/>
                </a:solidFill>
                <a:ea typeface="Times New Roman"/>
              </a:rPr>
              <a:t>Türkmenistanyň Konstitusiýasy</a:t>
            </a:r>
            <a:r>
              <a:rPr lang="en-US" dirty="0" smtClean="0">
                <a:solidFill>
                  <a:prstClr val="black"/>
                </a:solidFill>
                <a:ea typeface="Times New Roman"/>
              </a:rPr>
              <a:t>  </a:t>
            </a:r>
            <a:endParaRPr lang="en-US" sz="1000" dirty="0">
              <a:solidFill>
                <a:prstClr val="black"/>
              </a:solidFill>
              <a:ea typeface="Times New Roman"/>
            </a:endParaRPr>
          </a:p>
        </p:txBody>
      </p:sp>
      <p:sp>
        <p:nvSpPr>
          <p:cNvPr id="49156" name="Rectangle 6"/>
          <p:cNvSpPr>
            <a:spLocks noChangeArrowheads="1"/>
          </p:cNvSpPr>
          <p:nvPr/>
        </p:nvSpPr>
        <p:spPr bwMode="auto">
          <a:xfrm>
            <a:off x="2629332" y="2076460"/>
            <a:ext cx="6192688" cy="1208524"/>
          </a:xfrm>
          <a:prstGeom prst="rect">
            <a:avLst/>
          </a:prstGeom>
          <a:blipFill>
            <a:blip r:embed="rId2" cstate="print"/>
            <a:tile tx="0" ty="0" sx="100000" sy="100000" flip="none" algn="tl"/>
          </a:blipFill>
          <a:ln w="9525">
            <a:solidFill>
              <a:schemeClr val="tx1"/>
            </a:solidFill>
            <a:miter lim="800000"/>
            <a:headEnd/>
            <a:tailEnd/>
          </a:ln>
        </p:spPr>
        <p:txBody>
          <a:bodyPr wrap="none" anchor="ctr"/>
          <a:lstStyle/>
          <a:p>
            <a:pPr indent="342900" algn="just"/>
            <a:r>
              <a:rPr lang="en-US" dirty="0" smtClean="0">
                <a:solidFill>
                  <a:prstClr val="black"/>
                </a:solidFill>
                <a:ea typeface="Times New Roman"/>
              </a:rPr>
              <a:t>                </a:t>
            </a:r>
            <a:r>
              <a:rPr lang="uz-Cyrl-UZ" dirty="0" smtClean="0">
                <a:solidFill>
                  <a:prstClr val="black"/>
                </a:solidFill>
                <a:ea typeface="Times New Roman"/>
              </a:rPr>
              <a:t>Türkmenistanyň </a:t>
            </a:r>
            <a:r>
              <a:rPr lang="uz-Cyrl-UZ" dirty="0">
                <a:solidFill>
                  <a:prstClr val="black"/>
                </a:solidFill>
                <a:ea typeface="Times New Roman"/>
              </a:rPr>
              <a:t>zähmet </a:t>
            </a:r>
            <a:r>
              <a:rPr lang="en-US" dirty="0" err="1" smtClean="0">
                <a:solidFill>
                  <a:prstClr val="black"/>
                </a:solidFill>
                <a:ea typeface="Times New Roman"/>
              </a:rPr>
              <a:t>kodeksi</a:t>
            </a:r>
            <a:r>
              <a:rPr lang="en-US" sz="2000" dirty="0">
                <a:solidFill>
                  <a:srgbClr val="AD0101"/>
                </a:solidFill>
                <a:cs typeface="Times New Roman" pitchFamily="18" charset="0"/>
              </a:rPr>
              <a:t> </a:t>
            </a:r>
            <a:r>
              <a:rPr lang="en-US" sz="2000" dirty="0" smtClean="0">
                <a:solidFill>
                  <a:prstClr val="black"/>
                </a:solidFill>
                <a:cs typeface="Times New Roman" pitchFamily="18" charset="0"/>
              </a:rPr>
              <a:t> </a:t>
            </a:r>
            <a:endParaRPr lang="en-US" sz="1200" dirty="0">
              <a:solidFill>
                <a:prstClr val="black"/>
              </a:solidFill>
              <a:ea typeface="Times New Roman"/>
            </a:endParaRPr>
          </a:p>
        </p:txBody>
      </p:sp>
      <p:sp>
        <p:nvSpPr>
          <p:cNvPr id="49157" name="Rectangle 8"/>
          <p:cNvSpPr>
            <a:spLocks noChangeArrowheads="1"/>
          </p:cNvSpPr>
          <p:nvPr/>
        </p:nvSpPr>
        <p:spPr bwMode="auto">
          <a:xfrm>
            <a:off x="2629332" y="3573016"/>
            <a:ext cx="6264696" cy="1080120"/>
          </a:xfrm>
          <a:prstGeom prst="rect">
            <a:avLst/>
          </a:prstGeom>
          <a:blipFill>
            <a:blip r:embed="rId2" cstate="print"/>
            <a:tile tx="0" ty="0" sx="100000" sy="100000" flip="none" algn="tl"/>
          </a:blipFill>
          <a:ln w="9525">
            <a:solidFill>
              <a:schemeClr val="tx1"/>
            </a:solidFill>
            <a:miter lim="800000"/>
            <a:headEnd/>
            <a:tailEnd/>
          </a:ln>
        </p:spPr>
        <p:txBody>
          <a:bodyPr wrap="none" anchor="ctr"/>
          <a:lstStyle/>
          <a:p>
            <a:pPr algn="ctr"/>
            <a:r>
              <a:rPr lang="uz-Cyrl-UZ" dirty="0">
                <a:solidFill>
                  <a:prstClr val="black"/>
                </a:solidFill>
                <a:ea typeface="Times New Roman"/>
              </a:rPr>
              <a:t>Köpçülikleýin </a:t>
            </a:r>
            <a:r>
              <a:rPr lang="uz-Cyrl-UZ" dirty="0" smtClean="0">
                <a:solidFill>
                  <a:prstClr val="black"/>
                </a:solidFill>
                <a:ea typeface="Times New Roman"/>
              </a:rPr>
              <a:t>şertnamalar</a:t>
            </a:r>
            <a:r>
              <a:rPr lang="en-US" sz="1000" dirty="0">
                <a:solidFill>
                  <a:prstClr val="black"/>
                </a:solidFill>
                <a:ea typeface="Times New Roman"/>
              </a:rPr>
              <a:t> </a:t>
            </a:r>
            <a:r>
              <a:rPr lang="en-US" sz="1000" dirty="0" smtClean="0">
                <a:solidFill>
                  <a:prstClr val="black"/>
                </a:solidFill>
                <a:ea typeface="Times New Roman"/>
              </a:rPr>
              <a:t> </a:t>
            </a:r>
            <a:endParaRPr lang="ru-RU" b="1" dirty="0">
              <a:solidFill>
                <a:srgbClr val="DEDEE0"/>
              </a:solidFill>
              <a:cs typeface="Times New Roman" pitchFamily="18" charset="0"/>
            </a:endParaRPr>
          </a:p>
        </p:txBody>
      </p:sp>
      <p:sp>
        <p:nvSpPr>
          <p:cNvPr id="49160" name="Rectangle 11"/>
          <p:cNvSpPr>
            <a:spLocks noChangeArrowheads="1"/>
          </p:cNvSpPr>
          <p:nvPr/>
        </p:nvSpPr>
        <p:spPr bwMode="auto">
          <a:xfrm>
            <a:off x="2555776" y="5013176"/>
            <a:ext cx="6321896" cy="1080120"/>
          </a:xfrm>
          <a:prstGeom prst="rect">
            <a:avLst/>
          </a:prstGeom>
          <a:blipFill>
            <a:blip r:embed="rId2" cstate="print"/>
            <a:tile tx="0" ty="0" sx="100000" sy="100000" flip="none" algn="tl"/>
          </a:blipFill>
          <a:ln w="9525">
            <a:solidFill>
              <a:schemeClr val="tx1"/>
            </a:solidFill>
            <a:miter lim="800000"/>
            <a:headEnd/>
            <a:tailEnd/>
          </a:ln>
        </p:spPr>
        <p:txBody>
          <a:bodyPr wrap="none" anchor="ctr"/>
          <a:lstStyle/>
          <a:p>
            <a:pPr algn="ctr"/>
            <a:r>
              <a:rPr lang="uz-Cyrl-UZ" dirty="0">
                <a:solidFill>
                  <a:prstClr val="black"/>
                </a:solidFill>
                <a:ea typeface="Times New Roman"/>
              </a:rPr>
              <a:t>beýleki kadalaşdyryjy hukuk </a:t>
            </a:r>
            <a:r>
              <a:rPr lang="uz-Cyrl-UZ" dirty="0" smtClean="0">
                <a:solidFill>
                  <a:prstClr val="black"/>
                </a:solidFill>
                <a:ea typeface="Times New Roman"/>
              </a:rPr>
              <a:t>namalar </a:t>
            </a:r>
            <a:endParaRPr lang="ru-RU" sz="1400" b="1" dirty="0">
              <a:solidFill>
                <a:prstClr val="black"/>
              </a:solidFill>
              <a:cs typeface="Times New Roman" pitchFamily="18" charset="0"/>
            </a:endParaRPr>
          </a:p>
        </p:txBody>
      </p:sp>
      <p:sp>
        <p:nvSpPr>
          <p:cNvPr id="2" name="Овал 1"/>
          <p:cNvSpPr/>
          <p:nvPr/>
        </p:nvSpPr>
        <p:spPr>
          <a:xfrm>
            <a:off x="107504" y="2780928"/>
            <a:ext cx="2521828" cy="1432354"/>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000000"/>
                </a:solidFill>
                <a:ea typeface="Times New Roman"/>
              </a:rPr>
              <a:t>Zähmet</a:t>
            </a:r>
            <a:r>
              <a:rPr lang="en-US" dirty="0" smtClean="0">
                <a:solidFill>
                  <a:srgbClr val="000000"/>
                </a:solidFill>
                <a:ea typeface="Times New Roman"/>
              </a:rPr>
              <a:t> </a:t>
            </a:r>
            <a:r>
              <a:rPr lang="en-US" dirty="0" err="1" smtClean="0">
                <a:solidFill>
                  <a:srgbClr val="000000"/>
                </a:solidFill>
                <a:ea typeface="Times New Roman"/>
              </a:rPr>
              <a:t>hukugy</a:t>
            </a:r>
            <a:r>
              <a:rPr lang="tk-TM" dirty="0" smtClean="0">
                <a:solidFill>
                  <a:srgbClr val="000000"/>
                </a:solidFill>
                <a:ea typeface="Times New Roman"/>
              </a:rPr>
              <a:t>ň</a:t>
            </a:r>
            <a:r>
              <a:rPr lang="cs-CZ" dirty="0" smtClean="0">
                <a:solidFill>
                  <a:srgbClr val="000000"/>
                </a:solidFill>
                <a:ea typeface="Times New Roman"/>
              </a:rPr>
              <a:t> </a:t>
            </a:r>
            <a:r>
              <a:rPr lang="sq-AL" dirty="0" smtClean="0">
                <a:solidFill>
                  <a:srgbClr val="000000"/>
                </a:solidFill>
                <a:ea typeface="Times New Roman"/>
              </a:rPr>
              <a:t>çeşmeleri</a:t>
            </a:r>
            <a:endParaRPr lang="ru-RU" sz="1000" b="1" dirty="0">
              <a:solidFill>
                <a:sysClr val="windowText" lastClr="000000"/>
              </a:solidFill>
            </a:endParaRPr>
          </a:p>
        </p:txBody>
      </p:sp>
    </p:spTree>
    <p:extLst>
      <p:ext uri="{BB962C8B-B14F-4D97-AF65-F5344CB8AC3E}">
        <p14:creationId xmlns:p14="http://schemas.microsoft.com/office/powerpoint/2010/main" val="40388048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5516" y="2543295"/>
            <a:ext cx="8316924" cy="4680520"/>
          </a:xfrm>
          <a:blipFill>
            <a:blip r:embed="rId2" cstate="print"/>
            <a:tile tx="0" ty="0" sx="100000" sy="100000" flip="none" algn="tl"/>
          </a:blipFill>
        </p:spPr>
        <p:txBody>
          <a:bodyPr>
            <a:normAutofit fontScale="47500" lnSpcReduction="20000"/>
          </a:bodyPr>
          <a:lstStyle/>
          <a:p>
            <a:pPr>
              <a:buNone/>
            </a:pPr>
            <a:endParaRPr lang="tk-TM" dirty="0" smtClean="0"/>
          </a:p>
          <a:p>
            <a:pPr marL="0" lvl="0" indent="304800" algn="ctr" eaLnBrk="0" fontAlgn="base" hangingPunct="0">
              <a:spcBef>
                <a:spcPct val="0"/>
              </a:spcBef>
              <a:spcAft>
                <a:spcPct val="0"/>
              </a:spcAft>
              <a:buClrTx/>
              <a:buNone/>
            </a:pPr>
            <a:endParaRPr lang="uz-Cyrl-UZ" sz="12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uz-Cyrl-UZ" sz="12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uz-Cyrl-UZ" sz="12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uz-Cyrl-UZ" sz="12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en-US" sz="29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en-US" sz="2900" b="1" dirty="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uz-Cyrl-UZ" sz="2900" b="1" dirty="0" smtClean="0">
              <a:solidFill>
                <a:schemeClr val="tx1"/>
              </a:solidFill>
              <a:latin typeface="Times New Roman" pitchFamily="18" charset="0"/>
              <a:ea typeface="Times New Roman" pitchFamily="18" charset="0"/>
              <a:cs typeface="Times New Roman" pitchFamily="18" charset="0"/>
            </a:endParaRPr>
          </a:p>
          <a:p>
            <a:pPr marL="114300" indent="0" algn="just">
              <a:buNone/>
            </a:pPr>
            <a:endParaRPr lang="ru-RU" sz="6200" dirty="0" smtClean="0">
              <a:solidFill>
                <a:srgbClr val="C00000"/>
              </a:solidFill>
              <a:latin typeface="Times New Roman" pitchFamily="18" charset="0"/>
              <a:cs typeface="Times New Roman" pitchFamily="18" charset="0"/>
            </a:endParaRPr>
          </a:p>
          <a:p>
            <a:pPr indent="342900" algn="just">
              <a:spcAft>
                <a:spcPts val="0"/>
              </a:spcAft>
            </a:pPr>
            <a:endParaRPr lang="en-US" sz="6200" dirty="0" smtClean="0">
              <a:solidFill>
                <a:srgbClr val="C00000"/>
              </a:solidFill>
              <a:latin typeface="Times New Roman" pitchFamily="18" charset="0"/>
              <a:cs typeface="Times New Roman" pitchFamily="18" charset="0"/>
            </a:endParaRPr>
          </a:p>
          <a:p>
            <a:pPr indent="0" algn="just">
              <a:buNone/>
            </a:pPr>
            <a:r>
              <a:rPr lang="uz-Cyrl-UZ" sz="6200" dirty="0" smtClean="0">
                <a:solidFill>
                  <a:schemeClr val="accent1"/>
                </a:solidFill>
                <a:ea typeface="Times New Roman"/>
              </a:rPr>
              <a:t>Türkmenistanyň </a:t>
            </a:r>
            <a:r>
              <a:rPr lang="uz-Cyrl-UZ" sz="6200" dirty="0">
                <a:solidFill>
                  <a:schemeClr val="accent1"/>
                </a:solidFill>
                <a:ea typeface="Times New Roman"/>
              </a:rPr>
              <a:t>Zähmet kodeksi</a:t>
            </a:r>
            <a:r>
              <a:rPr lang="en-US" sz="6200" dirty="0">
                <a:solidFill>
                  <a:schemeClr val="accent1"/>
                </a:solidFill>
                <a:ea typeface="Times New Roman"/>
              </a:rPr>
              <a:t> </a:t>
            </a:r>
            <a:r>
              <a:rPr lang="uz-Cyrl-UZ" sz="6200" dirty="0" smtClean="0">
                <a:solidFill>
                  <a:schemeClr val="accent1"/>
                </a:solidFill>
                <a:ea typeface="Times New Roman"/>
              </a:rPr>
              <a:t>guramaçylyk-hukuk </a:t>
            </a:r>
            <a:r>
              <a:rPr lang="uz-Cyrl-UZ" sz="6200" dirty="0">
                <a:solidFill>
                  <a:schemeClr val="accent1"/>
                </a:solidFill>
                <a:ea typeface="Times New Roman"/>
              </a:rPr>
              <a:t>we eýeçiligiň görnüşlerine garamazdan kärhanalarda,</a:t>
            </a:r>
            <a:r>
              <a:rPr lang="sq-AL" sz="6200" dirty="0">
                <a:solidFill>
                  <a:schemeClr val="accent1"/>
                </a:solidFill>
                <a:ea typeface="Times New Roman"/>
              </a:rPr>
              <a:t> edaralarda we</a:t>
            </a:r>
            <a:r>
              <a:rPr lang="uz-Cyrl-UZ" sz="6200" dirty="0">
                <a:solidFill>
                  <a:schemeClr val="accent1"/>
                </a:solidFill>
                <a:ea typeface="Times New Roman"/>
              </a:rPr>
              <a:t> guramalarda (mundan beýläk </a:t>
            </a:r>
            <a:r>
              <a:rPr lang="sq-AL" sz="6200" dirty="0">
                <a:solidFill>
                  <a:schemeClr val="accent1"/>
                </a:solidFill>
                <a:ea typeface="Times New Roman"/>
              </a:rPr>
              <a:t>–</a:t>
            </a:r>
            <a:r>
              <a:rPr lang="uz-Cyrl-UZ" sz="6200" dirty="0">
                <a:solidFill>
                  <a:schemeClr val="accent1"/>
                </a:solidFill>
                <a:ea typeface="Times New Roman"/>
              </a:rPr>
              <a:t> kärhanalar), aýry-aýry şahsy </a:t>
            </a:r>
            <a:r>
              <a:rPr lang="sq-AL" sz="6200" dirty="0">
                <a:solidFill>
                  <a:schemeClr val="accent1"/>
                </a:solidFill>
                <a:ea typeface="Times New Roman"/>
              </a:rPr>
              <a:t>tarap</a:t>
            </a:r>
            <a:r>
              <a:rPr lang="uz-Cyrl-UZ" sz="6200" dirty="0">
                <a:solidFill>
                  <a:schemeClr val="accent1"/>
                </a:solidFill>
                <a:ea typeface="Times New Roman"/>
              </a:rPr>
              <a:t>larda baglaşylan zähmet şertnamasynyň şertlerinde işleýän </a:t>
            </a:r>
            <a:r>
              <a:rPr lang="sq-AL" sz="6200" dirty="0">
                <a:solidFill>
                  <a:schemeClr val="accent1"/>
                </a:solidFill>
                <a:ea typeface="Times New Roman"/>
              </a:rPr>
              <a:t>şahs</a:t>
            </a:r>
            <a:r>
              <a:rPr lang="uz-Cyrl-UZ" sz="6200" dirty="0">
                <a:solidFill>
                  <a:schemeClr val="accent1"/>
                </a:solidFill>
                <a:ea typeface="Times New Roman"/>
              </a:rPr>
              <a:t>laryň zähmet gatnaşyklaryny düzgünleşdirýär.</a:t>
            </a:r>
            <a:endParaRPr lang="ru-RU" sz="6200" dirty="0">
              <a:solidFill>
                <a:schemeClr val="accent1"/>
              </a:solidFill>
              <a:ea typeface="Times New Roman"/>
            </a:endParaRPr>
          </a:p>
          <a:p>
            <a:pPr algn="just"/>
            <a:endParaRPr lang="ru-RU" sz="6200" dirty="0" smtClean="0">
              <a:solidFill>
                <a:schemeClr val="accent1"/>
              </a:solidFill>
              <a:latin typeface="Times New Roman" pitchFamily="18" charset="0"/>
              <a:cs typeface="Times New Roman" pitchFamily="18" charset="0"/>
            </a:endParaRPr>
          </a:p>
          <a:p>
            <a:pPr marL="0" lvl="0" indent="304800" algn="just" eaLnBrk="0" fontAlgn="base" hangingPunct="0">
              <a:spcBef>
                <a:spcPct val="0"/>
              </a:spcBef>
              <a:spcAft>
                <a:spcPct val="0"/>
              </a:spcAft>
              <a:buClrTx/>
              <a:buNone/>
            </a:pPr>
            <a:endParaRPr lang="uz-Cyrl-UZ" sz="62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uz-Cyrl-UZ" sz="62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uz-Cyrl-UZ" sz="29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uz-Cyrl-UZ" sz="48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uz-Cyrl-UZ" sz="4800" b="1" dirty="0" smtClean="0">
              <a:solidFill>
                <a:schemeClr val="tx1"/>
              </a:solidFill>
              <a:latin typeface="Times New Roman" pitchFamily="18" charset="0"/>
              <a:ea typeface="Times New Roman" pitchFamily="18" charset="0"/>
              <a:cs typeface="Times New Roman" pitchFamily="18" charset="0"/>
            </a:endParaRPr>
          </a:p>
          <a:p>
            <a:pPr marL="0" lvl="0" indent="304800" algn="ctr" eaLnBrk="0" fontAlgn="base" hangingPunct="0">
              <a:spcBef>
                <a:spcPct val="0"/>
              </a:spcBef>
              <a:spcAft>
                <a:spcPct val="0"/>
              </a:spcAft>
              <a:buClrTx/>
              <a:buNone/>
            </a:pPr>
            <a:endParaRPr lang="ru-RU" sz="4800" b="1" dirty="0" smtClean="0">
              <a:solidFill>
                <a:schemeClr val="accent2"/>
              </a:solidFill>
              <a:latin typeface="Times New Roman" pitchFamily="18" charset="0"/>
              <a:ea typeface="Times New Roman" pitchFamily="18" charset="0"/>
              <a:cs typeface="Times New Roman" pitchFamily="18" charset="0"/>
            </a:endParaRPr>
          </a:p>
          <a:p>
            <a:pPr>
              <a:buNone/>
            </a:pPr>
            <a:endParaRPr lang="ru-RU" sz="1800" dirty="0" smtClean="0">
              <a:latin typeface="Times New Roman" pitchFamily="18" charset="0"/>
              <a:cs typeface="Times New Roman" pitchFamily="18" charset="0"/>
            </a:endParaRPr>
          </a:p>
          <a:p>
            <a:pPr>
              <a:buNone/>
            </a:pPr>
            <a:endParaRPr lang="ru-RU" sz="1400" dirty="0" smtClean="0"/>
          </a:p>
          <a:p>
            <a:endParaRPr lang="ru-RU" sz="1400" dirty="0" smtClean="0"/>
          </a:p>
          <a:p>
            <a:endParaRPr lang="tk-TM" sz="1400" dirty="0">
              <a:latin typeface="Times New Roman" pitchFamily="18" charset="0"/>
              <a:cs typeface="Times New Roman" pitchFamily="18" charset="0"/>
            </a:endParaRPr>
          </a:p>
        </p:txBody>
      </p:sp>
      <p:sp>
        <p:nvSpPr>
          <p:cNvPr id="12289" name="Rectangle 1"/>
          <p:cNvSpPr>
            <a:spLocks noChangeArrowheads="1"/>
          </p:cNvSpPr>
          <p:nvPr/>
        </p:nvSpPr>
        <p:spPr bwMode="auto">
          <a:xfrm>
            <a:off x="215516" y="-1251520"/>
            <a:ext cx="8568952" cy="3770263"/>
          </a:xfrm>
          <a:prstGeom prst="rect">
            <a:avLst/>
          </a:prstGeom>
          <a:noFill/>
          <a:ln w="9525">
            <a:solidFill>
              <a:schemeClr val="accent1"/>
            </a:solidFill>
            <a:miter lim="800000"/>
            <a:headEnd/>
            <a:tailEnd/>
          </a:ln>
          <a:effectLst/>
        </p:spPr>
        <p:txBody>
          <a:bodyPr vert="horz" wrap="square" lIns="91440" tIns="45720" rIns="91440" bIns="45720" numCol="1" anchor="ctr" anchorCtr="0" compatLnSpc="1">
            <a:prstTxWarp prst="textNoShape">
              <a:avLst/>
            </a:prstTxWarp>
            <a:spAutoFit/>
          </a:bodyPr>
          <a:lstStyle/>
          <a:p>
            <a:pPr indent="304800" algn="ctr" eaLnBrk="0" fontAlgn="base" hangingPunct="0">
              <a:spcBef>
                <a:spcPct val="0"/>
              </a:spcBef>
              <a:spcAft>
                <a:spcPct val="0"/>
              </a:spcAft>
            </a:pPr>
            <a:endParaRPr lang="en-US" sz="2000" b="1" dirty="0" smtClean="0">
              <a:solidFill>
                <a:srgbClr val="C00000"/>
              </a:solidFill>
              <a:cs typeface="Times New Roman" pitchFamily="18" charset="0"/>
            </a:endParaRPr>
          </a:p>
          <a:p>
            <a:pPr indent="304800" algn="ctr" eaLnBrk="0" fontAlgn="base" hangingPunct="0">
              <a:spcBef>
                <a:spcPct val="0"/>
              </a:spcBef>
              <a:spcAft>
                <a:spcPct val="0"/>
              </a:spcAft>
            </a:pPr>
            <a:endParaRPr lang="en-US" sz="2000" b="1" dirty="0">
              <a:solidFill>
                <a:srgbClr val="C00000"/>
              </a:solidFill>
              <a:cs typeface="Times New Roman" pitchFamily="18" charset="0"/>
            </a:endParaRPr>
          </a:p>
          <a:p>
            <a:pPr indent="304800" algn="ctr" eaLnBrk="0" fontAlgn="base" hangingPunct="0">
              <a:spcBef>
                <a:spcPct val="0"/>
              </a:spcBef>
              <a:spcAft>
                <a:spcPct val="0"/>
              </a:spcAft>
            </a:pPr>
            <a:endParaRPr lang="en-US" sz="2000" b="1" dirty="0" smtClean="0">
              <a:solidFill>
                <a:srgbClr val="C00000"/>
              </a:solidFill>
              <a:cs typeface="Times New Roman" pitchFamily="18" charset="0"/>
            </a:endParaRPr>
          </a:p>
          <a:p>
            <a:pPr indent="304800" algn="ctr" eaLnBrk="0" fontAlgn="base" hangingPunct="0">
              <a:spcBef>
                <a:spcPct val="0"/>
              </a:spcBef>
              <a:spcAft>
                <a:spcPct val="0"/>
              </a:spcAft>
            </a:pPr>
            <a:endParaRPr lang="en-US" sz="2000" b="1" dirty="0">
              <a:solidFill>
                <a:srgbClr val="C00000"/>
              </a:solidFill>
              <a:cs typeface="Times New Roman" pitchFamily="18" charset="0"/>
            </a:endParaRPr>
          </a:p>
          <a:p>
            <a:pPr indent="304800" algn="ctr" eaLnBrk="0" fontAlgn="base" hangingPunct="0">
              <a:spcBef>
                <a:spcPct val="0"/>
              </a:spcBef>
              <a:spcAft>
                <a:spcPct val="0"/>
              </a:spcAft>
            </a:pPr>
            <a:endParaRPr lang="en-US" sz="2000" dirty="0" smtClean="0">
              <a:solidFill>
                <a:prstClr val="black"/>
              </a:solidFill>
              <a:ea typeface="Times New Roman"/>
            </a:endParaRPr>
          </a:p>
          <a:p>
            <a:pPr indent="304800" algn="ctr" eaLnBrk="0" fontAlgn="base" hangingPunct="0">
              <a:spcBef>
                <a:spcPct val="0"/>
              </a:spcBef>
              <a:spcAft>
                <a:spcPct val="0"/>
              </a:spcAft>
            </a:pPr>
            <a:r>
              <a:rPr lang="sq-AL" sz="2400" b="1" dirty="0" smtClean="0">
                <a:solidFill>
                  <a:srgbClr val="AD0101"/>
                </a:solidFill>
                <a:cs typeface="Times New Roman" pitchFamily="18" charset="0"/>
              </a:rPr>
              <a:t>Hereket </a:t>
            </a:r>
            <a:r>
              <a:rPr lang="sq-AL" sz="2400" b="1" dirty="0">
                <a:solidFill>
                  <a:srgbClr val="AD0101"/>
                </a:solidFill>
                <a:cs typeface="Times New Roman" pitchFamily="18" charset="0"/>
              </a:rPr>
              <a:t>edýän </a:t>
            </a:r>
            <a:r>
              <a:rPr lang="uz-Cyrl-UZ" sz="2400" b="1" dirty="0" smtClean="0">
                <a:solidFill>
                  <a:srgbClr val="AD0101"/>
                </a:solidFill>
                <a:ea typeface="Times New Roman"/>
              </a:rPr>
              <a:t>Türkmenistanyň Zähmet kodeksi</a:t>
            </a:r>
            <a:r>
              <a:rPr lang="en-US" sz="2400" b="1" dirty="0" smtClean="0">
                <a:solidFill>
                  <a:srgbClr val="AD0101"/>
                </a:solidFill>
                <a:ea typeface="Times New Roman"/>
              </a:rPr>
              <a:t> </a:t>
            </a:r>
            <a:r>
              <a:rPr lang="uz-Cyrl-UZ" sz="2400" b="1" dirty="0">
                <a:solidFill>
                  <a:srgbClr val="AD0101"/>
                </a:solidFill>
                <a:ea typeface="Times New Roman"/>
              </a:rPr>
              <a:t>2009-njy ýylyň </a:t>
            </a:r>
            <a:r>
              <a:rPr lang="en-US" sz="2400" b="1" dirty="0" smtClean="0">
                <a:solidFill>
                  <a:srgbClr val="AD0101"/>
                </a:solidFill>
                <a:ea typeface="Times New Roman"/>
              </a:rPr>
              <a:t>18 -</a:t>
            </a:r>
            <a:r>
              <a:rPr lang="sq-AL" sz="2400" b="1" dirty="0" smtClean="0">
                <a:solidFill>
                  <a:srgbClr val="AD0101"/>
                </a:solidFill>
                <a:ea typeface="Times New Roman"/>
              </a:rPr>
              <a:t>nji</a:t>
            </a:r>
            <a:r>
              <a:rPr lang="en-US" sz="2400" b="1" dirty="0" smtClean="0">
                <a:solidFill>
                  <a:srgbClr val="AD0101"/>
                </a:solidFill>
                <a:ea typeface="Times New Roman"/>
              </a:rPr>
              <a:t> </a:t>
            </a:r>
            <a:r>
              <a:rPr lang="en-US" sz="2400" b="1" dirty="0" err="1" smtClean="0">
                <a:solidFill>
                  <a:srgbClr val="AD0101"/>
                </a:solidFill>
                <a:ea typeface="Times New Roman"/>
              </a:rPr>
              <a:t>aprelinde</a:t>
            </a:r>
            <a:r>
              <a:rPr lang="en-US" sz="2400" b="1" dirty="0" smtClean="0">
                <a:solidFill>
                  <a:srgbClr val="AD0101"/>
                </a:solidFill>
                <a:ea typeface="Times New Roman"/>
              </a:rPr>
              <a:t> </a:t>
            </a:r>
            <a:r>
              <a:rPr lang="en-US" sz="2400" b="1" dirty="0" err="1" smtClean="0">
                <a:solidFill>
                  <a:srgbClr val="AD0101"/>
                </a:solidFill>
                <a:ea typeface="Times New Roman"/>
              </a:rPr>
              <a:t>kabul</a:t>
            </a:r>
            <a:r>
              <a:rPr lang="en-US" sz="2400" b="1" dirty="0" smtClean="0">
                <a:solidFill>
                  <a:srgbClr val="AD0101"/>
                </a:solidFill>
                <a:ea typeface="Times New Roman"/>
              </a:rPr>
              <a:t> </a:t>
            </a:r>
            <a:r>
              <a:rPr lang="en-US" sz="2400" b="1" dirty="0" err="1" smtClean="0">
                <a:solidFill>
                  <a:srgbClr val="AD0101"/>
                </a:solidFill>
                <a:ea typeface="Times New Roman"/>
              </a:rPr>
              <a:t>edildi</a:t>
            </a:r>
            <a:r>
              <a:rPr lang="en-US" sz="2400" b="1" dirty="0" smtClean="0">
                <a:solidFill>
                  <a:srgbClr val="AD0101"/>
                </a:solidFill>
                <a:ea typeface="Times New Roman"/>
              </a:rPr>
              <a:t> </a:t>
            </a:r>
          </a:p>
          <a:p>
            <a:pPr indent="304800" algn="ctr" eaLnBrk="0" fontAlgn="base" hangingPunct="0">
              <a:spcBef>
                <a:spcPct val="0"/>
              </a:spcBef>
              <a:spcAft>
                <a:spcPct val="0"/>
              </a:spcAft>
            </a:pPr>
            <a:r>
              <a:rPr lang="en-US" sz="2400" b="1" dirty="0" smtClean="0">
                <a:solidFill>
                  <a:srgbClr val="AD0101"/>
                </a:solidFill>
                <a:ea typeface="Times New Roman"/>
              </a:rPr>
              <a:t> </a:t>
            </a:r>
            <a:r>
              <a:rPr lang="uz-Cyrl-UZ" sz="2400" b="1" dirty="0" smtClean="0">
                <a:solidFill>
                  <a:srgbClr val="AD0101"/>
                </a:solidFill>
                <a:ea typeface="Times New Roman"/>
              </a:rPr>
              <a:t>2009-njy ýylyň </a:t>
            </a:r>
            <a:r>
              <a:rPr lang="sq-AL" sz="2400" b="1" dirty="0" smtClean="0">
                <a:solidFill>
                  <a:srgbClr val="AD0101"/>
                </a:solidFill>
                <a:ea typeface="Times New Roman"/>
              </a:rPr>
              <a:t>1-nji iýulyndan</a:t>
            </a:r>
            <a:r>
              <a:rPr lang="uz-Cyrl-UZ" sz="2400" b="1" dirty="0" smtClean="0">
                <a:solidFill>
                  <a:srgbClr val="AD0101"/>
                </a:solidFill>
                <a:ea typeface="Times New Roman"/>
              </a:rPr>
              <a:t> güýje</a:t>
            </a:r>
            <a:r>
              <a:rPr lang="uz-Cyrl-UZ" sz="2400" b="1" dirty="0" smtClean="0">
                <a:solidFill>
                  <a:srgbClr val="AD0101"/>
                </a:solidFill>
                <a:ea typeface="Times New Roman" pitchFamily="18" charset="0"/>
                <a:cs typeface="Times New Roman" pitchFamily="18" charset="0"/>
              </a:rPr>
              <a:t>  gir</a:t>
            </a:r>
            <a:r>
              <a:rPr lang="en-US" sz="2400" b="1" dirty="0" smtClean="0">
                <a:solidFill>
                  <a:srgbClr val="AD0101"/>
                </a:solidFill>
                <a:ea typeface="Times New Roman"/>
              </a:rPr>
              <a:t>di.</a:t>
            </a:r>
            <a:endParaRPr lang="en-US" sz="2000" dirty="0" smtClean="0">
              <a:solidFill>
                <a:srgbClr val="303030"/>
              </a:solidFill>
              <a:ea typeface="Times New Roman" pitchFamily="18" charset="0"/>
              <a:cs typeface="Times New Roman" pitchFamily="18" charset="0"/>
            </a:endParaRPr>
          </a:p>
          <a:p>
            <a:pPr indent="304800" algn="ctr" eaLnBrk="0" fontAlgn="base" hangingPunct="0">
              <a:spcBef>
                <a:spcPct val="0"/>
              </a:spcBef>
              <a:spcAft>
                <a:spcPct val="0"/>
              </a:spcAft>
            </a:pPr>
            <a:endParaRPr lang="en-US" sz="2000" b="1" dirty="0" smtClean="0">
              <a:solidFill>
                <a:srgbClr val="C00000"/>
              </a:solidFill>
              <a:cs typeface="Times New Roman" pitchFamily="18" charset="0"/>
            </a:endParaRPr>
          </a:p>
          <a:p>
            <a:pPr indent="304800" algn="ctr" eaLnBrk="0" fontAlgn="base" hangingPunct="0">
              <a:spcBef>
                <a:spcPct val="0"/>
              </a:spcBef>
              <a:spcAft>
                <a:spcPct val="0"/>
              </a:spcAft>
            </a:pPr>
            <a:endParaRPr lang="ru-RU" sz="2000" b="1" dirty="0" smtClean="0">
              <a:solidFill>
                <a:srgbClr val="C00000"/>
              </a:solidFill>
              <a:cs typeface="Times New Roman" pitchFamily="18" charset="0"/>
            </a:endParaRPr>
          </a:p>
          <a:p>
            <a:pPr indent="304800" algn="ctr" eaLnBrk="0" fontAlgn="base" hangingPunct="0">
              <a:spcBef>
                <a:spcPct val="0"/>
              </a:spcBef>
              <a:spcAft>
                <a:spcPct val="0"/>
              </a:spcAft>
            </a:pPr>
            <a:endParaRPr lang="en-US" sz="1000" dirty="0" smtClean="0">
              <a:solidFill>
                <a:prstClr val="black"/>
              </a:solidFill>
              <a:cs typeface="Times New Roman" pitchFamily="18" charset="0"/>
            </a:endParaRPr>
          </a:p>
          <a:p>
            <a:pPr indent="304800" algn="ctr" eaLnBrk="0" fontAlgn="base" hangingPunct="0">
              <a:spcBef>
                <a:spcPct val="0"/>
              </a:spcBef>
              <a:spcAft>
                <a:spcPct val="0"/>
              </a:spcAft>
            </a:pPr>
            <a:endParaRPr lang="ru-RU" sz="1000" dirty="0" smtClean="0">
              <a:solidFill>
                <a:prstClr val="black"/>
              </a:solidFill>
              <a:cs typeface="Times New Roman" pitchFamily="18" charset="0"/>
            </a:endParaRPr>
          </a:p>
          <a:p>
            <a:pPr indent="304800" algn="ctr" eaLnBrk="0" fontAlgn="base" hangingPunct="0">
              <a:spcBef>
                <a:spcPct val="0"/>
              </a:spcBef>
              <a:spcAft>
                <a:spcPct val="0"/>
              </a:spcAft>
            </a:pPr>
            <a:endParaRPr lang="ru-RU" sz="700" dirty="0" smtClean="0">
              <a:solidFill>
                <a:srgbClr val="726056"/>
              </a:solidFill>
              <a:cs typeface="Times New Roman" pitchFamily="18" charset="0"/>
            </a:endParaRPr>
          </a:p>
        </p:txBody>
      </p:sp>
      <p:sp>
        <p:nvSpPr>
          <p:cNvPr id="12290" name="Rectangle 2"/>
          <p:cNvSpPr>
            <a:spLocks noChangeArrowheads="1"/>
          </p:cNvSpPr>
          <p:nvPr/>
        </p:nvSpPr>
        <p:spPr bwMode="auto">
          <a:xfrm>
            <a:off x="4300932" y="74711"/>
            <a:ext cx="542136"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indent="304800" algn="just" fontAlgn="base">
              <a:spcBef>
                <a:spcPct val="0"/>
              </a:spcBef>
              <a:spcAft>
                <a:spcPct val="0"/>
              </a:spcAft>
            </a:pPr>
            <a:r>
              <a:rPr lang="uz-Cyrl-UZ" sz="1400" dirty="0" smtClean="0">
                <a:solidFill>
                  <a:prstClr val="black"/>
                </a:solidFill>
                <a:latin typeface="Arial" pitchFamily="34" charset="0"/>
                <a:ea typeface="Times New Roman" pitchFamily="18" charset="0"/>
                <a:cs typeface="Arial" pitchFamily="34" charset="0"/>
              </a:rPr>
              <a:t>.</a:t>
            </a:r>
            <a:endParaRPr lang="uz-Cyrl-UZ"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19174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480486"/>
            <a:ext cx="7344816" cy="936104"/>
          </a:xfrm>
          <a:solidFill>
            <a:schemeClr val="accent4">
              <a:lumMod val="40000"/>
              <a:lumOff val="60000"/>
            </a:schemeClr>
          </a:solidFill>
        </p:spPr>
        <p:style>
          <a:lnRef idx="1">
            <a:schemeClr val="accent6"/>
          </a:lnRef>
          <a:fillRef idx="3">
            <a:schemeClr val="accent6"/>
          </a:fillRef>
          <a:effectRef idx="2">
            <a:schemeClr val="accent6"/>
          </a:effectRef>
          <a:fontRef idx="minor">
            <a:schemeClr val="lt1"/>
          </a:fontRef>
        </p:style>
        <p:txBody>
          <a:bodyPr>
            <a:normAutofit/>
          </a:bodyPr>
          <a:lstStyle/>
          <a:p>
            <a:pPr lvl="0">
              <a:spcBef>
                <a:spcPts val="0"/>
              </a:spcBef>
              <a:defRPr/>
            </a:pPr>
            <a:r>
              <a:rPr lang="en-US" sz="2800" b="1" dirty="0" smtClean="0">
                <a:solidFill>
                  <a:srgbClr val="FF0000"/>
                </a:solidFill>
                <a:ea typeface="Times New Roman"/>
              </a:rPr>
              <a:t>   </a:t>
            </a:r>
            <a:r>
              <a:rPr lang="uz-Cyrl-UZ" sz="2800" b="1" dirty="0" smtClean="0">
                <a:solidFill>
                  <a:srgbClr val="FF0000"/>
                </a:solidFill>
                <a:ea typeface="Times New Roman"/>
              </a:rPr>
              <a:t>Zähmet gatnaşyklarynyň </a:t>
            </a:r>
            <a:r>
              <a:rPr lang="en-US" sz="2800" b="1" dirty="0" smtClean="0">
                <a:solidFill>
                  <a:srgbClr val="FF0000"/>
                </a:solidFill>
                <a:ea typeface="Times New Roman"/>
              </a:rPr>
              <a:t> </a:t>
            </a:r>
            <a:r>
              <a:rPr lang="en-US" sz="1800" b="1" dirty="0">
                <a:solidFill>
                  <a:srgbClr val="FF0000"/>
                </a:solidFill>
                <a:ea typeface="Times New Roman"/>
              </a:rPr>
              <a:t> </a:t>
            </a:r>
            <a:r>
              <a:rPr lang="uz-Cyrl-UZ" sz="2800" b="1" dirty="0" smtClean="0">
                <a:solidFill>
                  <a:srgbClr val="FF0000"/>
                </a:solidFill>
                <a:ea typeface="Times New Roman"/>
              </a:rPr>
              <a:t>taraplary</a:t>
            </a:r>
            <a:r>
              <a:rPr lang="en-US" sz="1200" b="1" dirty="0" smtClean="0">
                <a:solidFill>
                  <a:srgbClr val="FF0000"/>
                </a:solidFill>
                <a:ea typeface="Times New Roman"/>
              </a:rPr>
              <a:t> </a:t>
            </a:r>
            <a:endParaRPr lang="ru-RU" sz="1200" dirty="0">
              <a:solidFill>
                <a:srgbClr val="FF0000"/>
              </a:solidFill>
            </a:endParaRPr>
          </a:p>
        </p:txBody>
      </p:sp>
      <p:sp>
        <p:nvSpPr>
          <p:cNvPr id="4" name="Скругленный прямоугольник 3"/>
          <p:cNvSpPr/>
          <p:nvPr/>
        </p:nvSpPr>
        <p:spPr>
          <a:xfrm>
            <a:off x="395536" y="1628800"/>
            <a:ext cx="3744416" cy="3885256"/>
          </a:xfrm>
          <a:prstGeom prst="round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42900" algn="just">
              <a:spcAft>
                <a:spcPts val="0"/>
              </a:spcAft>
            </a:pPr>
            <a:r>
              <a:rPr lang="en-US" sz="4000" dirty="0" smtClean="0">
                <a:solidFill>
                  <a:schemeClr val="accent1"/>
                </a:solidFill>
                <a:ea typeface="Times New Roman"/>
              </a:rPr>
              <a:t>       </a:t>
            </a:r>
            <a:endParaRPr lang="tk-TM" sz="4000" dirty="0" smtClean="0">
              <a:solidFill>
                <a:schemeClr val="accent1"/>
              </a:solidFill>
              <a:ea typeface="Times New Roman"/>
            </a:endParaRPr>
          </a:p>
          <a:p>
            <a:pPr indent="342900" algn="just">
              <a:spcAft>
                <a:spcPts val="0"/>
              </a:spcAft>
            </a:pPr>
            <a:r>
              <a:rPr lang="tk-TM" sz="4000" dirty="0" smtClean="0">
                <a:solidFill>
                  <a:schemeClr val="accent1"/>
                </a:solidFill>
                <a:ea typeface="Times New Roman"/>
              </a:rPr>
              <a:t>   </a:t>
            </a:r>
            <a:r>
              <a:rPr lang="en-US" sz="4000" dirty="0" err="1" smtClean="0">
                <a:solidFill>
                  <a:schemeClr val="accent1"/>
                </a:solidFill>
                <a:ea typeface="Times New Roman"/>
              </a:rPr>
              <a:t>i</a:t>
            </a:r>
            <a:r>
              <a:rPr lang="uz-Cyrl-UZ" sz="4000" dirty="0" smtClean="0">
                <a:solidFill>
                  <a:schemeClr val="accent1"/>
                </a:solidFill>
                <a:ea typeface="Times New Roman"/>
              </a:rPr>
              <a:t>ş</a:t>
            </a:r>
            <a:r>
              <a:rPr lang="en-US" sz="4000" dirty="0" smtClean="0">
                <a:solidFill>
                  <a:schemeClr val="accent1"/>
                </a:solidFill>
                <a:ea typeface="Times New Roman"/>
              </a:rPr>
              <a:t> </a:t>
            </a:r>
            <a:r>
              <a:rPr lang="uz-Cyrl-UZ" sz="4000" dirty="0" smtClean="0">
                <a:solidFill>
                  <a:schemeClr val="accent1"/>
                </a:solidFill>
                <a:ea typeface="Times New Roman"/>
              </a:rPr>
              <a:t>beriji</a:t>
            </a:r>
            <a:r>
              <a:rPr lang="en-US" sz="4000" dirty="0" smtClean="0">
                <a:solidFill>
                  <a:schemeClr val="accent1"/>
                </a:solidFill>
                <a:ea typeface="Times New Roman"/>
              </a:rPr>
              <a:t>- </a:t>
            </a:r>
            <a:endParaRPr lang="tk-TM" sz="4000" dirty="0" smtClean="0">
              <a:solidFill>
                <a:schemeClr val="accent1"/>
              </a:solidFill>
              <a:ea typeface="Times New Roman"/>
            </a:endParaRPr>
          </a:p>
          <a:p>
            <a:pPr indent="342900" algn="just">
              <a:spcAft>
                <a:spcPts val="0"/>
              </a:spcAft>
            </a:pPr>
            <a:r>
              <a:rPr lang="uz-Cyrl-UZ" sz="2400" dirty="0" smtClean="0">
                <a:solidFill>
                  <a:schemeClr val="accent1"/>
                </a:solidFill>
                <a:ea typeface="Times New Roman"/>
              </a:rPr>
              <a:t>guramaçylyk-hukuk </a:t>
            </a:r>
            <a:r>
              <a:rPr lang="uz-Cyrl-UZ" sz="2400" dirty="0">
                <a:solidFill>
                  <a:schemeClr val="accent1"/>
                </a:solidFill>
                <a:ea typeface="Times New Roman"/>
              </a:rPr>
              <a:t>we eýeçiliginiň görnüşine </a:t>
            </a:r>
            <a:r>
              <a:rPr lang="uz-Cyrl-UZ" sz="2400" dirty="0" smtClean="0">
                <a:solidFill>
                  <a:schemeClr val="accent1"/>
                </a:solidFill>
                <a:ea typeface="Times New Roman"/>
              </a:rPr>
              <a:t>garamazdan edara </a:t>
            </a:r>
            <a:r>
              <a:rPr lang="uz-Cyrl-UZ" sz="2400" dirty="0">
                <a:solidFill>
                  <a:schemeClr val="accent1"/>
                </a:solidFill>
                <a:ea typeface="Times New Roman"/>
              </a:rPr>
              <a:t>görnüşindäki tarapdyr ýa-da hakyna tutma zähmeti ulanýan we işgär bilen zähmet gatnaşyklaryna girýän şahsy </a:t>
            </a:r>
            <a:r>
              <a:rPr lang="sq-AL" sz="2400" dirty="0">
                <a:solidFill>
                  <a:schemeClr val="accent1"/>
                </a:solidFill>
                <a:ea typeface="Times New Roman"/>
              </a:rPr>
              <a:t>tarap</a:t>
            </a:r>
            <a:r>
              <a:rPr lang="uz-Cyrl-UZ" sz="2400" dirty="0" smtClean="0">
                <a:solidFill>
                  <a:schemeClr val="accent1"/>
                </a:solidFill>
                <a:ea typeface="Times New Roman"/>
              </a:rPr>
              <a:t>dyr</a:t>
            </a:r>
            <a:r>
              <a:rPr lang="en-US" sz="2400" dirty="0" smtClean="0">
                <a:solidFill>
                  <a:schemeClr val="accent1"/>
                </a:solidFill>
                <a:ea typeface="Times New Roman"/>
              </a:rPr>
              <a:t>.</a:t>
            </a:r>
            <a:r>
              <a:rPr lang="uz-Cyrl-UZ" sz="2400" dirty="0">
                <a:ea typeface="Times New Roman"/>
              </a:rPr>
              <a:t> . </a:t>
            </a:r>
            <a:endParaRPr lang="uz-Cyrl-UZ" sz="2400" dirty="0" smtClean="0">
              <a:ea typeface="Times New Roman"/>
            </a:endParaRPr>
          </a:p>
          <a:p>
            <a:pPr indent="360000" algn="just">
              <a:spcAft>
                <a:spcPts val="0"/>
              </a:spcAft>
            </a:pPr>
            <a:endParaRPr lang="uz-Cyrl-UZ" sz="1200" dirty="0" smtClean="0">
              <a:solidFill>
                <a:schemeClr val="tx1"/>
              </a:solidFill>
              <a:ea typeface="Times New Roman"/>
            </a:endParaRPr>
          </a:p>
          <a:p>
            <a:pPr indent="360000" algn="just">
              <a:spcAft>
                <a:spcPts val="0"/>
              </a:spcAft>
            </a:pPr>
            <a:r>
              <a:rPr lang="uz-Cyrl-UZ" sz="1200" dirty="0" smtClean="0">
                <a:solidFill>
                  <a:schemeClr val="tx1"/>
                </a:solidFill>
                <a:ea typeface="Times New Roman"/>
              </a:rPr>
              <a:t>  </a:t>
            </a:r>
            <a:r>
              <a:rPr lang="en-US" sz="1200" b="1" dirty="0" smtClean="0">
                <a:solidFill>
                  <a:schemeClr val="tx1"/>
                </a:solidFill>
                <a:ea typeface="Times New Roman"/>
              </a:rPr>
              <a:t> </a:t>
            </a:r>
            <a:endParaRPr lang="en-US" sz="1200" b="1" dirty="0" smtClean="0">
              <a:solidFill>
                <a:schemeClr val="tx1"/>
              </a:solidFill>
              <a:cs typeface="Times New Roman" pitchFamily="18" charset="0"/>
            </a:endParaRPr>
          </a:p>
        </p:txBody>
      </p:sp>
      <p:sp>
        <p:nvSpPr>
          <p:cNvPr id="5" name="Скругленный прямоугольник 4"/>
          <p:cNvSpPr/>
          <p:nvPr/>
        </p:nvSpPr>
        <p:spPr>
          <a:xfrm>
            <a:off x="5021526" y="1487961"/>
            <a:ext cx="3744416" cy="3957263"/>
          </a:xfrm>
          <a:prstGeom prst="round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42900" algn="ctr"/>
            <a:endParaRPr lang="ru-RU" sz="2400" b="1" dirty="0">
              <a:solidFill>
                <a:prstClr val="black"/>
              </a:solidFill>
              <a:ea typeface="Times New Roman"/>
              <a:cs typeface="Times New Roman" pitchFamily="18" charset="0"/>
            </a:endParaRPr>
          </a:p>
        </p:txBody>
      </p:sp>
      <p:cxnSp>
        <p:nvCxnSpPr>
          <p:cNvPr id="13" name="Прямая со стрелкой 12"/>
          <p:cNvCxnSpPr/>
          <p:nvPr/>
        </p:nvCxnSpPr>
        <p:spPr>
          <a:xfrm>
            <a:off x="3203848" y="1124744"/>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6516216" y="1124744"/>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Скругленный прямоугольник 6"/>
          <p:cNvSpPr/>
          <p:nvPr/>
        </p:nvSpPr>
        <p:spPr>
          <a:xfrm>
            <a:off x="4932040" y="1484784"/>
            <a:ext cx="3923389" cy="3960440"/>
          </a:xfrm>
          <a:prstGeom prst="round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42900" algn="just">
              <a:spcAft>
                <a:spcPts val="0"/>
              </a:spcAft>
            </a:pPr>
            <a:endParaRPr lang="en-US" sz="2400" dirty="0" smtClean="0">
              <a:solidFill>
                <a:schemeClr val="accent1"/>
              </a:solidFill>
              <a:ea typeface="Times New Roman"/>
            </a:endParaRPr>
          </a:p>
          <a:p>
            <a:pPr indent="342900" algn="just">
              <a:spcAft>
                <a:spcPts val="0"/>
              </a:spcAft>
            </a:pPr>
            <a:r>
              <a:rPr lang="en-US" sz="4000" dirty="0" smtClean="0">
                <a:solidFill>
                  <a:schemeClr val="accent1"/>
                </a:solidFill>
                <a:ea typeface="Times New Roman"/>
              </a:rPr>
              <a:t>         </a:t>
            </a:r>
            <a:r>
              <a:rPr lang="en-US" sz="4000" dirty="0" err="1" smtClean="0">
                <a:solidFill>
                  <a:schemeClr val="accent1"/>
                </a:solidFill>
                <a:ea typeface="Times New Roman"/>
              </a:rPr>
              <a:t>i</a:t>
            </a:r>
            <a:r>
              <a:rPr lang="uz-Cyrl-UZ" sz="4000" dirty="0" smtClean="0">
                <a:solidFill>
                  <a:schemeClr val="accent1"/>
                </a:solidFill>
                <a:ea typeface="Times New Roman"/>
              </a:rPr>
              <a:t>şgär</a:t>
            </a:r>
            <a:r>
              <a:rPr lang="uz-Cyrl-UZ" sz="4000" dirty="0">
                <a:ea typeface="Times New Roman"/>
              </a:rPr>
              <a:t> </a:t>
            </a:r>
            <a:r>
              <a:rPr lang="en-US" sz="4000" dirty="0" smtClean="0">
                <a:solidFill>
                  <a:schemeClr val="accent1"/>
                </a:solidFill>
                <a:ea typeface="Times New Roman"/>
              </a:rPr>
              <a:t>-</a:t>
            </a:r>
          </a:p>
          <a:p>
            <a:pPr indent="342900" algn="just">
              <a:spcAft>
                <a:spcPts val="0"/>
              </a:spcAft>
            </a:pPr>
            <a:r>
              <a:rPr lang="uz-Cyrl-UZ" sz="2400" dirty="0" smtClean="0">
                <a:solidFill>
                  <a:schemeClr val="accent1"/>
                </a:solidFill>
                <a:ea typeface="Times New Roman"/>
              </a:rPr>
              <a:t>iş beriji bilen zähmet gatnaşyklaryna giren şahsy </a:t>
            </a:r>
            <a:r>
              <a:rPr lang="sq-AL" sz="2400" dirty="0" smtClean="0">
                <a:solidFill>
                  <a:schemeClr val="accent1"/>
                </a:solidFill>
                <a:ea typeface="Times New Roman"/>
              </a:rPr>
              <a:t>tarapdyr</a:t>
            </a:r>
            <a:r>
              <a:rPr lang="uz-Cyrl-UZ" sz="2400" dirty="0" smtClean="0">
                <a:solidFill>
                  <a:schemeClr val="accent1"/>
                </a:solidFill>
                <a:ea typeface="Times New Roman"/>
              </a:rPr>
              <a:t>. Işgär işini zähmet şertnamasynyň esasynda anyk hünär, kär, razrýad, klas ýa-da wezipe boýunça amala aşyrýar (işini</a:t>
            </a:r>
            <a:r>
              <a:rPr lang="sq-AL" sz="2400" dirty="0" smtClean="0">
                <a:solidFill>
                  <a:schemeClr val="accent1"/>
                </a:solidFill>
                <a:ea typeface="Times New Roman"/>
              </a:rPr>
              <a:t>,</a:t>
            </a:r>
            <a:r>
              <a:rPr lang="uz-Cyrl-UZ" sz="2400" dirty="0" smtClean="0">
                <a:solidFill>
                  <a:schemeClr val="accent1"/>
                </a:solidFill>
                <a:ea typeface="Times New Roman"/>
              </a:rPr>
              <a:t> gullugyny </a:t>
            </a:r>
            <a:r>
              <a:rPr lang="sq-AL" sz="2400" dirty="0" smtClean="0">
                <a:solidFill>
                  <a:schemeClr val="accent1"/>
                </a:solidFill>
                <a:ea typeface="Times New Roman"/>
              </a:rPr>
              <a:t>ý</a:t>
            </a:r>
            <a:r>
              <a:rPr lang="uz-Cyrl-UZ" sz="2400" dirty="0" smtClean="0">
                <a:solidFill>
                  <a:schemeClr val="accent1"/>
                </a:solidFill>
                <a:ea typeface="Times New Roman"/>
              </a:rPr>
              <a:t>erine </a:t>
            </a:r>
            <a:r>
              <a:rPr lang="sq-AL" sz="2400" dirty="0" smtClean="0">
                <a:solidFill>
                  <a:schemeClr val="accent1"/>
                </a:solidFill>
                <a:ea typeface="Times New Roman"/>
              </a:rPr>
              <a:t>ý</a:t>
            </a:r>
            <a:r>
              <a:rPr lang="uz-Cyrl-UZ" sz="2400" dirty="0" smtClean="0">
                <a:solidFill>
                  <a:schemeClr val="accent1"/>
                </a:solidFill>
                <a:ea typeface="Times New Roman"/>
              </a:rPr>
              <a:t>etirýär).</a:t>
            </a:r>
            <a:endParaRPr lang="ru-RU" sz="2400" dirty="0" smtClean="0">
              <a:solidFill>
                <a:schemeClr val="accent1"/>
              </a:solidFill>
              <a:ea typeface="Times New Roman"/>
            </a:endParaRPr>
          </a:p>
          <a:p>
            <a:pPr indent="342900" algn="ctr"/>
            <a:endParaRPr lang="en-US" sz="1400" dirty="0" smtClean="0">
              <a:ea typeface="Times New Roman"/>
            </a:endParaRPr>
          </a:p>
          <a:p>
            <a:pPr indent="342900" algn="ctr"/>
            <a:endParaRPr lang="en-US" sz="1400" dirty="0">
              <a:ea typeface="Times New Roman"/>
            </a:endParaRPr>
          </a:p>
          <a:p>
            <a:pPr indent="342900" algn="ctr"/>
            <a:endParaRPr lang="en-US" sz="1400" dirty="0" smtClean="0">
              <a:ea typeface="Times New Roman"/>
            </a:endParaRPr>
          </a:p>
          <a:p>
            <a:pPr indent="342900" algn="ctr"/>
            <a:r>
              <a:rPr lang="en-US" sz="1400" b="1" dirty="0" smtClean="0">
                <a:solidFill>
                  <a:schemeClr val="tx1"/>
                </a:solidFill>
                <a:ea typeface="Times New Roman"/>
              </a:rPr>
              <a:t> </a:t>
            </a:r>
            <a:endParaRPr lang="ru-RU" sz="1000" b="1" dirty="0">
              <a:solidFill>
                <a:schemeClr val="tx1"/>
              </a:solidFill>
              <a:ea typeface="Times New Roman"/>
              <a:cs typeface="Times New Roman" pitchFamily="18" charset="0"/>
            </a:endParaRPr>
          </a:p>
        </p:txBody>
      </p:sp>
    </p:spTree>
    <p:extLst>
      <p:ext uri="{BB962C8B-B14F-4D97-AF65-F5344CB8AC3E}">
        <p14:creationId xmlns:p14="http://schemas.microsoft.com/office/powerpoint/2010/main" val="3771173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ChangeArrowheads="1"/>
          </p:cNvSpPr>
          <p:nvPr/>
        </p:nvSpPr>
        <p:spPr bwMode="auto">
          <a:xfrm>
            <a:off x="1403648" y="260648"/>
            <a:ext cx="6120680" cy="729952"/>
          </a:xfrm>
          <a:prstGeom prst="flowChartAlternateProcess">
            <a:avLst/>
          </a:prstGeom>
          <a:solidFill>
            <a:schemeClr val="accent4">
              <a:lumMod val="20000"/>
              <a:lumOff val="80000"/>
            </a:schemeClr>
          </a:solidFill>
          <a:ln w="57150">
            <a:solidFill>
              <a:srgbClr val="FF0000"/>
            </a:solidFill>
            <a:miter lim="800000"/>
            <a:headEnd/>
            <a:tailEnd/>
          </a:ln>
        </p:spPr>
        <p:txBody>
          <a:bodyPr wrap="none" anchor="ctr"/>
          <a:lstStyle/>
          <a:p>
            <a:pPr indent="342900" algn="just"/>
            <a:r>
              <a:rPr lang="uz-Cyrl-UZ" sz="2400" b="1" dirty="0" smtClean="0">
                <a:solidFill>
                  <a:prstClr val="black"/>
                </a:solidFill>
                <a:ea typeface="Times New Roman"/>
              </a:rPr>
              <a:t>                        Işgäriň esasy </a:t>
            </a:r>
          </a:p>
          <a:p>
            <a:pPr indent="342900" algn="just"/>
            <a:r>
              <a:rPr lang="uz-Cyrl-UZ" sz="2400" b="1" dirty="0" smtClean="0">
                <a:solidFill>
                  <a:prstClr val="black"/>
                </a:solidFill>
                <a:ea typeface="Times New Roman"/>
              </a:rPr>
              <a:t>             hukuklary we borçlary</a:t>
            </a:r>
            <a:r>
              <a:rPr lang="cs-CZ" sz="1000" b="1" dirty="0">
                <a:solidFill>
                  <a:prstClr val="white"/>
                </a:solidFill>
                <a:ea typeface="Times New Roman"/>
                <a:cs typeface="Times New Roman" pitchFamily="18" charset="0"/>
              </a:rPr>
              <a:t> </a:t>
            </a:r>
            <a:r>
              <a:rPr lang="en-US" sz="1000" b="1" dirty="0" smtClean="0">
                <a:solidFill>
                  <a:srgbClr val="FF0000"/>
                </a:solidFill>
                <a:ea typeface="Times New Roman"/>
                <a:cs typeface="Times New Roman" pitchFamily="18" charset="0"/>
              </a:rPr>
              <a:t> </a:t>
            </a:r>
            <a:endParaRPr lang="ru-RU" sz="2000" dirty="0">
              <a:solidFill>
                <a:srgbClr val="FF0000"/>
              </a:solidFill>
              <a:ea typeface="Times New Roman"/>
            </a:endParaRPr>
          </a:p>
        </p:txBody>
      </p:sp>
      <p:sp>
        <p:nvSpPr>
          <p:cNvPr id="45059" name="AutoShape 3"/>
          <p:cNvSpPr>
            <a:spLocks noChangeArrowheads="1"/>
          </p:cNvSpPr>
          <p:nvPr/>
        </p:nvSpPr>
        <p:spPr bwMode="grayWhite">
          <a:xfrm>
            <a:off x="441038" y="1628800"/>
            <a:ext cx="3384376" cy="1066800"/>
          </a:xfrm>
          <a:prstGeom prst="roundRect">
            <a:avLst>
              <a:gd name="adj" fmla="val 16667"/>
            </a:avLst>
          </a:prstGeom>
          <a:solidFill>
            <a:schemeClr val="accent1">
              <a:lumMod val="40000"/>
              <a:lumOff val="60000"/>
            </a:schemeClr>
          </a:solidFill>
          <a:ln w="38100">
            <a:solidFill>
              <a:srgbClr val="00B0F0"/>
            </a:solidFill>
            <a:round/>
            <a:headEnd/>
            <a:tailEnd/>
          </a:ln>
        </p:spPr>
        <p:txBody>
          <a:bodyPr wrap="none" anchor="ctr"/>
          <a:lstStyle/>
          <a:p>
            <a:pPr algn="ctr"/>
            <a:r>
              <a:rPr lang="uz-Cyrl-UZ" sz="1100" b="1" dirty="0">
                <a:solidFill>
                  <a:prstClr val="black"/>
                </a:solidFill>
                <a:ea typeface="Times New Roman"/>
              </a:rPr>
              <a:t>Türkmenistanyň zähmet kanunçylygynda bellenilen </a:t>
            </a:r>
            <a:endParaRPr lang="en-US" sz="1100" b="1" dirty="0" smtClean="0">
              <a:solidFill>
                <a:prstClr val="black"/>
              </a:solidFill>
              <a:ea typeface="Times New Roman"/>
            </a:endParaRPr>
          </a:p>
          <a:p>
            <a:pPr algn="ctr"/>
            <a:r>
              <a:rPr lang="uz-Cyrl-UZ" sz="1100" b="1" dirty="0" smtClean="0">
                <a:solidFill>
                  <a:prstClr val="black"/>
                </a:solidFill>
                <a:ea typeface="Times New Roman"/>
              </a:rPr>
              <a:t>tertipde </a:t>
            </a:r>
            <a:r>
              <a:rPr lang="uz-Cyrl-UZ" sz="1100" b="1" dirty="0">
                <a:solidFill>
                  <a:prstClr val="black"/>
                </a:solidFill>
                <a:ea typeface="Times New Roman"/>
              </a:rPr>
              <a:t>we şertlerde zähmet şertnamasyny baglaşmaga</a:t>
            </a:r>
            <a:r>
              <a:rPr lang="uz-Cyrl-UZ" sz="1100" b="1" dirty="0" smtClean="0">
                <a:solidFill>
                  <a:prstClr val="black"/>
                </a:solidFill>
                <a:ea typeface="Times New Roman"/>
              </a:rPr>
              <a:t>,</a:t>
            </a:r>
            <a:endParaRPr lang="en-US" sz="1100" b="1" dirty="0" smtClean="0">
              <a:solidFill>
                <a:prstClr val="black"/>
              </a:solidFill>
              <a:ea typeface="Times New Roman"/>
            </a:endParaRPr>
          </a:p>
          <a:p>
            <a:pPr algn="ctr"/>
            <a:r>
              <a:rPr lang="sq-AL" sz="1100" b="1" dirty="0" smtClean="0">
                <a:solidFill>
                  <a:prstClr val="black"/>
                </a:solidFill>
                <a:ea typeface="Times New Roman"/>
              </a:rPr>
              <a:t> ony </a:t>
            </a:r>
            <a:r>
              <a:rPr lang="uz-Cyrl-UZ" sz="1100" b="1" dirty="0">
                <a:solidFill>
                  <a:prstClr val="black"/>
                </a:solidFill>
                <a:ea typeface="Times New Roman"/>
              </a:rPr>
              <a:t>üýtgetmäge </a:t>
            </a:r>
            <a:r>
              <a:rPr lang="uz-Cyrl-UZ" sz="1100" b="1" dirty="0" smtClean="0">
                <a:solidFill>
                  <a:prstClr val="black"/>
                </a:solidFill>
                <a:ea typeface="Times New Roman"/>
              </a:rPr>
              <a:t>we </a:t>
            </a:r>
            <a:r>
              <a:rPr lang="uz-Cyrl-UZ" sz="1100" b="1" dirty="0">
                <a:solidFill>
                  <a:prstClr val="black"/>
                </a:solidFill>
                <a:ea typeface="Times New Roman"/>
              </a:rPr>
              <a:t>ýatyrm</a:t>
            </a:r>
            <a:r>
              <a:rPr lang="uz-Cyrl-UZ" sz="1000" b="1" dirty="0">
                <a:solidFill>
                  <a:prstClr val="black"/>
                </a:solidFill>
                <a:ea typeface="Times New Roman"/>
              </a:rPr>
              <a:t>aga</a:t>
            </a:r>
            <a:endParaRPr lang="ru-RU" sz="1000" b="1" dirty="0">
              <a:solidFill>
                <a:prstClr val="white"/>
              </a:solidFill>
              <a:cs typeface="Times New Roman" pitchFamily="18" charset="0"/>
            </a:endParaRPr>
          </a:p>
        </p:txBody>
      </p:sp>
      <p:sp>
        <p:nvSpPr>
          <p:cNvPr id="45060" name="AutoShape 4"/>
          <p:cNvSpPr>
            <a:spLocks noChangeArrowheads="1"/>
          </p:cNvSpPr>
          <p:nvPr/>
        </p:nvSpPr>
        <p:spPr bwMode="grayWhite">
          <a:xfrm>
            <a:off x="4427984" y="1646514"/>
            <a:ext cx="3384376" cy="922784"/>
          </a:xfrm>
          <a:prstGeom prst="roundRect">
            <a:avLst>
              <a:gd name="adj" fmla="val 16667"/>
            </a:avLst>
          </a:prstGeom>
          <a:solidFill>
            <a:schemeClr val="accent1">
              <a:lumMod val="40000"/>
              <a:lumOff val="60000"/>
            </a:schemeClr>
          </a:solidFill>
          <a:ln w="38100">
            <a:solidFill>
              <a:srgbClr val="FFFF00"/>
            </a:solidFill>
            <a:round/>
            <a:headEnd/>
            <a:tailEnd/>
          </a:ln>
        </p:spPr>
        <p:txBody>
          <a:bodyPr wrap="none" anchor="ctr"/>
          <a:lstStyle/>
          <a:p>
            <a:pPr algn="ctr"/>
            <a:r>
              <a:rPr lang="uz-Cyrl-UZ" sz="1200" b="1" dirty="0">
                <a:solidFill>
                  <a:prstClr val="black"/>
                </a:solidFill>
                <a:ea typeface="Times New Roman"/>
              </a:rPr>
              <a:t>öz zähmet borçlaryny päk ýürekden </a:t>
            </a:r>
            <a:endParaRPr lang="en-US" sz="1200" b="1" dirty="0" smtClean="0">
              <a:solidFill>
                <a:prstClr val="black"/>
              </a:solidFill>
              <a:ea typeface="Times New Roman"/>
            </a:endParaRPr>
          </a:p>
          <a:p>
            <a:pPr algn="ctr"/>
            <a:r>
              <a:rPr lang="sq-AL" sz="1200" b="1" dirty="0" smtClean="0">
                <a:solidFill>
                  <a:prstClr val="black"/>
                </a:solidFill>
                <a:ea typeface="Times New Roman"/>
              </a:rPr>
              <a:t>ý</a:t>
            </a:r>
            <a:r>
              <a:rPr lang="uz-Cyrl-UZ" sz="1200" b="1" dirty="0">
                <a:solidFill>
                  <a:prstClr val="black"/>
                </a:solidFill>
                <a:ea typeface="Times New Roman"/>
              </a:rPr>
              <a:t>erine </a:t>
            </a:r>
            <a:r>
              <a:rPr lang="sq-AL" sz="1200" b="1" dirty="0" smtClean="0">
                <a:solidFill>
                  <a:prstClr val="black"/>
                </a:solidFill>
                <a:ea typeface="Times New Roman"/>
              </a:rPr>
              <a:t>ý</a:t>
            </a:r>
            <a:r>
              <a:rPr lang="uz-Cyrl-UZ" sz="1200" b="1" dirty="0">
                <a:solidFill>
                  <a:prstClr val="black"/>
                </a:solidFill>
                <a:ea typeface="Times New Roman"/>
              </a:rPr>
              <a:t>etirmäge</a:t>
            </a:r>
            <a:endParaRPr lang="ru-RU" sz="1200" b="1" dirty="0">
              <a:solidFill>
                <a:prstClr val="white"/>
              </a:solidFill>
              <a:cs typeface="Times New Roman" pitchFamily="18" charset="0"/>
            </a:endParaRPr>
          </a:p>
        </p:txBody>
      </p:sp>
      <p:sp>
        <p:nvSpPr>
          <p:cNvPr id="45061" name="AutoShape 5"/>
          <p:cNvSpPr>
            <a:spLocks noChangeArrowheads="1"/>
          </p:cNvSpPr>
          <p:nvPr/>
        </p:nvSpPr>
        <p:spPr bwMode="grayWhite">
          <a:xfrm>
            <a:off x="467544" y="2924944"/>
            <a:ext cx="3200400" cy="1198240"/>
          </a:xfrm>
          <a:prstGeom prst="roundRect">
            <a:avLst>
              <a:gd name="adj" fmla="val 16667"/>
            </a:avLst>
          </a:prstGeom>
          <a:solidFill>
            <a:schemeClr val="accent1">
              <a:lumMod val="40000"/>
              <a:lumOff val="60000"/>
            </a:schemeClr>
          </a:solidFill>
          <a:ln w="38100">
            <a:solidFill>
              <a:srgbClr val="00B0F0"/>
            </a:solidFill>
            <a:round/>
            <a:headEnd/>
            <a:tailEnd/>
          </a:ln>
        </p:spPr>
        <p:txBody>
          <a:bodyPr wrap="none" anchor="ctr"/>
          <a:lstStyle/>
          <a:p>
            <a:pPr algn="ctr"/>
            <a:endParaRPr lang="en-US" dirty="0" smtClean="0">
              <a:solidFill>
                <a:prstClr val="black"/>
              </a:solidFill>
            </a:endParaRPr>
          </a:p>
          <a:p>
            <a:pPr algn="ctr"/>
            <a:endParaRPr lang="ru-RU" b="1" dirty="0">
              <a:solidFill>
                <a:prstClr val="black"/>
              </a:solidFill>
              <a:latin typeface="Tahoma" pitchFamily="34" charset="0"/>
            </a:endParaRPr>
          </a:p>
        </p:txBody>
      </p:sp>
      <p:sp>
        <p:nvSpPr>
          <p:cNvPr id="45062" name="AutoShape 6"/>
          <p:cNvSpPr>
            <a:spLocks noChangeArrowheads="1"/>
          </p:cNvSpPr>
          <p:nvPr/>
        </p:nvSpPr>
        <p:spPr bwMode="grayWhite">
          <a:xfrm>
            <a:off x="441038" y="5589240"/>
            <a:ext cx="3379305" cy="1080120"/>
          </a:xfrm>
          <a:prstGeom prst="roundRect">
            <a:avLst>
              <a:gd name="adj" fmla="val 16667"/>
            </a:avLst>
          </a:prstGeom>
          <a:solidFill>
            <a:schemeClr val="accent1">
              <a:lumMod val="40000"/>
              <a:lumOff val="60000"/>
            </a:schemeClr>
          </a:solidFill>
          <a:ln w="38100">
            <a:solidFill>
              <a:schemeClr val="accent1">
                <a:lumMod val="40000"/>
                <a:lumOff val="60000"/>
              </a:schemeClr>
            </a:solidFill>
            <a:round/>
            <a:headEnd/>
            <a:tailEnd/>
          </a:ln>
        </p:spPr>
        <p:txBody>
          <a:bodyPr wrap="none" anchor="ctr"/>
          <a:lstStyle/>
          <a:p>
            <a:pPr indent="342900" algn="ctr"/>
            <a:r>
              <a:rPr lang="uz-Cyrl-UZ" sz="1200" b="1" dirty="0">
                <a:solidFill>
                  <a:prstClr val="black"/>
                </a:solidFill>
                <a:ea typeface="Times New Roman"/>
              </a:rPr>
              <a:t>Türkmenistanyň zähmet </a:t>
            </a:r>
            <a:r>
              <a:rPr lang="uz-Cyrl-UZ" sz="1200" b="1" dirty="0" smtClean="0">
                <a:solidFill>
                  <a:prstClr val="black"/>
                </a:solidFill>
                <a:ea typeface="Times New Roman"/>
              </a:rPr>
              <a:t>kanunçylygynda,</a:t>
            </a:r>
            <a:endParaRPr lang="en-US" sz="1200" b="1" dirty="0" smtClean="0">
              <a:solidFill>
                <a:prstClr val="black"/>
              </a:solidFill>
              <a:ea typeface="Times New Roman"/>
            </a:endParaRPr>
          </a:p>
          <a:p>
            <a:pPr indent="342900" algn="ctr"/>
            <a:r>
              <a:rPr lang="uz-Cyrl-UZ" sz="1200" b="1" dirty="0" smtClean="0">
                <a:solidFill>
                  <a:prstClr val="black"/>
                </a:solidFill>
                <a:ea typeface="Times New Roman"/>
              </a:rPr>
              <a:t> </a:t>
            </a:r>
            <a:r>
              <a:rPr lang="uz-Cyrl-UZ" sz="1200" b="1" dirty="0">
                <a:solidFill>
                  <a:prstClr val="black"/>
                </a:solidFill>
                <a:ea typeface="Times New Roman"/>
              </a:rPr>
              <a:t>zähmet şertnamasynda, </a:t>
            </a:r>
            <a:r>
              <a:rPr lang="uz-Cyrl-UZ" sz="1200" b="1" dirty="0" smtClean="0">
                <a:solidFill>
                  <a:prstClr val="black"/>
                </a:solidFill>
                <a:ea typeface="Times New Roman"/>
              </a:rPr>
              <a:t>köpçülikleýin</a:t>
            </a:r>
            <a:endParaRPr lang="en-US" sz="1200" b="1" dirty="0" smtClean="0">
              <a:solidFill>
                <a:prstClr val="black"/>
              </a:solidFill>
              <a:ea typeface="Times New Roman"/>
            </a:endParaRPr>
          </a:p>
          <a:p>
            <a:pPr indent="342900" algn="ctr"/>
            <a:r>
              <a:rPr lang="uz-Cyrl-UZ" sz="1200" b="1" dirty="0" smtClean="0">
                <a:solidFill>
                  <a:prstClr val="black"/>
                </a:solidFill>
                <a:ea typeface="Times New Roman"/>
              </a:rPr>
              <a:t> </a:t>
            </a:r>
            <a:r>
              <a:rPr lang="uz-Cyrl-UZ" sz="1200" b="1" dirty="0">
                <a:solidFill>
                  <a:prstClr val="black"/>
                </a:solidFill>
                <a:ea typeface="Times New Roman"/>
              </a:rPr>
              <a:t>şertnamada (ylalaşykda) göz öňünde </a:t>
            </a:r>
            <a:r>
              <a:rPr lang="uz-Cyrl-UZ" sz="1200" b="1" dirty="0" smtClean="0">
                <a:solidFill>
                  <a:prstClr val="black"/>
                </a:solidFill>
                <a:ea typeface="Times New Roman"/>
              </a:rPr>
              <a:t>tutulan</a:t>
            </a:r>
            <a:endParaRPr lang="en-US" sz="1200" b="1" dirty="0" smtClean="0">
              <a:solidFill>
                <a:prstClr val="black"/>
              </a:solidFill>
              <a:ea typeface="Times New Roman"/>
            </a:endParaRPr>
          </a:p>
          <a:p>
            <a:pPr indent="342900" algn="ctr"/>
            <a:r>
              <a:rPr lang="uz-Cyrl-UZ" sz="1200" b="1" dirty="0" smtClean="0">
                <a:solidFill>
                  <a:prstClr val="black"/>
                </a:solidFill>
                <a:ea typeface="Times New Roman"/>
              </a:rPr>
              <a:t> beýleki hukuklara</a:t>
            </a:r>
            <a:endParaRPr lang="ru-RU" sz="1600" b="1" dirty="0">
              <a:solidFill>
                <a:prstClr val="black"/>
              </a:solidFill>
              <a:ea typeface="Times New Roman"/>
            </a:endParaRPr>
          </a:p>
        </p:txBody>
      </p:sp>
      <p:sp>
        <p:nvSpPr>
          <p:cNvPr id="45063" name="AutoShape 7"/>
          <p:cNvSpPr>
            <a:spLocks noChangeArrowheads="1"/>
          </p:cNvSpPr>
          <p:nvPr/>
        </p:nvSpPr>
        <p:spPr bwMode="grayWhite">
          <a:xfrm>
            <a:off x="4488816" y="5589240"/>
            <a:ext cx="3323544" cy="1080120"/>
          </a:xfrm>
          <a:prstGeom prst="roundRect">
            <a:avLst>
              <a:gd name="adj" fmla="val 16667"/>
            </a:avLst>
          </a:prstGeom>
          <a:solidFill>
            <a:schemeClr val="accent1">
              <a:lumMod val="40000"/>
              <a:lumOff val="60000"/>
            </a:schemeClr>
          </a:solidFill>
          <a:ln w="38100">
            <a:solidFill>
              <a:srgbClr val="FFFF00"/>
            </a:solidFill>
            <a:round/>
            <a:headEnd/>
            <a:tailEnd/>
          </a:ln>
        </p:spPr>
        <p:txBody>
          <a:bodyPr wrap="none" anchor="ctr"/>
          <a:lstStyle/>
          <a:p>
            <a:pPr algn="ctr"/>
            <a:r>
              <a:rPr lang="uz-Cyrl-UZ" sz="1000" b="1" dirty="0">
                <a:solidFill>
                  <a:prstClr val="black"/>
                </a:solidFill>
                <a:ea typeface="Times New Roman"/>
              </a:rPr>
              <a:t>Türkmenistanyň zähmet kanunçylygynda, zähmet </a:t>
            </a:r>
            <a:endParaRPr lang="en-US" sz="1000" b="1" dirty="0" smtClean="0">
              <a:solidFill>
                <a:prstClr val="black"/>
              </a:solidFill>
              <a:ea typeface="Times New Roman"/>
            </a:endParaRPr>
          </a:p>
          <a:p>
            <a:pPr algn="ctr"/>
            <a:r>
              <a:rPr lang="uz-Cyrl-UZ" sz="1000" b="1" dirty="0" smtClean="0">
                <a:solidFill>
                  <a:prstClr val="black"/>
                </a:solidFill>
                <a:ea typeface="Times New Roman"/>
              </a:rPr>
              <a:t>şertnamasynda</a:t>
            </a:r>
            <a:r>
              <a:rPr lang="uz-Cyrl-UZ" sz="1000" b="1" dirty="0">
                <a:solidFill>
                  <a:prstClr val="black"/>
                </a:solidFill>
                <a:ea typeface="Times New Roman"/>
              </a:rPr>
              <a:t>, köpçülikleýin şertnamada (ylalaşykda) </a:t>
            </a:r>
            <a:endParaRPr lang="en-US" sz="1000" b="1" dirty="0" smtClean="0">
              <a:solidFill>
                <a:prstClr val="black"/>
              </a:solidFill>
              <a:ea typeface="Times New Roman"/>
            </a:endParaRPr>
          </a:p>
          <a:p>
            <a:pPr algn="ctr"/>
            <a:r>
              <a:rPr lang="uz-Cyrl-UZ" sz="1000" b="1" dirty="0" smtClean="0">
                <a:solidFill>
                  <a:prstClr val="black"/>
                </a:solidFill>
                <a:ea typeface="Times New Roman"/>
              </a:rPr>
              <a:t>göz </a:t>
            </a:r>
            <a:r>
              <a:rPr lang="uz-Cyrl-UZ" sz="1000" b="1" dirty="0">
                <a:solidFill>
                  <a:prstClr val="black"/>
                </a:solidFill>
                <a:ea typeface="Times New Roman"/>
              </a:rPr>
              <a:t>öňünde tutulan gaýry borçlary </a:t>
            </a:r>
            <a:r>
              <a:rPr lang="sq-AL" sz="1000" b="1" dirty="0">
                <a:solidFill>
                  <a:prstClr val="black"/>
                </a:solidFill>
                <a:ea typeface="Times New Roman"/>
              </a:rPr>
              <a:t>ý</a:t>
            </a:r>
            <a:r>
              <a:rPr lang="uz-Cyrl-UZ" sz="1000" b="1" dirty="0">
                <a:solidFill>
                  <a:prstClr val="black"/>
                </a:solidFill>
                <a:ea typeface="Times New Roman"/>
              </a:rPr>
              <a:t>erine </a:t>
            </a:r>
            <a:r>
              <a:rPr lang="sq-AL" sz="1000" b="1" dirty="0">
                <a:solidFill>
                  <a:prstClr val="black"/>
                </a:solidFill>
                <a:ea typeface="Times New Roman"/>
              </a:rPr>
              <a:t>ý</a:t>
            </a:r>
            <a:r>
              <a:rPr lang="uz-Cyrl-UZ" sz="1000" b="1" dirty="0">
                <a:solidFill>
                  <a:prstClr val="black"/>
                </a:solidFill>
                <a:ea typeface="Times New Roman"/>
              </a:rPr>
              <a:t>etirmäge</a:t>
            </a:r>
            <a:endParaRPr lang="ru-RU" sz="1000" b="1" dirty="0">
              <a:solidFill>
                <a:prstClr val="white"/>
              </a:solidFill>
              <a:cs typeface="Times New Roman" pitchFamily="18" charset="0"/>
            </a:endParaRPr>
          </a:p>
        </p:txBody>
      </p:sp>
      <p:sp>
        <p:nvSpPr>
          <p:cNvPr id="45064" name="AutoShape 8"/>
          <p:cNvSpPr>
            <a:spLocks noChangeArrowheads="1"/>
          </p:cNvSpPr>
          <p:nvPr/>
        </p:nvSpPr>
        <p:spPr bwMode="grayWhite">
          <a:xfrm>
            <a:off x="4488816" y="4365104"/>
            <a:ext cx="3344416" cy="987172"/>
          </a:xfrm>
          <a:prstGeom prst="roundRect">
            <a:avLst>
              <a:gd name="adj" fmla="val 16667"/>
            </a:avLst>
          </a:prstGeom>
          <a:solidFill>
            <a:schemeClr val="accent1">
              <a:lumMod val="40000"/>
              <a:lumOff val="60000"/>
            </a:schemeClr>
          </a:solidFill>
          <a:ln w="38100">
            <a:solidFill>
              <a:srgbClr val="FFFF00"/>
            </a:solidFill>
            <a:round/>
            <a:headEnd/>
            <a:tailEnd/>
          </a:ln>
        </p:spPr>
        <p:txBody>
          <a:bodyPr wrap="none" anchor="ctr"/>
          <a:lstStyle/>
          <a:p>
            <a:pPr algn="ctr"/>
            <a:r>
              <a:rPr lang="uz-Cyrl-UZ" sz="1200" b="1" dirty="0" smtClean="0">
                <a:solidFill>
                  <a:prstClr val="black"/>
                </a:solidFill>
                <a:ea typeface="Times New Roman"/>
              </a:rPr>
              <a:t>iş berijiniň  we beýleki </a:t>
            </a:r>
            <a:endParaRPr lang="en-US" sz="1200" b="1" dirty="0" smtClean="0">
              <a:solidFill>
                <a:prstClr val="black"/>
              </a:solidFill>
              <a:ea typeface="Times New Roman"/>
            </a:endParaRPr>
          </a:p>
          <a:p>
            <a:pPr algn="ctr"/>
            <a:r>
              <a:rPr lang="uz-Cyrl-UZ" sz="1200" b="1" dirty="0" smtClean="0">
                <a:solidFill>
                  <a:prstClr val="black"/>
                </a:solidFill>
                <a:ea typeface="Times New Roman"/>
              </a:rPr>
              <a:t>işgärleriň emlägine aýawly garamaga</a:t>
            </a:r>
            <a:r>
              <a:rPr lang="en-US" sz="1200" b="1" dirty="0" smtClean="0">
                <a:solidFill>
                  <a:prstClr val="black"/>
                </a:solidFill>
                <a:ea typeface="Times New Roman"/>
              </a:rPr>
              <a:t>,</a:t>
            </a:r>
          </a:p>
          <a:p>
            <a:pPr algn="ctr"/>
            <a:r>
              <a:rPr lang="uz-Cyrl-UZ" sz="1200" b="1" dirty="0" smtClean="0">
                <a:solidFill>
                  <a:prstClr val="black"/>
                </a:solidFill>
                <a:ea typeface="Times New Roman"/>
              </a:rPr>
              <a:t>öz </a:t>
            </a:r>
            <a:r>
              <a:rPr lang="uz-Cyrl-UZ" sz="1200" b="1" dirty="0">
                <a:solidFill>
                  <a:prstClr val="black"/>
                </a:solidFill>
                <a:ea typeface="Times New Roman"/>
              </a:rPr>
              <a:t>iş ornuny tertipli we arassa saklamaga</a:t>
            </a:r>
            <a:endParaRPr lang="ru-RU" sz="1200" b="1" dirty="0">
              <a:solidFill>
                <a:prstClr val="black"/>
              </a:solidFill>
              <a:cs typeface="Times New Roman" pitchFamily="18" charset="0"/>
            </a:endParaRPr>
          </a:p>
        </p:txBody>
      </p:sp>
      <p:sp>
        <p:nvSpPr>
          <p:cNvPr id="45065" name="AutoShape 9"/>
          <p:cNvSpPr>
            <a:spLocks noChangeArrowheads="1"/>
          </p:cNvSpPr>
          <p:nvPr/>
        </p:nvSpPr>
        <p:spPr bwMode="grayWhite">
          <a:xfrm>
            <a:off x="4499992" y="2996952"/>
            <a:ext cx="3281516" cy="936104"/>
          </a:xfrm>
          <a:prstGeom prst="roundRect">
            <a:avLst>
              <a:gd name="adj" fmla="val 16667"/>
            </a:avLst>
          </a:prstGeom>
          <a:solidFill>
            <a:schemeClr val="accent1">
              <a:lumMod val="40000"/>
              <a:lumOff val="60000"/>
            </a:schemeClr>
          </a:solidFill>
          <a:ln w="38100">
            <a:solidFill>
              <a:srgbClr val="FFFF00"/>
            </a:solidFill>
            <a:round/>
            <a:headEnd/>
            <a:tailEnd/>
          </a:ln>
        </p:spPr>
        <p:txBody>
          <a:bodyPr wrap="none" anchor="ctr"/>
          <a:lstStyle/>
          <a:p>
            <a:pPr algn="ctr"/>
            <a:r>
              <a:rPr lang="uz-Cyrl-UZ" sz="1200" b="1" dirty="0">
                <a:solidFill>
                  <a:prstClr val="black"/>
                </a:solidFill>
                <a:ea typeface="Times New Roman"/>
              </a:rPr>
              <a:t>zähmet düzgün-nyzamyny</a:t>
            </a:r>
            <a:r>
              <a:rPr lang="uz-Cyrl-UZ" sz="1200" b="1" dirty="0" smtClean="0">
                <a:solidFill>
                  <a:prstClr val="black"/>
                </a:solidFill>
                <a:ea typeface="Times New Roman"/>
              </a:rPr>
              <a:t>, </a:t>
            </a:r>
            <a:r>
              <a:rPr lang="uz-Cyrl-UZ" sz="1200" b="1" dirty="0">
                <a:solidFill>
                  <a:prstClr val="black"/>
                </a:solidFill>
                <a:ea typeface="Times New Roman"/>
              </a:rPr>
              <a:t>kärhananyň </a:t>
            </a:r>
            <a:endParaRPr lang="en-US" sz="1200" b="1" dirty="0" smtClean="0">
              <a:solidFill>
                <a:prstClr val="black"/>
              </a:solidFill>
              <a:ea typeface="Times New Roman"/>
            </a:endParaRPr>
          </a:p>
          <a:p>
            <a:pPr algn="ctr"/>
            <a:r>
              <a:rPr lang="uz-Cyrl-UZ" sz="1200" b="1" dirty="0" smtClean="0">
                <a:solidFill>
                  <a:prstClr val="black"/>
                </a:solidFill>
                <a:ea typeface="Times New Roman"/>
              </a:rPr>
              <a:t>içerki </a:t>
            </a:r>
            <a:r>
              <a:rPr lang="uz-Cyrl-UZ" sz="1200" b="1" dirty="0">
                <a:solidFill>
                  <a:prstClr val="black"/>
                </a:solidFill>
                <a:ea typeface="Times New Roman"/>
              </a:rPr>
              <a:t>zähmet düzgün-tertip kadalaryny </a:t>
            </a:r>
            <a:endParaRPr lang="en-US" sz="1200" b="1" dirty="0" smtClean="0">
              <a:solidFill>
                <a:prstClr val="black"/>
              </a:solidFill>
              <a:ea typeface="Times New Roman"/>
            </a:endParaRPr>
          </a:p>
          <a:p>
            <a:pPr algn="ctr"/>
            <a:r>
              <a:rPr lang="uz-Cyrl-UZ" sz="1200" b="1" dirty="0" smtClean="0">
                <a:solidFill>
                  <a:prstClr val="black"/>
                </a:solidFill>
                <a:ea typeface="Times New Roman"/>
              </a:rPr>
              <a:t>berjaý etmäge</a:t>
            </a:r>
            <a:endParaRPr lang="ru-RU" sz="1200" b="1" dirty="0">
              <a:solidFill>
                <a:prstClr val="white"/>
              </a:solidFill>
              <a:cs typeface="Times New Roman" pitchFamily="18" charset="0"/>
            </a:endParaRPr>
          </a:p>
        </p:txBody>
      </p:sp>
      <p:sp>
        <p:nvSpPr>
          <p:cNvPr id="45066" name="AutoShape 10"/>
          <p:cNvSpPr>
            <a:spLocks noChangeArrowheads="1"/>
          </p:cNvSpPr>
          <p:nvPr/>
        </p:nvSpPr>
        <p:spPr bwMode="grayWhite">
          <a:xfrm>
            <a:off x="319336" y="4365104"/>
            <a:ext cx="3496816" cy="1080120"/>
          </a:xfrm>
          <a:prstGeom prst="roundRect">
            <a:avLst>
              <a:gd name="adj" fmla="val 16667"/>
            </a:avLst>
          </a:prstGeom>
          <a:solidFill>
            <a:schemeClr val="accent1">
              <a:lumMod val="40000"/>
              <a:lumOff val="60000"/>
            </a:schemeClr>
          </a:solidFill>
          <a:ln w="38100">
            <a:solidFill>
              <a:srgbClr val="00B0F0"/>
            </a:solidFill>
            <a:round/>
            <a:headEnd/>
            <a:tailEnd/>
          </a:ln>
        </p:spPr>
        <p:txBody>
          <a:bodyPr wrap="none" anchor="ctr"/>
          <a:lstStyle/>
          <a:p>
            <a:pPr algn="ctr"/>
            <a:r>
              <a:rPr lang="uz-Cyrl-UZ" sz="1200" b="1" dirty="0">
                <a:solidFill>
                  <a:prstClr val="black"/>
                </a:solidFill>
                <a:ea typeface="Times New Roman"/>
              </a:rPr>
              <a:t>zähmet, tehniki howpsuzlyk şertleri </a:t>
            </a:r>
            <a:endParaRPr lang="en-US" sz="1200" b="1" dirty="0" smtClean="0">
              <a:solidFill>
                <a:prstClr val="black"/>
              </a:solidFill>
              <a:ea typeface="Times New Roman"/>
            </a:endParaRPr>
          </a:p>
          <a:p>
            <a:pPr algn="ctr"/>
            <a:r>
              <a:rPr lang="uz-Cyrl-UZ" sz="1200" b="1" dirty="0" smtClean="0">
                <a:solidFill>
                  <a:prstClr val="black"/>
                </a:solidFill>
                <a:ea typeface="Times New Roman"/>
              </a:rPr>
              <a:t>we </a:t>
            </a:r>
            <a:r>
              <a:rPr lang="uz-Cyrl-UZ" sz="1200" b="1" dirty="0">
                <a:solidFill>
                  <a:prstClr val="black"/>
                </a:solidFill>
                <a:ea typeface="Times New Roman"/>
              </a:rPr>
              <a:t>iş ornunda zähmeti goramagyň </a:t>
            </a:r>
            <a:r>
              <a:rPr lang="uz-Cyrl-UZ" sz="1200" b="1" dirty="0" smtClean="0">
                <a:solidFill>
                  <a:prstClr val="black"/>
                </a:solidFill>
                <a:ea typeface="Times New Roman"/>
              </a:rPr>
              <a:t>talaplary</a:t>
            </a:r>
            <a:endParaRPr lang="en-US" sz="1200" b="1" dirty="0" smtClean="0">
              <a:solidFill>
                <a:prstClr val="black"/>
              </a:solidFill>
              <a:ea typeface="Times New Roman"/>
            </a:endParaRPr>
          </a:p>
          <a:p>
            <a:pPr algn="ctr"/>
            <a:r>
              <a:rPr lang="uz-Cyrl-UZ" sz="1200" b="1" dirty="0" smtClean="0">
                <a:solidFill>
                  <a:prstClr val="black"/>
                </a:solidFill>
                <a:ea typeface="Times New Roman"/>
              </a:rPr>
              <a:t> </a:t>
            </a:r>
            <a:r>
              <a:rPr lang="uz-Cyrl-UZ" sz="1200" b="1" dirty="0">
                <a:solidFill>
                  <a:prstClr val="black"/>
                </a:solidFill>
                <a:ea typeface="Times New Roman"/>
              </a:rPr>
              <a:t>hakynda </a:t>
            </a:r>
            <a:r>
              <a:rPr lang="uz-Cyrl-UZ" sz="1200" b="1" dirty="0" smtClean="0">
                <a:solidFill>
                  <a:prstClr val="black"/>
                </a:solidFill>
                <a:ea typeface="Times New Roman"/>
              </a:rPr>
              <a:t>doly </a:t>
            </a:r>
            <a:r>
              <a:rPr lang="uz-Cyrl-UZ" sz="1200" b="1" dirty="0">
                <a:solidFill>
                  <a:prstClr val="black"/>
                </a:solidFill>
                <a:ea typeface="Times New Roman"/>
              </a:rPr>
              <a:t>we </a:t>
            </a:r>
            <a:r>
              <a:rPr lang="sq-AL" sz="1200" b="1" dirty="0">
                <a:solidFill>
                  <a:prstClr val="black"/>
                </a:solidFill>
                <a:ea typeface="Times New Roman"/>
              </a:rPr>
              <a:t>ygtybarly</a:t>
            </a:r>
            <a:r>
              <a:rPr lang="uz-Cyrl-UZ" sz="1200" b="1" dirty="0">
                <a:solidFill>
                  <a:prstClr val="black"/>
                </a:solidFill>
                <a:ea typeface="Times New Roman"/>
              </a:rPr>
              <a:t> maglumata</a:t>
            </a:r>
            <a:endParaRPr lang="ru-RU" sz="1200" b="1" dirty="0">
              <a:solidFill>
                <a:prstClr val="white"/>
              </a:solidFill>
              <a:cs typeface="Times New Roman" pitchFamily="18" charset="0"/>
            </a:endParaRPr>
          </a:p>
        </p:txBody>
      </p:sp>
      <p:sp>
        <p:nvSpPr>
          <p:cNvPr id="45071" name="Line 15"/>
          <p:cNvSpPr>
            <a:spLocks noChangeShapeType="1"/>
          </p:cNvSpPr>
          <p:nvPr/>
        </p:nvSpPr>
        <p:spPr bwMode="auto">
          <a:xfrm>
            <a:off x="5440944" y="972886"/>
            <a:ext cx="720080" cy="655914"/>
          </a:xfrm>
          <a:prstGeom prst="line">
            <a:avLst/>
          </a:prstGeom>
          <a:noFill/>
          <a:ln w="9525">
            <a:solidFill>
              <a:schemeClr val="tx1"/>
            </a:solidFill>
            <a:round/>
            <a:headEnd/>
            <a:tailEnd/>
          </a:ln>
        </p:spPr>
        <p:txBody>
          <a:bodyPr/>
          <a:lstStyle/>
          <a:p>
            <a:endParaRPr lang="ru-RU">
              <a:solidFill>
                <a:prstClr val="black"/>
              </a:solidFill>
            </a:endParaRPr>
          </a:p>
        </p:txBody>
      </p:sp>
      <p:sp>
        <p:nvSpPr>
          <p:cNvPr id="16" name="Line 15"/>
          <p:cNvSpPr>
            <a:spLocks noChangeShapeType="1"/>
          </p:cNvSpPr>
          <p:nvPr/>
        </p:nvSpPr>
        <p:spPr bwMode="auto">
          <a:xfrm flipH="1">
            <a:off x="2699792" y="990600"/>
            <a:ext cx="936104" cy="655914"/>
          </a:xfrm>
          <a:prstGeom prst="line">
            <a:avLst/>
          </a:prstGeom>
          <a:noFill/>
          <a:ln w="9525">
            <a:solidFill>
              <a:schemeClr val="tx1"/>
            </a:solidFill>
            <a:round/>
            <a:headEnd/>
            <a:tailEnd/>
          </a:ln>
        </p:spPr>
        <p:txBody>
          <a:bodyPr/>
          <a:lstStyle/>
          <a:p>
            <a:endParaRPr lang="ru-RU">
              <a:solidFill>
                <a:prstClr val="black"/>
              </a:solidFill>
            </a:endParaRPr>
          </a:p>
        </p:txBody>
      </p:sp>
      <p:sp>
        <p:nvSpPr>
          <p:cNvPr id="17" name="AutoShape 5"/>
          <p:cNvSpPr>
            <a:spLocks noChangeArrowheads="1"/>
          </p:cNvSpPr>
          <p:nvPr/>
        </p:nvSpPr>
        <p:spPr bwMode="grayWhite">
          <a:xfrm>
            <a:off x="435732" y="2996952"/>
            <a:ext cx="3384612" cy="1163774"/>
          </a:xfrm>
          <a:prstGeom prst="roundRect">
            <a:avLst>
              <a:gd name="adj" fmla="val 16667"/>
            </a:avLst>
          </a:prstGeom>
          <a:solidFill>
            <a:schemeClr val="accent1">
              <a:lumMod val="40000"/>
              <a:lumOff val="60000"/>
            </a:schemeClr>
          </a:solidFill>
          <a:ln w="38100">
            <a:solidFill>
              <a:srgbClr val="00B0F0"/>
            </a:solidFill>
            <a:round/>
            <a:headEnd/>
            <a:tailEnd/>
          </a:ln>
        </p:spPr>
        <p:txBody>
          <a:bodyPr wrap="none" anchor="ctr"/>
          <a:lstStyle/>
          <a:p>
            <a:pPr algn="ctr"/>
            <a:endParaRPr lang="en-US" dirty="0" smtClean="0">
              <a:solidFill>
                <a:prstClr val="black"/>
              </a:solidFill>
            </a:endParaRPr>
          </a:p>
          <a:p>
            <a:pPr algn="ctr"/>
            <a:endParaRPr lang="ru-RU" b="1" dirty="0">
              <a:solidFill>
                <a:prstClr val="black"/>
              </a:solidFill>
              <a:latin typeface="Tahoma" pitchFamily="34" charset="0"/>
            </a:endParaRPr>
          </a:p>
        </p:txBody>
      </p:sp>
      <p:sp>
        <p:nvSpPr>
          <p:cNvPr id="18" name="AutoShape 5"/>
          <p:cNvSpPr>
            <a:spLocks noChangeArrowheads="1"/>
          </p:cNvSpPr>
          <p:nvPr/>
        </p:nvSpPr>
        <p:spPr bwMode="grayWhite">
          <a:xfrm>
            <a:off x="323528" y="2962486"/>
            <a:ext cx="3501886" cy="1198240"/>
          </a:xfrm>
          <a:prstGeom prst="roundRect">
            <a:avLst>
              <a:gd name="adj" fmla="val 16667"/>
            </a:avLst>
          </a:prstGeom>
          <a:solidFill>
            <a:schemeClr val="accent1">
              <a:lumMod val="40000"/>
              <a:lumOff val="60000"/>
            </a:schemeClr>
          </a:solidFill>
          <a:ln w="38100">
            <a:solidFill>
              <a:srgbClr val="00B0F0"/>
            </a:solidFill>
            <a:round/>
            <a:headEnd/>
            <a:tailEnd/>
          </a:ln>
        </p:spPr>
        <p:txBody>
          <a:bodyPr wrap="none" anchor="ctr"/>
          <a:lstStyle/>
          <a:p>
            <a:pPr algn="ctr"/>
            <a:r>
              <a:rPr lang="uz-Cyrl-UZ" sz="1100" b="1" dirty="0">
                <a:solidFill>
                  <a:prstClr val="black"/>
                </a:solidFill>
                <a:ea typeface="Times New Roman"/>
              </a:rPr>
              <a:t>zähmeti guramagyň we </a:t>
            </a:r>
            <a:r>
              <a:rPr lang="uz-Cyrl-UZ" sz="1100" b="1" dirty="0" smtClean="0">
                <a:solidFill>
                  <a:prstClr val="black"/>
                </a:solidFill>
                <a:ea typeface="Times New Roman"/>
              </a:rPr>
              <a:t>tehniki </a:t>
            </a:r>
            <a:r>
              <a:rPr lang="uz-Cyrl-UZ" sz="1100" b="1" dirty="0">
                <a:solidFill>
                  <a:prstClr val="black"/>
                </a:solidFill>
                <a:ea typeface="Times New Roman"/>
              </a:rPr>
              <a:t>howpsuzlygyň </a:t>
            </a:r>
            <a:r>
              <a:rPr lang="uz-Cyrl-UZ" sz="1100" b="1" dirty="0" smtClean="0">
                <a:solidFill>
                  <a:prstClr val="black"/>
                </a:solidFill>
                <a:ea typeface="Times New Roman"/>
              </a:rPr>
              <a:t>döwlet</a:t>
            </a:r>
            <a:endParaRPr lang="en-US" sz="1100" b="1" dirty="0" smtClean="0">
              <a:solidFill>
                <a:prstClr val="black"/>
              </a:solidFill>
              <a:ea typeface="Times New Roman"/>
            </a:endParaRPr>
          </a:p>
          <a:p>
            <a:pPr algn="ctr"/>
            <a:r>
              <a:rPr lang="uz-Cyrl-UZ" sz="1100" b="1" dirty="0" smtClean="0">
                <a:solidFill>
                  <a:prstClr val="black"/>
                </a:solidFill>
                <a:ea typeface="Times New Roman"/>
              </a:rPr>
              <a:t> </a:t>
            </a:r>
            <a:r>
              <a:rPr lang="sq-AL" sz="1100" b="1" dirty="0" smtClean="0">
                <a:solidFill>
                  <a:prstClr val="black"/>
                </a:solidFill>
                <a:ea typeface="Times New Roman"/>
              </a:rPr>
              <a:t>standartlarda</a:t>
            </a:r>
            <a:r>
              <a:rPr lang="uz-Cyrl-UZ" sz="1100" b="1" dirty="0" smtClean="0">
                <a:solidFill>
                  <a:prstClr val="black"/>
                </a:solidFill>
                <a:ea typeface="Times New Roman"/>
              </a:rPr>
              <a:t> göz öňünde </a:t>
            </a:r>
            <a:r>
              <a:rPr lang="uz-Cyrl-UZ" sz="1100" b="1" dirty="0">
                <a:solidFill>
                  <a:prstClr val="black"/>
                </a:solidFill>
                <a:ea typeface="Times New Roman"/>
              </a:rPr>
              <a:t>tutulan şertlere</a:t>
            </a:r>
            <a:r>
              <a:rPr lang="sq-AL" sz="1100" b="1" dirty="0" smtClean="0">
                <a:solidFill>
                  <a:prstClr val="black"/>
                </a:solidFill>
                <a:ea typeface="Times New Roman"/>
              </a:rPr>
              <a:t>, </a:t>
            </a:r>
            <a:r>
              <a:rPr lang="uz-Cyrl-UZ" sz="1100" b="1" dirty="0" smtClean="0">
                <a:solidFill>
                  <a:prstClr val="black"/>
                </a:solidFill>
                <a:ea typeface="Times New Roman"/>
              </a:rPr>
              <a:t>sanitariýanyň </a:t>
            </a:r>
            <a:endParaRPr lang="en-US" sz="1100" b="1" dirty="0" smtClean="0">
              <a:solidFill>
                <a:prstClr val="black"/>
              </a:solidFill>
              <a:ea typeface="Times New Roman"/>
            </a:endParaRPr>
          </a:p>
          <a:p>
            <a:pPr algn="ctr"/>
            <a:r>
              <a:rPr lang="uz-Cyrl-UZ" sz="1100" b="1" dirty="0" smtClean="0">
                <a:solidFill>
                  <a:prstClr val="black"/>
                </a:solidFill>
                <a:ea typeface="Times New Roman"/>
              </a:rPr>
              <a:t>we </a:t>
            </a:r>
            <a:r>
              <a:rPr lang="sq-AL" sz="1100" b="1" dirty="0" smtClean="0">
                <a:solidFill>
                  <a:prstClr val="black"/>
                </a:solidFill>
                <a:ea typeface="Times New Roman"/>
              </a:rPr>
              <a:t>arassaçylygy</a:t>
            </a:r>
            <a:r>
              <a:rPr lang="uz-Cyrl-UZ" sz="1100" b="1" dirty="0">
                <a:solidFill>
                  <a:prstClr val="black"/>
                </a:solidFill>
                <a:ea typeface="Times New Roman"/>
              </a:rPr>
              <a:t>ň, </a:t>
            </a:r>
            <a:r>
              <a:rPr lang="uz-Cyrl-UZ" sz="1100" b="1" dirty="0" smtClean="0">
                <a:solidFill>
                  <a:prstClr val="black"/>
                </a:solidFill>
                <a:ea typeface="Times New Roman"/>
              </a:rPr>
              <a:t>köpçülikleýin şertnamanyň </a:t>
            </a:r>
            <a:r>
              <a:rPr lang="uz-Cyrl-UZ" sz="1100" b="1" dirty="0">
                <a:solidFill>
                  <a:prstClr val="black"/>
                </a:solidFill>
                <a:ea typeface="Times New Roman"/>
              </a:rPr>
              <a:t>(ylalaşygyň</a:t>
            </a:r>
            <a:r>
              <a:rPr lang="uz-Cyrl-UZ" sz="1100" b="1" dirty="0" smtClean="0">
                <a:solidFill>
                  <a:prstClr val="black"/>
                </a:solidFill>
                <a:ea typeface="Times New Roman"/>
              </a:rPr>
              <a:t>)</a:t>
            </a:r>
            <a:endParaRPr lang="en-US" sz="1100" b="1" dirty="0" smtClean="0">
              <a:solidFill>
                <a:prstClr val="black"/>
              </a:solidFill>
              <a:ea typeface="Times New Roman"/>
            </a:endParaRPr>
          </a:p>
          <a:p>
            <a:pPr algn="ctr"/>
            <a:r>
              <a:rPr lang="uz-Cyrl-UZ" sz="1100" b="1" dirty="0" smtClean="0">
                <a:solidFill>
                  <a:prstClr val="black"/>
                </a:solidFill>
                <a:ea typeface="Times New Roman"/>
              </a:rPr>
              <a:t> talaplaryna laýyk </a:t>
            </a:r>
            <a:r>
              <a:rPr lang="uz-Cyrl-UZ" sz="1100" b="1" dirty="0">
                <a:solidFill>
                  <a:prstClr val="black"/>
                </a:solidFill>
                <a:ea typeface="Times New Roman"/>
              </a:rPr>
              <a:t>gelýän iş </a:t>
            </a:r>
            <a:r>
              <a:rPr lang="sq-AL" sz="1100" b="1" dirty="0">
                <a:solidFill>
                  <a:prstClr val="black"/>
                </a:solidFill>
                <a:ea typeface="Times New Roman"/>
              </a:rPr>
              <a:t>ý</a:t>
            </a:r>
            <a:r>
              <a:rPr lang="uz-Cyrl-UZ" sz="1100" b="1" dirty="0">
                <a:solidFill>
                  <a:prstClr val="black"/>
                </a:solidFill>
                <a:ea typeface="Times New Roman"/>
              </a:rPr>
              <a:t>erine</a:t>
            </a:r>
            <a:endParaRPr lang="ru-RU" sz="1100" b="1" dirty="0">
              <a:solidFill>
                <a:prstClr val="black"/>
              </a:solidFill>
              <a:latin typeface="Tahoma" pitchFamily="34" charset="0"/>
            </a:endParaRPr>
          </a:p>
        </p:txBody>
      </p:sp>
    </p:spTree>
    <p:extLst>
      <p:ext uri="{BB962C8B-B14F-4D97-AF65-F5344CB8AC3E}">
        <p14:creationId xmlns:p14="http://schemas.microsoft.com/office/powerpoint/2010/main" val="22881279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ChangeArrowheads="1"/>
          </p:cNvSpPr>
          <p:nvPr/>
        </p:nvSpPr>
        <p:spPr bwMode="auto">
          <a:xfrm>
            <a:off x="1403648" y="260648"/>
            <a:ext cx="6408712" cy="729952"/>
          </a:xfrm>
          <a:prstGeom prst="flowChartAlternateProcess">
            <a:avLst/>
          </a:prstGeom>
          <a:solidFill>
            <a:schemeClr val="accent4">
              <a:lumMod val="20000"/>
              <a:lumOff val="80000"/>
            </a:schemeClr>
          </a:solidFill>
          <a:ln w="57150">
            <a:solidFill>
              <a:srgbClr val="FF0000"/>
            </a:solidFill>
            <a:miter lim="800000"/>
            <a:headEnd/>
            <a:tailEnd/>
          </a:ln>
        </p:spPr>
        <p:txBody>
          <a:bodyPr wrap="none" anchor="ctr"/>
          <a:lstStyle/>
          <a:p>
            <a:pPr indent="342900" algn="just"/>
            <a:r>
              <a:rPr lang="uz-Cyrl-UZ" sz="2400" b="1" dirty="0" smtClean="0">
                <a:solidFill>
                  <a:schemeClr val="accent1"/>
                </a:solidFill>
                <a:ea typeface="Times New Roman"/>
              </a:rPr>
              <a:t>                    Iş</a:t>
            </a:r>
            <a:r>
              <a:rPr lang="en-US" sz="2400" b="1" dirty="0" err="1" smtClean="0">
                <a:solidFill>
                  <a:schemeClr val="accent1"/>
                </a:solidFill>
                <a:ea typeface="Times New Roman"/>
              </a:rPr>
              <a:t>berij</a:t>
            </a:r>
            <a:r>
              <a:rPr lang="uz-Cyrl-UZ" sz="2400" b="1" dirty="0" smtClean="0">
                <a:solidFill>
                  <a:schemeClr val="accent1"/>
                </a:solidFill>
                <a:ea typeface="Times New Roman"/>
              </a:rPr>
              <a:t>iň esasy </a:t>
            </a:r>
          </a:p>
          <a:p>
            <a:pPr indent="342900" algn="just"/>
            <a:r>
              <a:rPr lang="uz-Cyrl-UZ" sz="2400" b="1" dirty="0" smtClean="0">
                <a:solidFill>
                  <a:schemeClr val="accent1"/>
                </a:solidFill>
                <a:ea typeface="Times New Roman"/>
              </a:rPr>
              <a:t>            hukuklary we borçlary</a:t>
            </a:r>
            <a:r>
              <a:rPr lang="cs-CZ" sz="1000" b="1" dirty="0" smtClean="0">
                <a:solidFill>
                  <a:schemeClr val="accent1"/>
                </a:solidFill>
                <a:ea typeface="Times New Roman"/>
                <a:cs typeface="Times New Roman" pitchFamily="18" charset="0"/>
              </a:rPr>
              <a:t> </a:t>
            </a:r>
            <a:r>
              <a:rPr lang="en-US" sz="1000" b="1" dirty="0" smtClean="0">
                <a:solidFill>
                  <a:srgbClr val="FF0000"/>
                </a:solidFill>
                <a:ea typeface="Times New Roman"/>
                <a:cs typeface="Times New Roman" pitchFamily="18" charset="0"/>
              </a:rPr>
              <a:t> </a:t>
            </a:r>
            <a:endParaRPr lang="ru-RU" sz="2000" dirty="0">
              <a:solidFill>
                <a:srgbClr val="FF0000"/>
              </a:solidFill>
              <a:ea typeface="Times New Roman"/>
            </a:endParaRPr>
          </a:p>
        </p:txBody>
      </p:sp>
      <p:sp>
        <p:nvSpPr>
          <p:cNvPr id="45059" name="AutoShape 3"/>
          <p:cNvSpPr>
            <a:spLocks noChangeArrowheads="1"/>
          </p:cNvSpPr>
          <p:nvPr/>
        </p:nvSpPr>
        <p:spPr bwMode="grayWhite">
          <a:xfrm>
            <a:off x="264890" y="1662403"/>
            <a:ext cx="3605707" cy="1066800"/>
          </a:xfrm>
          <a:prstGeom prst="roundRect">
            <a:avLst>
              <a:gd name="adj" fmla="val 16667"/>
            </a:avLst>
          </a:prstGeom>
          <a:solidFill>
            <a:schemeClr val="accent1">
              <a:lumMod val="40000"/>
              <a:lumOff val="60000"/>
            </a:schemeClr>
          </a:solidFill>
          <a:ln w="38100">
            <a:solidFill>
              <a:srgbClr val="00B0F0"/>
            </a:solidFill>
            <a:round/>
            <a:headEnd/>
            <a:tailEnd/>
          </a:ln>
        </p:spPr>
        <p:txBody>
          <a:bodyPr wrap="none" anchor="ctr"/>
          <a:lstStyle/>
          <a:p>
            <a:pPr algn="ctr"/>
            <a:r>
              <a:rPr lang="uz-Cyrl-UZ" sz="1200" b="1" dirty="0">
                <a:ea typeface="Times New Roman"/>
              </a:rPr>
              <a:t>Türkmenistanyň zähmet kanunçylygynda </a:t>
            </a:r>
          </a:p>
          <a:p>
            <a:pPr algn="ctr"/>
            <a:r>
              <a:rPr lang="uz-Cyrl-UZ" sz="1200" b="1" dirty="0" smtClean="0">
                <a:ea typeface="Times New Roman"/>
              </a:rPr>
              <a:t>bellenilen </a:t>
            </a:r>
            <a:r>
              <a:rPr lang="uz-Cyrl-UZ" sz="1200" b="1" dirty="0">
                <a:ea typeface="Times New Roman"/>
              </a:rPr>
              <a:t>tertipde işgärler bilen zähmet </a:t>
            </a:r>
            <a:r>
              <a:rPr lang="uz-Cyrl-UZ" sz="1200" b="1" dirty="0" smtClean="0">
                <a:ea typeface="Times New Roman"/>
              </a:rPr>
              <a:t>şertnamala</a:t>
            </a:r>
            <a:r>
              <a:rPr lang="en-US" sz="1200" b="1" dirty="0" smtClean="0">
                <a:ea typeface="Times New Roman"/>
              </a:rPr>
              <a:t>-</a:t>
            </a:r>
          </a:p>
          <a:p>
            <a:pPr algn="ctr"/>
            <a:r>
              <a:rPr lang="uz-Cyrl-UZ" sz="1200" b="1" dirty="0" smtClean="0">
                <a:ea typeface="Times New Roman"/>
              </a:rPr>
              <a:t>ryny baglaşma</a:t>
            </a:r>
            <a:r>
              <a:rPr lang="sq-AL" sz="1200" b="1" dirty="0">
                <a:ea typeface="Times New Roman"/>
              </a:rPr>
              <a:t>ga</a:t>
            </a:r>
            <a:r>
              <a:rPr lang="uz-Cyrl-UZ" sz="1200" b="1" dirty="0">
                <a:ea typeface="Times New Roman"/>
              </a:rPr>
              <a:t>, </a:t>
            </a:r>
            <a:r>
              <a:rPr lang="sq-AL" sz="1200" b="1" dirty="0">
                <a:ea typeface="Times New Roman"/>
              </a:rPr>
              <a:t>olary </a:t>
            </a:r>
            <a:r>
              <a:rPr lang="uz-Cyrl-UZ" sz="1200" b="1" dirty="0">
                <a:ea typeface="Times New Roman"/>
              </a:rPr>
              <a:t>üýtgetm</a:t>
            </a:r>
            <a:r>
              <a:rPr lang="sq-AL" sz="1200" b="1" dirty="0">
                <a:ea typeface="Times New Roman"/>
              </a:rPr>
              <a:t>äge</a:t>
            </a:r>
            <a:r>
              <a:rPr lang="uz-Cyrl-UZ" sz="1200" b="1" dirty="0">
                <a:ea typeface="Times New Roman"/>
              </a:rPr>
              <a:t> we ýatyrma</a:t>
            </a:r>
            <a:r>
              <a:rPr lang="sq-AL" sz="1200" b="1" dirty="0">
                <a:ea typeface="Times New Roman"/>
              </a:rPr>
              <a:t>ga</a:t>
            </a:r>
            <a:endParaRPr lang="ru-RU" sz="1200" b="1" dirty="0">
              <a:cs typeface="Times New Roman" pitchFamily="18" charset="0"/>
            </a:endParaRPr>
          </a:p>
        </p:txBody>
      </p:sp>
      <p:sp>
        <p:nvSpPr>
          <p:cNvPr id="45060" name="AutoShape 4"/>
          <p:cNvSpPr>
            <a:spLocks noChangeArrowheads="1"/>
          </p:cNvSpPr>
          <p:nvPr/>
        </p:nvSpPr>
        <p:spPr bwMode="grayWhite">
          <a:xfrm>
            <a:off x="4972284" y="1734411"/>
            <a:ext cx="3528391" cy="994792"/>
          </a:xfrm>
          <a:prstGeom prst="roundRect">
            <a:avLst>
              <a:gd name="adj" fmla="val 16667"/>
            </a:avLst>
          </a:prstGeom>
          <a:solidFill>
            <a:schemeClr val="accent1">
              <a:lumMod val="40000"/>
              <a:lumOff val="60000"/>
            </a:schemeClr>
          </a:solidFill>
          <a:ln w="38100">
            <a:solidFill>
              <a:srgbClr val="FFFF00"/>
            </a:solidFill>
            <a:round/>
            <a:headEnd/>
            <a:tailEnd/>
          </a:ln>
        </p:spPr>
        <p:txBody>
          <a:bodyPr wrap="none" anchor="ctr"/>
          <a:lstStyle/>
          <a:p>
            <a:pPr algn="ctr"/>
            <a:r>
              <a:rPr lang="uz-Cyrl-UZ" sz="1400" b="1" dirty="0">
                <a:ea typeface="Times New Roman"/>
              </a:rPr>
              <a:t>Türkmenistanyň zähmet kanunçylygyny, </a:t>
            </a:r>
            <a:endParaRPr lang="uz-Cyrl-UZ" sz="1400" b="1" dirty="0" smtClean="0">
              <a:ea typeface="Times New Roman"/>
            </a:endParaRPr>
          </a:p>
          <a:p>
            <a:pPr algn="ctr"/>
            <a:r>
              <a:rPr lang="uz-Cyrl-UZ" sz="1400" b="1" dirty="0" smtClean="0">
                <a:ea typeface="Times New Roman"/>
              </a:rPr>
              <a:t>zähmet </a:t>
            </a:r>
            <a:r>
              <a:rPr lang="uz-Cyrl-UZ" sz="1400" b="1" dirty="0">
                <a:ea typeface="Times New Roman"/>
              </a:rPr>
              <a:t>şertnamasynyň</a:t>
            </a:r>
            <a:r>
              <a:rPr lang="uz-Cyrl-UZ" sz="1400" b="1" dirty="0" smtClean="0">
                <a:ea typeface="Times New Roman"/>
              </a:rPr>
              <a:t>, </a:t>
            </a:r>
            <a:r>
              <a:rPr lang="uz-Cyrl-UZ" sz="1400" b="1" dirty="0">
                <a:ea typeface="Times New Roman"/>
              </a:rPr>
              <a:t>köpçülikleýin </a:t>
            </a:r>
            <a:endParaRPr lang="uz-Cyrl-UZ" sz="1400" b="1" dirty="0" smtClean="0">
              <a:ea typeface="Times New Roman"/>
            </a:endParaRPr>
          </a:p>
          <a:p>
            <a:pPr algn="ctr"/>
            <a:r>
              <a:rPr lang="uz-Cyrl-UZ" sz="1400" b="1" dirty="0" smtClean="0">
                <a:ea typeface="Times New Roman"/>
              </a:rPr>
              <a:t>şertnamanyň </a:t>
            </a:r>
            <a:r>
              <a:rPr lang="uz-Cyrl-UZ" sz="1400" b="1" dirty="0">
                <a:ea typeface="Times New Roman"/>
              </a:rPr>
              <a:t>(ylalaşygyň) şertlerini berjaý </a:t>
            </a:r>
            <a:endParaRPr lang="uz-Cyrl-UZ" sz="1400" b="1" dirty="0" smtClean="0">
              <a:ea typeface="Times New Roman"/>
            </a:endParaRPr>
          </a:p>
          <a:p>
            <a:pPr algn="ctr"/>
            <a:r>
              <a:rPr lang="uz-Cyrl-UZ" sz="1400" b="1" dirty="0" smtClean="0">
                <a:ea typeface="Times New Roman"/>
              </a:rPr>
              <a:t>etmäge</a:t>
            </a:r>
            <a:endParaRPr lang="ru-RU" sz="1400" b="1" dirty="0">
              <a:solidFill>
                <a:prstClr val="white"/>
              </a:solidFill>
              <a:cs typeface="Times New Roman" pitchFamily="18" charset="0"/>
            </a:endParaRPr>
          </a:p>
        </p:txBody>
      </p:sp>
      <p:sp>
        <p:nvSpPr>
          <p:cNvPr id="45062" name="AutoShape 6"/>
          <p:cNvSpPr>
            <a:spLocks noChangeArrowheads="1"/>
          </p:cNvSpPr>
          <p:nvPr/>
        </p:nvSpPr>
        <p:spPr bwMode="grayWhite">
          <a:xfrm>
            <a:off x="251520" y="5589240"/>
            <a:ext cx="3568823" cy="1080120"/>
          </a:xfrm>
          <a:prstGeom prst="roundRect">
            <a:avLst>
              <a:gd name="adj" fmla="val 16667"/>
            </a:avLst>
          </a:prstGeom>
          <a:solidFill>
            <a:schemeClr val="accent1">
              <a:lumMod val="40000"/>
              <a:lumOff val="60000"/>
            </a:schemeClr>
          </a:solidFill>
          <a:ln w="38100">
            <a:solidFill>
              <a:schemeClr val="accent1">
                <a:lumMod val="40000"/>
                <a:lumOff val="60000"/>
              </a:schemeClr>
            </a:solidFill>
            <a:round/>
            <a:headEnd/>
            <a:tailEnd/>
          </a:ln>
        </p:spPr>
        <p:txBody>
          <a:bodyPr wrap="none" anchor="ctr"/>
          <a:lstStyle/>
          <a:p>
            <a:pPr indent="342900" algn="ctr">
              <a:spcAft>
                <a:spcPts val="0"/>
              </a:spcAft>
            </a:pPr>
            <a:r>
              <a:rPr lang="uz-Cyrl-UZ" sz="1400" b="1" dirty="0">
                <a:ea typeface="Times New Roman"/>
              </a:rPr>
              <a:t>Türkmenistanyň zähmet </a:t>
            </a:r>
            <a:r>
              <a:rPr lang="uz-Cyrl-UZ" sz="1400" b="1" dirty="0" smtClean="0">
                <a:ea typeface="Times New Roman"/>
              </a:rPr>
              <a:t>kanunçyly-</a:t>
            </a:r>
          </a:p>
          <a:p>
            <a:pPr indent="342900" algn="ctr">
              <a:spcAft>
                <a:spcPts val="0"/>
              </a:spcAft>
            </a:pPr>
            <a:r>
              <a:rPr lang="uz-Cyrl-UZ" sz="1400" b="1" dirty="0" smtClean="0">
                <a:ea typeface="Times New Roman"/>
              </a:rPr>
              <a:t>gynda</a:t>
            </a:r>
            <a:r>
              <a:rPr lang="uz-Cyrl-UZ" sz="1400" b="1" dirty="0">
                <a:ea typeface="Times New Roman"/>
              </a:rPr>
              <a:t>, zähmet şertnamasynda, </a:t>
            </a:r>
            <a:endParaRPr lang="uz-Cyrl-UZ" sz="1400" b="1" dirty="0" smtClean="0">
              <a:ea typeface="Times New Roman"/>
            </a:endParaRPr>
          </a:p>
          <a:p>
            <a:pPr indent="342900" algn="ctr">
              <a:spcAft>
                <a:spcPts val="0"/>
              </a:spcAft>
            </a:pPr>
            <a:r>
              <a:rPr lang="uz-Cyrl-UZ" sz="1400" b="1" dirty="0" smtClean="0">
                <a:ea typeface="Times New Roman"/>
              </a:rPr>
              <a:t>köpçülikleýin </a:t>
            </a:r>
            <a:r>
              <a:rPr lang="uz-Cyrl-UZ" sz="1400" b="1" dirty="0">
                <a:ea typeface="Times New Roman"/>
              </a:rPr>
              <a:t>şertnamada (ylalaşykda) </a:t>
            </a:r>
            <a:endParaRPr lang="uz-Cyrl-UZ" sz="1400" b="1" dirty="0" smtClean="0">
              <a:ea typeface="Times New Roman"/>
            </a:endParaRPr>
          </a:p>
          <a:p>
            <a:pPr indent="342900" algn="ctr">
              <a:spcAft>
                <a:spcPts val="0"/>
              </a:spcAft>
            </a:pPr>
            <a:r>
              <a:rPr lang="uz-Cyrl-UZ" sz="1400" b="1" dirty="0" smtClean="0">
                <a:ea typeface="Times New Roman"/>
              </a:rPr>
              <a:t>göz </a:t>
            </a:r>
            <a:r>
              <a:rPr lang="uz-Cyrl-UZ" sz="1400" b="1" dirty="0">
                <a:ea typeface="Times New Roman"/>
              </a:rPr>
              <a:t>öňünde tutulan beýleki hukuklardan </a:t>
            </a:r>
            <a:endParaRPr lang="uz-Cyrl-UZ" sz="1400" b="1" dirty="0" smtClean="0">
              <a:ea typeface="Times New Roman"/>
            </a:endParaRPr>
          </a:p>
          <a:p>
            <a:pPr indent="342900" algn="ctr">
              <a:spcAft>
                <a:spcPts val="0"/>
              </a:spcAft>
            </a:pPr>
            <a:r>
              <a:rPr lang="uz-Cyrl-UZ" sz="1400" b="1" dirty="0" smtClean="0">
                <a:ea typeface="Times New Roman"/>
              </a:rPr>
              <a:t>peýdalanma</a:t>
            </a:r>
            <a:r>
              <a:rPr lang="sq-AL" sz="1400" b="1" dirty="0">
                <a:ea typeface="Times New Roman"/>
              </a:rPr>
              <a:t>ga</a:t>
            </a:r>
            <a:r>
              <a:rPr lang="uz-Cyrl-UZ" sz="1400" b="1" dirty="0">
                <a:ea typeface="Times New Roman"/>
              </a:rPr>
              <a:t>.</a:t>
            </a:r>
            <a:endParaRPr lang="ru-RU" sz="1400" b="1" dirty="0">
              <a:ea typeface="Times New Roman"/>
            </a:endParaRPr>
          </a:p>
        </p:txBody>
      </p:sp>
      <p:sp>
        <p:nvSpPr>
          <p:cNvPr id="45063" name="AutoShape 7"/>
          <p:cNvSpPr>
            <a:spLocks noChangeArrowheads="1"/>
          </p:cNvSpPr>
          <p:nvPr/>
        </p:nvSpPr>
        <p:spPr bwMode="grayWhite">
          <a:xfrm>
            <a:off x="5148064" y="5661248"/>
            <a:ext cx="3533109" cy="1008112"/>
          </a:xfrm>
          <a:prstGeom prst="roundRect">
            <a:avLst>
              <a:gd name="adj" fmla="val 16667"/>
            </a:avLst>
          </a:prstGeom>
          <a:solidFill>
            <a:schemeClr val="accent1">
              <a:lumMod val="40000"/>
              <a:lumOff val="60000"/>
            </a:schemeClr>
          </a:solidFill>
          <a:ln w="38100">
            <a:solidFill>
              <a:srgbClr val="FFFF00"/>
            </a:solidFill>
            <a:round/>
            <a:headEnd/>
            <a:tailEnd/>
          </a:ln>
        </p:spPr>
        <p:txBody>
          <a:bodyPr wrap="none" anchor="ctr"/>
          <a:lstStyle/>
          <a:p>
            <a:pPr indent="342900" algn="ctr">
              <a:spcAft>
                <a:spcPts val="0"/>
              </a:spcAft>
            </a:pPr>
            <a:r>
              <a:rPr lang="uz-Cyrl-UZ" sz="1400" b="1" dirty="0">
                <a:ea typeface="Times New Roman"/>
              </a:rPr>
              <a:t>Türkmenistanyň zähmet kanunçylygynda, </a:t>
            </a:r>
            <a:endParaRPr lang="en-US" sz="1400" b="1" dirty="0" smtClean="0">
              <a:ea typeface="Times New Roman"/>
            </a:endParaRPr>
          </a:p>
          <a:p>
            <a:pPr indent="342900" algn="ctr">
              <a:spcAft>
                <a:spcPts val="0"/>
              </a:spcAft>
            </a:pPr>
            <a:r>
              <a:rPr lang="uz-Cyrl-UZ" sz="1400" b="1" dirty="0" smtClean="0">
                <a:ea typeface="Times New Roman"/>
              </a:rPr>
              <a:t>zähmet şertnamasynda, köpçülikleýin </a:t>
            </a:r>
            <a:endParaRPr lang="en-US" sz="1400" b="1" dirty="0" smtClean="0">
              <a:ea typeface="Times New Roman"/>
            </a:endParaRPr>
          </a:p>
          <a:p>
            <a:pPr indent="342900" algn="ctr">
              <a:spcAft>
                <a:spcPts val="0"/>
              </a:spcAft>
            </a:pPr>
            <a:r>
              <a:rPr lang="uz-Cyrl-UZ" sz="1400" b="1" dirty="0" smtClean="0">
                <a:ea typeface="Times New Roman"/>
              </a:rPr>
              <a:t>şertnamada(ylalaşykda) göz </a:t>
            </a:r>
            <a:r>
              <a:rPr lang="uz-Cyrl-UZ" sz="1400" b="1" dirty="0">
                <a:ea typeface="Times New Roman"/>
              </a:rPr>
              <a:t>öňünde </a:t>
            </a:r>
            <a:endParaRPr lang="en-US" sz="1400" b="1" dirty="0" smtClean="0">
              <a:ea typeface="Times New Roman"/>
            </a:endParaRPr>
          </a:p>
          <a:p>
            <a:pPr indent="342900" algn="ctr">
              <a:spcAft>
                <a:spcPts val="0"/>
              </a:spcAft>
            </a:pPr>
            <a:r>
              <a:rPr lang="uz-Cyrl-UZ" sz="1400" b="1" dirty="0" smtClean="0">
                <a:ea typeface="Times New Roman"/>
              </a:rPr>
              <a:t>tutulan </a:t>
            </a:r>
            <a:r>
              <a:rPr lang="uz-Cyrl-UZ" sz="1400" b="1" dirty="0">
                <a:ea typeface="Times New Roman"/>
              </a:rPr>
              <a:t>beýleki </a:t>
            </a:r>
            <a:r>
              <a:rPr lang="uz-Cyrl-UZ" sz="1400" b="1" dirty="0" smtClean="0">
                <a:ea typeface="Times New Roman"/>
              </a:rPr>
              <a:t>borçlary</a:t>
            </a:r>
            <a:r>
              <a:rPr lang="sq-AL" sz="1400" b="1" dirty="0" smtClean="0">
                <a:ea typeface="Times New Roman"/>
              </a:rPr>
              <a:t>ý</a:t>
            </a:r>
            <a:r>
              <a:rPr lang="uz-Cyrl-UZ" sz="1400" b="1" dirty="0">
                <a:ea typeface="Times New Roman"/>
              </a:rPr>
              <a:t>erine </a:t>
            </a:r>
            <a:r>
              <a:rPr lang="sq-AL" sz="1400" b="1" dirty="0">
                <a:ea typeface="Times New Roman"/>
              </a:rPr>
              <a:t>ý</a:t>
            </a:r>
            <a:r>
              <a:rPr lang="uz-Cyrl-UZ" sz="1400" b="1" dirty="0">
                <a:ea typeface="Times New Roman"/>
              </a:rPr>
              <a:t>etirmäge</a:t>
            </a:r>
            <a:r>
              <a:rPr lang="uz-Cyrl-UZ" sz="1000" dirty="0">
                <a:ea typeface="Times New Roman"/>
              </a:rPr>
              <a:t>.</a:t>
            </a:r>
            <a:endParaRPr lang="ru-RU" sz="900" dirty="0">
              <a:ea typeface="Times New Roman"/>
            </a:endParaRPr>
          </a:p>
        </p:txBody>
      </p:sp>
      <p:sp>
        <p:nvSpPr>
          <p:cNvPr id="45064" name="AutoShape 8"/>
          <p:cNvSpPr>
            <a:spLocks noChangeArrowheads="1"/>
          </p:cNvSpPr>
          <p:nvPr/>
        </p:nvSpPr>
        <p:spPr bwMode="grayWhite">
          <a:xfrm>
            <a:off x="5076056" y="4365104"/>
            <a:ext cx="3605117" cy="987172"/>
          </a:xfrm>
          <a:prstGeom prst="roundRect">
            <a:avLst>
              <a:gd name="adj" fmla="val 16667"/>
            </a:avLst>
          </a:prstGeom>
          <a:solidFill>
            <a:schemeClr val="accent1">
              <a:lumMod val="40000"/>
              <a:lumOff val="60000"/>
            </a:schemeClr>
          </a:solidFill>
          <a:ln w="38100">
            <a:solidFill>
              <a:srgbClr val="FFFF00"/>
            </a:solidFill>
            <a:round/>
            <a:headEnd/>
            <a:tailEnd/>
          </a:ln>
        </p:spPr>
        <p:txBody>
          <a:bodyPr wrap="none" anchor="ctr"/>
          <a:lstStyle/>
          <a:p>
            <a:pPr algn="ctr"/>
            <a:r>
              <a:rPr lang="uz-Cyrl-UZ" sz="1400" b="1" dirty="0">
                <a:ea typeface="Times New Roman"/>
              </a:rPr>
              <a:t>eger işiň dowam etdirilmegi </a:t>
            </a:r>
            <a:r>
              <a:rPr lang="uz-Cyrl-UZ" sz="1400" b="1" dirty="0" smtClean="0">
                <a:ea typeface="Times New Roman"/>
              </a:rPr>
              <a:t>işgäriň saglygyna</a:t>
            </a:r>
          </a:p>
          <a:p>
            <a:pPr algn="ctr"/>
            <a:r>
              <a:rPr lang="uz-Cyrl-UZ" sz="1400" b="1" dirty="0" smtClean="0">
                <a:ea typeface="Times New Roman"/>
              </a:rPr>
              <a:t> </a:t>
            </a:r>
            <a:r>
              <a:rPr lang="uz-Cyrl-UZ" sz="1400" b="1" dirty="0">
                <a:ea typeface="Times New Roman"/>
              </a:rPr>
              <a:t>we ömrüne howp salýan bolsa, işi togtatmaga</a:t>
            </a:r>
            <a:endParaRPr lang="ru-RU" sz="1400" b="1" dirty="0">
              <a:solidFill>
                <a:prstClr val="black"/>
              </a:solidFill>
              <a:cs typeface="Times New Roman" pitchFamily="18" charset="0"/>
            </a:endParaRPr>
          </a:p>
        </p:txBody>
      </p:sp>
      <p:sp>
        <p:nvSpPr>
          <p:cNvPr id="45065" name="AutoShape 9"/>
          <p:cNvSpPr>
            <a:spLocks noChangeArrowheads="1"/>
          </p:cNvSpPr>
          <p:nvPr/>
        </p:nvSpPr>
        <p:spPr bwMode="grayWhite">
          <a:xfrm>
            <a:off x="4941945" y="3015723"/>
            <a:ext cx="3672407" cy="1126232"/>
          </a:xfrm>
          <a:prstGeom prst="roundRect">
            <a:avLst>
              <a:gd name="adj" fmla="val 16667"/>
            </a:avLst>
          </a:prstGeom>
          <a:solidFill>
            <a:schemeClr val="accent1">
              <a:lumMod val="40000"/>
              <a:lumOff val="60000"/>
            </a:schemeClr>
          </a:solidFill>
          <a:ln w="38100">
            <a:solidFill>
              <a:srgbClr val="FFFF00"/>
            </a:solidFill>
            <a:round/>
            <a:headEnd/>
            <a:tailEnd/>
          </a:ln>
        </p:spPr>
        <p:txBody>
          <a:bodyPr wrap="none" anchor="ctr"/>
          <a:lstStyle/>
          <a:p>
            <a:pPr algn="ctr"/>
            <a:r>
              <a:rPr lang="uz-Cyrl-UZ" sz="1400" b="1" dirty="0">
                <a:ea typeface="Times New Roman"/>
              </a:rPr>
              <a:t>işgärleri iş </a:t>
            </a:r>
            <a:r>
              <a:rPr lang="sq-AL" sz="1400" b="1" dirty="0">
                <a:ea typeface="Times New Roman"/>
              </a:rPr>
              <a:t>ý</a:t>
            </a:r>
            <a:r>
              <a:rPr lang="uz-Cyrl-UZ" sz="1400" b="1" dirty="0">
                <a:ea typeface="Times New Roman"/>
              </a:rPr>
              <a:t>eri, olaryň zähmet borçlaryny </a:t>
            </a:r>
            <a:endParaRPr lang="uz-Cyrl-UZ" sz="1400" b="1" dirty="0" smtClean="0">
              <a:ea typeface="Times New Roman"/>
            </a:endParaRPr>
          </a:p>
          <a:p>
            <a:pPr algn="ctr"/>
            <a:r>
              <a:rPr lang="sq-AL" sz="1400" b="1" dirty="0" smtClean="0">
                <a:ea typeface="Times New Roman"/>
              </a:rPr>
              <a:t>ý</a:t>
            </a:r>
            <a:r>
              <a:rPr lang="uz-Cyrl-UZ" sz="1400" b="1" dirty="0">
                <a:ea typeface="Times New Roman"/>
              </a:rPr>
              <a:t>erine </a:t>
            </a:r>
            <a:r>
              <a:rPr lang="sq-AL" sz="1400" b="1" dirty="0">
                <a:ea typeface="Times New Roman"/>
              </a:rPr>
              <a:t>ý</a:t>
            </a:r>
            <a:r>
              <a:rPr lang="uz-Cyrl-UZ" sz="1400" b="1" dirty="0">
                <a:ea typeface="Times New Roman"/>
              </a:rPr>
              <a:t>etirmekleri üçin gerek bolan </a:t>
            </a:r>
            <a:r>
              <a:rPr lang="uz-Cyrl-UZ" sz="1400" b="1" dirty="0" smtClean="0">
                <a:ea typeface="Times New Roman"/>
              </a:rPr>
              <a:t>serişdeler</a:t>
            </a:r>
          </a:p>
          <a:p>
            <a:pPr algn="ctr"/>
            <a:r>
              <a:rPr lang="uz-Cyrl-UZ" sz="1400" b="1" dirty="0" smtClean="0">
                <a:ea typeface="Times New Roman"/>
              </a:rPr>
              <a:t> </a:t>
            </a:r>
            <a:r>
              <a:rPr lang="uz-Cyrl-UZ" sz="1400" b="1" dirty="0">
                <a:ea typeface="Times New Roman"/>
              </a:rPr>
              <a:t>bilen üpjün etmäge</a:t>
            </a:r>
            <a:endParaRPr lang="ru-RU" sz="1400" b="1" dirty="0">
              <a:solidFill>
                <a:prstClr val="white"/>
              </a:solidFill>
              <a:cs typeface="Times New Roman" pitchFamily="18" charset="0"/>
            </a:endParaRPr>
          </a:p>
        </p:txBody>
      </p:sp>
      <p:sp>
        <p:nvSpPr>
          <p:cNvPr id="45066" name="AutoShape 10"/>
          <p:cNvSpPr>
            <a:spLocks noChangeArrowheads="1"/>
          </p:cNvSpPr>
          <p:nvPr/>
        </p:nvSpPr>
        <p:spPr bwMode="grayWhite">
          <a:xfrm>
            <a:off x="179511" y="4217660"/>
            <a:ext cx="3640832" cy="1080120"/>
          </a:xfrm>
          <a:prstGeom prst="roundRect">
            <a:avLst>
              <a:gd name="adj" fmla="val 16667"/>
            </a:avLst>
          </a:prstGeom>
          <a:solidFill>
            <a:schemeClr val="accent1">
              <a:lumMod val="40000"/>
              <a:lumOff val="60000"/>
            </a:schemeClr>
          </a:solidFill>
          <a:ln w="38100">
            <a:solidFill>
              <a:srgbClr val="00B0F0"/>
            </a:solidFill>
            <a:round/>
            <a:headEnd/>
            <a:tailEnd/>
          </a:ln>
        </p:spPr>
        <p:txBody>
          <a:bodyPr wrap="none" anchor="ctr"/>
          <a:lstStyle/>
          <a:p>
            <a:pPr algn="ctr"/>
            <a:r>
              <a:rPr lang="uz-Cyrl-UZ" sz="1400" b="1" dirty="0">
                <a:ea typeface="Times New Roman"/>
              </a:rPr>
              <a:t>işgärleri höweslendirm</a:t>
            </a:r>
            <a:r>
              <a:rPr lang="sq-AL" sz="1400" b="1" dirty="0" smtClean="0">
                <a:ea typeface="Times New Roman"/>
              </a:rPr>
              <a:t>äge</a:t>
            </a:r>
            <a:r>
              <a:rPr lang="tk-TM" sz="1400" b="1" dirty="0" smtClean="0">
                <a:ea typeface="Times New Roman"/>
              </a:rPr>
              <a:t>,</a:t>
            </a:r>
            <a:r>
              <a:rPr lang="sq-AL" sz="1400" b="1" dirty="0" smtClean="0">
                <a:ea typeface="Times New Roman"/>
              </a:rPr>
              <a:t> </a:t>
            </a:r>
            <a:endParaRPr lang="tk-TM" sz="1400" b="1" dirty="0" smtClean="0">
              <a:ea typeface="Times New Roman"/>
            </a:endParaRPr>
          </a:p>
          <a:p>
            <a:pPr algn="ctr"/>
            <a:r>
              <a:rPr lang="uz-Cyrl-UZ" sz="1400" b="1" dirty="0" smtClean="0">
                <a:ea typeface="Times New Roman"/>
              </a:rPr>
              <a:t>Türkmenistanyň  </a:t>
            </a:r>
            <a:r>
              <a:rPr lang="uz-Cyrl-UZ" sz="1400" b="1" dirty="0">
                <a:ea typeface="Times New Roman"/>
              </a:rPr>
              <a:t>kanunçylyk </a:t>
            </a:r>
            <a:r>
              <a:rPr lang="uz-Cyrl-UZ" sz="1400" b="1" dirty="0" smtClean="0">
                <a:ea typeface="Times New Roman"/>
              </a:rPr>
              <a:t>namalarynda</a:t>
            </a:r>
          </a:p>
          <a:p>
            <a:pPr algn="ctr"/>
            <a:r>
              <a:rPr lang="uz-Cyrl-UZ" sz="1400" b="1" dirty="0" smtClean="0">
                <a:ea typeface="Times New Roman"/>
              </a:rPr>
              <a:t> </a:t>
            </a:r>
            <a:r>
              <a:rPr lang="uz-Cyrl-UZ" sz="1400" b="1" dirty="0">
                <a:ea typeface="Times New Roman"/>
              </a:rPr>
              <a:t>bellenilen tertipde işgärleri düzgün-nyzam </a:t>
            </a:r>
            <a:endParaRPr lang="uz-Cyrl-UZ" sz="1400" b="1" dirty="0" smtClean="0">
              <a:ea typeface="Times New Roman"/>
            </a:endParaRPr>
          </a:p>
          <a:p>
            <a:pPr algn="ctr"/>
            <a:r>
              <a:rPr lang="uz-Cyrl-UZ" sz="1400" b="1" dirty="0" smtClean="0">
                <a:ea typeface="Times New Roman"/>
              </a:rPr>
              <a:t>we </a:t>
            </a:r>
            <a:r>
              <a:rPr lang="uz-Cyrl-UZ" sz="1400" b="1" dirty="0">
                <a:ea typeface="Times New Roman"/>
              </a:rPr>
              <a:t>maddy jogapkärçilige çekm</a:t>
            </a:r>
            <a:r>
              <a:rPr lang="sq-AL" sz="1400" b="1" dirty="0">
                <a:ea typeface="Times New Roman"/>
              </a:rPr>
              <a:t>äge</a:t>
            </a:r>
            <a:endParaRPr lang="ru-RU" sz="1400" b="1" dirty="0">
              <a:solidFill>
                <a:prstClr val="white"/>
              </a:solidFill>
              <a:cs typeface="Times New Roman" pitchFamily="18" charset="0"/>
            </a:endParaRPr>
          </a:p>
        </p:txBody>
      </p:sp>
      <p:sp>
        <p:nvSpPr>
          <p:cNvPr id="45071" name="Line 15"/>
          <p:cNvSpPr>
            <a:spLocks noChangeShapeType="1"/>
          </p:cNvSpPr>
          <p:nvPr/>
        </p:nvSpPr>
        <p:spPr bwMode="auto">
          <a:xfrm flipH="1">
            <a:off x="2237555" y="990600"/>
            <a:ext cx="918084" cy="671803"/>
          </a:xfrm>
          <a:prstGeom prst="line">
            <a:avLst/>
          </a:prstGeom>
          <a:noFill/>
          <a:ln w="9525">
            <a:solidFill>
              <a:schemeClr val="tx1"/>
            </a:solidFill>
            <a:round/>
            <a:headEnd/>
            <a:tailEnd/>
          </a:ln>
        </p:spPr>
        <p:txBody>
          <a:bodyPr/>
          <a:lstStyle/>
          <a:p>
            <a:endParaRPr lang="ru-RU">
              <a:solidFill>
                <a:prstClr val="black"/>
              </a:solidFill>
            </a:endParaRPr>
          </a:p>
        </p:txBody>
      </p:sp>
      <p:sp>
        <p:nvSpPr>
          <p:cNvPr id="16" name="Line 15"/>
          <p:cNvSpPr>
            <a:spLocks noChangeShapeType="1"/>
          </p:cNvSpPr>
          <p:nvPr/>
        </p:nvSpPr>
        <p:spPr bwMode="auto">
          <a:xfrm flipH="1" flipV="1">
            <a:off x="5436094" y="990598"/>
            <a:ext cx="936105" cy="743812"/>
          </a:xfrm>
          <a:prstGeom prst="line">
            <a:avLst/>
          </a:prstGeom>
          <a:noFill/>
          <a:ln w="9525">
            <a:solidFill>
              <a:schemeClr val="tx1"/>
            </a:solidFill>
            <a:round/>
            <a:headEnd/>
            <a:tailEnd/>
          </a:ln>
        </p:spPr>
        <p:txBody>
          <a:bodyPr/>
          <a:lstStyle/>
          <a:p>
            <a:endParaRPr lang="ru-RU">
              <a:solidFill>
                <a:prstClr val="black"/>
              </a:solidFill>
            </a:endParaRPr>
          </a:p>
        </p:txBody>
      </p:sp>
      <p:sp>
        <p:nvSpPr>
          <p:cNvPr id="18" name="AutoShape 5"/>
          <p:cNvSpPr>
            <a:spLocks noChangeArrowheads="1"/>
          </p:cNvSpPr>
          <p:nvPr/>
        </p:nvSpPr>
        <p:spPr bwMode="grayWhite">
          <a:xfrm>
            <a:off x="264891" y="3140968"/>
            <a:ext cx="3605706" cy="864096"/>
          </a:xfrm>
          <a:prstGeom prst="roundRect">
            <a:avLst>
              <a:gd name="adj" fmla="val 16667"/>
            </a:avLst>
          </a:prstGeom>
          <a:solidFill>
            <a:schemeClr val="accent1">
              <a:lumMod val="40000"/>
              <a:lumOff val="60000"/>
            </a:schemeClr>
          </a:solidFill>
          <a:ln w="38100">
            <a:solidFill>
              <a:srgbClr val="00B0F0"/>
            </a:solidFill>
            <a:round/>
            <a:headEnd/>
            <a:tailEnd/>
          </a:ln>
        </p:spPr>
        <p:txBody>
          <a:bodyPr wrap="none" anchor="ctr"/>
          <a:lstStyle/>
          <a:p>
            <a:pPr algn="ctr"/>
            <a:r>
              <a:rPr lang="uz-Cyrl-UZ" sz="1400" b="1" dirty="0">
                <a:ea typeface="Times New Roman"/>
              </a:rPr>
              <a:t>zähmet şertnamasy baglaşylanda işgäre </a:t>
            </a:r>
            <a:endParaRPr lang="uz-Cyrl-UZ" sz="1400" b="1" dirty="0" smtClean="0">
              <a:ea typeface="Times New Roman"/>
            </a:endParaRPr>
          </a:p>
          <a:p>
            <a:pPr algn="ctr"/>
            <a:r>
              <a:rPr lang="uz-Cyrl-UZ" sz="1400" b="1" dirty="0" smtClean="0">
                <a:ea typeface="Times New Roman"/>
              </a:rPr>
              <a:t>synag </a:t>
            </a:r>
            <a:r>
              <a:rPr lang="uz-Cyrl-UZ" sz="1400" b="1" dirty="0">
                <a:ea typeface="Times New Roman"/>
              </a:rPr>
              <a:t>möhletini bellem</a:t>
            </a:r>
            <a:r>
              <a:rPr lang="sq-AL" sz="1400" b="1" dirty="0">
                <a:ea typeface="Times New Roman"/>
              </a:rPr>
              <a:t>äge</a:t>
            </a:r>
            <a:endParaRPr lang="ru-RU" sz="1400" b="1" dirty="0">
              <a:solidFill>
                <a:prstClr val="black"/>
              </a:solidFill>
              <a:latin typeface="Tahoma" pitchFamily="34" charset="0"/>
            </a:endParaRPr>
          </a:p>
        </p:txBody>
      </p:sp>
    </p:spTree>
    <p:extLst>
      <p:ext uri="{BB962C8B-B14F-4D97-AF65-F5344CB8AC3E}">
        <p14:creationId xmlns:p14="http://schemas.microsoft.com/office/powerpoint/2010/main" val="27542929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196752"/>
            <a:ext cx="8229600" cy="4934173"/>
          </a:xfrm>
        </p:spPr>
        <p:txBody>
          <a:bodyPr/>
          <a:lstStyle/>
          <a:p>
            <a:pPr lvl="0" eaLnBrk="1" fontAlgn="auto" hangingPunct="1">
              <a:spcAft>
                <a:spcPts val="0"/>
              </a:spcAft>
              <a:buClrTx/>
              <a:buSzTx/>
              <a:buNone/>
              <a:defRPr/>
            </a:pPr>
            <a:endParaRPr lang="en-US" sz="2400" b="1" kern="1200" dirty="0" smtClean="0">
              <a:solidFill>
                <a:schemeClr val="tx2">
                  <a:lumMod val="50000"/>
                </a:schemeClr>
              </a:solidFill>
              <a:effectLst/>
              <a:latin typeface="Calibri"/>
            </a:endParaRPr>
          </a:p>
          <a:p>
            <a:pPr eaLnBrk="1" hangingPunct="1">
              <a:defRPr/>
            </a:pPr>
            <a:endParaRPr lang="ru-RU" dirty="0" smtClean="0"/>
          </a:p>
        </p:txBody>
      </p:sp>
      <p:sp>
        <p:nvSpPr>
          <p:cNvPr id="2" name="Прямоугольник 1"/>
          <p:cNvSpPr/>
          <p:nvPr/>
        </p:nvSpPr>
        <p:spPr>
          <a:xfrm>
            <a:off x="1526155" y="260648"/>
            <a:ext cx="5500224" cy="1908215"/>
          </a:xfrm>
          <a:prstGeom prst="rect">
            <a:avLst/>
          </a:prstGeom>
          <a:blipFill>
            <a:blip r:embed="rId2" cstate="print"/>
            <a:tile tx="0" ty="0" sx="100000" sy="100000" flip="none" algn="tl"/>
          </a:blipFill>
        </p:spPr>
        <p:style>
          <a:lnRef idx="0">
            <a:schemeClr val="dk1"/>
          </a:lnRef>
          <a:fillRef idx="3">
            <a:schemeClr val="dk1"/>
          </a:fillRef>
          <a:effectRef idx="3">
            <a:schemeClr val="dk1"/>
          </a:effectRef>
          <a:fontRef idx="minor">
            <a:schemeClr val="lt1"/>
          </a:fontRef>
        </p:style>
        <p:txBody>
          <a:bodyPr wrap="none">
            <a:spAutoFit/>
          </a:bodyPr>
          <a:lstStyle/>
          <a:p>
            <a:pPr>
              <a:defRPr/>
            </a:pPr>
            <a:r>
              <a:rPr lang="en-US" sz="2800" dirty="0" smtClean="0">
                <a:solidFill>
                  <a:srgbClr val="FF0000"/>
                </a:solidFill>
              </a:rPr>
              <a:t>      </a:t>
            </a:r>
          </a:p>
          <a:p>
            <a:pPr indent="342900" algn="just"/>
            <a:r>
              <a:rPr lang="en-US" sz="1000" dirty="0" smtClean="0">
                <a:solidFill>
                  <a:prstClr val="white"/>
                </a:solidFill>
                <a:cs typeface="Times New Roman" pitchFamily="18" charset="0"/>
              </a:rPr>
              <a:t>2</a:t>
            </a:r>
            <a:r>
              <a:rPr lang="sq-AL" sz="1000" dirty="0" smtClean="0">
                <a:solidFill>
                  <a:prstClr val="white"/>
                </a:solidFill>
                <a:cs typeface="Times New Roman" pitchFamily="18" charset="0"/>
              </a:rPr>
              <a:t>1</a:t>
            </a:r>
            <a:r>
              <a:rPr lang="uz-Cyrl-UZ" b="1" dirty="0" smtClean="0">
                <a:solidFill>
                  <a:prstClr val="black"/>
                </a:solidFill>
                <a:ea typeface="Times New Roman"/>
              </a:rPr>
              <a:t>Zähmet şertnamasy we ony baglaşmagyň tertibi</a:t>
            </a:r>
            <a:r>
              <a:rPr lang="uz-Cyrl-UZ" b="1" dirty="0">
                <a:solidFill>
                  <a:prstClr val="black"/>
                </a:solidFill>
                <a:ea typeface="Times New Roman"/>
              </a:rPr>
              <a:t> </a:t>
            </a:r>
            <a:r>
              <a:rPr lang="en-US" b="1" dirty="0" smtClean="0">
                <a:solidFill>
                  <a:prstClr val="black"/>
                </a:solidFill>
                <a:ea typeface="Times New Roman"/>
              </a:rPr>
              <a:t> </a:t>
            </a:r>
            <a:endParaRPr lang="uz-Cyrl-UZ" b="1" dirty="0" smtClean="0">
              <a:solidFill>
                <a:prstClr val="black"/>
              </a:solidFill>
              <a:ea typeface="Times New Roman"/>
            </a:endParaRPr>
          </a:p>
          <a:p>
            <a:pPr indent="342900" algn="just"/>
            <a:endParaRPr lang="ru-RU" sz="1600" dirty="0" smtClean="0">
              <a:solidFill>
                <a:prstClr val="black"/>
              </a:solidFill>
              <a:ea typeface="Times New Roman"/>
            </a:endParaRPr>
          </a:p>
          <a:p>
            <a:pPr>
              <a:defRPr/>
            </a:pPr>
            <a:r>
              <a:rPr lang="ru-RU" sz="1000" dirty="0" smtClean="0">
                <a:solidFill>
                  <a:prstClr val="white"/>
                </a:solidFill>
                <a:cs typeface="Times New Roman" pitchFamily="18" charset="0"/>
              </a:rPr>
              <a:t>-</a:t>
            </a:r>
            <a:r>
              <a:rPr lang="ru-RU" sz="1000" dirty="0" err="1" smtClean="0">
                <a:solidFill>
                  <a:prstClr val="white"/>
                </a:solidFill>
                <a:cs typeface="Times New Roman" pitchFamily="18" charset="0"/>
              </a:rPr>
              <a:t>nji</a:t>
            </a:r>
            <a:r>
              <a:rPr lang="sq-AL" sz="1000" dirty="0" smtClean="0">
                <a:solidFill>
                  <a:prstClr val="white"/>
                </a:solidFill>
                <a:cs typeface="Times New Roman" pitchFamily="18" charset="0"/>
              </a:rPr>
              <a:t> madda</a:t>
            </a:r>
            <a:endParaRPr lang="tk-TM" sz="2800" dirty="0" smtClean="0">
              <a:solidFill>
                <a:prstClr val="white"/>
              </a:solidFill>
              <a:cs typeface="Times New Roman" pitchFamily="18" charset="0"/>
            </a:endParaRPr>
          </a:p>
          <a:p>
            <a:pPr>
              <a:defRPr/>
            </a:pPr>
            <a:endParaRPr lang="ru-RU" sz="1000" dirty="0" smtClean="0">
              <a:solidFill>
                <a:sysClr val="windowText" lastClr="000000"/>
              </a:solidFill>
            </a:endParaRPr>
          </a:p>
          <a:p>
            <a:pPr>
              <a:defRPr/>
            </a:pPr>
            <a:r>
              <a:rPr lang="ru-RU" dirty="0" smtClean="0">
                <a:solidFill>
                  <a:srgbClr val="FF0000"/>
                </a:solidFill>
              </a:rPr>
              <a:t/>
            </a:r>
            <a:br>
              <a:rPr lang="ru-RU" dirty="0" smtClean="0">
                <a:solidFill>
                  <a:srgbClr val="FF0000"/>
                </a:solidFill>
              </a:rPr>
            </a:br>
            <a:endParaRPr lang="ru-RU" b="1" kern="0" dirty="0" smtClean="0">
              <a:solidFill>
                <a:srgbClr val="FF0000"/>
              </a:solidFill>
              <a:latin typeface="Calibri"/>
            </a:endParaRPr>
          </a:p>
        </p:txBody>
      </p:sp>
      <p:sp>
        <p:nvSpPr>
          <p:cNvPr id="4" name="Прямоугольник 3"/>
          <p:cNvSpPr/>
          <p:nvPr/>
        </p:nvSpPr>
        <p:spPr>
          <a:xfrm>
            <a:off x="611560" y="1484784"/>
            <a:ext cx="7776864" cy="4678204"/>
          </a:xfrm>
          <a:prstGeom prst="rect">
            <a:avLst/>
          </a:prstGeom>
          <a:blipFill>
            <a:blip r:embed="rId3" cstate="print"/>
            <a:tile tx="0" ty="0" sx="100000" sy="100000" flip="none" algn="tl"/>
          </a:blipFill>
        </p:spPr>
        <p:style>
          <a:lnRef idx="1">
            <a:schemeClr val="dk1"/>
          </a:lnRef>
          <a:fillRef idx="2">
            <a:schemeClr val="dk1"/>
          </a:fillRef>
          <a:effectRef idx="1">
            <a:schemeClr val="dk1"/>
          </a:effectRef>
          <a:fontRef idx="minor">
            <a:schemeClr val="dk1"/>
          </a:fontRef>
        </p:style>
        <p:txBody>
          <a:bodyPr wrap="square">
            <a:spAutoFit/>
          </a:bodyPr>
          <a:lstStyle/>
          <a:p>
            <a:pPr indent="342900" algn="just"/>
            <a:r>
              <a:rPr lang="en-US" b="1" dirty="0">
                <a:solidFill>
                  <a:prstClr val="black"/>
                </a:solidFill>
                <a:ea typeface="Times New Roman"/>
              </a:rPr>
              <a:t> </a:t>
            </a:r>
            <a:endParaRPr lang="ru-RU" sz="1600" dirty="0">
              <a:solidFill>
                <a:prstClr val="black"/>
              </a:solidFill>
              <a:ea typeface="Times New Roman"/>
            </a:endParaRPr>
          </a:p>
          <a:p>
            <a:pPr marL="285750" indent="-285750" algn="just">
              <a:buFont typeface="Arial" pitchFamily="34" charset="0"/>
              <a:buChar char="•"/>
            </a:pPr>
            <a:r>
              <a:rPr lang="uz-Cyrl-UZ" sz="2000" dirty="0" smtClean="0">
                <a:solidFill>
                  <a:prstClr val="black"/>
                </a:solidFill>
                <a:ea typeface="Times New Roman"/>
              </a:rPr>
              <a:t>         </a:t>
            </a:r>
            <a:r>
              <a:rPr lang="uz-Cyrl-UZ" sz="2000" dirty="0" smtClean="0">
                <a:solidFill>
                  <a:srgbClr val="002060"/>
                </a:solidFill>
                <a:ea typeface="Times New Roman"/>
              </a:rPr>
              <a:t>Zähmet şertnamasy – munuň özi iş beriji bilen işgäriň arasyndaky zähmet gatnaşyklarynda taraplaryň özara esasy hukuklaryny we borçlaryny belleýän ylalaşyk bolup, oňa laýyklykda iş beriji şertlenilen zähmet borçlary boýunça işgäre iş (iş </a:t>
            </a:r>
            <a:r>
              <a:rPr lang="sq-AL" sz="2000" dirty="0" smtClean="0">
                <a:solidFill>
                  <a:srgbClr val="002060"/>
                </a:solidFill>
                <a:ea typeface="Times New Roman"/>
              </a:rPr>
              <a:t>ý</a:t>
            </a:r>
            <a:r>
              <a:rPr lang="uz-Cyrl-UZ" sz="2000" dirty="0" smtClean="0">
                <a:solidFill>
                  <a:srgbClr val="002060"/>
                </a:solidFill>
                <a:ea typeface="Times New Roman"/>
              </a:rPr>
              <a:t>erini) bermäge, </a:t>
            </a:r>
            <a:r>
              <a:rPr lang="en-US" dirty="0" smtClean="0">
                <a:solidFill>
                  <a:prstClr val="black"/>
                </a:solidFill>
                <a:ea typeface="Times New Roman"/>
              </a:rPr>
              <a:t>z</a:t>
            </a:r>
            <a:r>
              <a:rPr lang="uz-Cyrl-UZ" dirty="0" smtClean="0">
                <a:solidFill>
                  <a:prstClr val="black"/>
                </a:solidFill>
                <a:ea typeface="Times New Roman"/>
              </a:rPr>
              <a:t>ähmet</a:t>
            </a:r>
            <a:r>
              <a:rPr lang="uz-Cyrl-UZ" sz="2000" dirty="0" smtClean="0">
                <a:solidFill>
                  <a:srgbClr val="002060"/>
                </a:solidFill>
                <a:ea typeface="Times New Roman"/>
              </a:rPr>
              <a:t> </a:t>
            </a:r>
            <a:r>
              <a:rPr lang="en-US" sz="2000" dirty="0">
                <a:solidFill>
                  <a:srgbClr val="002060"/>
                </a:solidFill>
                <a:ea typeface="Times New Roman"/>
              </a:rPr>
              <a:t>k</a:t>
            </a:r>
            <a:r>
              <a:rPr lang="uz-Cyrl-UZ" sz="2000" dirty="0" smtClean="0">
                <a:solidFill>
                  <a:srgbClr val="002060"/>
                </a:solidFill>
                <a:ea typeface="Times New Roman"/>
              </a:rPr>
              <a:t>odeksde we Türkmenistanyň gaýry kadalaşdyryjy hukuk namalarynda göz öňünde tutulan zähmet şertlerini üpjün etmäge, zähmet hakyny öz wagtynda we doly möçberde tölemäge borçlanýar, işgär bolsa şu şertnamada kesgitlenilen zähmet borçlaryny </a:t>
            </a:r>
            <a:r>
              <a:rPr lang="sq-AL" sz="2000" dirty="0" smtClean="0">
                <a:solidFill>
                  <a:srgbClr val="002060"/>
                </a:solidFill>
                <a:ea typeface="Times New Roman"/>
              </a:rPr>
              <a:t>ý</a:t>
            </a:r>
            <a:r>
              <a:rPr lang="uz-Cyrl-UZ" sz="2000" dirty="0" smtClean="0">
                <a:solidFill>
                  <a:srgbClr val="002060"/>
                </a:solidFill>
                <a:ea typeface="Times New Roman"/>
              </a:rPr>
              <a:t>erine </a:t>
            </a:r>
            <a:r>
              <a:rPr lang="sq-AL" sz="2000" dirty="0" smtClean="0">
                <a:solidFill>
                  <a:srgbClr val="002060"/>
                </a:solidFill>
                <a:ea typeface="Times New Roman"/>
              </a:rPr>
              <a:t>ý</a:t>
            </a:r>
            <a:r>
              <a:rPr lang="uz-Cyrl-UZ" sz="2000" dirty="0" smtClean="0">
                <a:solidFill>
                  <a:srgbClr val="002060"/>
                </a:solidFill>
                <a:ea typeface="Times New Roman"/>
              </a:rPr>
              <a:t>etirmäge, </a:t>
            </a:r>
            <a:r>
              <a:rPr lang="sq-AL" sz="2000" dirty="0" smtClean="0">
                <a:solidFill>
                  <a:srgbClr val="002060"/>
                </a:solidFill>
                <a:ea typeface="Times New Roman"/>
              </a:rPr>
              <a:t>kärhananyň </a:t>
            </a:r>
            <a:r>
              <a:rPr lang="uz-Cyrl-UZ" sz="2000" dirty="0" smtClean="0">
                <a:solidFill>
                  <a:srgbClr val="002060"/>
                </a:solidFill>
                <a:ea typeface="Times New Roman"/>
              </a:rPr>
              <a:t>içerki zähmet düzgün-tertip kadalaryny we </a:t>
            </a:r>
            <a:r>
              <a:rPr lang="uz-Cyrl-UZ" sz="2000" dirty="0">
                <a:solidFill>
                  <a:srgbClr val="002060"/>
                </a:solidFill>
                <a:ea typeface="Times New Roman"/>
              </a:rPr>
              <a:t>zähmet şertnamasynda, köpçülikleýin şertnamada (ylalaşykda) göz </a:t>
            </a:r>
            <a:r>
              <a:rPr lang="uz-Cyrl-UZ" sz="2000" dirty="0" smtClean="0">
                <a:solidFill>
                  <a:srgbClr val="002060"/>
                </a:solidFill>
                <a:ea typeface="Times New Roman"/>
              </a:rPr>
              <a:t>öňünde </a:t>
            </a:r>
            <a:r>
              <a:rPr lang="uz-Cyrl-UZ" sz="2000" dirty="0">
                <a:solidFill>
                  <a:srgbClr val="002060"/>
                </a:solidFill>
                <a:ea typeface="Times New Roman"/>
              </a:rPr>
              <a:t>tutulan gaýry kanuny borçnamalary berjaý etmäge borçlanýar.</a:t>
            </a:r>
            <a:endParaRPr lang="ru-RU" sz="2000" dirty="0">
              <a:solidFill>
                <a:srgbClr val="002060"/>
              </a:solidFill>
              <a:ea typeface="Times New Roman"/>
            </a:endParaRPr>
          </a:p>
          <a:p>
            <a:pPr marL="285750" indent="-285750" algn="just">
              <a:buFont typeface="Arial" pitchFamily="34" charset="0"/>
              <a:buChar char="•"/>
            </a:pPr>
            <a:r>
              <a:rPr lang="uz-Cyrl-UZ" sz="2000" dirty="0" smtClean="0">
                <a:solidFill>
                  <a:srgbClr val="002060"/>
                </a:solidFill>
                <a:ea typeface="Times New Roman"/>
              </a:rPr>
              <a:t>        Zähmet </a:t>
            </a:r>
            <a:r>
              <a:rPr lang="uz-Cyrl-UZ" sz="2000" dirty="0">
                <a:solidFill>
                  <a:srgbClr val="002060"/>
                </a:solidFill>
                <a:ea typeface="Times New Roman"/>
              </a:rPr>
              <a:t>şertnamasy adamyň ýazmaça arzasynyň esasynda iş berijiniň ony işe kabul etmek hakyndaky buýrugy çykarmagy arkaly baglaşylýar</a:t>
            </a:r>
            <a:r>
              <a:rPr lang="uz-Cyrl-UZ" sz="2000" dirty="0" smtClean="0">
                <a:solidFill>
                  <a:srgbClr val="002060"/>
                </a:solidFill>
                <a:ea typeface="Times New Roman"/>
              </a:rPr>
              <a:t>.</a:t>
            </a:r>
            <a:r>
              <a:rPr lang="uz-Cyrl-UZ" sz="2000" dirty="0">
                <a:ea typeface="Times New Roman"/>
              </a:rPr>
              <a:t> </a:t>
            </a:r>
            <a:endParaRPr lang="ru-RU" sz="2000" dirty="0">
              <a:solidFill>
                <a:srgbClr val="002060"/>
              </a:solidFill>
              <a:ea typeface="Times New Roman"/>
            </a:endParaRPr>
          </a:p>
        </p:txBody>
      </p:sp>
    </p:spTree>
    <p:extLst>
      <p:ext uri="{BB962C8B-B14F-4D97-AF65-F5344CB8AC3E}">
        <p14:creationId xmlns:p14="http://schemas.microsoft.com/office/powerpoint/2010/main" val="428761680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1464</TotalTime>
  <Words>980</Words>
  <Application>Microsoft Office PowerPoint</Application>
  <PresentationFormat>Экран (4:3)</PresentationFormat>
  <Paragraphs>191</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Calibri</vt:lpstr>
      <vt:lpstr>Calibri Light</vt:lpstr>
      <vt:lpstr>Tahoma</vt:lpstr>
      <vt:lpstr>Times New Roman</vt:lpstr>
      <vt:lpstr>Тема Office</vt:lpstr>
      <vt:lpstr>Презентация PowerPoint</vt:lpstr>
      <vt:lpstr>                                                                                                                   Edebiýat </vt:lpstr>
      <vt:lpstr>Презентация PowerPoint</vt:lpstr>
      <vt:lpstr>Презентация PowerPoint</vt:lpstr>
      <vt:lpstr>Презентация PowerPoint</vt:lpstr>
      <vt:lpstr>   Zähmet gatnaşyklarynyň   taraplary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Zähmet şertnamasyny bes etmek (ýatyrmak)</vt:lpstr>
      <vt:lpstr>                                  Zähmet şertnamasynyň bes edilen (ýatyrylan) gününde iş beriji işgäre onuň zähmet depderçesini we zähmet şertnamasyny bes etmek (ýatyrmak) hakyndaky buýrugyň nusgasyny bermäge borçludyr.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tdngi</dc:creator>
  <cp:lastModifiedBy>Admin</cp:lastModifiedBy>
  <cp:revision>235</cp:revision>
  <dcterms:modified xsi:type="dcterms:W3CDTF">2020-10-15T09:50:09Z</dcterms:modified>
</cp:coreProperties>
</file>