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80" r:id="rId22"/>
    <p:sldId id="283" r:id="rId23"/>
    <p:sldId id="282" r:id="rId24"/>
    <p:sldId id="284" r:id="rId25"/>
    <p:sldId id="281" r:id="rId26"/>
    <p:sldId id="28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F88E0-E1B2-471A-84BB-FF0265DE717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03C8-3129-4C10-8FC0-5D9CFCF8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9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7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0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2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1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0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7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03C8-3129-4C10-8FC0-5D9CFCF8B86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4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6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9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54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7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87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1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6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5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8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4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4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1417-0D76-41F0-BA8C-04B7BB010DB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E3D2A8-BAA8-46B8-88BD-FE222B01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204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tk-TM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k-TM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HIMIKI TERMODINAMIKANYŇ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				</a:t>
            </a:r>
            <a:r>
              <a:rPr lang="tk-TM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ESASY DÜŞÜNJELERI</a:t>
            </a: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2081"/>
            <a:ext cx="12191999" cy="4785919"/>
          </a:xfrm>
        </p:spPr>
        <p:txBody>
          <a:bodyPr/>
          <a:lstStyle/>
          <a:p>
            <a:pPr algn="l"/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Meýilnama:</a:t>
            </a: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dirty="0" smtClean="0"/>
              <a:t>    </a:t>
            </a:r>
            <a:endParaRPr lang="en-US" sz="3600" dirty="0" smtClean="0"/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Termodinamiki ulgam</a:t>
            </a:r>
          </a:p>
          <a:p>
            <a:pPr algn="l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		 2) Termodinamiki parametrler</a:t>
            </a:r>
          </a:p>
          <a:p>
            <a:pPr algn="l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		 3) Energiýanyň saklanma kanuny</a:t>
            </a:r>
          </a:p>
          <a:p>
            <a:pPr algn="l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Içerki energiýa we entalpiýa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8723"/>
            <a:ext cx="12130480" cy="7088697"/>
          </a:xfrm>
        </p:spPr>
        <p:txBody>
          <a:bodyPr>
            <a:norm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ululyk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entalpiýa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sözünden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gyzdyrmak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		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Entalpiýa</a:t>
            </a:r>
            <a:r>
              <a:rPr lang="tk-TM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giňän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sistemanyň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izohora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prosesinde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reaksiýanyň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energetiki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sistemanyň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energiýasynyň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üýtgemegine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k-TM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izobara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hadysasy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sistemanyň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entalpiýasynyň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üýtgemegine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‑a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8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24" y="0"/>
            <a:ext cx="12057776" cy="6858000"/>
          </a:xfrm>
        </p:spPr>
        <p:txBody>
          <a:bodyPr/>
          <a:lstStyle/>
          <a:p>
            <a:pPr indent="179705" algn="just">
              <a:lnSpc>
                <a:spcPct val="107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Hemişelik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basyşda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geçýän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reaksiýanyň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energetiki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		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hemişelik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göwrümde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geçýäniňkiden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tapawutlanýar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Himiki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reaksiýalaryň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aglabasy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bilşimiz ýaly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hemişelik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basyşda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aşýar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Şonuň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gelejekde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ünsi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izobar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proseslere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bereris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şol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yň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energetiki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effektine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sistemanyň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entalpiýasynyň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bereris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477" y="0"/>
            <a:ext cx="8911687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850"/>
              </a:spcBef>
              <a:spcAft>
                <a:spcPts val="565"/>
              </a:spcAft>
            </a:pPr>
            <a:r>
              <a:rPr lang="tk-TM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hasaplamalar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6745"/>
            <a:ext cx="12191999" cy="6101255"/>
          </a:xfrm>
        </p:spPr>
        <p:txBody>
          <a:bodyPr/>
          <a:lstStyle/>
          <a:p>
            <a:pPr indent="179705" algn="just">
              <a:lnSpc>
                <a:spcPct val="107000"/>
              </a:lnSpc>
            </a:pP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Reaksiýalaryň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effektleri</a:t>
            </a:r>
            <a:r>
              <a:rPr lang="tk-TM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 ölçemek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eksperimental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tejribeleriň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hasaplamalaryň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kesgitlenilýär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energiýanyň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entalpiýanyň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absolýut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bahalarynyň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kesgitläp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bolm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belläp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geçmeli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Ýöne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hasaplamalar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möhüm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däl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çünki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prosesiň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energetiki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ýagdaýynyň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bahalarynyň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wajyp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bolup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durýar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5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23" y="0"/>
            <a:ext cx="12133278" cy="6858000"/>
          </a:xfrm>
        </p:spPr>
        <p:txBody>
          <a:bodyPr>
            <a:normAutofit/>
          </a:bodyPr>
          <a:lstStyle/>
          <a:p>
            <a:r>
              <a:rPr lang="tk-TM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Ekzotermiki</a:t>
            </a:r>
            <a:r>
              <a:rPr lang="en-US" sz="3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reaksiýalarda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ýylylyk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bölünip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			   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çykýar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ýagny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sistemanyň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entalpiýasy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ýa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-da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içki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energiýasy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kiçelýär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we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olar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üçin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we </a:t>
            </a:r>
            <a:r>
              <a:rPr lang="ru-RU" sz="38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otrisatel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bahalara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eýe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bolýarlar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k-TM" sz="3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	        						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Ekzotermiki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täsirleşmelere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esasan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birleşme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reaksiýalary</a:t>
            </a:r>
            <a:r>
              <a:rPr lang="tk-TM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k-TM" sz="3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tk-TM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Endotermiki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reaksiýalarda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ýylylyk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siňdirilýär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kabul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ed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lip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alynýar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ýagny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sistemanyň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entalpiýasy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ýa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-da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içki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energiýasy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artýar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ýagny </a:t>
            </a:r>
            <a:r>
              <a:rPr lang="ru-RU" sz="36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ýa-da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položitel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bahalara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eýe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bolýarlar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		</a:t>
            </a:r>
            <a:r>
              <a:rPr lang="tk-TM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	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ndotermik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täsirleşmelere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dargama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reaksiýalary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degişlidirler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891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pPr indent="0" algn="just">
              <a:lnSpc>
                <a:spcPct val="107000"/>
              </a:lnSpc>
              <a:buNone/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Ýanmak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metallaryň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galogenler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							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täsirleşmeleri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neýtrallaşma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bitaraplaşma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we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beýlekiler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ekzotermiki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reaksiýalardyrlar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-den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-den we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-den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ammiak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ş.m.-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bolsa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endotermiki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täsirleşmelerdirler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Belläp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geçişimiz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ýaly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ekzotermiki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täsirleşmelerde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(+)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endotermiki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bolsa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(–)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 eýe bolýar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k-TM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tk-TM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6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+ 1/2 O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= 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O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suw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+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(+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285,9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kJ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ol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Aft>
                <a:spcPts val="285"/>
              </a:spcAft>
              <a:buNone/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1/2 N</a:t>
            </a:r>
            <a:r>
              <a:rPr lang="en-US" sz="36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+ 1/2 O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= NO  –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(– 90,4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kJ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mol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0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8" y="0"/>
            <a:ext cx="11960353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prosesleriň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energetiki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effektlerini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deňeşdirmek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mümkinçiligi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tk-TM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termohimiki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hasaplamal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maddanyň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 edip alynýar,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101325 Pa we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25°C (298,15 K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effektlerini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,  	  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belgilemek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+2H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2NaOH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(ekzoterm)</a:t>
            </a:r>
          </a:p>
          <a:p>
            <a:pPr marL="0" indent="0">
              <a:buNone/>
            </a:pP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el-G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oterm)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k-TM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r>
              <a:rPr lang="tk-TM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+2H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2NaOH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k-TM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- 281 kJ/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k-TM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+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 kJ/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tk-TM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k-TM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endParaRPr lang="ru-RU" sz="4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56" y="2024160"/>
            <a:ext cx="1180318" cy="80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29" y="2025820"/>
            <a:ext cx="1261241" cy="80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7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171" y="0"/>
            <a:ext cx="11864829" cy="6857999"/>
          </a:xfrm>
        </p:spPr>
        <p:txBody>
          <a:bodyPr>
            <a:normAutofit/>
          </a:bodyPr>
          <a:lstStyle/>
          <a:p>
            <a:pPr indent="179705" algn="just">
              <a:lnSpc>
                <a:spcPct val="107000"/>
              </a:lnSpc>
            </a:pPr>
            <a:r>
              <a:rPr lang="tk-TM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 üçin 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emperaturanyň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		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effektlerine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ujypsyz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edýär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Meselem</a:t>
            </a:r>
            <a:r>
              <a:rPr lang="tk-TM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grafit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+ CO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= 2CO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temperaturanyň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500-den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çenli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ýokarlanmagy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effektiniň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173-den 165 kJ,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5%-e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çenli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kiçelmegine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getirýär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lnSpc>
                <a:spcPct val="107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US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5·10</a:t>
            </a:r>
            <a:r>
              <a:rPr lang="en-US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Pa-a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çenli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ýokarlandyrylanda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565"/>
              </a:spcBef>
              <a:spcAft>
                <a:spcPts val="565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1/2 N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+ 3/2 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= NH</a:t>
            </a:r>
            <a:r>
              <a:rPr lang="en-US" sz="36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reaksiýanyň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bary-ýogy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peselýär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8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pPr indent="0" algn="just">
              <a:lnSpc>
                <a:spcPct val="107000"/>
              </a:lnSpc>
              <a:buNone/>
            </a:pP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Himiki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reaksiýalar</a:t>
            </a: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yň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effektiniň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görkezilmegi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	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getirilen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deňlemelerine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deňlemeler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diýilýär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suwuň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sinteziniň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reaksiýasynyň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deňlemesi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aşakdaky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görnüşde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bolýar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565"/>
              </a:spcBef>
              <a:spcAft>
                <a:spcPts val="565"/>
              </a:spcAft>
              <a:buNone/>
            </a:pPr>
            <a:r>
              <a:rPr lang="tk-TM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+ 1/2 O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gaz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suw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+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(+ 285,9</a:t>
            </a:r>
            <a:r>
              <a:rPr lang="tk-TM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kJ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565"/>
              </a:spcBef>
              <a:spcAft>
                <a:spcPts val="565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Himiki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täsirleşmäniň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ýylylygy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getirilýär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(kJ/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Şonuň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termohimiki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täsirleşmelerde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drob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koeffisiýentler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ulanylýar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Şeýle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ter-mohimiki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deňlemelerde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täsirleşýän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reagirleşýän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we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emele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gelýän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maddalaryň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fazalaýyn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polimorf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modifikasiýasy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görkezilýär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suwuk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kristalliki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erän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beýlekiler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574" y="285227"/>
            <a:ext cx="10561740" cy="61673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q-A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 edilende içki energiýanyň üýtgemegi</a:t>
            </a:r>
            <a:r>
              <a:rPr lang="sq-A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q-A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Näme üçin gysylmada ýa-da giňelmede jisimiň içki energiýasy üýtgeýär?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Gazyň gysylýan prosesinde onuň temperaturasynyň üýtgeýşiniň sebäbi aşakdakydan ybaratdyr: </a:t>
            </a:r>
            <a:r>
              <a:rPr lang="sq-AL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gazyň molekulalary hereket edýän porşen bilen </a:t>
            </a:r>
            <a:r>
              <a:rPr lang="sq-AL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maý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q-AL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şgak </a:t>
            </a:r>
            <a:r>
              <a:rPr lang="sq-AL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çaknyşanlarynda olaryň kinetik energiýasy üýtgeýär.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97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293297"/>
            <a:ext cx="11093569" cy="6038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8" y="1397478"/>
            <a:ext cx="10127412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1"/>
            <a:ext cx="11972544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Maddalaryň arasyndaky täsirleşmeleriň proseslerini        </a:t>
            </a:r>
          </a:p>
          <a:p>
            <a:pPr marL="0" indent="0">
              <a:buNone/>
            </a:pPr>
            <a:r>
              <a:rPr lang="tk-TM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termodinamiki usullar bilen öwrenýän fiziki himiýanyň bölümine </a:t>
            </a:r>
            <a:r>
              <a:rPr lang="tk-TM" sz="4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himiki termodinamika 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diýilýär.                 Himiki t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ermodinamika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äsirleşmeleriň energetiki effektleriniň maglumatlary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tehnologiki hadysalaryň ýylylyk balanslaryny, birleşmeleriň gurluşyny we olaryň </a:t>
            </a:r>
            <a:r>
              <a:rPr lang="tk-TM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himiki 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hadysalaryny, </a:t>
            </a:r>
            <a:r>
              <a:rPr lang="tk-TM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täsirleşme </a:t>
            </a:r>
            <a:r>
              <a:rPr lang="tk-TM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ukybyny kesgitlemäge we hasaplamaga mümkinçilik berýän esasy ugurlaryň biridir.</a:t>
            </a:r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Adatça himiki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täsirleşmeler 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hemişelik basyşda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meselem, açyk kolbada 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hemişelik göwrümde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geçirýärler. Hemişelik 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basyşda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bolup geçýän hadysalara </a:t>
            </a:r>
            <a:r>
              <a:rPr lang="tk-TM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izobar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hemişelik 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göwrümde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 geçýän hadysalara bolsa </a:t>
            </a:r>
            <a:r>
              <a:rPr lang="tk-TM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izohor</a:t>
            </a:r>
            <a:r>
              <a:rPr lang="tk-TM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hadysalar diýilýär.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65825"/>
            <a:ext cx="11277599" cy="586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q-A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Tersine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eger gaz giňelýän bolsa, onda daşlaşýan porşen bilen çaknyşanlaryndan soň molekulalaryň tizlikleri kiçelýär, şonuň netijesinde-de gaz sowaýar.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Gysylmada ýa-da giňelmede molekulalaryň özara täsirleriniň orta potensial energiýasy hem üýtgeýär, çünki şonda molekulalaryň arasyndaky orta aralyk üýtgeýär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89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1188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0"/>
            <a:ext cx="1200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" y="0"/>
            <a:ext cx="1204569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0"/>
            <a:ext cx="1200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0"/>
            <a:ext cx="12021312" cy="26212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688" y="2901696"/>
            <a:ext cx="1202131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5344"/>
            <a:ext cx="11704320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0"/>
            <a:ext cx="12021312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k-TM" sz="3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</a:t>
            </a:r>
            <a:r>
              <a:rPr lang="tk-TM" sz="1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Himiki </a:t>
            </a:r>
            <a:r>
              <a:rPr lang="tk-TM" sz="10000" dirty="0">
                <a:solidFill>
                  <a:srgbClr val="FF0000"/>
                </a:solidFill>
                <a:latin typeface="Arial Black" panose="020B0A04020102020204" pitchFamily="34" charset="0"/>
              </a:rPr>
              <a:t>termodinamika </a:t>
            </a:r>
            <a:r>
              <a:rPr lang="tk-TM" sz="10000" dirty="0">
                <a:latin typeface="Arial Black" panose="020B0A04020102020204" pitchFamily="34" charset="0"/>
              </a:rPr>
              <a:t>– (</a:t>
            </a:r>
            <a:r>
              <a:rPr lang="tk-TM" sz="8000" dirty="0">
                <a:latin typeface="Arial Black" panose="020B0A04020102020204" pitchFamily="34" charset="0"/>
              </a:rPr>
              <a:t>termo-temperatura, </a:t>
            </a:r>
            <a:r>
              <a:rPr lang="tk-TM" sz="8000" dirty="0" smtClean="0">
                <a:latin typeface="Arial Black" panose="020B0A04020102020204" pitchFamily="34" charset="0"/>
              </a:rPr>
              <a:t>dinamika</a:t>
            </a:r>
            <a:r>
              <a:rPr lang="en-US" sz="8000" dirty="0" smtClean="0">
                <a:latin typeface="Arial Black" panose="020B0A04020102020204" pitchFamily="34" charset="0"/>
              </a:rPr>
              <a:t>-</a:t>
            </a:r>
            <a:r>
              <a:rPr lang="tk-TM" sz="8000" dirty="0" smtClean="0">
                <a:latin typeface="Arial Black" panose="020B0A04020102020204" pitchFamily="34" charset="0"/>
              </a:rPr>
              <a:t>güýç</a:t>
            </a:r>
            <a:r>
              <a:rPr lang="tk-TM" sz="8000" dirty="0">
                <a:latin typeface="Arial Black" panose="020B0A04020102020204" pitchFamily="34" charset="0"/>
              </a:rPr>
              <a:t>, iş, hereket</a:t>
            </a:r>
            <a:r>
              <a:rPr lang="tk-TM" sz="10000" dirty="0">
                <a:latin typeface="Arial Black" panose="020B0A04020102020204" pitchFamily="34" charset="0"/>
              </a:rPr>
              <a:t>) </a:t>
            </a:r>
            <a:r>
              <a:rPr lang="en-US" sz="10000" dirty="0" smtClean="0">
                <a:latin typeface="Arial Black" panose="020B0A040201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10000" dirty="0">
                <a:latin typeface="Arial Black" panose="020B0A04020102020204" pitchFamily="34" charset="0"/>
              </a:rPr>
              <a:t> </a:t>
            </a:r>
            <a:r>
              <a:rPr lang="en-US" sz="10000" dirty="0" smtClean="0">
                <a:latin typeface="Arial Black" panose="020B0A04020102020204" pitchFamily="34" charset="0"/>
              </a:rPr>
              <a:t>            </a:t>
            </a:r>
            <a:r>
              <a:rPr lang="tk-TM" sz="10000" dirty="0" smtClean="0">
                <a:latin typeface="Arial Black" panose="020B0A04020102020204" pitchFamily="34" charset="0"/>
              </a:rPr>
              <a:t>himiki </a:t>
            </a:r>
            <a:r>
              <a:rPr lang="tk-TM" sz="10000" dirty="0">
                <a:latin typeface="Arial Black" panose="020B0A04020102020204" pitchFamily="34" charset="0"/>
              </a:rPr>
              <a:t>reaksiýa döwründe </a:t>
            </a:r>
            <a:r>
              <a:rPr lang="tk-TM" sz="10000" dirty="0" smtClean="0">
                <a:latin typeface="Arial Black" panose="020B0A04020102020204" pitchFamily="34" charset="0"/>
              </a:rPr>
              <a:t>energiýanyň</a:t>
            </a:r>
            <a:r>
              <a:rPr lang="en-US" sz="10000" dirty="0" smtClean="0"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latin typeface="Arial Black" panose="020B0A04020102020204" pitchFamily="34" charset="0"/>
              </a:rPr>
              <a:t>öwrülmelerini </a:t>
            </a:r>
            <a:r>
              <a:rPr lang="tk-TM" sz="10000" dirty="0">
                <a:latin typeface="Arial Black" panose="020B0A04020102020204" pitchFamily="34" charset="0"/>
              </a:rPr>
              <a:t>we </a:t>
            </a:r>
            <a:r>
              <a:rPr lang="en-US" sz="10000" dirty="0" smtClean="0">
                <a:latin typeface="Arial Black" panose="020B0A040201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10000" dirty="0">
                <a:latin typeface="Arial Black" panose="020B0A04020102020204" pitchFamily="34" charset="0"/>
              </a:rPr>
              <a:t> </a:t>
            </a:r>
            <a:r>
              <a:rPr lang="en-US" sz="10000" dirty="0" smtClean="0">
                <a:latin typeface="Arial Black" panose="020B0A04020102020204" pitchFamily="34" charset="0"/>
              </a:rPr>
              <a:t>            </a:t>
            </a:r>
            <a:r>
              <a:rPr lang="tk-TM" sz="10000" dirty="0" smtClean="0">
                <a:latin typeface="Arial Black" panose="020B0A04020102020204" pitchFamily="34" charset="0"/>
              </a:rPr>
              <a:t>himiki </a:t>
            </a:r>
            <a:r>
              <a:rPr lang="tk-TM" sz="10000" dirty="0">
                <a:latin typeface="Arial Black" panose="020B0A04020102020204" pitchFamily="34" charset="0"/>
              </a:rPr>
              <a:t>ulgamalaryň peýdaly işi </a:t>
            </a:r>
            <a:r>
              <a:rPr lang="tk-TM" sz="10000" dirty="0" smtClean="0">
                <a:latin typeface="Arial Black" panose="020B0A04020102020204" pitchFamily="34" charset="0"/>
              </a:rPr>
              <a:t>ýerine</a:t>
            </a:r>
            <a:r>
              <a:rPr lang="en-US" sz="10000" dirty="0" smtClean="0"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latin typeface="Arial Black" panose="020B0A04020102020204" pitchFamily="34" charset="0"/>
              </a:rPr>
              <a:t>ýetirmegini </a:t>
            </a:r>
            <a:r>
              <a:rPr lang="tk-TM" sz="10000" dirty="0">
                <a:latin typeface="Arial Black" panose="020B0A04020102020204" pitchFamily="34" charset="0"/>
              </a:rPr>
              <a:t>öwrenýän </a:t>
            </a:r>
            <a:r>
              <a:rPr lang="en-US" sz="10000" dirty="0" smtClean="0">
                <a:latin typeface="Arial Black" panose="020B0A040201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10000" dirty="0">
                <a:latin typeface="Arial Black" panose="020B0A04020102020204" pitchFamily="34" charset="0"/>
              </a:rPr>
              <a:t> </a:t>
            </a:r>
            <a:r>
              <a:rPr lang="en-US" sz="10000" dirty="0" smtClean="0">
                <a:latin typeface="Arial Black" panose="020B0A04020102020204" pitchFamily="34" charset="0"/>
              </a:rPr>
              <a:t>            </a:t>
            </a:r>
            <a:r>
              <a:rPr lang="tk-TM" sz="10000" dirty="0" smtClean="0">
                <a:latin typeface="Arial Black" panose="020B0A04020102020204" pitchFamily="34" charset="0"/>
              </a:rPr>
              <a:t>himiýanyň </a:t>
            </a:r>
            <a:r>
              <a:rPr lang="tk-TM" sz="10000" dirty="0">
                <a:latin typeface="Arial Black" panose="020B0A04020102020204" pitchFamily="34" charset="0"/>
              </a:rPr>
              <a:t>bölümi. </a:t>
            </a:r>
            <a:endParaRPr lang="tk-TM" sz="10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k-TM" sz="1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Himiki termodinamikanyň esasy ugurlary: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  <a:r>
              <a:rPr lang="tk-TM" sz="1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termodinamiki deňagramlygy öwrenýän       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klassiki himiki termodinamika.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  <a:r>
              <a:rPr lang="tk-TM" sz="1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himiki reaksiýalar geçende ýany bilen     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döreýän ýylylyk effektlerini öwrenýän    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termohimiýa.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  <a:r>
              <a:rPr lang="tk-TM" sz="1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molekulýar täsirleşmeler baradaky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maglumatlar we molekulýar gurluş baradaky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garaýyşdan ugur alyp maddanyň termodinamiki    </a:t>
            </a:r>
          </a:p>
          <a:p>
            <a:pPr marL="0" indent="0">
              <a:buNone/>
            </a:pPr>
            <a:r>
              <a:rPr lang="tk-TM" sz="10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k-TM" sz="1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häsiýetlerini modelirleýän erginleriň teorýasy   </a:t>
            </a:r>
            <a:endParaRPr lang="ru-RU" sz="10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0"/>
            <a:ext cx="12094464" cy="12656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tk-TM" sz="4400" b="1" dirty="0" smtClean="0">
                <a:solidFill>
                  <a:srgbClr val="FF0000"/>
                </a:solidFill>
              </a:rPr>
              <a:t>Himiki termodinamika himiýanyň aşakdaky       </a:t>
            </a:r>
            <a:br>
              <a:rPr lang="tk-TM" sz="4400" b="1" dirty="0" smtClean="0">
                <a:solidFill>
                  <a:srgbClr val="FF0000"/>
                </a:solidFill>
              </a:rPr>
            </a:br>
            <a:r>
              <a:rPr lang="tk-TM" sz="4400" b="1" dirty="0">
                <a:solidFill>
                  <a:srgbClr val="FF0000"/>
                </a:solidFill>
              </a:rPr>
              <a:t> </a:t>
            </a:r>
            <a:r>
              <a:rPr lang="tk-TM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tk-TM" sz="4400" b="1" dirty="0" smtClean="0">
                <a:solidFill>
                  <a:srgbClr val="FF0000"/>
                </a:solidFill>
              </a:rPr>
              <a:t>bölümleri bilen ýakyn arabaglanyşykda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" y="1265650"/>
            <a:ext cx="12094464" cy="559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k-TM" sz="4000" dirty="0" smtClean="0">
                <a:latin typeface="Arial Black" panose="020B0A04020102020204" pitchFamily="34" charset="0"/>
              </a:rPr>
              <a:t>      </a:t>
            </a:r>
            <a:endParaRPr lang="tk-TM" sz="4000" dirty="0">
              <a:latin typeface="Arial Black" panose="020B0A04020102020204" pitchFamily="34" charset="0"/>
            </a:endParaRPr>
          </a:p>
          <a:p>
            <a:r>
              <a:rPr lang="tk-TM" sz="4000" dirty="0" smtClean="0">
                <a:latin typeface="Arial Black" panose="020B0A04020102020204" pitchFamily="34" charset="0"/>
              </a:rPr>
              <a:t>       analitiki himiýa</a:t>
            </a:r>
          </a:p>
          <a:p>
            <a:r>
              <a:rPr lang="tk-TM" sz="4000" dirty="0">
                <a:latin typeface="Arial Black" panose="020B0A04020102020204" pitchFamily="34" charset="0"/>
              </a:rPr>
              <a:t> </a:t>
            </a:r>
            <a:r>
              <a:rPr lang="tk-TM" sz="4000" dirty="0" smtClean="0">
                <a:latin typeface="Arial Black" panose="020B0A04020102020204" pitchFamily="34" charset="0"/>
              </a:rPr>
              <a:t>      elektrohimiýa </a:t>
            </a:r>
          </a:p>
          <a:p>
            <a:r>
              <a:rPr lang="tk-TM" sz="4000" dirty="0">
                <a:latin typeface="Arial Black" panose="020B0A04020102020204" pitchFamily="34" charset="0"/>
              </a:rPr>
              <a:t> </a:t>
            </a:r>
            <a:r>
              <a:rPr lang="tk-TM" sz="4000" dirty="0" smtClean="0">
                <a:latin typeface="Arial Black" panose="020B0A04020102020204" pitchFamily="34" charset="0"/>
              </a:rPr>
              <a:t>      kolloid himiýa</a:t>
            </a:r>
          </a:p>
          <a:p>
            <a:r>
              <a:rPr lang="tk-TM" sz="4000" dirty="0">
                <a:latin typeface="Arial Black" panose="020B0A04020102020204" pitchFamily="34" charset="0"/>
              </a:rPr>
              <a:t> </a:t>
            </a:r>
            <a:r>
              <a:rPr lang="tk-TM" sz="4000" dirty="0" smtClean="0">
                <a:latin typeface="Arial Black" panose="020B0A04020102020204" pitchFamily="34" charset="0"/>
              </a:rPr>
              <a:t>      adsorbsiýa we hromotografiýa </a:t>
            </a:r>
          </a:p>
          <a:p>
            <a:pPr marL="0" indent="0">
              <a:buNone/>
            </a:pPr>
            <a:r>
              <a:rPr lang="tk-TM" sz="2800" dirty="0" smtClean="0">
                <a:latin typeface="Arial Black" panose="020B0A04020102020204" pitchFamily="34" charset="0"/>
              </a:rPr>
              <a:t>              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A53010"/>
              </a:buClr>
            </a:pP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k-TM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Termodinamika</a:t>
            </a:r>
            <a:r>
              <a:rPr lang="tk-TM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himiki reaksiýalar üçin ahyrky netijesini hasaplamak  – reaksion garyndylaryň deňaglamlykdaky düzümini, reaksiýanyň </a:t>
            </a:r>
          </a:p>
          <a:p>
            <a:pPr>
              <a:buClr>
                <a:srgbClr val="A53010"/>
              </a:buClr>
            </a:pPr>
            <a:r>
              <a:rPr lang="tk-TM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netijesinde emele gelýän önümleriň maksimal çykymyny we täsirleşmäni geçirmek üçin optimal şertleri (basyş, temperatura) saýlamaga mümkinçilik berýär.  </a:t>
            </a: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53010"/>
              </a:buClr>
            </a:pP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lgamyň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üýtgeýän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basyş 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göwrüm </a:t>
            </a:r>
            <a:r>
              <a:rPr lang="tk-TM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k-TM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içki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tk-TM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k-TM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entalpiýa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k-TM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entropiýa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k-TM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 (</a:t>
            </a:r>
            <a:r>
              <a:rPr lang="tk-TM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k-TM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zobar potensialy </a:t>
            </a:r>
            <a:r>
              <a:rPr lang="tk-TM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we beýleki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ululyklaryň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k-TM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kömegi bilen </a:t>
            </a:r>
            <a:r>
              <a:rPr lang="tk-TM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aňladylýar. </a:t>
            </a:r>
            <a:endParaRPr lang="tk-TM" sz="4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Mysal üçin, 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elik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basyş 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ýagdaýyndaky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ulgam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ýylylyk daşyndan kabul edilmeginiň hasabyna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ýagdaýdan başga bir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ýagdaýa geçýän bolsa, onda şol ulgama  </a:t>
            </a:r>
            <a:r>
              <a:rPr lang="tk-TM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berilen ýylylyk, </a:t>
            </a:r>
            <a:r>
              <a:rPr lang="tk-TM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ulgamyň içki energiýasynyň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üýtgemegine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k-TM" sz="4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k-TM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k-TM" sz="4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k-TM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ýa-da </a:t>
            </a:r>
            <a:r>
              <a:rPr lang="ru-RU" sz="40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k-TM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erter hem-de şol ýylylyk </a:t>
            </a:r>
            <a:r>
              <a:rPr lang="en-US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daşky</a:t>
            </a:r>
            <a:r>
              <a:rPr lang="en-US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güýçleriň</a:t>
            </a:r>
            <a:r>
              <a:rPr lang="en-US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garşysyna</a:t>
            </a:r>
            <a:r>
              <a:rPr lang="tk-TM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</a:t>
            </a:r>
            <a:r>
              <a:rPr lang="en-US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ýerine</a:t>
            </a:r>
            <a:r>
              <a:rPr lang="en-US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ýetirmäge</a:t>
            </a:r>
            <a:r>
              <a:rPr lang="en-US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harçlanar</a:t>
            </a:r>
            <a:r>
              <a:rPr lang="en-US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k-TM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lnSpc>
                <a:spcPct val="107000"/>
              </a:lnSpc>
            </a:pP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4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40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+ 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k-TM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1"/>
            <a:ext cx="6841670" cy="6769917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 </a:t>
            </a:r>
            <a:r>
              <a:rPr lang="el-GR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endParaRPr lang="en-US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Şu g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etirilen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deňlem</a:t>
            </a:r>
            <a:r>
              <a:rPr lang="tk-TM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energiýanyň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saklanma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kanunyny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teswirleýär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energiýanyň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üýtgemeginiň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tarapyndan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bilelikde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ýerine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ýetirilen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işiň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oňa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berlen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siňdirilen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bölünip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çykan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ýylylyga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deňdigini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aňladýar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Meselem</a:t>
            </a:r>
            <a:r>
              <a:rPr lang="tk-TM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silindrdäki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porşen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 astyndäki </a:t>
            </a:r>
            <a:r>
              <a:rPr lang="tk-TM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tk-TM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tk-TM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ilse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birinjidenä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gyzar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energiýasy</a:t>
            </a:r>
            <a:r>
              <a:rPr lang="tk-TM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artar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ikinjiden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giňär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porşeni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iteklä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ýerine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ýetir</a:t>
            </a:r>
            <a:r>
              <a:rPr lang="tk-TM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71" y="0"/>
            <a:ext cx="5350329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5" y="0"/>
            <a:ext cx="12127345" cy="6858000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Himiki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reaksiýalar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daşky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güýçlere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garşy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diýlip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esasan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daşky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garşy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aşyrylan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işe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düşünilýär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k-TM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zobar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hadysasynda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bolanda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Ulgamy</a:t>
            </a:r>
            <a:r>
              <a:rPr lang="tk-TM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ň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aşyr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</a:t>
            </a:r>
            <a:r>
              <a:rPr lang="tk-TM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porşenli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silindrdäki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gaza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berenimizdäki ýaly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basyşyň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sistemany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</a:t>
            </a:r>
            <a:r>
              <a:rPr lang="tk-TM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ende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göwrüminiň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üýtgemegine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köpeltmek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hasyly-na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deňdir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ru-RU" sz="4000" b="1" dirty="0">
                <a:solidFill>
                  <a:schemeClr val="tx1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p ·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286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0"/>
            <a:ext cx="12081165" cy="6761527"/>
          </a:xfrm>
        </p:spPr>
        <p:txBody>
          <a:bodyPr/>
          <a:lstStyle/>
          <a:p>
            <a:pPr indent="0" algn="just">
              <a:lnSpc>
                <a:spcPct val="107000"/>
              </a:lnSpc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Izohor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hadysasynda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bolanda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göwrümiň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üýtgemeýän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sebäpli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sistemanyň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ýagdaýyna şu deňleme jogap berýär: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Şeýlelikde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himiki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hemişelik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göwrümde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geçýän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bolsa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ýylylygyň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bölünip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çykmagy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siňdirilmegi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edilmegi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sistemanyň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diňe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energiýasynyň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üýtgemegi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baglanyşyklydyr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0"/>
            <a:ext cx="12108873" cy="6858000"/>
          </a:xfrm>
        </p:spPr>
        <p:txBody>
          <a:bodyPr/>
          <a:lstStyle/>
          <a:p>
            <a:pPr indent="179705" algn="just">
              <a:lnSpc>
                <a:spcPct val="107000"/>
              </a:lnSpc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Izobar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prosesde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reaksiýanyň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ýylylyk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indent="179705" algn="just">
              <a:lnSpc>
                <a:spcPct val="107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k-TM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bolar:</a:t>
            </a:r>
            <a:endParaRPr lang="tk-TM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D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+ p·</a:t>
            </a:r>
            <a:r>
              <a:rPr lang="ru-RU" sz="3600" b="1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U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·(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285"/>
              </a:spcAft>
              <a:buNone/>
            </a:pP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6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Belgileme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girizeliň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tk-TM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285"/>
              </a:spcAft>
              <a:buNone/>
            </a:pP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– H</a:t>
            </a:r>
            <a:r>
              <a:rPr lang="en-US" sz="3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4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1593</TotalTime>
  <Words>785</Words>
  <Application>Microsoft Office PowerPoint</Application>
  <PresentationFormat>Широкоэкранный</PresentationFormat>
  <Paragraphs>90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Symbol</vt:lpstr>
      <vt:lpstr>Times New Roman</vt:lpstr>
      <vt:lpstr>Wingdings 3</vt:lpstr>
      <vt:lpstr>Легкий дым</vt:lpstr>
      <vt:lpstr>                             Tema:   HIMIKI TERMODINAMIKANYŇ                   ESASY DÜŞÜNJELERI</vt:lpstr>
      <vt:lpstr>Презентация PowerPoint</vt:lpstr>
      <vt:lpstr>Презентация PowerPoint</vt:lpstr>
      <vt:lpstr> Himiki termodinamika himiýanyň aşakdaky               bölümleri bilen ýakyn arabaglanyşykda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Termohimiki hasaplamalar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Iş edilende içki energiýanyň üýtgemegi. Näme üçin gysylmada ýa-da giňelmede jisimiň içki energiýasy üýtgeýär?      Gazyň gysylýan prosesinde onuň temperaturasynyň üýtgeýşiniň sebäbi aşakdakydan ybaratdyr: gazyň molekulalary hereket edýän porşen bilen maýyşgak çaknyşanlarynda olaryň kinetik energiýasy üýtgeýär. </vt:lpstr>
      <vt:lpstr>Презентация PowerPoint</vt:lpstr>
      <vt:lpstr>  Tersine, eger gaz giňelýän bolsa, onda daşlaşýan porşen bilen çaknyşanlaryndan soň molekulalaryň tizlikleri kiçelýär, şonuň netijesinde-de gaz sowaýar.    Gysylmada ýa-da giňelmede molekulalaryň özara täsirleriniň orta potensial energiýasy hem üýtgeýär, çünki şonda molekulalaryň arasyndaky orta aralyk üýtgeýär.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  HIMIKI TERMODINAMIKANYŇ ESASY DÜŞÜNJELERI</dc:title>
  <dc:creator>Lenovo</dc:creator>
  <cp:lastModifiedBy>Microsoft</cp:lastModifiedBy>
  <cp:revision>187</cp:revision>
  <dcterms:created xsi:type="dcterms:W3CDTF">2017-10-21T12:25:16Z</dcterms:created>
  <dcterms:modified xsi:type="dcterms:W3CDTF">2020-10-19T12:06:19Z</dcterms:modified>
</cp:coreProperties>
</file>