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75" r:id="rId2"/>
  </p:sldMasterIdLst>
  <p:notesMasterIdLst>
    <p:notesMasterId r:id="rId40"/>
  </p:notesMasterIdLst>
  <p:sldIdLst>
    <p:sldId id="293" r:id="rId3"/>
    <p:sldId id="299" r:id="rId4"/>
    <p:sldId id="296" r:id="rId5"/>
    <p:sldId id="300" r:id="rId6"/>
    <p:sldId id="298" r:id="rId7"/>
    <p:sldId id="257" r:id="rId8"/>
    <p:sldId id="267" r:id="rId9"/>
    <p:sldId id="269" r:id="rId10"/>
    <p:sldId id="256" r:id="rId11"/>
    <p:sldId id="290" r:id="rId12"/>
    <p:sldId id="291" r:id="rId13"/>
    <p:sldId id="292" r:id="rId14"/>
    <p:sldId id="272" r:id="rId15"/>
    <p:sldId id="273" r:id="rId16"/>
    <p:sldId id="275" r:id="rId17"/>
    <p:sldId id="276" r:id="rId18"/>
    <p:sldId id="277" r:id="rId19"/>
    <p:sldId id="279" r:id="rId20"/>
    <p:sldId id="284" r:id="rId21"/>
    <p:sldId id="260" r:id="rId22"/>
    <p:sldId id="258" r:id="rId23"/>
    <p:sldId id="259" r:id="rId24"/>
    <p:sldId id="280" r:id="rId25"/>
    <p:sldId id="261" r:id="rId26"/>
    <p:sldId id="281" r:id="rId27"/>
    <p:sldId id="262" r:id="rId28"/>
    <p:sldId id="302" r:id="rId29"/>
    <p:sldId id="266" r:id="rId30"/>
    <p:sldId id="265" r:id="rId31"/>
    <p:sldId id="282" r:id="rId32"/>
    <p:sldId id="301" r:id="rId33"/>
    <p:sldId id="289" r:id="rId34"/>
    <p:sldId id="288" r:id="rId35"/>
    <p:sldId id="285" r:id="rId36"/>
    <p:sldId id="286" r:id="rId37"/>
    <p:sldId id="287" r:id="rId38"/>
    <p:sldId id="26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4AD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5332" autoAdjust="0"/>
  </p:normalViewPr>
  <p:slideViewPr>
    <p:cSldViewPr>
      <p:cViewPr varScale="1">
        <p:scale>
          <a:sx n="100" d="100"/>
          <a:sy n="100" d="100"/>
        </p:scale>
        <p:origin x="826" y="77"/>
      </p:cViewPr>
      <p:guideLst>
        <p:guide orient="horz" pos="26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DE709-6C49-4AB6-87BB-912E1FB61B2E}" type="datetimeFigureOut">
              <a:rPr lang="ru-RU" smtClean="0"/>
              <a:t>ср 15.09.21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A311AC-7479-418A-8D0B-0C70C64DA0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80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5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28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69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236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249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4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1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6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97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54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311AC-7479-418A-8D0B-0C70C64DA0D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216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379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37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7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7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80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38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82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38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384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38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8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385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38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8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8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8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38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338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338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38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38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AD8CB6A-4369-47F7-B107-B678548707A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0898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AE913-3203-4624-9AC3-CA9B592C428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166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796E9-EAC2-4535-91A0-7DDF82CF10F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8666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D7DBCF-8FB3-43EB-B66F-4D1915E67F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40807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442D-D88C-440C-844E-2E314CC2F0B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6462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0A92-F9AE-4CA7-BAC7-EA0CEE0F36C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0914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3A95E-953A-4070-922A-89A09AFEF21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07966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ABC90-B454-401A-9E20-5CE600FF0CC8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31310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38E60-2127-4AE9-8464-A130A82736F2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4224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62AB-CF70-4268-840E-91FB9F8C7B11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0242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8211F-CC27-4A1F-843B-23679E71A74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55762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8166C-AA8A-4629-9AA6-5344EC86168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16847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861F1-0BE2-406A-8D12-1F0191D0163E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32391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1DF1-F586-4274-8AF6-6CF08BA0689F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5449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F85-FD7F-4C93-974E-0D6C813B345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0307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F85-FD7F-4C93-974E-0D6C813B345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27636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F85-FD7F-4C93-974E-0D6C813B345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4617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F85-FD7F-4C93-974E-0D6C813B345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02534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D3F85-FD7F-4C93-974E-0D6C813B3454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40385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A392F-82CF-4A9C-917C-DCFCDCC2CF97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4649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D39B0-2A94-4251-8A9B-C99409925A75}" type="datetime1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ср 15.09.21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9D43-ACCB-41C7-93F4-C4E98932185D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282138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D7DBCF-8FB3-43EB-B66F-4D1915E67F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4851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1EDC-9ECF-43CC-A7A7-796D6F3475F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9612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D9BD8-5A0E-43F7-95A7-644C2A0BAA5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431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307B0-1786-4D95-8024-3185B8CFF4C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002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7FF29-FE2E-46A1-9290-A8B559A3BC6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9607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2502B-F067-4783-A4C2-31B216EB418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9852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C26FA-F58C-4327-8F97-02751406435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08726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7547C-A395-4D6C-84EF-57A0EEFB35C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8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27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3277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327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78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27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7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8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328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282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328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8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3283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28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8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328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8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8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8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28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5EF54-81D9-4561-88A8-07C26304E14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424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95EF54-81D9-4561-88A8-07C26304E142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6741368"/>
          </a:xfrm>
        </p:spPr>
        <p:txBody>
          <a:bodyPr>
            <a:normAutofit/>
          </a:bodyPr>
          <a:lstStyle/>
          <a:p>
            <a:pPr marL="182880" algn="ctr"/>
            <a:r>
              <a:rPr lang="tk-TM" sz="2000" b="1" dirty="0">
                <a:solidFill>
                  <a:srgbClr val="FF0000"/>
                </a:solidFill>
              </a:rPr>
              <a:t>Tema:</a:t>
            </a:r>
            <a:r>
              <a:rPr lang="tk-TM" sz="2000" dirty="0">
                <a:solidFill>
                  <a:srgbClr val="FF0000"/>
                </a:solidFill>
              </a:rPr>
              <a:t> </a:t>
            </a:r>
            <a:r>
              <a:rPr lang="ru-RU" sz="2800" b="1" dirty="0" err="1">
                <a:effectLst/>
                <a:latin typeface="+mn-lt"/>
              </a:rPr>
              <a:t>Organiki</a:t>
            </a:r>
            <a:r>
              <a:rPr lang="ru-RU" sz="2800" b="1" dirty="0">
                <a:effectLst/>
                <a:latin typeface="+mn-lt"/>
              </a:rPr>
              <a:t> </a:t>
            </a:r>
            <a:r>
              <a:rPr lang="ru-RU" sz="2800" b="1" dirty="0" err="1">
                <a:effectLst/>
                <a:latin typeface="+mn-lt"/>
              </a:rPr>
              <a:t>däl</a:t>
            </a:r>
            <a:r>
              <a:rPr lang="ru-RU" sz="2800" b="1" dirty="0">
                <a:effectLst/>
                <a:latin typeface="+mn-lt"/>
              </a:rPr>
              <a:t> </a:t>
            </a:r>
            <a:r>
              <a:rPr lang="ru-RU" sz="2800" b="1" dirty="0" err="1">
                <a:effectLst/>
                <a:latin typeface="+mn-lt"/>
              </a:rPr>
              <a:t>maddalaryň</a:t>
            </a:r>
            <a:r>
              <a:rPr lang="ru-RU" sz="2800" b="1" dirty="0">
                <a:effectLst/>
                <a:latin typeface="+mn-lt"/>
              </a:rPr>
              <a:t> </a:t>
            </a:r>
            <a:r>
              <a:rPr lang="ru-RU" sz="2800" b="1" dirty="0" err="1">
                <a:effectLst/>
                <a:latin typeface="+mn-lt"/>
              </a:rPr>
              <a:t>klaslara</a:t>
            </a:r>
            <a:r>
              <a:rPr lang="ru-RU" sz="2800" b="1" dirty="0">
                <a:effectLst/>
                <a:latin typeface="+mn-lt"/>
              </a:rPr>
              <a:t> </a:t>
            </a:r>
            <a:r>
              <a:rPr lang="ru-RU" sz="2800" b="1" dirty="0" err="1">
                <a:effectLst/>
              </a:rPr>
              <a:t>bolünişi</a:t>
            </a:r>
            <a:r>
              <a:rPr lang="ru-RU" sz="2800" b="1" dirty="0">
                <a:effectLst/>
              </a:rPr>
              <a:t> </a:t>
            </a:r>
            <a:r>
              <a:rPr lang="tk-TM" sz="2800" b="1" dirty="0">
                <a:effectLst/>
              </a:rPr>
              <a:t>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800" b="1" dirty="0" err="1">
                <a:effectLst/>
                <a:latin typeface="+mn-lt"/>
              </a:rPr>
              <a:t>we</a:t>
            </a:r>
            <a:r>
              <a:rPr lang="ru-RU" sz="2800" b="1" dirty="0">
                <a:effectLst/>
                <a:latin typeface="+mn-lt"/>
              </a:rPr>
              <a:t> </a:t>
            </a:r>
            <a:r>
              <a:rPr lang="ru-RU" sz="2800" b="1" dirty="0" err="1">
                <a:effectLst/>
                <a:latin typeface="+mn-lt"/>
              </a:rPr>
              <a:t>atlandyrylyşy</a:t>
            </a:r>
            <a:r>
              <a:rPr lang="tk-TM" sz="4800" i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 </a:t>
            </a:r>
            <a:r>
              <a:rPr lang="tk-TM" sz="4800" i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tk-TM" sz="4800" i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k-TM" sz="2000" i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Meýilnama</a:t>
            </a:r>
            <a:r>
              <a:rPr lang="tk-TM" sz="2000" i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:</a:t>
            </a:r>
            <a:r>
              <a:rPr lang="tk-TM" sz="2000" i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</a:t>
            </a:r>
            <a:br>
              <a:rPr lang="tk-TM" sz="2000" i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k-TM" sz="20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</a:t>
            </a:r>
            <a:r>
              <a:rPr lang="tk-TM" sz="31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1.</a:t>
            </a:r>
            <a:r>
              <a:rPr lang="ru-RU" sz="3100" i="1" dirty="0" err="1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Himiki</a:t>
            </a:r>
            <a:r>
              <a:rPr lang="ru-RU" sz="3100" i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i="1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maddalar</a:t>
            </a:r>
            <a:r>
              <a:rPr lang="ru-RU" sz="3100" i="1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100" i="1" dirty="0" err="1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elementler</a:t>
            </a:r>
            <a:r>
              <a:rPr lang="ru-RU" sz="3100" i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k-TM" sz="31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tk-TM" sz="31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k-TM" sz="3100" i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</a:t>
            </a:r>
            <a:r>
              <a:rPr lang="tk-TM" sz="3100" i="1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2.</a:t>
            </a:r>
            <a:r>
              <a:rPr lang="ru-RU" sz="3100" i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Oksidler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olaryň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emel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gel</a:t>
            </a:r>
            <a:r>
              <a:rPr lang="en-US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şi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häsiýetleri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</a:t>
            </a:r>
            <a:r>
              <a:rPr lang="tk-TM" sz="3100" dirty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3.</a:t>
            </a:r>
            <a:r>
              <a:rPr lang="sq-AL" sz="3100" i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</a:t>
            </a:r>
            <a:r>
              <a:rPr lang="ru-RU" sz="3100" i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saslar</a:t>
            </a:r>
            <a:r>
              <a:rPr lang="ru-RU" sz="3100" i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olaryň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emele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gel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şi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häsiýetleri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.. 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</a:t>
            </a:r>
            <a:r>
              <a:rPr lang="tk-TM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k-TM" sz="31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4.</a:t>
            </a:r>
            <a:r>
              <a:rPr lang="sq-AL" sz="3100" i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K</a:t>
            </a:r>
            <a:r>
              <a:rPr lang="ru-RU" sz="3100" i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islotalar</a:t>
            </a:r>
            <a:r>
              <a:rPr lang="ru-RU" sz="3100" i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olaryň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emele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gel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şi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häsiýetleri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</a:t>
            </a:r>
            <a:r>
              <a:rPr lang="tk-TM" sz="31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k-TM" sz="31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5.</a:t>
            </a:r>
            <a:r>
              <a:rPr lang="sq-AL" sz="3100" i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ru-RU" sz="3100" i="1" dirty="0" err="1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uzlar</a:t>
            </a:r>
            <a:r>
              <a:rPr lang="ru-RU" sz="3100" i="1" dirty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olaryň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emele</a:t>
            </a:r>
            <a:r>
              <a:rPr lang="tk-TM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gel</a:t>
            </a:r>
            <a:r>
              <a:rPr lang="sq-AL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i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şi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ru-RU" sz="3100" dirty="0" err="1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häsiýetleri</a:t>
            </a:r>
            <a:r>
              <a:rPr lang="ru-RU" sz="31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sz="3100" b="1" dirty="0">
                <a:effectLst/>
              </a:rPr>
              <a:t/>
            </a:r>
            <a:br>
              <a:rPr lang="ru-RU" sz="3100" b="1" dirty="0">
                <a:effectLst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726016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244704"/>
              </p:ext>
            </p:extLst>
          </p:nvPr>
        </p:nvGraphicFramePr>
        <p:xfrm>
          <a:off x="1" y="188640"/>
          <a:ext cx="9144000" cy="67687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76164810"/>
                    </a:ext>
                  </a:extLst>
                </a:gridCol>
                <a:gridCol w="8935720">
                  <a:extLst>
                    <a:ext uri="{9D8B030D-6E8A-4147-A177-3AD203B41FA5}">
                      <a16:colId xmlns:a16="http://schemas.microsoft.com/office/drawing/2014/main" xmlns="" val="2608597655"/>
                    </a:ext>
                  </a:extLst>
                </a:gridCol>
              </a:tblGrid>
              <a:tr h="6768752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Esas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endParaRPr lang="tk-TM" sz="32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endParaRPr kumimoji="0" lang="tk-TM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Kislotalar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reagirle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(täsirleşip)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we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+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2HCl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→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2NaCl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+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+ 2HI →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BaI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 + H₂O</a:t>
                      </a:r>
                      <a:endParaRPr kumimoji="0" lang="tk-TM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reagirle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CO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 →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Na₂CO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MgO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+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SiO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 →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MgSiO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metallaryny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ň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reagirle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+ H₂O → 2NaOH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+ H₂O → Ba(OH)₂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130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69479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177688"/>
              </p:ext>
            </p:extLst>
          </p:nvPr>
        </p:nvGraphicFramePr>
        <p:xfrm>
          <a:off x="35496" y="188640"/>
          <a:ext cx="9108505" cy="6480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6024">
                  <a:extLst>
                    <a:ext uri="{9D8B030D-6E8A-4147-A177-3AD203B41FA5}">
                      <a16:colId xmlns:a16="http://schemas.microsoft.com/office/drawing/2014/main" xmlns="" val="2846988120"/>
                    </a:ext>
                  </a:extLst>
                </a:gridCol>
                <a:gridCol w="8892481">
                  <a:extLst>
                    <a:ext uri="{9D8B030D-6E8A-4147-A177-3AD203B41FA5}">
                      <a16:colId xmlns:a16="http://schemas.microsoft.com/office/drawing/2014/main" xmlns="" val="572015495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k-TM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Kislota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 </a:t>
                      </a:r>
                      <a:endParaRPr kumimoji="0" lang="tk-TM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oksidleri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haroni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tk-TM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1)</a:t>
                      </a:r>
                      <a:r>
                        <a:rPr kumimoji="0" lang="tk-TM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garlar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reagirle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we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P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₂O₅+6NaOH→Na₃PO₄+3H₂O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                          CO₂+Ca(OH)₂→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CaCO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₃+H₂O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kumimoji="0" lang="tk-TM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Esas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reagirle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P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₂O₅+3BaO→Ba₃(PO₄)₂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3)</a:t>
                      </a:r>
                      <a:r>
                        <a:rPr kumimoji="0" lang="tk-TM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reagirle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 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tk-TM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</a:t>
                      </a:r>
                      <a:r>
                        <a:rPr kumimoji="0" lang="tk-TM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CO</a:t>
                      </a:r>
                      <a:r>
                        <a:rPr kumimoji="0" lang="en-US" sz="24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tk-TM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we beýl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  P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₂O₅+3H₂O→2H₃PO₄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4)</a:t>
                      </a:r>
                      <a:r>
                        <a:rPr kumimoji="0" lang="tk-TM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Gyzdyrylanda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uçmaýan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oksidler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,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uçujy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oksidleri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duzlardan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gysyp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çykarýarlar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                          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BaCO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SiO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₃→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BaSiO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₃+CO₂↑</a:t>
                      </a:r>
                      <a:endParaRPr kumimoji="0" lang="ru-RU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101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345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362018"/>
              </p:ext>
            </p:extLst>
          </p:nvPr>
        </p:nvGraphicFramePr>
        <p:xfrm>
          <a:off x="0" y="69625"/>
          <a:ext cx="9036495" cy="680555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473889624"/>
                    </a:ext>
                  </a:extLst>
                </a:gridCol>
                <a:gridCol w="8828215">
                  <a:extLst>
                    <a:ext uri="{9D8B030D-6E8A-4147-A177-3AD203B41FA5}">
                      <a16:colId xmlns:a16="http://schemas.microsoft.com/office/drawing/2014/main" xmlns="" val="2549176431"/>
                    </a:ext>
                  </a:extLst>
                </a:gridCol>
              </a:tblGrid>
              <a:tr h="5643673"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Amfoter</a:t>
                      </a:r>
                      <a:endParaRPr kumimoji="0" lang="tk-TM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haroni" pitchFamily="2" charset="-79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Aharoni" pitchFamily="2" charset="-79"/>
                        </a:rPr>
                        <a:t>oksidleri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Aharoni" pitchFamily="2" charset="-79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gyzdyrlanda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täsirleşip (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ZnO+SO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₃→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ZnSO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₄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                                                        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Esas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oksidleri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en-US" sz="28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gyzdyrlanda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täsileşip (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₃+Na₂O→2NaCrO₂</a:t>
                      </a:r>
                      <a:endParaRPr kumimoji="0" lang="tk-TM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Kislotalar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reagirle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we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₃+6HCl→2AlCl₃+3H₂O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Asgarlar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bilen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gyzdyrlanda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tk-TM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reagirle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ip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duz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we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suw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emele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getirýärler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     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₂O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₃+2KOH→2KAlO₂+H₂O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1228055"/>
                  </a:ext>
                </a:extLst>
              </a:tr>
              <a:tr h="740038">
                <a:tc>
                  <a:txBody>
                    <a:bodyPr/>
                    <a:lstStyle/>
                    <a:p>
                      <a:pPr algn="l"/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0339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3380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39552" y="32561"/>
            <a:ext cx="36724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Oksidl</a:t>
            </a:r>
            <a:r>
              <a:rPr lang="tk-TM" sz="2400" i="1" dirty="0">
                <a:solidFill>
                  <a:srgbClr val="FF0000"/>
                </a:solidFill>
                <a:latin typeface="Arial Black" pitchFamily="34" charset="0"/>
              </a:rPr>
              <a:t>er</a:t>
            </a:r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en-US" sz="2400" i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tk-TM" sz="2400" i="1" dirty="0">
                <a:solidFill>
                  <a:prstClr val="black"/>
                </a:solidFill>
                <a:latin typeface="Arial Rounded MT Bold" pitchFamily="34" charset="0"/>
              </a:rPr>
              <a:t> </a:t>
            </a:r>
            <a:r>
              <a:rPr lang="tk-TM" sz="2400" i="1" dirty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ulanylyşy.</a:t>
            </a:r>
            <a:endParaRPr lang="en-US" sz="2400" i="1" dirty="0">
              <a:ln>
                <a:solidFill>
                  <a:srgbClr val="00FF00"/>
                </a:solidFill>
              </a:ln>
              <a:solidFill>
                <a:prstClr val="black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11272" name="Picture 8" descr="vulcano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930" y="3284984"/>
            <a:ext cx="456906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vulcano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304" y="3284984"/>
            <a:ext cx="44655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4931" y="0"/>
            <a:ext cx="45690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k-TM" sz="3200" b="1" dirty="0">
                <a:latin typeface="Times New Roman" pitchFamily="18" charset="0"/>
                <a:cs typeface="Times New Roman" pitchFamily="18" charset="0"/>
              </a:rPr>
              <a:t>Tebigatda giňden ýaýran oksidleriň biri </a:t>
            </a:r>
            <a:r>
              <a:rPr lang="tk-TM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uglerodyň dioksidi - </a:t>
            </a:r>
            <a:r>
              <a:rPr lang="en-US" sz="3200" b="1" dirty="0">
                <a:latin typeface="Arial Black" panose="020B0A04020102020204" pitchFamily="34" charset="0"/>
                <a:cs typeface="Times New Roman" pitchFamily="18" charset="0"/>
              </a:rPr>
              <a:t>CO</a:t>
            </a:r>
            <a:r>
              <a:rPr lang="tk-TM" sz="3200" b="1" baseline="-25000" dirty="0">
                <a:latin typeface="Arial Black" panose="020B0A04020102020204" pitchFamily="34" charset="0"/>
                <a:cs typeface="Times New Roman" pitchFamily="18" charset="0"/>
              </a:rPr>
              <a:t>₂</a:t>
            </a:r>
            <a:r>
              <a:rPr lang="en-US" sz="3200" b="1" dirty="0"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tk-TM" sz="3200" b="1" dirty="0">
                <a:latin typeface="Times New Roman" pitchFamily="18" charset="0"/>
                <a:cs typeface="Times New Roman" pitchFamily="18" charset="0"/>
              </a:rPr>
              <a:t>. Wulkan gazlarynyň düzümine girýär.</a:t>
            </a:r>
            <a:r>
              <a:rPr lang="tk-TM" sz="3200" b="1" baseline="-25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k-TM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3200" dirty="0"/>
              <a:t> </a:t>
            </a:r>
            <a:endParaRPr lang="ru-RU" sz="3200" dirty="0"/>
          </a:p>
        </p:txBody>
      </p:sp>
      <p:pic>
        <p:nvPicPr>
          <p:cNvPr id="11271" name="Picture 7" descr="fudji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6465"/>
            <a:ext cx="4574930" cy="31809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668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44623"/>
            <a:ext cx="7772400" cy="123433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baseline="-25000" dirty="0"/>
              <a:t> </a:t>
            </a:r>
            <a:r>
              <a:rPr lang="tk-TM" dirty="0"/>
              <a:t>ö</a:t>
            </a:r>
            <a:r>
              <a:rPr lang="ru-RU" dirty="0" err="1"/>
              <a:t>sümlikleriň</a:t>
            </a:r>
            <a:r>
              <a:rPr lang="ru-RU" dirty="0"/>
              <a:t> </a:t>
            </a:r>
            <a:r>
              <a:rPr lang="ru-RU" dirty="0" err="1"/>
              <a:t>fotosintezi</a:t>
            </a:r>
            <a:r>
              <a:rPr lang="ru-RU" dirty="0"/>
              <a:t> </a:t>
            </a:r>
            <a:r>
              <a:rPr lang="ru-RU" dirty="0" err="1"/>
              <a:t>üçin</a:t>
            </a:r>
            <a:r>
              <a:rPr lang="ru-RU" dirty="0"/>
              <a:t> </a:t>
            </a:r>
            <a:r>
              <a:rPr lang="ru-RU" dirty="0" err="1"/>
              <a:t>zerur</a:t>
            </a:r>
            <a:r>
              <a:rPr lang="ru-RU" dirty="0"/>
              <a:t> </a:t>
            </a:r>
            <a:r>
              <a:rPr lang="ru-RU" dirty="0" err="1"/>
              <a:t>gaz</a:t>
            </a:r>
            <a:r>
              <a:rPr lang="ru-RU" dirty="0"/>
              <a:t>.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1278957"/>
            <a:ext cx="9144000" cy="4191000"/>
          </a:xfrm>
        </p:spPr>
        <p:txBody>
          <a:bodyPr/>
          <a:lstStyle/>
          <a:p>
            <a:pPr marL="457200" lvl="1" indent="0" algn="ctr">
              <a:lnSpc>
                <a:spcPct val="90000"/>
              </a:lnSpc>
              <a:buClr>
                <a:srgbClr val="000000"/>
              </a:buClr>
              <a:buNone/>
            </a:pPr>
            <a:r>
              <a:rPr lang="ru-RU" dirty="0" err="1">
                <a:cs typeface="Times New Roman" pitchFamily="18" charset="0"/>
              </a:rPr>
              <a:t>Atmosfera</a:t>
            </a:r>
            <a:r>
              <a:rPr lang="en-US" dirty="0" err="1">
                <a:cs typeface="Times New Roman" pitchFamily="18" charset="0"/>
              </a:rPr>
              <a:t>ny</a:t>
            </a:r>
            <a:r>
              <a:rPr lang="tk-TM" dirty="0">
                <a:cs typeface="Times New Roman" pitchFamily="18" charset="0"/>
              </a:rPr>
              <a:t>ň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sq-AL" dirty="0">
                <a:cs typeface="Times New Roman" pitchFamily="18" charset="0"/>
              </a:rPr>
              <a:t>düzümi</a:t>
            </a:r>
            <a:r>
              <a:rPr lang="tk-TM" dirty="0">
                <a:cs typeface="Times New Roman" pitchFamily="18" charset="0"/>
              </a:rPr>
              <a:t>nde</a:t>
            </a:r>
            <a:r>
              <a:rPr lang="ru-RU" dirty="0">
                <a:cs typeface="Times New Roman" pitchFamily="18" charset="0"/>
              </a:rPr>
              <a:t> 0,04—0,03%</a:t>
            </a:r>
            <a:r>
              <a:rPr lang="tk-TM" dirty="0">
                <a:cs typeface="Times New Roman" pitchFamily="18" charset="0"/>
              </a:rPr>
              <a:t> saklanýar. </a:t>
            </a:r>
            <a:r>
              <a:rPr lang="ru-RU" dirty="0" err="1">
                <a:cs typeface="Times New Roman" pitchFamily="18" charset="0"/>
              </a:rPr>
              <a:t>Ösümlikler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fotosinteziň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netijesinde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ony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uglewodlara</a:t>
            </a:r>
            <a:r>
              <a:rPr lang="tk-TM" dirty="0">
                <a:cs typeface="Times New Roman" pitchFamily="18" charset="0"/>
              </a:rPr>
              <a:t> </a:t>
            </a:r>
            <a:r>
              <a:rPr lang="ru-RU" dirty="0" err="1">
                <a:cs typeface="Times New Roman" pitchFamily="18" charset="0"/>
              </a:rPr>
              <a:t>öwürýärler</a:t>
            </a:r>
            <a:r>
              <a:rPr lang="ru-RU" dirty="0"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651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6" grpId="0" build="p" bldLvl="2" autoUpdateAnimBg="0" advAuto="100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60425" y="-8929"/>
            <a:ext cx="7423150" cy="1139825"/>
          </a:xfrm>
        </p:spPr>
        <p:txBody>
          <a:bodyPr/>
          <a:lstStyle/>
          <a:p>
            <a:r>
              <a:rPr lang="ru-RU" dirty="0"/>
              <a:t>Uglerod (</a:t>
            </a:r>
            <a:r>
              <a:rPr lang="en-US" dirty="0"/>
              <a:t>II)</a:t>
            </a:r>
            <a:r>
              <a:rPr lang="ru-RU" dirty="0"/>
              <a:t> </a:t>
            </a:r>
            <a:r>
              <a:rPr lang="ru-RU" dirty="0" err="1"/>
              <a:t>oksidi</a:t>
            </a:r>
            <a:r>
              <a:rPr lang="ru-RU" dirty="0"/>
              <a:t> </a:t>
            </a:r>
            <a:r>
              <a:rPr lang="en-US" dirty="0"/>
              <a:t>CO</a:t>
            </a:r>
            <a:endParaRPr lang="ru-RU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8336" y="980729"/>
            <a:ext cx="8867328" cy="64807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ru-RU" sz="2400" dirty="0"/>
              <a:t>  </a:t>
            </a:r>
            <a:r>
              <a:rPr lang="ru-RU" sz="2400" dirty="0" err="1">
                <a:cs typeface="Times New Roman" pitchFamily="18" charset="0"/>
              </a:rPr>
              <a:t>Metallurgiýa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önümçiliginde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oňat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gaýtaryjy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bolup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hyzmat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edýär</a:t>
            </a:r>
            <a:r>
              <a:rPr lang="ru-RU" sz="2400" dirty="0">
                <a:cs typeface="Times New Roman" pitchFamily="18" charset="0"/>
              </a:rPr>
              <a:t>. </a:t>
            </a:r>
            <a:endParaRPr lang="en-US" sz="2400" dirty="0">
              <a:cs typeface="Times New Roman" pitchFamily="18" charset="0"/>
            </a:endParaRP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" y="1772816"/>
            <a:ext cx="9144000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16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 advAuto="100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9513" y="95249"/>
            <a:ext cx="8784976" cy="182158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Köp</a:t>
            </a:r>
            <a:r>
              <a:rPr lang="sq-AL" dirty="0"/>
              <a:t> </a:t>
            </a:r>
            <a:r>
              <a:rPr lang="ru-RU" dirty="0" err="1"/>
              <a:t>sanly</a:t>
            </a:r>
            <a:r>
              <a:rPr lang="ru-RU" dirty="0"/>
              <a:t> </a:t>
            </a:r>
            <a:r>
              <a:rPr lang="ru-RU" dirty="0" err="1"/>
              <a:t>metallaryň</a:t>
            </a:r>
            <a:r>
              <a:rPr lang="ru-RU" dirty="0"/>
              <a:t> </a:t>
            </a:r>
            <a:r>
              <a:rPr lang="ru-RU" dirty="0" err="1"/>
              <a:t>magdanlary</a:t>
            </a:r>
            <a:r>
              <a:rPr lang="ru-RU" dirty="0"/>
              <a:t> </a:t>
            </a:r>
            <a:endParaRPr lang="tk-TM" dirty="0"/>
          </a:p>
          <a:p>
            <a:pPr marL="0" indent="0">
              <a:buNone/>
            </a:pPr>
            <a:r>
              <a:rPr lang="ru-RU" dirty="0" err="1"/>
              <a:t>olaryň</a:t>
            </a:r>
            <a:r>
              <a:rPr lang="ru-RU" dirty="0"/>
              <a:t> </a:t>
            </a:r>
            <a:r>
              <a:rPr lang="ru-RU" dirty="0" err="1"/>
              <a:t>oksidleri</a:t>
            </a:r>
            <a:r>
              <a:rPr lang="ru-RU" dirty="0"/>
              <a:t> </a:t>
            </a:r>
            <a:r>
              <a:rPr lang="ru-RU" dirty="0" err="1"/>
              <a:t>bolup</a:t>
            </a:r>
            <a:r>
              <a:rPr lang="ru-RU" dirty="0"/>
              <a:t> </a:t>
            </a:r>
            <a:r>
              <a:rPr lang="ru-RU" dirty="0" err="1"/>
              <a:t>durýar</a:t>
            </a:r>
            <a:r>
              <a:rPr lang="ru-RU" dirty="0"/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19" y="2321496"/>
            <a:ext cx="917371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"/>
            <a:ext cx="2843808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626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 advAuto="100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glass00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52" y="10553"/>
            <a:ext cx="3608644" cy="248234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8" name="Picture 8" descr="glass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89823" y="171604"/>
            <a:ext cx="5355704" cy="108012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FF3399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ru-RU" sz="2400" dirty="0" err="1">
                <a:cs typeface="Times New Roman" pitchFamily="18" charset="0"/>
              </a:rPr>
              <a:t>Hromyň</a:t>
            </a:r>
            <a:r>
              <a:rPr lang="ru-RU" sz="2400" dirty="0">
                <a:cs typeface="Times New Roman" pitchFamily="18" charset="0"/>
              </a:rPr>
              <a:t> (III)  </a:t>
            </a:r>
            <a:r>
              <a:rPr lang="ru-RU" sz="2400" dirty="0" err="1">
                <a:cs typeface="Times New Roman" pitchFamily="18" charset="0"/>
              </a:rPr>
              <a:t>oksidini</a:t>
            </a:r>
            <a:r>
              <a:rPr lang="ru-RU" sz="2400" dirty="0">
                <a:cs typeface="Times New Roman" pitchFamily="18" charset="0"/>
              </a:rPr>
              <a:t> – Cr</a:t>
            </a:r>
            <a:r>
              <a:rPr lang="ru-RU" sz="2400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O</a:t>
            </a:r>
            <a:r>
              <a:rPr lang="ru-RU" sz="2400" baseline="-30000" dirty="0">
                <a:cs typeface="Times New Roman" pitchFamily="18" charset="0"/>
              </a:rPr>
              <a:t>3</a:t>
            </a:r>
            <a:r>
              <a:rPr lang="ru-RU" sz="2400" dirty="0">
                <a:cs typeface="Times New Roman" pitchFamily="18" charset="0"/>
              </a:rPr>
              <a:t> – </a:t>
            </a:r>
            <a:r>
              <a:rPr lang="ru-RU" sz="2400" dirty="0" err="1">
                <a:cs typeface="Times New Roman" pitchFamily="18" charset="0"/>
              </a:rPr>
              <a:t>ýaşyl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reňkli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aýna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önümçiliginde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ru-RU" sz="2400" dirty="0" err="1">
                <a:cs typeface="Times New Roman" pitchFamily="18" charset="0"/>
              </a:rPr>
              <a:t>ulanýarlar</a:t>
            </a:r>
            <a:r>
              <a:rPr lang="ru-RU" sz="2400" dirty="0">
                <a:cs typeface="Times New Roman" pitchFamily="18" charset="0"/>
              </a:rPr>
              <a:t>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0374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 autoUpdateAnimBg="0" advAuto="10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88640"/>
            <a:ext cx="8915399" cy="1152128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tk-TM" sz="2400" dirty="0">
                <a:cs typeface="Times New Roman" pitchFamily="18" charset="0"/>
              </a:rPr>
              <a:t>             </a:t>
            </a:r>
            <a:r>
              <a:rPr lang="ru-RU" sz="2400" dirty="0" err="1">
                <a:cs typeface="Times New Roman" pitchFamily="18" charset="0"/>
              </a:rPr>
              <a:t>Kremniý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ru-RU" sz="2400" dirty="0">
                <a:cs typeface="Times New Roman" pitchFamily="18" charset="0"/>
              </a:rPr>
              <a:t>(</a:t>
            </a:r>
            <a:r>
              <a:rPr lang="en-US" sz="2400" dirty="0">
                <a:cs typeface="Times New Roman" pitchFamily="18" charset="0"/>
              </a:rPr>
              <a:t>IV</a:t>
            </a:r>
            <a:r>
              <a:rPr lang="ru-RU" sz="2400" dirty="0">
                <a:cs typeface="Times New Roman" pitchFamily="18" charset="0"/>
              </a:rPr>
              <a:t>) </a:t>
            </a:r>
            <a:r>
              <a:rPr lang="ru-RU" sz="2400" dirty="0" err="1">
                <a:cs typeface="Times New Roman" pitchFamily="18" charset="0"/>
              </a:rPr>
              <a:t>oksidi</a:t>
            </a:r>
            <a:r>
              <a:rPr lang="ru-RU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SiO</a:t>
            </a:r>
            <a:r>
              <a:rPr lang="ru-RU" sz="2400" baseline="-30000" dirty="0">
                <a:cs typeface="Times New Roman" pitchFamily="18" charset="0"/>
              </a:rPr>
              <a:t>2</a:t>
            </a:r>
            <a:r>
              <a:rPr lang="ru-RU" sz="2400" dirty="0">
                <a:cs typeface="Times New Roman" pitchFamily="18" charset="0"/>
              </a:rPr>
              <a:t>.</a:t>
            </a:r>
            <a:r>
              <a:rPr lang="ru-RU" sz="2400" dirty="0"/>
              <a:t>. </a:t>
            </a:r>
            <a:r>
              <a:rPr lang="ru-RU" sz="2400" dirty="0" err="1">
                <a:cs typeface="Times New Roman" pitchFamily="18" charset="0"/>
              </a:rPr>
              <a:t>Кwars</a:t>
            </a:r>
            <a:r>
              <a:rPr lang="ru-RU" sz="2400" dirty="0">
                <a:cs typeface="Times New Roman" pitchFamily="18" charset="0"/>
              </a:rPr>
              <a:t>, </a:t>
            </a:r>
            <a:r>
              <a:rPr lang="ru-RU" sz="2400" dirty="0" err="1">
                <a:cs typeface="Times New Roman" pitchFamily="18" charset="0"/>
              </a:rPr>
              <a:t>dag</a:t>
            </a:r>
            <a:r>
              <a:rPr lang="ru-RU" sz="2400" dirty="0">
                <a:cs typeface="Times New Roman" pitchFamily="18" charset="0"/>
              </a:rPr>
              <a:t>  </a:t>
            </a:r>
            <a:r>
              <a:rPr lang="ru-RU" sz="2400" dirty="0" err="1">
                <a:cs typeface="Times New Roman" pitchFamily="18" charset="0"/>
              </a:rPr>
              <a:t>hrustaly</a:t>
            </a:r>
            <a:r>
              <a:rPr lang="ru-RU" sz="2400" dirty="0"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35844" name="Picture 4" descr="s00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456384" cy="27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s0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37072"/>
            <a:ext cx="3456384" cy="31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sio2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582" y="692696"/>
            <a:ext cx="3485865" cy="272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sio2-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37072"/>
            <a:ext cx="3456384" cy="31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252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2" autoUpdateAnimBg="0" advAuto="10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173"/>
            <a:ext cx="8424936" cy="9848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q-AL" sz="3200" i="1" dirty="0">
                <a:solidFill>
                  <a:srgbClr val="FF0000"/>
                </a:solidFill>
                <a:latin typeface="Arial Black" pitchFamily="34" charset="0"/>
              </a:rPr>
              <a:t>                  </a:t>
            </a:r>
            <a:r>
              <a:rPr lang="tk-TM" sz="3200" i="1" dirty="0">
                <a:solidFill>
                  <a:srgbClr val="FF0000"/>
                </a:solidFill>
                <a:latin typeface="Arial Black" pitchFamily="34" charset="0"/>
              </a:rPr>
              <a:t>    </a:t>
            </a:r>
            <a:r>
              <a:rPr lang="en-US" sz="4000" i="1" dirty="0" err="1">
                <a:solidFill>
                  <a:srgbClr val="C00000"/>
                </a:solidFill>
                <a:latin typeface="Arial Black" pitchFamily="34" charset="0"/>
              </a:rPr>
              <a:t>Esaslar</a:t>
            </a:r>
            <a:endParaRPr lang="en-US" sz="3200" i="1" dirty="0">
              <a:solidFill>
                <a:srgbClr val="C00000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42918"/>
            <a:ext cx="8604448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Esaslar</a:t>
            </a:r>
            <a:r>
              <a:rPr lang="en-US" sz="2800" dirty="0" err="1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metaly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  <a:cs typeface="Calibri"/>
              </a:rPr>
              <a:t>ň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atomy 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bilen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bir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ýa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-da 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birnäçe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gidroks</a:t>
            </a:r>
            <a:r>
              <a:rPr lang="tk-TM" sz="2800" b="1" dirty="0">
                <a:solidFill>
                  <a:prstClr val="black"/>
                </a:solidFill>
                <a:latin typeface="Arial Black" pitchFamily="34" charset="0"/>
              </a:rPr>
              <a:t>id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toparlardan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düzülen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tk-TM" sz="2800" b="1" dirty="0">
                <a:solidFill>
                  <a:prstClr val="black"/>
                </a:solidFill>
                <a:latin typeface="Arial Black" pitchFamily="34" charset="0"/>
              </a:rPr>
              <a:t> çylşyrymly </a:t>
            </a:r>
            <a:r>
              <a:rPr lang="en-US" sz="2800" b="1" dirty="0" err="1">
                <a:solidFill>
                  <a:prstClr val="black"/>
                </a:solidFill>
                <a:latin typeface="Arial Black" pitchFamily="34" charset="0"/>
              </a:rPr>
              <a:t>maddalar</a:t>
            </a:r>
            <a:r>
              <a:rPr lang="en-US" sz="2800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  <a:endParaRPr lang="sq-AL" sz="2800" b="1" dirty="0">
              <a:solidFill>
                <a:prstClr val="black"/>
              </a:solidFill>
              <a:latin typeface="Arial Black" pitchFamily="34" charset="0"/>
            </a:endParaRPr>
          </a:p>
          <a:p>
            <a:r>
              <a:rPr lang="sq-AL" sz="2800" b="1" dirty="0">
                <a:solidFill>
                  <a:srgbClr val="FF0000"/>
                </a:solidFill>
                <a:latin typeface="Arial Black" pitchFamily="34" charset="0"/>
              </a:rPr>
              <a:t>              Esaslaryň toparlary:</a:t>
            </a:r>
          </a:p>
          <a:p>
            <a:endParaRPr lang="ru-RU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8480" y="2699022"/>
            <a:ext cx="1872209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  <a:latin typeface="Arial Black" pitchFamily="34" charset="0"/>
              </a:rPr>
              <a:t>Esaslar</a:t>
            </a: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806" y="4151609"/>
            <a:ext cx="3613689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Aýratyn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topar</a:t>
            </a:r>
            <a:r>
              <a:rPr lang="tk-TM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-</a:t>
            </a:r>
            <a:r>
              <a:rPr lang="tk-TM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 Black" pitchFamily="34" charset="0"/>
              </a:rPr>
              <a:t>amfoter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Black" pitchFamily="34" charset="0"/>
              </a:rPr>
              <a:t>gidroksidleri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,</a:t>
            </a:r>
            <a:r>
              <a:rPr lang="tk-TM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</a:rPr>
              <a:t>gow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  <a:cs typeface="Calibri"/>
              </a:rPr>
              <a:t>ş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</a:rPr>
              <a:t>ak</a:t>
            </a:r>
            <a:r>
              <a:rPr lang="en-US" sz="16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</a:rPr>
              <a:t>kislotalary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  <a:cs typeface="Calibri"/>
              </a:rPr>
              <a:t>ň</a:t>
            </a:r>
            <a:r>
              <a:rPr lang="en-US" sz="1600" b="1" dirty="0">
                <a:solidFill>
                  <a:prstClr val="black"/>
                </a:solidFill>
                <a:latin typeface="Arial Black" pitchFamily="34" charset="0"/>
              </a:rPr>
              <a:t> we 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</a:rPr>
              <a:t>esaslary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  <a:cs typeface="Calibri"/>
              </a:rPr>
              <a:t>ň</a:t>
            </a:r>
            <a:r>
              <a:rPr lang="en-US" sz="16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</a:rPr>
              <a:t>häsiýetlerini</a:t>
            </a:r>
            <a:r>
              <a:rPr lang="en-US" sz="1600" b="1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</a:rPr>
              <a:t>ýüze</a:t>
            </a:r>
            <a:r>
              <a:rPr lang="tk-TM" sz="1600" b="1" dirty="0">
                <a:solidFill>
                  <a:prstClr val="black"/>
                </a:solidFill>
                <a:latin typeface="Arial Black" pitchFamily="34" charset="0"/>
              </a:rPr>
              <a:t> ç</a:t>
            </a:r>
            <a:r>
              <a:rPr lang="en-US" sz="1600" b="1" dirty="0" err="1">
                <a:solidFill>
                  <a:prstClr val="black"/>
                </a:solidFill>
                <a:latin typeface="Arial Black" pitchFamily="34" charset="0"/>
              </a:rPr>
              <a:t>ykarýarlar</a:t>
            </a:r>
            <a:r>
              <a:rPr lang="en-US" sz="1600" b="1" dirty="0">
                <a:solidFill>
                  <a:prstClr val="black"/>
                </a:solidFill>
                <a:latin typeface="Arial Black" pitchFamily="34" charset="0"/>
              </a:rPr>
              <a:t>.</a:t>
            </a:r>
          </a:p>
          <a:p>
            <a:r>
              <a:rPr lang="tk-TM" b="1" dirty="0">
                <a:solidFill>
                  <a:srgbClr val="FF0000"/>
                </a:solidFill>
                <a:latin typeface="Arial Black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</a:rPr>
              <a:t>Al(OH)</a:t>
            </a:r>
            <a:r>
              <a:rPr lang="en-US" b="1" dirty="0">
                <a:solidFill>
                  <a:srgbClr val="FF0000"/>
                </a:solidFill>
                <a:latin typeface="Arial Black" pitchFamily="34" charset="0"/>
                <a:cs typeface="Calibri"/>
              </a:rPr>
              <a:t>₃;Fe(OH)₃;</a:t>
            </a:r>
            <a:endParaRPr lang="tk-TM" b="1" dirty="0">
              <a:solidFill>
                <a:srgbClr val="FF0000"/>
              </a:solidFill>
              <a:latin typeface="Arial Black" pitchFamily="34" charset="0"/>
              <a:cs typeface="Calibri"/>
            </a:endParaRPr>
          </a:p>
          <a:p>
            <a:r>
              <a:rPr lang="tk-TM" b="1" dirty="0">
                <a:solidFill>
                  <a:srgbClr val="0070C0"/>
                </a:solidFill>
                <a:latin typeface="Arial Black" pitchFamily="34" charset="0"/>
              </a:rPr>
              <a:t>      H</a:t>
            </a:r>
            <a:r>
              <a:rPr lang="tk-TM" b="1" baseline="-25000" dirty="0">
                <a:solidFill>
                  <a:srgbClr val="0070C0"/>
                </a:solidFill>
                <a:latin typeface="Arial Black" pitchFamily="34" charset="0"/>
              </a:rPr>
              <a:t>3</a:t>
            </a:r>
            <a:r>
              <a:rPr lang="tk-TM" b="1" dirty="0">
                <a:solidFill>
                  <a:srgbClr val="0070C0"/>
                </a:solidFill>
                <a:latin typeface="Arial Black" pitchFamily="34" charset="0"/>
              </a:rPr>
              <a:t>AlO</a:t>
            </a:r>
            <a:r>
              <a:rPr lang="tk-TM" b="1" baseline="-25000" dirty="0">
                <a:solidFill>
                  <a:srgbClr val="0070C0"/>
                </a:solidFill>
                <a:latin typeface="Arial Black" pitchFamily="34" charset="0"/>
              </a:rPr>
              <a:t>3</a:t>
            </a:r>
            <a:r>
              <a:rPr lang="tk-TM" b="1" dirty="0">
                <a:solidFill>
                  <a:srgbClr val="0070C0"/>
                </a:solidFill>
                <a:latin typeface="Arial Black" pitchFamily="34" charset="0"/>
              </a:rPr>
              <a:t>;H</a:t>
            </a:r>
            <a:r>
              <a:rPr lang="tk-TM" b="1" baseline="-25000" dirty="0">
                <a:solidFill>
                  <a:srgbClr val="0070C0"/>
                </a:solidFill>
                <a:latin typeface="Arial Black" pitchFamily="34" charset="0"/>
              </a:rPr>
              <a:t>3</a:t>
            </a:r>
            <a:r>
              <a:rPr lang="tk-TM" b="1" dirty="0">
                <a:solidFill>
                  <a:srgbClr val="0070C0"/>
                </a:solidFill>
                <a:latin typeface="Arial Black" pitchFamily="34" charset="0"/>
              </a:rPr>
              <a:t>FeO</a:t>
            </a:r>
            <a:r>
              <a:rPr lang="tk-TM" b="1" baseline="-25000" dirty="0">
                <a:solidFill>
                  <a:srgbClr val="0070C0"/>
                </a:solidFill>
                <a:latin typeface="Arial Black" pitchFamily="34" charset="0"/>
              </a:rPr>
              <a:t>3</a:t>
            </a:r>
            <a:endParaRPr lang="ru-RU" b="1" baseline="-25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253623"/>
              </p:ext>
            </p:extLst>
          </p:nvPr>
        </p:nvGraphicFramePr>
        <p:xfrm>
          <a:off x="198301" y="4155052"/>
          <a:ext cx="2586790" cy="209288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86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92881">
                <a:tc>
                  <a:txBody>
                    <a:bodyPr/>
                    <a:lstStyle/>
                    <a:p>
                      <a:r>
                        <a:rPr lang="tk-TM" sz="2000" dirty="0">
                          <a:latin typeface="Arial Black" pitchFamily="34" charset="0"/>
                          <a:cs typeface="Aharoni" pitchFamily="2" charset="-79"/>
                        </a:rPr>
                        <a:t>Suwda e</a:t>
                      </a:r>
                      <a:r>
                        <a:rPr lang="en-US" sz="2000" dirty="0" err="1">
                          <a:latin typeface="Arial Black" pitchFamily="34" charset="0"/>
                          <a:cs typeface="Aharoni" pitchFamily="2" charset="-79"/>
                        </a:rPr>
                        <a:t>reýän</a:t>
                      </a:r>
                      <a:r>
                        <a:rPr lang="en-US" sz="2000" dirty="0"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000" dirty="0" err="1">
                          <a:latin typeface="Arial Black" pitchFamily="34" charset="0"/>
                          <a:cs typeface="Aharoni" pitchFamily="2" charset="-79"/>
                        </a:rPr>
                        <a:t>esaslar</a:t>
                      </a:r>
                      <a:r>
                        <a:rPr lang="en-US" sz="2000" dirty="0">
                          <a:latin typeface="Arial Black" pitchFamily="34" charset="0"/>
                          <a:cs typeface="Aharoni" pitchFamily="2" charset="-79"/>
                        </a:rPr>
                        <a:t>(</a:t>
                      </a:r>
                      <a:r>
                        <a:rPr lang="tk-TM" sz="2000" dirty="0">
                          <a:solidFill>
                            <a:srgbClr val="0070C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aş</a:t>
                      </a:r>
                      <a:r>
                        <a:rPr lang="en-US" sz="2000" dirty="0" err="1">
                          <a:solidFill>
                            <a:srgbClr val="0070C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garlar</a:t>
                      </a:r>
                      <a:r>
                        <a:rPr lang="en-US" sz="2000" dirty="0">
                          <a:latin typeface="Arial Black" pitchFamily="34" charset="0"/>
                          <a:cs typeface="Aharoni" pitchFamily="2" charset="-79"/>
                        </a:rPr>
                        <a:t>)</a:t>
                      </a:r>
                    </a:p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    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NaOH;KOH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;</a:t>
                      </a:r>
                    </a:p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Ba(OH)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₂; Ca(OH)</a:t>
                      </a:r>
                      <a:r>
                        <a:rPr lang="en-US" sz="1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2</a:t>
                      </a:r>
                      <a:endParaRPr lang="ru-RU" sz="1800" b="1" baseline="-25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17747"/>
              </p:ext>
            </p:extLst>
          </p:nvPr>
        </p:nvGraphicFramePr>
        <p:xfrm>
          <a:off x="2923936" y="4175458"/>
          <a:ext cx="2418877" cy="150019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418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0019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 Black" pitchFamily="34" charset="0"/>
                        </a:rPr>
                        <a:t>Eremeýänler</a:t>
                      </a:r>
                      <a:r>
                        <a:rPr lang="en-US" sz="2400" dirty="0">
                          <a:latin typeface="Arial Black" pitchFamily="34" charset="0"/>
                        </a:rPr>
                        <a:t>.</a:t>
                      </a:r>
                    </a:p>
                    <a:p>
                      <a:r>
                        <a:rPr lang="tk-TM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Cu(OH)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₂;Fe(OH)₂</a:t>
                      </a:r>
                      <a:r>
                        <a:rPr lang="tk-TM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;</a:t>
                      </a:r>
                      <a:endParaRPr lang="en-US" b="1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r>
                        <a:rPr lang="en-US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     </a:t>
                      </a:r>
                      <a:r>
                        <a:rPr lang="tk-TM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Mg(OH)₂;</a:t>
                      </a:r>
                      <a:r>
                        <a:rPr lang="tk-TM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Прямая со стрелкой 10"/>
          <p:cNvCxnSpPr>
            <a:cxnSpLocks/>
            <a:endCxn id="6" idx="0"/>
          </p:cNvCxnSpPr>
          <p:nvPr/>
        </p:nvCxnSpPr>
        <p:spPr>
          <a:xfrm flipH="1">
            <a:off x="1491696" y="3214384"/>
            <a:ext cx="1686786" cy="94066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  <a:endCxn id="5" idx="0"/>
          </p:cNvCxnSpPr>
          <p:nvPr/>
        </p:nvCxnSpPr>
        <p:spPr>
          <a:xfrm>
            <a:off x="5050689" y="3243345"/>
            <a:ext cx="2178962" cy="90826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  <a:stCxn id="4" idx="2"/>
            <a:endCxn id="7" idx="0"/>
          </p:cNvCxnSpPr>
          <p:nvPr/>
        </p:nvCxnSpPr>
        <p:spPr>
          <a:xfrm>
            <a:off x="4114585" y="3222242"/>
            <a:ext cx="18789" cy="95321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093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2466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3775"/>
            <a:ext cx="4104456" cy="465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0"/>
            <a:ext cx="6075894" cy="7512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</a:pPr>
            <a:r>
              <a:rPr lang="tk-TM" sz="2000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k-TM" sz="3200" b="1" i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Esaslar ýa-da gidroksidler</a:t>
            </a:r>
            <a:endParaRPr lang="en-US" sz="2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1staidsupplies.com/sc_images/products/310_large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7117" y="1793775"/>
            <a:ext cx="5112568" cy="46595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" y="764704"/>
            <a:ext cx="9139684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tk-TM" sz="24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Umumy formulasy:</a:t>
            </a:r>
          </a:p>
          <a:p>
            <a:r>
              <a:rPr lang="en-US" sz="3600" dirty="0">
                <a:latin typeface="Arial Black" pitchFamily="34" charset="0"/>
                <a:cs typeface="Arial" pitchFamily="34" charset="0"/>
              </a:rPr>
              <a:t>Me</a:t>
            </a:r>
            <a:r>
              <a:rPr lang="en-US" sz="3600" dirty="0">
                <a:latin typeface="Arial Black" pitchFamily="34" charset="0"/>
                <a:cs typeface="Calibri"/>
              </a:rPr>
              <a:t>⁺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(OH</a:t>
            </a:r>
            <a:r>
              <a:rPr lang="en-US" sz="3600" dirty="0">
                <a:latin typeface="Arial Black" pitchFamily="34" charset="0"/>
                <a:cs typeface="Calibri"/>
              </a:rPr>
              <a:t>⁻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)</a:t>
            </a:r>
            <a:r>
              <a:rPr lang="en-US" sz="3600" baseline="-25000" dirty="0">
                <a:latin typeface="Arial Black" pitchFamily="34" charset="0"/>
                <a:cs typeface="Arial" pitchFamily="34" charset="0"/>
              </a:rPr>
              <a:t>n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Me</a:t>
            </a:r>
            <a:r>
              <a:rPr lang="tk-TM" sz="2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k-TM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- 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metaly</a:t>
            </a:r>
            <a:r>
              <a:rPr lang="tk-TM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ň atomy.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k-TM" sz="2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OH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– </a:t>
            </a:r>
            <a:r>
              <a:rPr lang="tk-TM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gidroksil topar.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43808" y="100995"/>
            <a:ext cx="5094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b="1" i="1" dirty="0">
                <a:solidFill>
                  <a:srgbClr val="FF0000"/>
                </a:solidFill>
                <a:latin typeface="Arial Black" pitchFamily="34" charset="0"/>
                <a:ea typeface="Batang" pitchFamily="18" charset="-127"/>
                <a:cs typeface="Aharoni" pitchFamily="2" charset="-79"/>
              </a:rPr>
              <a:t>Esaslaryň alnyşy</a:t>
            </a:r>
            <a:r>
              <a:rPr lang="en-US" sz="2800" b="1" i="1" dirty="0">
                <a:solidFill>
                  <a:srgbClr val="FF0000"/>
                </a:solidFill>
                <a:latin typeface="Arial Rounded MT Bold" pitchFamily="34" charset="0"/>
                <a:ea typeface="Batang" pitchFamily="18" charset="-127"/>
                <a:cs typeface="Aharoni" pitchFamily="2" charset="-79"/>
              </a:rPr>
              <a:t>:</a:t>
            </a:r>
            <a:endParaRPr lang="ru-RU" sz="2800" b="1" i="1" dirty="0">
              <a:solidFill>
                <a:srgbClr val="FF000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83660"/>
              </p:ext>
            </p:extLst>
          </p:nvPr>
        </p:nvGraphicFramePr>
        <p:xfrm>
          <a:off x="11654" y="624215"/>
          <a:ext cx="9144000" cy="5339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716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56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A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Black" pitchFamily="34" charset="0"/>
                          <a:cs typeface="Calibri"/>
                        </a:rPr>
                        <a:t>ş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garlar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1">
                            <a:lumMod val="85000"/>
                            <a:shade val="30000"/>
                            <a:satMod val="115000"/>
                          </a:schemeClr>
                        </a:gs>
                        <a:gs pos="50000">
                          <a:schemeClr val="bg1">
                            <a:lumMod val="85000"/>
                            <a:shade val="67500"/>
                            <a:satMod val="115000"/>
                          </a:schemeClr>
                        </a:gs>
                        <a:gs pos="100000">
                          <a:schemeClr val="bg1">
                            <a:lumMod val="85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tk-TM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Eremeýän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we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amfoter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gidroksidleri</a:t>
                      </a:r>
                      <a:endParaRPr lang="ru-RU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0">
                      <a:fgClr>
                        <a:schemeClr val="bg1">
                          <a:lumMod val="75000"/>
                        </a:schemeClr>
                      </a:fgClr>
                      <a:bgClr>
                        <a:schemeClr val="accent4">
                          <a:lumMod val="40000"/>
                          <a:lumOff val="60000"/>
                        </a:schemeClr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931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n-lt"/>
                        </a:rPr>
                        <a:t>1.A</a:t>
                      </a:r>
                      <a:r>
                        <a:rPr lang="en-US" sz="2400" b="1" dirty="0"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2400" b="1" dirty="0">
                          <a:latin typeface="+mn-lt"/>
                        </a:rPr>
                        <a:t>gar</a:t>
                      </a:r>
                      <a:r>
                        <a:rPr lang="en-US" sz="2400" b="1" baseline="0" dirty="0">
                          <a:latin typeface="+mn-lt"/>
                        </a:rPr>
                        <a:t> we </a:t>
                      </a:r>
                      <a:r>
                        <a:rPr lang="en-US" sz="2400" b="1" baseline="0" dirty="0" err="1">
                          <a:latin typeface="+mn-lt"/>
                        </a:rPr>
                        <a:t>a</a:t>
                      </a:r>
                      <a:r>
                        <a:rPr lang="en-US" sz="2400" b="1" baseline="0" dirty="0" err="1"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2400" b="1" baseline="0" dirty="0" err="1">
                          <a:latin typeface="+mn-lt"/>
                        </a:rPr>
                        <a:t>gar-ýer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metallaryna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suwuñ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täsiri</a:t>
                      </a:r>
                      <a:r>
                        <a:rPr lang="en-US" sz="2400" b="1" baseline="0" dirty="0">
                          <a:latin typeface="+mn-lt"/>
                        </a:rPr>
                        <a:t>.</a:t>
                      </a:r>
                      <a:endParaRPr lang="sq-AL" sz="2400" b="1" baseline="0" dirty="0">
                        <a:latin typeface="+mn-lt"/>
                      </a:endParaRPr>
                    </a:p>
                    <a:p>
                      <a:endParaRPr lang="en-US" sz="2400" b="1" baseline="0" dirty="0">
                        <a:latin typeface="+mn-lt"/>
                      </a:endParaRPr>
                    </a:p>
                    <a:p>
                      <a:r>
                        <a:rPr lang="tk-TM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 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2Na+2H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₂O→2NaOH+H₂↑</a:t>
                      </a:r>
                      <a:endParaRPr lang="sq-AL" sz="2000" b="1" baseline="0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endParaRPr lang="en-US" sz="2000" b="1" baseline="0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r>
                        <a:rPr lang="tk-TM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   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Ba+2H₂O→Ba(OH)₂+H₂↑</a:t>
                      </a:r>
                      <a:endParaRPr lang="sq-AL" sz="2000" b="1" baseline="0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endParaRPr lang="en-US" sz="2000" b="1" baseline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latin typeface="+mn-lt"/>
                        </a:rPr>
                        <a:t>2.</a:t>
                      </a:r>
                      <a:r>
                        <a:rPr lang="en-US" sz="2400" b="1" dirty="0">
                          <a:latin typeface="+mn-lt"/>
                        </a:rPr>
                        <a:t>A</a:t>
                      </a:r>
                      <a:r>
                        <a:rPr lang="en-US" sz="2400" b="1" dirty="0"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2400" b="1" dirty="0">
                          <a:latin typeface="+mn-lt"/>
                        </a:rPr>
                        <a:t>gar</a:t>
                      </a:r>
                      <a:r>
                        <a:rPr lang="en-US" sz="2400" b="1" baseline="0" dirty="0">
                          <a:latin typeface="+mn-lt"/>
                        </a:rPr>
                        <a:t> we </a:t>
                      </a:r>
                      <a:r>
                        <a:rPr lang="en-US" sz="2400" b="1" baseline="0" dirty="0" err="1">
                          <a:latin typeface="+mn-lt"/>
                        </a:rPr>
                        <a:t>a</a:t>
                      </a:r>
                      <a:r>
                        <a:rPr lang="en-US" sz="2400" b="1" baseline="0" dirty="0" err="1"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2400" b="1" baseline="0" dirty="0" err="1">
                          <a:latin typeface="+mn-lt"/>
                        </a:rPr>
                        <a:t>gar-ýer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metallarynyñ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oksidlerine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suwuñ</a:t>
                      </a:r>
                      <a:r>
                        <a:rPr lang="en-US" sz="2400" b="1" baseline="0" dirty="0">
                          <a:latin typeface="+mn-lt"/>
                        </a:rPr>
                        <a:t> </a:t>
                      </a:r>
                      <a:r>
                        <a:rPr lang="en-US" sz="2400" b="1" baseline="0" dirty="0" err="1">
                          <a:latin typeface="+mn-lt"/>
                        </a:rPr>
                        <a:t>täsiri</a:t>
                      </a:r>
                      <a:r>
                        <a:rPr lang="en-US" sz="2400" b="1" baseline="0" dirty="0">
                          <a:latin typeface="+mn-lt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k-TM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   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₂O+H₂O→2NaOH</a:t>
                      </a:r>
                      <a:endParaRPr lang="sq-AL" sz="2000" b="1" baseline="0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baseline="0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k-TM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   </a:t>
                      </a:r>
                      <a:r>
                        <a:rPr lang="en-US" sz="2000" b="1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CaO+H₂O→Ca</a:t>
                      </a:r>
                      <a:r>
                        <a:rPr lang="en-US" sz="20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(OH)₂</a:t>
                      </a:r>
                      <a:endParaRPr lang="en-US" sz="2000" b="1" baseline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1.Ereýän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duzlara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garlaryñ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täsiri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CuSO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₄+2NaOH→Cu(OH)₂↓+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Na₂SO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₄</a:t>
                      </a:r>
                      <a:endParaRPr lang="sq-AL" sz="2000" b="1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endParaRPr lang="en-US" sz="2000" b="1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FeCl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₃+3KOH→Fe(OH)₃↓+3KCl</a:t>
                      </a:r>
                      <a:endParaRPr lang="sq-AL" sz="2000" b="1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endParaRPr lang="en-US" sz="2000" b="1" dirty="0">
                        <a:solidFill>
                          <a:srgbClr val="FF0000"/>
                        </a:solidFill>
                        <a:latin typeface="Arial Black" pitchFamily="34" charset="0"/>
                        <a:cs typeface="Calibri"/>
                      </a:endParaRPr>
                    </a:p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Al(NO)₃+3LiOH→Al(OH)₃↓+3LiNO₃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9093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Arial Black" pitchFamily="34" charset="0"/>
              </a:rPr>
              <a:t>Esaslar</a:t>
            </a:r>
            <a:r>
              <a:rPr lang="sq-AL" sz="3200" i="1" dirty="0">
                <a:solidFill>
                  <a:srgbClr val="FF0000"/>
                </a:solidFill>
                <a:latin typeface="Arial Black" pitchFamily="34" charset="0"/>
              </a:rPr>
              <a:t>yň </a:t>
            </a: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fiziki</a:t>
            </a:r>
            <a:r>
              <a:rPr lang="tk-TM" sz="2400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häsiyetleri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740145"/>
              </p:ext>
            </p:extLst>
          </p:nvPr>
        </p:nvGraphicFramePr>
        <p:xfrm>
          <a:off x="0" y="764704"/>
          <a:ext cx="9144000" cy="515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31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2190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ş</a:t>
                      </a:r>
                      <a:r>
                        <a:rPr lang="en-US" sz="36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garlar</a:t>
                      </a:r>
                      <a:endParaRPr lang="ru-RU" sz="36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tk-TM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(suwda ereýän</a:t>
                      </a:r>
                      <a:r>
                        <a:rPr lang="tk-TM" sz="20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tk-TM" sz="2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esaslar)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Eremeýän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esaslar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Amfoter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gidroksidleri</a:t>
                      </a:r>
                      <a:endParaRPr lang="ru-RU" sz="32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066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+mn-lt"/>
                        </a:rPr>
                        <a:t>Suwda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o</a:t>
                      </a:r>
                      <a:r>
                        <a:rPr lang="en-US" sz="28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2800" b="1" dirty="0" err="1">
                          <a:latin typeface="+mn-lt"/>
                        </a:rPr>
                        <a:t>at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ereýän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gaty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agregat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halyndaky</a:t>
                      </a:r>
                      <a:r>
                        <a:rPr lang="en-US" sz="2800" b="1" dirty="0">
                          <a:latin typeface="+mn-lt"/>
                        </a:rPr>
                        <a:t> </a:t>
                      </a:r>
                      <a:r>
                        <a:rPr lang="en-US" sz="2800" b="1" dirty="0" err="1">
                          <a:latin typeface="+mn-lt"/>
                        </a:rPr>
                        <a:t>maddalar</a:t>
                      </a:r>
                      <a:r>
                        <a:rPr lang="en-US" sz="2800" b="1" dirty="0">
                          <a:latin typeface="+mn-lt"/>
                        </a:rPr>
                        <a:t>.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+mn-lt"/>
                        </a:rPr>
                        <a:t>Dürli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renkli</a:t>
                      </a:r>
                      <a:r>
                        <a:rPr lang="en-US" sz="2800" b="1" baseline="0" dirty="0">
                          <a:latin typeface="+mn-lt"/>
                        </a:rPr>
                        <a:t>,</a:t>
                      </a:r>
                      <a:r>
                        <a:rPr lang="tk-TM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suwda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eremeýän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ýa</a:t>
                      </a:r>
                      <a:r>
                        <a:rPr lang="en-US" sz="2800" b="1" baseline="0" dirty="0">
                          <a:latin typeface="+mn-lt"/>
                        </a:rPr>
                        <a:t>-da </a:t>
                      </a:r>
                      <a:r>
                        <a:rPr lang="en-US" sz="2800" b="1" baseline="0" dirty="0" err="1">
                          <a:latin typeface="+mn-lt"/>
                        </a:rPr>
                        <a:t>az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ereýän</a:t>
                      </a:r>
                      <a:r>
                        <a:rPr lang="tk-TM" sz="2800" b="1" baseline="0" dirty="0">
                          <a:latin typeface="+mn-lt"/>
                        </a:rPr>
                        <a:t>,</a:t>
                      </a:r>
                      <a:r>
                        <a:rPr lang="en-US" sz="2800" b="1" baseline="0" dirty="0" err="1">
                          <a:latin typeface="+mn-lt"/>
                        </a:rPr>
                        <a:t>gaty</a:t>
                      </a:r>
                      <a:r>
                        <a:rPr lang="en-US" sz="2800" b="1" baseline="0" dirty="0">
                          <a:latin typeface="+mn-lt"/>
                        </a:rPr>
                        <a:t>  </a:t>
                      </a:r>
                      <a:r>
                        <a:rPr lang="en-US" sz="2800" b="1" baseline="0" dirty="0" err="1">
                          <a:latin typeface="+mn-lt"/>
                        </a:rPr>
                        <a:t>maddalar</a:t>
                      </a:r>
                      <a:r>
                        <a:rPr lang="en-US" sz="2800" b="1" baseline="0" dirty="0">
                          <a:latin typeface="+mn-lt"/>
                        </a:rPr>
                        <a:t>.</a:t>
                      </a:r>
                      <a:endParaRPr lang="ru-RU" sz="28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+mn-lt"/>
                        </a:rPr>
                        <a:t>Dürli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reñkli,suwda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eremeýän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ýa-da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az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ereýän</a:t>
                      </a:r>
                      <a:r>
                        <a:rPr lang="tk-TM" sz="2800" b="1" baseline="0" dirty="0">
                          <a:latin typeface="+mn-lt"/>
                        </a:rPr>
                        <a:t>,</a:t>
                      </a:r>
                      <a:r>
                        <a:rPr lang="en-US" sz="2800" b="1" baseline="0" dirty="0" err="1">
                          <a:latin typeface="+mn-lt"/>
                        </a:rPr>
                        <a:t>gaty</a:t>
                      </a:r>
                      <a:r>
                        <a:rPr lang="en-US" sz="2800" b="1" baseline="0" dirty="0">
                          <a:latin typeface="+mn-lt"/>
                        </a:rPr>
                        <a:t> </a:t>
                      </a:r>
                      <a:r>
                        <a:rPr lang="en-US" sz="2800" b="1" baseline="0" dirty="0" err="1">
                          <a:latin typeface="+mn-lt"/>
                        </a:rPr>
                        <a:t>maddalar</a:t>
                      </a:r>
                      <a:r>
                        <a:rPr lang="en-US" sz="2800" b="1" baseline="0" dirty="0">
                          <a:latin typeface="+mn-lt"/>
                        </a:rPr>
                        <a:t>.</a:t>
                      </a:r>
                      <a:endParaRPr lang="ru-RU" sz="2800" b="1" dirty="0">
                        <a:latin typeface="+mn-lt"/>
                      </a:endParaRPr>
                    </a:p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06706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-108103"/>
            <a:ext cx="78923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 err="1">
                <a:solidFill>
                  <a:srgbClr val="FF0000"/>
                </a:solidFill>
                <a:latin typeface="Arial Black" pitchFamily="34" charset="0"/>
              </a:rPr>
              <a:t>Esaslar</a:t>
            </a:r>
            <a:r>
              <a:rPr lang="sq-AL" sz="3200" i="1" dirty="0">
                <a:solidFill>
                  <a:srgbClr val="FF0000"/>
                </a:solidFill>
                <a:latin typeface="Arial Black" pitchFamily="34" charset="0"/>
              </a:rPr>
              <a:t>yň</a:t>
            </a:r>
            <a:r>
              <a:rPr lang="en-US" sz="3200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himiki</a:t>
            </a:r>
            <a:r>
              <a:rPr lang="en-US" sz="2400" i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häsiyetleri</a:t>
            </a:r>
            <a:r>
              <a:rPr lang="sq-AL" sz="2800" dirty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43076"/>
              </p:ext>
            </p:extLst>
          </p:nvPr>
        </p:nvGraphicFramePr>
        <p:xfrm>
          <a:off x="1" y="404663"/>
          <a:ext cx="9138246" cy="645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102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6361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Calibri"/>
                        </a:rPr>
                        <a:t>ş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garlar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tk-TM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suwda ereýän esaslar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Kislotalar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bilen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reagirleşip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duz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suw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emele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getirýärler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NaOH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HCl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NaCl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+HOH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Kislota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ýa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-da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amfoter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oksidler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bilen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reagirleşip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duz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we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suw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emele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getirýärler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2NaOH + CO₂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Na₂CO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 + H₂O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NaOH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ZnO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Na₂ZnO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₂ +  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Ereýän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duzlar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bilen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reagirleşip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eremeýän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esaslary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emele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getirýärler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CuSO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₄+ 2NaOH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</a:t>
                      </a:r>
                      <a:r>
                        <a:rPr kumimoji="0" lang="tk-TM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Cu(OH)₂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Na₂SO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₄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8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suwda</a:t>
                      </a:r>
                      <a:r>
                        <a:rPr kumimoji="0" lang="tk-TM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Eremeýän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esas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lar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Kislotalar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bilen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reagirleşip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duz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suw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emele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getirýärler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Cu(OH)₂ + 2HCl →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CuCl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₂ + 2H₂O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Gyzdyrlanda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oksid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we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suw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emele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getirýärler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Fe(OH)₂ →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H₂O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>
                        <a:latin typeface="+mn-lt"/>
                      </a:endParaRPr>
                    </a:p>
                    <a:p>
                      <a:endParaRPr lang="ru-RU" dirty="0"/>
                    </a:p>
                    <a:p>
                      <a:endParaRPr lang="en-US" dirty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90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Amfoter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gidroksid</a:t>
                      </a: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+mn-ea"/>
                          <a:cs typeface="+mn-cs"/>
                        </a:rPr>
                        <a:t>leri</a:t>
                      </a:r>
                      <a:endParaRPr kumimoji="0" lang="ru-RU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Kislotalar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bilen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reagirleşip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duz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suw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emele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getirýärler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Al(OH)₃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3HCl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AlCl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Aşgarlar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bilen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reagirleşip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duz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emele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getirýärler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Cr(OH)₃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3KOH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K₃CrO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₂•2H₂O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ergin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Gyzdyrlanda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reaksiýa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başgaça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geçýär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Al(OH)₃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KOH→KAlO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₂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Gyzdyrlanda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oksid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we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suw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emele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getirýärler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        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2Al(OH)₃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Al₂O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</a:t>
                      </a:r>
                      <a:r>
                        <a:rPr kumimoji="0" lang="tk-TM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3H₂O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159401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-99392"/>
            <a:ext cx="75608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800" i="1" dirty="0">
                <a:solidFill>
                  <a:srgbClr val="FF0000"/>
                </a:solidFill>
                <a:latin typeface="Arial Black" pitchFamily="34" charset="0"/>
              </a:rPr>
              <a:t>			</a:t>
            </a:r>
            <a:r>
              <a:rPr lang="en-US" sz="2800" i="1" dirty="0" err="1">
                <a:solidFill>
                  <a:srgbClr val="FF0000"/>
                </a:solidFill>
                <a:latin typeface="Arial Black" pitchFamily="34" charset="0"/>
              </a:rPr>
              <a:t>Kislotalar</a:t>
            </a:r>
            <a:r>
              <a:rPr lang="en-US" sz="2800" i="1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endParaRPr lang="en-US" sz="2400" i="1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162218"/>
            <a:ext cx="9144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Kislotalar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k-TM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wodorodyň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atomyndan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kislota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galyndysyndan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düzülen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tk-TM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çylsyrymly</a:t>
            </a:r>
            <a:r>
              <a:rPr lang="tk-TM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addalar</a:t>
            </a:r>
            <a:r>
              <a:rPr lang="sq-AL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dyr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k-TM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Elektrolitik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dissosiasiýasy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nukdaýnazaryndan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kislotalar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erginleriniň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dissosiasiýasy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netijesinde</a:t>
            </a:r>
            <a:r>
              <a:rPr lang="sq-AL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wodorodyň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kationlaryny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we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kislota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galyndylarynyň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anionlaryny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k-TM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emele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getirýärler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3041" y="1741853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sz="2000" dirty="0">
                <a:solidFill>
                  <a:srgbClr val="C00000"/>
                </a:solidFill>
                <a:latin typeface="Arial Black" pitchFamily="34" charset="0"/>
                <a:cs typeface="Calibri"/>
              </a:rPr>
              <a:t>                         </a:t>
            </a:r>
            <a:r>
              <a:rPr lang="en-US" sz="2000" dirty="0" err="1">
                <a:solidFill>
                  <a:srgbClr val="C00000"/>
                </a:solidFill>
                <a:latin typeface="Arial Black" pitchFamily="34" charset="0"/>
                <a:cs typeface="Calibri"/>
              </a:rPr>
              <a:t>Kislotalaryň</a:t>
            </a:r>
            <a:r>
              <a:rPr lang="en-US" sz="2000" dirty="0">
                <a:solidFill>
                  <a:srgbClr val="C0000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 Black" pitchFamily="34" charset="0"/>
                <a:cs typeface="Calibri"/>
              </a:rPr>
              <a:t>klassifikasiýasy</a:t>
            </a:r>
            <a:r>
              <a:rPr lang="en-US" sz="2000" dirty="0">
                <a:solidFill>
                  <a:srgbClr val="C00000"/>
                </a:solidFill>
                <a:latin typeface="Arial Black" pitchFamily="34" charset="0"/>
                <a:cs typeface="Calibri"/>
              </a:rPr>
              <a:t>:</a:t>
            </a:r>
          </a:p>
          <a:p>
            <a:r>
              <a:rPr lang="sq-AL" sz="1600" dirty="0">
                <a:solidFill>
                  <a:prstClr val="black"/>
                </a:solidFill>
                <a:latin typeface="Arial Black" pitchFamily="34" charset="0"/>
                <a:cs typeface="Calibri"/>
              </a:rPr>
              <a:t>             </a:t>
            </a:r>
            <a:r>
              <a:rPr lang="tk-TM" sz="1600" dirty="0">
                <a:solidFill>
                  <a:prstClr val="black"/>
                </a:solidFill>
                <a:latin typeface="Arial Black" pitchFamily="34" charset="0"/>
                <a:cs typeface="Calibri"/>
              </a:rPr>
              <a:t> </a:t>
            </a:r>
            <a:r>
              <a:rPr lang="tk-TM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1. 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Wodorod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atomlarynyň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sany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boýunça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187289"/>
              </p:ext>
            </p:extLst>
          </p:nvPr>
        </p:nvGraphicFramePr>
        <p:xfrm>
          <a:off x="1" y="2492896"/>
          <a:ext cx="9108503" cy="79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277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Bir</a:t>
                      </a:r>
                      <a:r>
                        <a:rPr lang="en-US" sz="2000" dirty="0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esasly</a:t>
                      </a:r>
                      <a:endParaRPr lang="ru-RU" sz="2000" dirty="0">
                        <a:solidFill>
                          <a:srgbClr val="98FCFE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Iki</a:t>
                      </a:r>
                      <a:r>
                        <a:rPr lang="en-US" sz="2000" dirty="0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esasly</a:t>
                      </a:r>
                      <a:endParaRPr lang="ru-RU" sz="2000" dirty="0">
                        <a:solidFill>
                          <a:srgbClr val="98FCFE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Üç</a:t>
                      </a:r>
                      <a:r>
                        <a:rPr lang="en-US" sz="2000" dirty="0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98FCFE"/>
                          </a:solidFill>
                          <a:latin typeface="Arial Black" pitchFamily="34" charset="0"/>
                        </a:rPr>
                        <a:t>esasly</a:t>
                      </a:r>
                      <a:endParaRPr lang="ru-RU" sz="2000" dirty="0">
                        <a:solidFill>
                          <a:srgbClr val="98FCFE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HCl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;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HNO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₃;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HClO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₄;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₂SO₄;</a:t>
                      </a:r>
                      <a:r>
                        <a:rPr lang="tk-TM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H₂SiO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₃;</a:t>
                      </a:r>
                      <a:r>
                        <a:rPr lang="tk-TM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H₂SO₃;</a:t>
                      </a:r>
                      <a:r>
                        <a:rPr lang="tk-TM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H₂CO₃;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₃PO₄;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₃AlO</a:t>
                      </a:r>
                      <a:r>
                        <a:rPr lang="en-US" sz="20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3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;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143" y="3406728"/>
            <a:ext cx="87674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k-TM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2. 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Kislota</a:t>
            </a:r>
            <a:r>
              <a:rPr lang="tk-TM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galyndysynda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kislorodyň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atomlary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boýunça</a:t>
            </a:r>
            <a:endParaRPr lang="ru-RU" sz="2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227457"/>
              </p:ext>
            </p:extLst>
          </p:nvPr>
        </p:nvGraphicFramePr>
        <p:xfrm>
          <a:off x="375312" y="3889578"/>
          <a:ext cx="8393378" cy="975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96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96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Kislorodly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Kislorodsyz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H₂CO₃;</a:t>
                      </a:r>
                      <a:r>
                        <a:rPr lang="tk-TM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H₃PO₄; H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SO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4</a:t>
                      </a:r>
                      <a:endParaRPr lang="ru-RU" sz="2800" b="1" baseline="-25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HCl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;</a:t>
                      </a:r>
                      <a:r>
                        <a:rPr lang="tk-TM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H₂S;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HBr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; HF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flipH="1">
            <a:off x="1187623" y="4864938"/>
            <a:ext cx="7128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        </a:t>
            </a:r>
            <a:r>
              <a:rPr lang="tk-TM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3.  E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lektrolit</a:t>
            </a:r>
            <a:r>
              <a:rPr lang="tk-TM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hökmünde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 Black" pitchFamily="34" charset="0"/>
                <a:cs typeface="Calibri"/>
              </a:rPr>
              <a:t>güýji</a:t>
            </a:r>
            <a:r>
              <a:rPr lang="en-US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 </a:t>
            </a:r>
            <a:r>
              <a:rPr lang="tk-TM" sz="2000" dirty="0">
                <a:solidFill>
                  <a:srgbClr val="0070C0"/>
                </a:solidFill>
                <a:latin typeface="Arial Black" pitchFamily="34" charset="0"/>
                <a:cs typeface="Calibri"/>
              </a:rPr>
              <a:t>boýunça 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64625"/>
              </p:ext>
            </p:extLst>
          </p:nvPr>
        </p:nvGraphicFramePr>
        <p:xfrm>
          <a:off x="503041" y="5265048"/>
          <a:ext cx="8208915" cy="1402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45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80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77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Güýçli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Gowsak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Orta</a:t>
                      </a:r>
                      <a:r>
                        <a:rPr lang="tk-TM" sz="2400" baseline="0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güýçli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</a:rPr>
                        <a:t>HNO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₃;</a:t>
                      </a:r>
                      <a:r>
                        <a:rPr lang="tk-TM" sz="24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H₂SO₄;</a:t>
                      </a:r>
                      <a:r>
                        <a:rPr lang="tk-TM" sz="24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HCl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;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₂SiO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₃;</a:t>
                      </a:r>
                      <a:r>
                        <a:rPr lang="tk-TM" sz="2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H₂CO₃;</a:t>
                      </a:r>
                      <a:r>
                        <a:rPr lang="tk-TM" sz="2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H₂S;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PO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+mn-lt"/>
                        </a:rPr>
                        <a:t>;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33585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971598" y="77539"/>
            <a:ext cx="7056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Calibri"/>
                <a:cs typeface="Calibri"/>
              </a:rPr>
              <a:t>                     </a:t>
            </a: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  <a:cs typeface="Calibri"/>
              </a:rPr>
              <a:t>Kislotalaryñ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Calibri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 Black" pitchFamily="34" charset="0"/>
                <a:cs typeface="Calibri"/>
              </a:rPr>
              <a:t>alny</a:t>
            </a:r>
            <a:r>
              <a:rPr lang="tk-TM" sz="2800" dirty="0">
                <a:solidFill>
                  <a:srgbClr val="FF0000"/>
                </a:solidFill>
                <a:latin typeface="Arial Black" pitchFamily="34" charset="0"/>
                <a:cs typeface="Calibri"/>
              </a:rPr>
              <a:t>ş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  <a:cs typeface="Calibri"/>
              </a:rPr>
              <a:t>y</a:t>
            </a:r>
            <a:r>
              <a:rPr lang="tk-TM" sz="2800" dirty="0">
                <a:solidFill>
                  <a:srgbClr val="FF0000"/>
                </a:solidFill>
                <a:latin typeface="Arial Black" pitchFamily="34" charset="0"/>
                <a:cs typeface="Calibri"/>
              </a:rPr>
              <a:t>: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331491"/>
              </p:ext>
            </p:extLst>
          </p:nvPr>
        </p:nvGraphicFramePr>
        <p:xfrm>
          <a:off x="5649" y="2479402"/>
          <a:ext cx="8579026" cy="139614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579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6142">
                <a:tc>
                  <a:txBody>
                    <a:bodyPr/>
                    <a:lstStyle/>
                    <a:p>
                      <a:r>
                        <a:rPr lang="tk-TM" sz="2400" b="1" dirty="0" smtClean="0">
                          <a:latin typeface="Arial Black" pitchFamily="34" charset="0"/>
                        </a:rPr>
                        <a:t>M</a:t>
                      </a:r>
                      <a:r>
                        <a:rPr lang="en-US" sz="2400" b="1" dirty="0" err="1" smtClean="0">
                          <a:latin typeface="Arial Black" pitchFamily="34" charset="0"/>
                        </a:rPr>
                        <a:t>etal</a:t>
                      </a:r>
                      <a:r>
                        <a:rPr lang="en-US" sz="2400" b="1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 Black" pitchFamily="34" charset="0"/>
                        </a:rPr>
                        <a:t>dälleri</a:t>
                      </a:r>
                      <a:r>
                        <a:rPr lang="tk-TM" sz="2400" b="1" dirty="0" smtClean="0">
                          <a:latin typeface="Arial Black" pitchFamily="34" charset="0"/>
                        </a:rPr>
                        <a:t>ň</a:t>
                      </a:r>
                      <a:r>
                        <a:rPr lang="en-US" sz="2400" b="1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tk-TM" sz="2400" b="1" baseline="0" dirty="0" smtClean="0">
                          <a:latin typeface="Arial Black" pitchFamily="34" charset="0"/>
                        </a:rPr>
                        <a:t>özara</a:t>
                      </a:r>
                      <a:r>
                        <a:rPr lang="en-US" sz="2400" b="1" baseline="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 Black" pitchFamily="34" charset="0"/>
                        </a:rPr>
                        <a:t>täsiri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.</a:t>
                      </a:r>
                    </a:p>
                    <a:p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          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H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₂+Cl₂→2HCl</a:t>
                      </a:r>
                    </a:p>
                    <a:p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           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H₂+S→H₂S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558436"/>
              </p:ext>
            </p:extLst>
          </p:nvPr>
        </p:nvGraphicFramePr>
        <p:xfrm>
          <a:off x="5649" y="4025652"/>
          <a:ext cx="8579026" cy="131064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5790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38632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 Black" pitchFamily="34" charset="0"/>
                        </a:rPr>
                        <a:t>Kislota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 </a:t>
                      </a:r>
                      <a:r>
                        <a:rPr lang="tk-TM" sz="2400" b="1" baseline="0" dirty="0">
                          <a:latin typeface="Arial Black" pitchFamily="34" charset="0"/>
                        </a:rPr>
                        <a:t>oksidleriniň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 Black" pitchFamily="34" charset="0"/>
                        </a:rPr>
                        <a:t>suw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 Black" pitchFamily="34" charset="0"/>
                        </a:rPr>
                        <a:t>bilen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 Black" pitchFamily="34" charset="0"/>
                        </a:rPr>
                        <a:t>täsiri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.</a:t>
                      </a:r>
                    </a:p>
                    <a:p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          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CO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₂+H₂</a:t>
                      </a:r>
                      <a:r>
                        <a:rPr lang="ru-RU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О</a:t>
                      </a:r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→</a:t>
                      </a:r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H₂CO₃</a:t>
                      </a:r>
                    </a:p>
                    <a:p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           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P₂O₃</a:t>
                      </a:r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+</a:t>
                      </a:r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3H₂O</a:t>
                      </a:r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→</a:t>
                      </a:r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2H₃PO₄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12761"/>
              </p:ext>
            </p:extLst>
          </p:nvPr>
        </p:nvGraphicFramePr>
        <p:xfrm>
          <a:off x="791072" y="774814"/>
          <a:ext cx="8352928" cy="15544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3529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015983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latin typeface="Arial Black" pitchFamily="34" charset="0"/>
                        </a:rPr>
                        <a:t>Güýçli</a:t>
                      </a:r>
                      <a:r>
                        <a:rPr lang="en-US" sz="24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 Black" pitchFamily="34" charset="0"/>
                        </a:rPr>
                        <a:t>kislotalary</a:t>
                      </a:r>
                      <a:r>
                        <a:rPr lang="en-US" sz="2400" b="1" dirty="0" err="1">
                          <a:latin typeface="Arial Black" pitchFamily="34" charset="0"/>
                          <a:cs typeface="Calibri"/>
                        </a:rPr>
                        <a:t>ň</a:t>
                      </a:r>
                      <a:r>
                        <a:rPr lang="en-US" sz="24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 Black" pitchFamily="34" charset="0"/>
                        </a:rPr>
                        <a:t>gow</a:t>
                      </a:r>
                      <a:r>
                        <a:rPr lang="en-US" sz="2400" b="1" dirty="0" err="1">
                          <a:latin typeface="Arial Black" pitchFamily="34" charset="0"/>
                          <a:cs typeface="Calibri"/>
                        </a:rPr>
                        <a:t>ş</a:t>
                      </a:r>
                      <a:r>
                        <a:rPr lang="en-US" sz="2400" b="1" dirty="0" err="1">
                          <a:latin typeface="Arial Black" pitchFamily="34" charset="0"/>
                        </a:rPr>
                        <a:t>ak</a:t>
                      </a:r>
                      <a:r>
                        <a:rPr lang="en-US" sz="24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dirty="0" err="1">
                          <a:latin typeface="Arial Black" pitchFamily="34" charset="0"/>
                        </a:rPr>
                        <a:t>kislotalaryñ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 Black" pitchFamily="34" charset="0"/>
                        </a:rPr>
                        <a:t>duzlary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 Black" pitchFamily="34" charset="0"/>
                        </a:rPr>
                        <a:t>bilen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b="1" baseline="0" dirty="0" err="1">
                          <a:latin typeface="Arial Black" pitchFamily="34" charset="0"/>
                        </a:rPr>
                        <a:t>täsiri</a:t>
                      </a:r>
                      <a:r>
                        <a:rPr lang="en-US" sz="2400" b="1" baseline="0" dirty="0">
                          <a:latin typeface="Arial Black" pitchFamily="34" charset="0"/>
                        </a:rPr>
                        <a:t>.</a:t>
                      </a:r>
                    </a:p>
                    <a:p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      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K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₂S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+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2HCl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→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2KCl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+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H₂S</a:t>
                      </a:r>
                    </a:p>
                    <a:p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      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NaCl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+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H₂SO₄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→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NaHSO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₄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+</a:t>
                      </a:r>
                      <a:r>
                        <a:rPr lang="tk-TM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HCl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↑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431413"/>
              </p:ext>
            </p:extLst>
          </p:nvPr>
        </p:nvGraphicFramePr>
        <p:xfrm>
          <a:off x="827585" y="5486400"/>
          <a:ext cx="8316416" cy="11913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316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91358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Fiziki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hasiýetleri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: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 </a:t>
                      </a:r>
                    </a:p>
                    <a:p>
                      <a:r>
                        <a:rPr lang="en-US" sz="2000" b="1" dirty="0" err="1">
                          <a:latin typeface="Arial Black" pitchFamily="34" charset="0"/>
                        </a:rPr>
                        <a:t>gaty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ýa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-da 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suwuk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tk-TM" sz="2000" b="1" dirty="0">
                          <a:latin typeface="Arial Black" pitchFamily="34" charset="0"/>
                        </a:rPr>
                        <a:t>agregat 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halyndaky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maddalar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.</a:t>
                      </a:r>
                      <a:r>
                        <a:rPr lang="tk-TM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Köpüsi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suwda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o</a:t>
                      </a:r>
                      <a:r>
                        <a:rPr lang="en-US" sz="2000" b="1" dirty="0" err="1">
                          <a:latin typeface="Arial Black" pitchFamily="34" charset="0"/>
                          <a:cs typeface="Calibri"/>
                        </a:rPr>
                        <a:t>ň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at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en-US" sz="2000" b="1" dirty="0" err="1">
                          <a:latin typeface="Arial Black" pitchFamily="34" charset="0"/>
                        </a:rPr>
                        <a:t>ereýärler</a:t>
                      </a:r>
                      <a:r>
                        <a:rPr lang="en-US" sz="2000" b="1" dirty="0">
                          <a:latin typeface="Arial Black" pitchFamily="34" charset="0"/>
                        </a:rPr>
                        <a:t>.</a:t>
                      </a:r>
                      <a:endParaRPr lang="ru-RU" sz="2000" b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82103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err="1">
                <a:solidFill>
                  <a:srgbClr val="FF0000"/>
                </a:solidFill>
                <a:latin typeface="Arial Black" pitchFamily="34" charset="0"/>
              </a:rPr>
              <a:t>Kislotalar</a:t>
            </a:r>
            <a:r>
              <a:rPr lang="tk-TM" sz="3200" i="1" dirty="0">
                <a:solidFill>
                  <a:srgbClr val="FF0000"/>
                </a:solidFill>
                <a:latin typeface="Arial Black" pitchFamily="34" charset="0"/>
              </a:rPr>
              <a:t>yň himiki häsiýetleri</a:t>
            </a:r>
            <a:endParaRPr lang="en-US" sz="32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40983"/>
              </p:ext>
            </p:extLst>
          </p:nvPr>
        </p:nvGraphicFramePr>
        <p:xfrm>
          <a:off x="0" y="584775"/>
          <a:ext cx="9144000" cy="529249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79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04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6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991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437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Elektrohimiki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güýjenme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hatarynda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wodoroddan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öñ</a:t>
                      </a:r>
                      <a:r>
                        <a:rPr lang="tk-TM" sz="1600" dirty="0">
                          <a:solidFill>
                            <a:srgbClr val="FFC000"/>
                          </a:solidFill>
                          <a:latin typeface="+mn-lt"/>
                        </a:rPr>
                        <a:t>de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duran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metallar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bilen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</a:rPr>
                        <a:t>HNO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 we H₂SO₄(</a:t>
                      </a:r>
                      <a:r>
                        <a:rPr lang="en-US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kons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.)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C000"/>
                          </a:solidFill>
                          <a:latin typeface="+mn-lt"/>
                          <a:cs typeface="Calibri"/>
                        </a:rPr>
                        <a:t>reaksiýalary</a:t>
                      </a:r>
                      <a:r>
                        <a:rPr lang="en-US" baseline="0" dirty="0">
                          <a:solidFill>
                            <a:srgbClr val="FFC000"/>
                          </a:solidFill>
                          <a:latin typeface="+mn-lt"/>
                          <a:cs typeface="Calibri"/>
                        </a:rPr>
                        <a:t>  </a:t>
                      </a:r>
                      <a:r>
                        <a:rPr lang="tk-TM" baseline="0" dirty="0">
                          <a:solidFill>
                            <a:srgbClr val="FFC000"/>
                          </a:solidFill>
                          <a:latin typeface="+mn-lt"/>
                          <a:cs typeface="Calibri"/>
                        </a:rPr>
                        <a:t>şeýle</a:t>
                      </a:r>
                      <a:r>
                        <a:rPr lang="en-US" baseline="0" dirty="0">
                          <a:solidFill>
                            <a:srgbClr val="FFC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C000"/>
                          </a:solidFill>
                          <a:latin typeface="+mn-lt"/>
                          <a:cs typeface="Calibri"/>
                        </a:rPr>
                        <a:t>geçýär</a:t>
                      </a:r>
                      <a:r>
                        <a:rPr lang="en-US" baseline="0" dirty="0">
                          <a:solidFill>
                            <a:srgbClr val="FFC000"/>
                          </a:solidFill>
                          <a:latin typeface="+mn-lt"/>
                          <a:cs typeface="Calibri"/>
                        </a:rPr>
                        <a:t>.</a:t>
                      </a:r>
                      <a:endParaRPr lang="ru-RU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FFC000"/>
                          </a:solidFill>
                          <a:latin typeface="+mn-lt"/>
                        </a:rPr>
                        <a:t>Esas</a:t>
                      </a:r>
                      <a:r>
                        <a:rPr lang="en-US" dirty="0">
                          <a:solidFill>
                            <a:srgbClr val="FFC000"/>
                          </a:solidFill>
                          <a:latin typeface="+mn-lt"/>
                        </a:rPr>
                        <a:t> we </a:t>
                      </a:r>
                      <a:r>
                        <a:rPr lang="en-US" dirty="0" err="1">
                          <a:solidFill>
                            <a:srgbClr val="FFC000"/>
                          </a:solidFill>
                          <a:latin typeface="+mn-lt"/>
                        </a:rPr>
                        <a:t>amfoter</a:t>
                      </a:r>
                      <a:r>
                        <a:rPr lang="en-US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C000"/>
                          </a:solidFill>
                          <a:latin typeface="+mn-lt"/>
                        </a:rPr>
                        <a:t>oksidleri</a:t>
                      </a:r>
                      <a:r>
                        <a:rPr lang="en-US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C000"/>
                          </a:solidFill>
                          <a:latin typeface="+mn-lt"/>
                        </a:rPr>
                        <a:t>bilen</a:t>
                      </a:r>
                      <a:r>
                        <a:rPr lang="en-US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C000"/>
                          </a:solidFill>
                          <a:latin typeface="+mn-lt"/>
                        </a:rPr>
                        <a:t>reaksiýalar</a:t>
                      </a:r>
                      <a:r>
                        <a:rPr lang="en-US" dirty="0">
                          <a:solidFill>
                            <a:srgbClr val="FFC000"/>
                          </a:solidFill>
                          <a:latin typeface="+mn-lt"/>
                        </a:rPr>
                        <a:t>.</a:t>
                      </a:r>
                      <a:endParaRPr lang="ru-RU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A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garlar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we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eremeýän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esaslar</a:t>
                      </a:r>
                      <a:endParaRPr lang="en-US" sz="18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bilen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reaksiýalar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.</a:t>
                      </a:r>
                      <a:endParaRPr lang="ru-RU" sz="18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Duzlar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bilen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reaksiýalar</a:t>
                      </a:r>
                      <a:endParaRPr lang="en-US" sz="18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eger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gaz</a:t>
                      </a:r>
                      <a:endParaRPr lang="en-US" sz="18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ýa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-da</a:t>
                      </a:r>
                    </a:p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çökündi</a:t>
                      </a:r>
                      <a:endParaRPr lang="en-US" sz="18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emele</a:t>
                      </a:r>
                      <a:endParaRPr lang="en-US" sz="18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C000"/>
                          </a:solidFill>
                          <a:latin typeface="+mn-lt"/>
                        </a:rPr>
                        <a:t>gelende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  <a:latin typeface="+mn-lt"/>
                        </a:rPr>
                        <a:t>).</a:t>
                      </a:r>
                      <a:endParaRPr lang="ru-RU" sz="18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Gyzdyrlanda</a:t>
                      </a:r>
                      <a:r>
                        <a:rPr lang="en-US" sz="160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C000"/>
                          </a:solidFill>
                          <a:latin typeface="+mn-lt"/>
                        </a:rPr>
                        <a:t>käbirleriniñ</a:t>
                      </a:r>
                      <a:r>
                        <a:rPr lang="en-US" sz="1600" baseline="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C000"/>
                          </a:solidFill>
                          <a:latin typeface="+mn-lt"/>
                        </a:rPr>
                        <a:t>dargamagy</a:t>
                      </a:r>
                      <a:r>
                        <a:rPr lang="en-US" sz="1600" baseline="0" dirty="0">
                          <a:solidFill>
                            <a:srgbClr val="FFC000"/>
                          </a:solidFill>
                          <a:latin typeface="+mn-lt"/>
                        </a:rPr>
                        <a:t>.</a:t>
                      </a:r>
                      <a:endParaRPr lang="ru-RU" sz="1600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8768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Zn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+2HCl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ZnCl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₂+H₂↑</a:t>
                      </a:r>
                    </a:p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Zn⁰+2H⁺+2Cl⁻→→Zn²⁺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+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2Cl⁻+H₂↑</a:t>
                      </a:r>
                    </a:p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Zn⁰+2H⁺→</a:t>
                      </a:r>
                      <a:endParaRPr lang="tk-TM" sz="1800" b="1" dirty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Zn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²⁺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+H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⁰₂↑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CaO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SO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→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       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CaSO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</a:p>
                    <a:p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Ca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+2H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+SO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₄²⁻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=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CaSO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NaOH</a:t>
                      </a:r>
                      <a:r>
                        <a:rPr lang="tk-TM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HCl</a:t>
                      </a:r>
                      <a:r>
                        <a:rPr lang="tk-TM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 </a:t>
                      </a:r>
                      <a:r>
                        <a:rPr lang="tk-TM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NaCl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</a:p>
                    <a:p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OH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⁻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=</a:t>
                      </a:r>
                      <a:r>
                        <a:rPr lang="tk-TM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BaCO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+2HCl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BaCl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CO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BaCO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+2H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=</a:t>
                      </a: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=Ba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²⁺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O+CO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₂↑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SiO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+mn-cs"/>
                        </a:rPr>
                        <a:t>→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O+SiO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68582"/>
              </p:ext>
            </p:extLst>
          </p:nvPr>
        </p:nvGraphicFramePr>
        <p:xfrm>
          <a:off x="0" y="5877273"/>
          <a:ext cx="9144000" cy="95672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5672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Kislotalaryñ</a:t>
                      </a:r>
                      <a:r>
                        <a:rPr lang="tk-TM" sz="2000" b="1" baseline="0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erginleri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indikatorlaryñ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renkini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üýtgedýärler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lakmus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gyzyl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,</a:t>
                      </a:r>
                      <a:r>
                        <a:rPr lang="tk-TM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metil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+mn-lt"/>
                        </a:rPr>
                        <a:t>mämi</a:t>
                      </a:r>
                      <a:r>
                        <a:rPr lang="en-US" sz="2000" b="1" dirty="0" err="1">
                          <a:solidFill>
                            <a:srgbClr val="7030A0"/>
                          </a:solidFill>
                          <a:latin typeface="+mn-lt"/>
                          <a:cs typeface="Calibri"/>
                        </a:rPr>
                        <a:t>şi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+mn-lt"/>
                        </a:rPr>
                        <a:t>gülgüne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re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ke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C000"/>
                          </a:solidFill>
                          <a:latin typeface="+mn-lt"/>
                        </a:rPr>
                        <a:t>boýalýar</a:t>
                      </a:r>
                      <a:r>
                        <a:rPr lang="en-US" sz="2000" b="1" dirty="0">
                          <a:solidFill>
                            <a:srgbClr val="FFC000"/>
                          </a:solidFill>
                          <a:latin typeface="+mn-lt"/>
                        </a:rPr>
                        <a:t>).                                        </a:t>
                      </a:r>
                      <a:endParaRPr lang="ru-RU" sz="2000" b="1" dirty="0">
                        <a:solidFill>
                          <a:srgbClr val="FFC00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187089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5" y="692696"/>
            <a:ext cx="3960440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Arial Black" pitchFamily="34" charset="0"/>
              </a:rPr>
              <a:t>Duzlar</a:t>
            </a:r>
            <a:r>
              <a:rPr lang="sq-AL" sz="2800" i="1" dirty="0">
                <a:solidFill>
                  <a:srgbClr val="FF0000"/>
                </a:solidFill>
                <a:latin typeface="Arial Black" pitchFamily="34" charset="0"/>
              </a:rPr>
              <a:t>yň toparlary:</a:t>
            </a:r>
            <a:endParaRPr lang="en-US" sz="24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5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 charset="0"/>
              </a:rPr>
              <a:t>Duzlar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k-TM" sz="2400" dirty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cs typeface="Arial" pitchFamily="34" charset="0"/>
              </a:rPr>
              <a:t>metallaryň</a:t>
            </a:r>
            <a:r>
              <a:rPr lang="en-US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cs typeface="Arial" pitchFamily="34" charset="0"/>
              </a:rPr>
              <a:t>atomlaryndan</a:t>
            </a:r>
            <a:r>
              <a:rPr lang="en-US" sz="2000" b="1" dirty="0">
                <a:solidFill>
                  <a:prstClr val="black"/>
                </a:solidFill>
                <a:cs typeface="Arial" pitchFamily="34" charset="0"/>
              </a:rPr>
              <a:t> we </a:t>
            </a:r>
            <a:r>
              <a:rPr lang="en-US" sz="2000" b="1" dirty="0" err="1">
                <a:solidFill>
                  <a:prstClr val="black"/>
                </a:solidFill>
                <a:cs typeface="Arial" pitchFamily="34" charset="0"/>
              </a:rPr>
              <a:t>kislota</a:t>
            </a:r>
            <a:r>
              <a:rPr lang="en-US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cs typeface="Arial" pitchFamily="34" charset="0"/>
              </a:rPr>
              <a:t>galyndysyndan</a:t>
            </a:r>
            <a:r>
              <a:rPr lang="en-US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cs typeface="Arial" pitchFamily="34" charset="0"/>
              </a:rPr>
              <a:t>düzülen</a:t>
            </a:r>
            <a:r>
              <a:rPr lang="en-US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tk-TM" sz="2000" b="1" dirty="0">
                <a:solidFill>
                  <a:prstClr val="black"/>
                </a:solidFill>
                <a:cs typeface="Arial" pitchFamily="34" charset="0"/>
              </a:rPr>
              <a:t>  </a:t>
            </a:r>
          </a:p>
          <a:p>
            <a:r>
              <a:rPr lang="tk-TM" sz="2000" b="1" dirty="0">
                <a:solidFill>
                  <a:prstClr val="black"/>
                </a:solidFill>
                <a:cs typeface="Arial" pitchFamily="34" charset="0"/>
              </a:rPr>
              <a:t>    </a:t>
            </a:r>
            <a:r>
              <a:rPr lang="en-US" sz="2000" b="1" dirty="0" err="1">
                <a:solidFill>
                  <a:prstClr val="black"/>
                </a:solidFill>
                <a:cs typeface="Arial" pitchFamily="34" charset="0"/>
              </a:rPr>
              <a:t>çyl</a:t>
            </a:r>
            <a:r>
              <a:rPr lang="ru-RU" sz="2000" b="1" dirty="0">
                <a:solidFill>
                  <a:prstClr val="black"/>
                </a:solidFill>
                <a:cs typeface="Arial" pitchFamily="34" charset="0"/>
              </a:rPr>
              <a:t>ş</a:t>
            </a:r>
            <a:r>
              <a:rPr lang="en-US" sz="2000" b="1" dirty="0" err="1">
                <a:solidFill>
                  <a:prstClr val="black"/>
                </a:solidFill>
                <a:cs typeface="Arial" pitchFamily="34" charset="0"/>
              </a:rPr>
              <a:t>yrymly</a:t>
            </a:r>
            <a:r>
              <a:rPr lang="en-US" sz="2000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cs typeface="Arial" pitchFamily="34" charset="0"/>
              </a:rPr>
              <a:t>maddalar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0189"/>
              </p:ext>
            </p:extLst>
          </p:nvPr>
        </p:nvGraphicFramePr>
        <p:xfrm>
          <a:off x="35496" y="1222090"/>
          <a:ext cx="9144000" cy="56359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87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03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847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(normal)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kislotalaryň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düzümindäki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wodorody</a:t>
                      </a:r>
                      <a:r>
                        <a:rPr lang="tk-TM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metallaryň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atomlarynyň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çalyşmagy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Turşy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kislotalaryñ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düzümindäki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wodorody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metallaryñ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atomlarynyň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doly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däl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çalyşmagy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Esas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esaslardaky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gidroksil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toparyň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kislota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galyndysy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bilen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doly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däl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çalşylmagy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Ikili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kislotalardaky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wodorodyñ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atomlaryny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dürli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k-TM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iki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metallaryň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tk-TM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çalyşmagy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567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800" b="1" baseline="-25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800" b="1" baseline="-25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Fe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800" b="1" baseline="-25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MnO</a:t>
                      </a:r>
                      <a:r>
                        <a:rPr lang="en-US" sz="2800" b="1" baseline="-25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b="1" baseline="-25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-25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Na</a:t>
                      </a:r>
                      <a:r>
                        <a:rPr lang="en-US" sz="2400" b="1" baseline="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 baseline="-250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Zn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Ca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 baseline="-25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KNa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₂PO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₄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KCr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baseline="0" dirty="0" err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NaAl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(SO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baseline="-250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b="1" baseline="-25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tk-TM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5531">
                <a:tc>
                  <a:txBody>
                    <a:bodyPr/>
                    <a:lstStyle/>
                    <a:p>
                      <a:r>
                        <a:rPr lang="en-US" sz="20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NaCl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natriý</a:t>
                      </a:r>
                      <a:r>
                        <a:rPr lang="en-US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hloridi</a:t>
                      </a:r>
                      <a:r>
                        <a:rPr lang="en-US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b="1" i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BaSO</a:t>
                      </a:r>
                      <a:r>
                        <a:rPr lang="en-US" sz="2000" b="1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₄ </a:t>
                      </a:r>
                      <a:r>
                        <a:rPr lang="en-US" sz="20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bariý</a:t>
                      </a:r>
                      <a:r>
                        <a:rPr lang="en-US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sulfa</a:t>
                      </a:r>
                      <a:r>
                        <a:rPr lang="sq-AL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20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y.</a:t>
                      </a:r>
                      <a:endParaRPr lang="ru-RU" sz="20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KHCO₃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kaliý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gidrokarbonaty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NaHS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natriý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r>
                        <a:rPr lang="tk-TM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sz="2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idrosulfidi</a:t>
                      </a:r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MgOHCl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magniý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gidroksohloridi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FeOH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(NO₃)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demriñ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(II) </a:t>
                      </a:r>
                      <a:r>
                        <a:rPr lang="en-US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gidroksonitraty</a:t>
                      </a:r>
                      <a:r>
                        <a:rPr lang="en-US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KNa₂PO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₄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kaliý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dinatriý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ortofosfaty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2519264" y="5013176"/>
            <a:ext cx="41764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k-TM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Duzlaryň o</a:t>
            </a:r>
            <a:r>
              <a:rPr lang="en-US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kaly</a:t>
            </a:r>
            <a:r>
              <a:rPr lang="tk-TM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şy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533173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496" y="116632"/>
            <a:ext cx="1728192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</a:pPr>
            <a:r>
              <a:rPr lang="en-US" sz="3200" b="1" i="1" dirty="0" err="1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Duzlar</a:t>
            </a:r>
            <a:endParaRPr lang="en-US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35411" y="114965"/>
            <a:ext cx="6786578" cy="115416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</a:pPr>
            <a:r>
              <a:rPr lang="tk-TM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Şertli umumy fo</a:t>
            </a:r>
            <a:r>
              <a:rPr lang="en-US" b="1" dirty="0" err="1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rmulasy</a:t>
            </a:r>
            <a:r>
              <a:rPr lang="en-US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: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FFC000"/>
              </a:buClr>
            </a:pPr>
            <a:r>
              <a:rPr lang="tk-TM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Me</a:t>
            </a:r>
            <a:r>
              <a:rPr lang="en-US" sz="2800" b="1" dirty="0">
                <a:solidFill>
                  <a:srgbClr val="C00000"/>
                </a:solidFill>
                <a:latin typeface="Arial Black" pitchFamily="34" charset="0"/>
                <a:cs typeface="Calibri"/>
              </a:rPr>
              <a:t>⁺</a:t>
            </a:r>
            <a:r>
              <a:rPr lang="ru-RU" sz="2000" b="1" baseline="-25000" dirty="0">
                <a:solidFill>
                  <a:srgbClr val="C00000"/>
                </a:solidFill>
                <a:latin typeface="Arial Black" pitchFamily="34" charset="0"/>
                <a:cs typeface="Calibri"/>
              </a:rPr>
              <a:t>х</a:t>
            </a:r>
            <a:r>
              <a:rPr lang="tk-TM" b="1" dirty="0">
                <a:solidFill>
                  <a:srgbClr val="FF0000"/>
                </a:solidFill>
                <a:latin typeface="Arial Black" pitchFamily="34" charset="0"/>
                <a:cs typeface="Calibri"/>
              </a:rPr>
              <a:t> </a:t>
            </a:r>
            <a:r>
              <a:rPr lang="tk-TM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(</a:t>
            </a:r>
            <a:r>
              <a:rPr lang="tk-TM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kislota galyndysy</a:t>
            </a:r>
            <a:r>
              <a:rPr lang="tk-TM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)</a:t>
            </a:r>
            <a:r>
              <a:rPr lang="tk-TM" sz="2800" b="1" dirty="0">
                <a:solidFill>
                  <a:srgbClr val="FF0000"/>
                </a:solidFill>
                <a:latin typeface="Arial Black" pitchFamily="34" charset="0"/>
                <a:cs typeface="Calibri"/>
              </a:rPr>
              <a:t>⁻</a:t>
            </a:r>
            <a:r>
              <a:rPr lang="tk-TM" sz="2800" b="1" baseline="-25000" dirty="0">
                <a:solidFill>
                  <a:srgbClr val="C00000"/>
                </a:solidFill>
                <a:latin typeface="Calibri"/>
                <a:cs typeface="Calibri"/>
              </a:rPr>
              <a:t>y</a:t>
            </a:r>
            <a:endParaRPr lang="tk-TM" sz="2800" b="1" baseline="-250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45" y="4149080"/>
            <a:ext cx="8948951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32771"/>
            <a:ext cx="95891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FFC000"/>
              </a:buClr>
            </a:pPr>
            <a:r>
              <a:rPr lang="en-US" b="1" dirty="0" err="1">
                <a:solidFill>
                  <a:srgbClr val="FF0000"/>
                </a:solidFill>
                <a:cs typeface="Arial" pitchFamily="34" charset="0"/>
              </a:rPr>
              <a:t>Na</a:t>
            </a:r>
            <a:r>
              <a:rPr lang="en-US" b="1" dirty="0" err="1">
                <a:solidFill>
                  <a:srgbClr val="FF0000"/>
                </a:solidFill>
                <a:cs typeface="Calibri"/>
              </a:rPr>
              <a:t>₂SO</a:t>
            </a:r>
            <a:r>
              <a:rPr lang="en-US" b="1" dirty="0">
                <a:solidFill>
                  <a:srgbClr val="FF0000"/>
                </a:solidFill>
                <a:cs typeface="Calibri"/>
              </a:rPr>
              <a:t>₄</a:t>
            </a:r>
            <a:endParaRPr lang="en-US" b="1" dirty="0">
              <a:solidFill>
                <a:srgbClr val="FFC000"/>
              </a:solidFill>
              <a:cs typeface="Arial" pitchFamily="34" charset="0"/>
            </a:endParaRPr>
          </a:p>
        </p:txBody>
      </p:sp>
      <p:pic>
        <p:nvPicPr>
          <p:cNvPr id="7" name="Picture 2" descr="http://www.bunda.go.tz/wiki/images/493/49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662759"/>
            <a:ext cx="2160241" cy="19442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573" y="1697605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 Na</a:t>
            </a:r>
            <a:r>
              <a:rPr lang="en-US" dirty="0">
                <a:solidFill>
                  <a:srgbClr val="FFC000"/>
                </a:solidFill>
                <a:latin typeface="Arial Black" pitchFamily="34" charset="0"/>
                <a:cs typeface="Calibri"/>
              </a:rPr>
              <a:t>₂</a:t>
            </a:r>
            <a:r>
              <a:rPr lang="en-US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SO</a:t>
            </a:r>
            <a:r>
              <a:rPr lang="en-US" baseline="-25000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4</a:t>
            </a:r>
            <a:r>
              <a:rPr lang="en-US" dirty="0">
                <a:solidFill>
                  <a:srgbClr val="FFC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9" name="Picture 4" descr="http://www.trivenichemical.com/pcat-gifs/products-small/nitrat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293096"/>
            <a:ext cx="2540496" cy="237626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24488" y="439833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NH</a:t>
            </a:r>
            <a:r>
              <a:rPr lang="en-US" baseline="-25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4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Br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1" name="Picture 2" descr="http://www.istockphoto.com/file_thumbview_approve/4369734/2/istockphoto_4369734-iron-iii-chloride-close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609" y="4293096"/>
            <a:ext cx="2587183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496" y="4221087"/>
            <a:ext cx="1584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 FeCl</a:t>
            </a:r>
            <a:r>
              <a:rPr lang="en-US" sz="2800" baseline="-25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3</a:t>
            </a:r>
            <a:r>
              <a:rPr lang="en-US" sz="28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2800" dirty="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3" name="Picture 6" descr="http://upload.wikimedia.org/wikipedia/commons/5/50/Jodid_olovnat%C3%B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293097"/>
            <a:ext cx="3528392" cy="23762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56326" y="4361329"/>
            <a:ext cx="755335" cy="506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PbI</a:t>
            </a:r>
            <a:r>
              <a:rPr lang="en-US" sz="2000" baseline="-25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5" name="Picture 6" descr="http://www.achilles-online.com/catalog/pics/Copper_Nitr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62020" y="1696468"/>
            <a:ext cx="2314235" cy="18765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582342" y="1763524"/>
            <a:ext cx="1492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Cu(NO</a:t>
            </a:r>
            <a:r>
              <a:rPr lang="en-US" sz="2000" baseline="-25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3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)</a:t>
            </a:r>
            <a:r>
              <a:rPr lang="en-US" sz="2000" baseline="-25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95" y="1662759"/>
            <a:ext cx="223678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131840" y="1772816"/>
            <a:ext cx="1321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K</a:t>
            </a:r>
            <a:r>
              <a:rPr lang="en-US" sz="2000" baseline="-25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CrO</a:t>
            </a:r>
            <a:r>
              <a:rPr lang="en-US" sz="2000" baseline="-25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4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4" y="1662759"/>
            <a:ext cx="2267745" cy="1910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176741" y="1700808"/>
            <a:ext cx="11384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KMnO</a:t>
            </a:r>
            <a:r>
              <a:rPr lang="en-US" sz="2000" baseline="-25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4</a:t>
            </a:r>
            <a:endParaRPr lang="ru-RU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98153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08112" y="188640"/>
            <a:ext cx="7092280" cy="62068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 err="1">
                <a:solidFill>
                  <a:srgbClr val="0070C0"/>
                </a:solidFill>
                <a:latin typeface="Arial Black" pitchFamily="34" charset="0"/>
              </a:rPr>
              <a:t>Duzlar</a:t>
            </a:r>
            <a:r>
              <a:rPr lang="tk-TM" sz="3600" i="1" dirty="0">
                <a:solidFill>
                  <a:srgbClr val="0070C0"/>
                </a:solidFill>
                <a:latin typeface="Arial Black" pitchFamily="34" charset="0"/>
              </a:rPr>
              <a:t>yň alnyşy</a:t>
            </a:r>
            <a:endParaRPr lang="ru-RU" sz="2800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84614"/>
              </p:ext>
            </p:extLst>
          </p:nvPr>
        </p:nvGraphicFramePr>
        <p:xfrm>
          <a:off x="0" y="1171867"/>
          <a:ext cx="9108504" cy="567749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80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463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81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491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Arial Black" pitchFamily="34" charset="0"/>
                        </a:rPr>
                        <a:t>Metallardan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Metal</a:t>
                      </a:r>
                      <a:r>
                        <a:rPr lang="en-US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tk-TM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metal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däl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Mg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MgCl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Metal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kislota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2Al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6HCl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2AlCl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3H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9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Metal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duz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Zn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CuCl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Cu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ZnCl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9027">
                <a:tc rowSpan="3">
                  <a:txBody>
                    <a:bodyPr/>
                    <a:lstStyle/>
                    <a:p>
                      <a:r>
                        <a:rPr lang="en-US" sz="2400" dirty="0" err="1">
                          <a:latin typeface="Arial Black" pitchFamily="34" charset="0"/>
                        </a:rPr>
                        <a:t>Oksidlerden</a:t>
                      </a:r>
                      <a:endParaRPr lang="ru-RU" sz="24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Esas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oksidi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kislota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CaO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2HCl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CaCl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5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Kislota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oksidi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aşgar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CO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Ca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(OH)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CaCO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42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Esas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oksidi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kislota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oksidi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MgO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CO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MgCO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087">
                <a:tc>
                  <a:txBody>
                    <a:bodyPr/>
                    <a:lstStyle/>
                    <a:p>
                      <a:r>
                        <a:rPr lang="sq-AL" sz="2400" dirty="0">
                          <a:latin typeface="Arial Black" pitchFamily="34" charset="0"/>
                        </a:rPr>
                        <a:t>Bitaraplaşma</a:t>
                      </a:r>
                      <a:r>
                        <a:rPr lang="sq-AL" sz="2400" baseline="0" dirty="0">
                          <a:latin typeface="Arial Black" pitchFamily="34" charset="0"/>
                        </a:rPr>
                        <a:t> reaksiýasy</a:t>
                      </a:r>
                      <a:endParaRPr lang="en-US" sz="24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Esas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kislota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NaOH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HCl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NaCl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O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5520">
                <a:tc rowSpan="3">
                  <a:txBody>
                    <a:bodyPr/>
                    <a:lstStyle/>
                    <a:p>
                      <a:r>
                        <a:rPr lang="en-US" sz="2000" dirty="0" err="1">
                          <a:latin typeface="Arial Black" pitchFamily="34" charset="0"/>
                        </a:rPr>
                        <a:t>Duzlardan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Duz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duz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K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SO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BaCl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BaSO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2KCl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46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Duz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aşgar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AlCl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3KOH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Al(OH)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+3KCl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01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Duz</a:t>
                      </a:r>
                      <a:r>
                        <a:rPr lang="en-US" sz="1800" b="1" dirty="0"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kislota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Na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S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+2HCl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2NaCl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+mn-lt"/>
                        </a:rPr>
                        <a:t>S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344729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748464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k-TM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Ähli maddalar </a:t>
            </a:r>
            <a:r>
              <a:rPr lang="tk-TM" sz="3600" b="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sada</a:t>
            </a:r>
            <a:r>
              <a:rPr lang="tk-TM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we </a:t>
            </a:r>
            <a:r>
              <a:rPr lang="tk-TM" sz="3600" b="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çylşyrymly </a:t>
            </a:r>
            <a:r>
              <a:rPr lang="tk-TM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maddalara bölünýärler.</a:t>
            </a:r>
            <a:br>
              <a:rPr lang="tk-TM" sz="3600" b="0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k-TM" sz="36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Sada maddalara </a:t>
            </a:r>
            <a: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 elementiň atomlaryndan ybarat bolan maddalar degişlidirler</a:t>
            </a:r>
            <a:r>
              <a:rPr lang="tk-TM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metallar, bir </a:t>
            </a:r>
            <a:r>
              <a:rPr lang="en-US" sz="3600" b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atomdan</a:t>
            </a:r>
            <a: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durýan gazlar we ş.m.</a:t>
            </a:r>
            <a:b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k-TM" sz="36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Çylşyrymly maddalara </a:t>
            </a:r>
            <a: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elementleriň özara täsirleşmegi netijesinde emele gelen </a:t>
            </a:r>
            <a:r>
              <a:rPr lang="tk-TM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birleşmeler</a:t>
            </a:r>
            <a: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degişlidirler.</a:t>
            </a:r>
            <a:b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k-TM" sz="3600" b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Himiki</a:t>
            </a:r>
            <a: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tk-TM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tk-TM" sz="3600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lement</a:t>
            </a:r>
            <a:r>
              <a:rPr lang="tk-TM" sz="36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</a:t>
            </a:r>
            <a:r>
              <a:rPr lang="tk-TM" sz="3600" b="0" i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 </a:t>
            </a:r>
            <a:r>
              <a:rPr lang="tk-TM" sz="3600" b="0" i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atomlaryň bir görnüşidir</a:t>
            </a:r>
            <a:r>
              <a:rPr lang="tk-TM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3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19941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44990"/>
              </p:ext>
            </p:extLst>
          </p:nvPr>
        </p:nvGraphicFramePr>
        <p:xfrm>
          <a:off x="2771800" y="116632"/>
          <a:ext cx="3816424" cy="4572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0466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 Black" pitchFamily="34" charset="0"/>
                        </a:rPr>
                        <a:t>Himiki</a:t>
                      </a:r>
                      <a:r>
                        <a:rPr lang="en-US" sz="2000" dirty="0">
                          <a:latin typeface="Arial Black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 Black" pitchFamily="34" charset="0"/>
                        </a:rPr>
                        <a:t>häsiýetleri</a:t>
                      </a:r>
                      <a:r>
                        <a:rPr lang="tk-TM" sz="2000" dirty="0">
                          <a:latin typeface="Arial Black" pitchFamily="34" charset="0"/>
                        </a:rPr>
                        <a:t> :</a:t>
                      </a:r>
                      <a:endParaRPr lang="ru-RU" sz="20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54124"/>
              </p:ext>
            </p:extLst>
          </p:nvPr>
        </p:nvGraphicFramePr>
        <p:xfrm>
          <a:off x="0" y="548680"/>
          <a:ext cx="9144000" cy="59312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Eger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reaksiýa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netijesinde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bolmanda,bir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eremeýän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duz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emele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gelende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iki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ereýän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duzlar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reagirleýärler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₄+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₂→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BaSO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₄+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025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Reaksiýa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netijesinde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eremeýän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esas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emele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gelse,duzlar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aşgarlar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bilen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reagirleýärler</a:t>
                      </a:r>
                      <a:r>
                        <a:rPr lang="en-US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2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₂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2KOH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Cu(OH)₂↓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2KCl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pPr algn="l"/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Reaksiýa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netijesinde,gaz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ya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-da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çökündi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emele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gelse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duzlar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kislotalar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bilen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reagirlesýärler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₃+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2HCl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H₂O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CO₃↑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Ere</a:t>
                      </a:r>
                      <a:r>
                        <a:rPr lang="tk-TM" sz="2200" b="1" dirty="0">
                          <a:latin typeface="Times New Roman" pitchFamily="18" charset="0"/>
                          <a:cs typeface="Times New Roman" pitchFamily="18" charset="0"/>
                        </a:rPr>
                        <a:t>ýä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n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duzlar</a:t>
                      </a:r>
                      <a:r>
                        <a:rPr lang="tk-TM" sz="2200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olary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düzýän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metallaryñ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işjenligi</a:t>
                      </a:r>
                      <a:r>
                        <a:rPr lang="tk-TM" sz="2200" b="1" dirty="0">
                          <a:latin typeface="Times New Roman" pitchFamily="18" charset="0"/>
                          <a:cs typeface="Times New Roman" pitchFamily="18" charset="0"/>
                        </a:rPr>
                        <a:t> reagirleşýäniňkiden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pes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bolan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ýagdayynda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k-TM" sz="2200" b="1" dirty="0">
                          <a:latin typeface="Times New Roman" pitchFamily="18" charset="0"/>
                          <a:cs typeface="Times New Roman" pitchFamily="18" charset="0"/>
                        </a:rPr>
                        <a:t>metallar</a:t>
                      </a:r>
                      <a:r>
                        <a:rPr lang="tk-TM" sz="2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b-n reagirleşýärler.</a:t>
                      </a:r>
                      <a:endParaRPr lang="en-US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₂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ZnCl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₂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8860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Käbir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duzlar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gyzdyrlanda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dargaýarlar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₃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CaO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CO₂↑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5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0087">
                <a:tc>
                  <a:txBody>
                    <a:bodyPr/>
                    <a:lstStyle/>
                    <a:p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Käbir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duzlar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gidrolize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sezewar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itchFamily="18" charset="0"/>
                          <a:cs typeface="Times New Roman" pitchFamily="18" charset="0"/>
                        </a:rPr>
                        <a:t>bolýarlar</a:t>
                      </a:r>
                      <a:r>
                        <a:rPr lang="en-US" sz="2200" b="1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Na₂CO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₃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H₂O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→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NaHCO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₃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tk-TM" sz="22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NaOH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6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0557687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k-TM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tk-TM" sz="36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tk-TM" sz="3600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tk-TM" sz="36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Arial Black" pitchFamily="34" charset="0"/>
              </a:rPr>
              <a:t>Fiziki</a:t>
            </a:r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Black" pitchFamily="34" charset="0"/>
              </a:rPr>
              <a:t>häsiýetleri</a:t>
            </a:r>
            <a:r>
              <a:rPr lang="tk-TM" sz="36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3600" dirty="0">
                <a:latin typeface="Arial Black" pitchFamily="34" charset="0"/>
              </a:rPr>
              <a:t>: </a:t>
            </a:r>
            <a:r>
              <a:rPr lang="en-US" sz="3600" b="1" dirty="0" err="1"/>
              <a:t>re</a:t>
            </a:r>
            <a:r>
              <a:rPr lang="en-US" sz="3600" b="1" dirty="0" err="1">
                <a:cs typeface="Calibri"/>
              </a:rPr>
              <a:t>ň</a:t>
            </a:r>
            <a:r>
              <a:rPr lang="en-US" sz="3600" b="1" dirty="0" err="1"/>
              <a:t>kleri</a:t>
            </a:r>
            <a:r>
              <a:rPr lang="en-US" sz="3600" b="1" dirty="0"/>
              <a:t> we </a:t>
            </a:r>
            <a:r>
              <a:rPr lang="tk-TM" sz="3600" b="1" dirty="0" smtClean="0"/>
              <a:t>       </a:t>
            </a:r>
          </a:p>
          <a:p>
            <a:pPr algn="ctr"/>
            <a:r>
              <a:rPr lang="tk-TM" sz="3600" b="1" dirty="0"/>
              <a:t> </a:t>
            </a:r>
            <a:r>
              <a:rPr lang="tk-TM" sz="3600" b="1" dirty="0" smtClean="0"/>
              <a:t>    </a:t>
            </a:r>
            <a:r>
              <a:rPr lang="en-US" sz="3600" b="1" dirty="0" err="1" smtClean="0"/>
              <a:t>suwda</a:t>
            </a:r>
            <a:r>
              <a:rPr lang="en-US" sz="3600" b="1" dirty="0" smtClean="0"/>
              <a:t> </a:t>
            </a:r>
            <a:r>
              <a:rPr lang="en-US" sz="3600" b="1" dirty="0" err="1"/>
              <a:t>ereýjiligi</a:t>
            </a:r>
            <a:r>
              <a:rPr lang="en-US" sz="3600" b="1" dirty="0"/>
              <a:t> </a:t>
            </a:r>
            <a:r>
              <a:rPr lang="en-US" sz="3600" b="1" dirty="0" err="1"/>
              <a:t>dürli</a:t>
            </a:r>
            <a:r>
              <a:rPr lang="en-US" sz="3600" b="1" dirty="0"/>
              <a:t> </a:t>
            </a:r>
            <a:r>
              <a:rPr lang="en-US" sz="3600" b="1" dirty="0" err="1"/>
              <a:t>bolan</a:t>
            </a:r>
            <a:r>
              <a:rPr lang="ru-RU" sz="3600" b="1" dirty="0"/>
              <a:t>,</a:t>
            </a:r>
            <a:r>
              <a:rPr lang="en-US" sz="3600" b="1" dirty="0"/>
              <a:t> </a:t>
            </a:r>
            <a:r>
              <a:rPr lang="en-US" sz="3600" b="1" dirty="0" err="1"/>
              <a:t>gaty</a:t>
            </a:r>
            <a:r>
              <a:rPr lang="tk-TM" sz="3600" b="1" dirty="0"/>
              <a:t> agregat halyndaky,</a:t>
            </a:r>
            <a:r>
              <a:rPr lang="en-US" sz="3600" b="1" dirty="0"/>
              <a:t> </a:t>
            </a:r>
            <a:r>
              <a:rPr lang="en-US" sz="3600" b="1" dirty="0" err="1"/>
              <a:t>kristallik</a:t>
            </a:r>
            <a:r>
              <a:rPr lang="en-US" sz="3600" b="1" dirty="0"/>
              <a:t> </a:t>
            </a:r>
            <a:r>
              <a:rPr lang="en-US" sz="3600" b="1" dirty="0" err="1"/>
              <a:t>maddalar</a:t>
            </a:r>
            <a:r>
              <a:rPr lang="en-US" sz="3600" b="1" dirty="0"/>
              <a:t>.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833822935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kill.ru/images/2004/07/17/34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61" y="179194"/>
            <a:ext cx="6239077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365" y="1196752"/>
            <a:ext cx="892263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k-TM" sz="96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Organiki däl </a:t>
            </a:r>
          </a:p>
          <a:p>
            <a:pPr algn="ctr"/>
            <a:r>
              <a:rPr lang="tk-TM" sz="96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birleşmeleriň </a:t>
            </a:r>
          </a:p>
          <a:p>
            <a:pPr algn="ctr"/>
            <a:r>
              <a:rPr lang="tk-TM" sz="9600" b="1" dirty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esasy toparlary</a:t>
            </a:r>
            <a:endParaRPr lang="ru-RU" sz="9600" b="1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88030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хем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6" y="188640"/>
            <a:ext cx="9036496" cy="6669360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67744" y="1259468"/>
            <a:ext cx="417646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78979"/>
          </a:xfrm>
          <a:solidFill>
            <a:schemeClr val="tx1"/>
          </a:solidFill>
        </p:spPr>
        <p:txBody>
          <a:bodyPr/>
          <a:lstStyle/>
          <a:p>
            <a:r>
              <a:rPr lang="sq-AL" sz="3600" dirty="0">
                <a:solidFill>
                  <a:schemeClr val="accent4">
                    <a:lumMod val="10000"/>
                  </a:schemeClr>
                </a:solidFill>
              </a:rPr>
              <a:t>Organiki däl maddalaryň arasyndaky genetiki baglanyşyk</a:t>
            </a:r>
            <a:endParaRPr lang="ru-RU" sz="3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sq-AL" sz="20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Barlagnama           Wariant 1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sq-AL" sz="20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Esas</a:t>
            </a:r>
            <a:r>
              <a:rPr kumimoji="0" lang="sq-AL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oksidiň formylasy: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 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Na</a:t>
            </a:r>
            <a:r>
              <a:rPr kumimoji="0" lang="en-US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   B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CO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Ç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) SO</a:t>
            </a:r>
            <a:r>
              <a:rPr lang="en-US" sz="2000" baseline="-30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sq-AL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Fosfor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(V)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oksidi bilen suwuň reaksiýasy netijesinde emele geler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esas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 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kislota   Ç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duz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3.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Suw bilen reaksiýa girmeýär.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 CO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CaO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Ç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SiO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4.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Berlen reaksiýanyň deňlemesinde  kislorodyň koeffisiýenti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Al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+ O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→ Al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 2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 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Ç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4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5.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Kükürt kislotasy bilen reaksiýa girer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 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MgO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SO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В) N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0"/>
            <a:ext cx="9144000" cy="7171194"/>
          </a:xfrm>
          <a:prstGeom prst="rect">
            <a:avLst/>
          </a:prstGeom>
          <a:gradFill>
            <a:gsLst>
              <a:gs pos="6000">
                <a:schemeClr val="accent1">
                  <a:lumMod val="5000"/>
                  <a:lumOff val="9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8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sq-AL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Wariant2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Kislota oksidiniň formulasy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CO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CaO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  Ç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K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2.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Natriý oksidi bilen suwuň reaksiýasy netijesinde  emele gelýär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Duz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sq-AL" sz="20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aşgar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В)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kislota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3.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Suw bilen täsirleşer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CuO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FeO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  Ç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 </a:t>
            </a:r>
            <a:r>
              <a:rPr kumimoji="0" 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BaO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4.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Natriý gidroksidi bilen reaksiýa girer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CuO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P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5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Ç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CaO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5. 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Demir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(III)</a:t>
            </a:r>
            <a:r>
              <a:rPr kumimoji="0" lang="sq-AL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gidroksidi darganda emele geler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А) 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Fe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, H</a:t>
            </a:r>
            <a:r>
              <a:rPr kumimoji="0" lang="ru-RU" sz="2000" b="1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B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FeO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, H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r>
              <a:rPr lang="sq-AL" sz="20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Ç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Fe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, H</a:t>
            </a:r>
            <a:r>
              <a:rPr kumimoji="0" lang="ru-RU" sz="20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O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8FEDE2"/>
            </a:gs>
            <a:gs pos="31000">
              <a:srgbClr val="98FCFE"/>
            </a:gs>
            <a:gs pos="100000">
              <a:srgbClr val="98FCFE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2571744"/>
            <a:ext cx="478634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2800" dirty="0">
                <a:solidFill>
                  <a:schemeClr val="accent4">
                    <a:lumMod val="25000"/>
                  </a:schemeClr>
                </a:solidFill>
              </a:rPr>
              <a:t>Deňlemäni doly ýazmaly:</a:t>
            </a: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>.. + О</a:t>
            </a:r>
            <a:r>
              <a:rPr lang="ru-RU" sz="2800" baseline="-25000" dirty="0">
                <a:solidFill>
                  <a:schemeClr val="accent4">
                    <a:lumMod val="25000"/>
                  </a:schemeClr>
                </a:solidFill>
              </a:rPr>
              <a:t>2</a:t>
            </a: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> = 2ВаО</a:t>
            </a:r>
            <a:br>
              <a:rPr lang="ru-RU" sz="2800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ru-RU" sz="2800" dirty="0" err="1">
                <a:solidFill>
                  <a:schemeClr val="accent4">
                    <a:lumMod val="25000"/>
                  </a:schemeClr>
                </a:solidFill>
              </a:rPr>
              <a:t>Si</a:t>
            </a: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> + .. = SiО</a:t>
            </a:r>
            <a:r>
              <a:rPr lang="ru-RU" sz="2800" baseline="-25000" dirty="0">
                <a:solidFill>
                  <a:schemeClr val="accent4">
                    <a:lumMod val="25000"/>
                  </a:schemeClr>
                </a:solidFill>
              </a:rPr>
              <a:t>2</a:t>
            </a: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4">
                    <a:lumMod val="25000"/>
                  </a:schemeClr>
                </a:solidFill>
              </a:rPr>
            </a:b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>К + О</a:t>
            </a:r>
            <a:r>
              <a:rPr lang="ru-RU" sz="2800" baseline="-25000" dirty="0">
                <a:solidFill>
                  <a:schemeClr val="accent4">
                    <a:lumMod val="25000"/>
                  </a:schemeClr>
                </a:solidFill>
              </a:rPr>
              <a:t>2</a:t>
            </a:r>
            <a:r>
              <a:rPr lang="ru-RU" sz="2800" dirty="0">
                <a:solidFill>
                  <a:schemeClr val="accent4">
                    <a:lumMod val="25000"/>
                  </a:schemeClr>
                </a:solidFill>
              </a:rPr>
              <a:t> = ..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-93486"/>
            <a:ext cx="457488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sq-AL" sz="24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Artyk maddany kesgitlemeli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СН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N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О,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SiО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О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О,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РbО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СО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Al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ZnО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СО. 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384982"/>
            <a:ext cx="4819263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  <a:latin typeface="Arial Black" pitchFamily="34" charset="0"/>
              </a:rPr>
              <a:t>Duzlar</a:t>
            </a:r>
            <a:r>
              <a:rPr lang="sq-AL" sz="2400" i="1" dirty="0">
                <a:solidFill>
                  <a:srgbClr val="FF0000"/>
                </a:solidFill>
                <a:latin typeface="Arial Black" pitchFamily="34" charset="0"/>
              </a:rPr>
              <a:t>yň toparlary:</a:t>
            </a:r>
            <a:endParaRPr lang="en-US" sz="20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6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k-TM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itchFamily="34" charset="0"/>
              </a:rPr>
              <a:t>Duzlar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k-TM" sz="2400" dirty="0">
                <a:solidFill>
                  <a:srgbClr val="FF0000"/>
                </a:solidFill>
                <a:latin typeface="Arial Black" pitchFamily="34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metallaryň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atomlaryndan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 we </a:t>
            </a: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kislota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galyndysyndan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düzülen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tk-TM" b="1" dirty="0">
                <a:solidFill>
                  <a:prstClr val="black"/>
                </a:solidFill>
                <a:cs typeface="Arial" pitchFamily="34" charset="0"/>
              </a:rPr>
              <a:t>  </a:t>
            </a:r>
          </a:p>
          <a:p>
            <a:r>
              <a:rPr lang="tk-TM" b="1" dirty="0">
                <a:solidFill>
                  <a:prstClr val="black"/>
                </a:solidFill>
                <a:cs typeface="Arial" pitchFamily="34" charset="0"/>
              </a:rPr>
              <a:t>    </a:t>
            </a: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çyl</a:t>
            </a:r>
            <a:r>
              <a:rPr lang="ru-RU" b="1" dirty="0">
                <a:solidFill>
                  <a:prstClr val="black"/>
                </a:solidFill>
                <a:cs typeface="Arial" pitchFamily="34" charset="0"/>
              </a:rPr>
              <a:t>ş</a:t>
            </a: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yrymly</a:t>
            </a:r>
            <a:r>
              <a:rPr lang="en-US" b="1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cs typeface="Arial" pitchFamily="34" charset="0"/>
              </a:rPr>
              <a:t>maddalar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001865"/>
              </p:ext>
            </p:extLst>
          </p:nvPr>
        </p:nvGraphicFramePr>
        <p:xfrm>
          <a:off x="0" y="754314"/>
          <a:ext cx="9144000" cy="610368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145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52427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Orta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(normal)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kislotalaryň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düzümindäki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wodorody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metallaryň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atomlarynyň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doly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çalyşmagy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Turşy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kislotalaryñ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düzümindäki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wodorody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metallaryñ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</a:rPr>
                        <a:t>atomlaryny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doly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däl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çaly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140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magy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Esas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esaslardaky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gidroksil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topary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kislota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galyndysy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bilen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doly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däl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çal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ylmagy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2060"/>
                          </a:solidFill>
                          <a:latin typeface="Arial Black" pitchFamily="34" charset="0"/>
                          <a:cs typeface="Arial" pitchFamily="34" charset="0"/>
                        </a:rPr>
                        <a:t>Ikili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Arial Black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kislotalardaky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wodorodyñ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atomlaryny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dürli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metallary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tk-TM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çaly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latin typeface="+mn-lt"/>
                        </a:rPr>
                        <a:t>magy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6472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latin typeface="+mn-lt"/>
                        </a:rPr>
                        <a:t>Elektrolitiki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dissosiasiýa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taglymatyna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laýyklykda</a:t>
                      </a:r>
                      <a:r>
                        <a:rPr lang="en-US" sz="1400" b="1" dirty="0">
                          <a:latin typeface="+mn-lt"/>
                        </a:rPr>
                        <a:t>,</a:t>
                      </a:r>
                      <a:endParaRPr lang="sq-AL" sz="1400" b="1" dirty="0">
                        <a:latin typeface="+mn-lt"/>
                      </a:endParaRPr>
                    </a:p>
                    <a:p>
                      <a:r>
                        <a:rPr lang="en-US" sz="1400" b="1" dirty="0" err="1">
                          <a:latin typeface="+mn-lt"/>
                        </a:rPr>
                        <a:t>orta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duzlar</a:t>
                      </a:r>
                      <a:r>
                        <a:rPr lang="tk-TM" sz="1400" b="1" dirty="0">
                          <a:latin typeface="+mn-lt"/>
                        </a:rPr>
                        <a:t>y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erginlerinde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metallary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kationlaryny</a:t>
                      </a:r>
                      <a:r>
                        <a:rPr lang="en-US" sz="1400" b="1" dirty="0">
                          <a:latin typeface="+mn-lt"/>
                        </a:rPr>
                        <a:t> we </a:t>
                      </a:r>
                      <a:r>
                        <a:rPr lang="en-US" sz="1400" b="1" dirty="0" err="1">
                          <a:latin typeface="+mn-lt"/>
                        </a:rPr>
                        <a:t>kislota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galyndysyny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anionlaryny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emele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getirýän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elektrolitler</a:t>
                      </a:r>
                      <a:r>
                        <a:rPr lang="en-US" sz="1400" b="1" dirty="0"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NaCl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Na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Cl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⁻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Mg(NO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)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₂→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Mg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²⁺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+2NO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+mn-lt"/>
                        </a:rPr>
                        <a:t>Elektrolitiki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dissosiasiýa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taglymatyna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laýyklykda</a:t>
                      </a:r>
                      <a:r>
                        <a:rPr lang="en-US" sz="1400" b="1" dirty="0">
                          <a:latin typeface="+mn-lt"/>
                        </a:rPr>
                        <a:t>,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tur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ş</a:t>
                      </a:r>
                      <a:r>
                        <a:rPr lang="en-US" sz="1400" b="1" dirty="0" err="1">
                          <a:latin typeface="+mn-lt"/>
                        </a:rPr>
                        <a:t>y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duzlar</a:t>
                      </a:r>
                      <a:r>
                        <a:rPr lang="tk-TM" sz="1400" b="1" dirty="0">
                          <a:latin typeface="+mn-lt"/>
                        </a:rPr>
                        <a:t>y</a:t>
                      </a:r>
                      <a:r>
                        <a:rPr lang="sq-AL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erginlerinde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metallary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400" b="1" dirty="0">
                          <a:latin typeface="+mn-lt"/>
                        </a:rPr>
                        <a:t> we </a:t>
                      </a:r>
                      <a:r>
                        <a:rPr lang="en-US" sz="1400" b="1" dirty="0" err="1">
                          <a:latin typeface="+mn-lt"/>
                        </a:rPr>
                        <a:t>wodorody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400" b="1" dirty="0">
                          <a:latin typeface="+mn-lt"/>
                        </a:rPr>
                        <a:t>  </a:t>
                      </a:r>
                      <a:r>
                        <a:rPr lang="en-US" sz="1400" b="1" dirty="0" err="1">
                          <a:latin typeface="+mn-lt"/>
                        </a:rPr>
                        <a:t>kationlaryny</a:t>
                      </a:r>
                      <a:r>
                        <a:rPr lang="en-US" sz="1400" b="1" dirty="0">
                          <a:latin typeface="+mn-lt"/>
                        </a:rPr>
                        <a:t> we </a:t>
                      </a:r>
                      <a:r>
                        <a:rPr lang="en-US" sz="1400" b="1" dirty="0" err="1">
                          <a:latin typeface="+mn-lt"/>
                        </a:rPr>
                        <a:t>kislota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galyndysyny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sq-AL" sz="1400" b="1" baseline="0" dirty="0"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anionlaryny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emele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getirýän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elektrolitler.Dissosiasiýa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basgançakly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gecýär</a:t>
                      </a:r>
                      <a:r>
                        <a:rPr lang="en-US" sz="1400" b="1" dirty="0">
                          <a:latin typeface="+mn-lt"/>
                        </a:rPr>
                        <a:t>.</a:t>
                      </a:r>
                      <a:endParaRPr lang="ru-RU" sz="1400" b="1" dirty="0">
                        <a:latin typeface="+mn-lt"/>
                      </a:endParaRP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KHCO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₃→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K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+HCO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₃⁻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HCO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₃⁻→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+CO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₃²⁻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latin typeface="+mn-lt"/>
                        </a:rPr>
                        <a:t>Elektrolitiki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dissosiasiýa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taglymatyna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laýyklykda</a:t>
                      </a:r>
                      <a:r>
                        <a:rPr lang="en-US" sz="1400" b="1" dirty="0">
                          <a:latin typeface="+mn-lt"/>
                        </a:rPr>
                        <a:t>,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tk-TM" sz="1400" b="1" dirty="0">
                          <a:latin typeface="+mn-lt"/>
                        </a:rPr>
                        <a:t>esas</a:t>
                      </a:r>
                      <a:r>
                        <a:rPr lang="tk-TM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duzlar</a:t>
                      </a:r>
                      <a:r>
                        <a:rPr lang="tk-TM" sz="1400" b="1" dirty="0">
                          <a:latin typeface="+mn-lt"/>
                        </a:rPr>
                        <a:t>y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erginlerinde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metallary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400" b="1" dirty="0">
                          <a:latin typeface="+mn-lt"/>
                        </a:rPr>
                        <a:t>  </a:t>
                      </a:r>
                      <a:r>
                        <a:rPr lang="en-US" sz="1400" b="1" dirty="0" err="1">
                          <a:latin typeface="+mn-lt"/>
                        </a:rPr>
                        <a:t>kationlaryny</a:t>
                      </a:r>
                      <a:r>
                        <a:rPr lang="en-US" sz="1400" b="1" dirty="0">
                          <a:latin typeface="+mn-lt"/>
                        </a:rPr>
                        <a:t>  </a:t>
                      </a:r>
                      <a:r>
                        <a:rPr lang="en-US" sz="1400" b="1" dirty="0" err="1">
                          <a:latin typeface="+mn-lt"/>
                        </a:rPr>
                        <a:t>kislota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galyndysyny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400" b="1" dirty="0">
                          <a:latin typeface="+mn-lt"/>
                        </a:rPr>
                        <a:t> we </a:t>
                      </a:r>
                      <a:r>
                        <a:rPr lang="en-US" sz="1400" b="1" dirty="0" err="1">
                          <a:latin typeface="+mn-lt"/>
                        </a:rPr>
                        <a:t>gidrokso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toparyny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anionlaryny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emele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getirýän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elektrolitler</a:t>
                      </a:r>
                      <a:r>
                        <a:rPr lang="en-US" sz="1400" b="1" dirty="0">
                          <a:latin typeface="+mn-lt"/>
                        </a:rPr>
                        <a:t>.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Olar</a:t>
                      </a:r>
                      <a:r>
                        <a:rPr lang="en-US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az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ereýärler</a:t>
                      </a:r>
                      <a:r>
                        <a:rPr lang="en-US" sz="1400" b="1" dirty="0">
                          <a:latin typeface="+mn-lt"/>
                        </a:rPr>
                        <a:t>,</a:t>
                      </a:r>
                      <a:r>
                        <a:rPr lang="sq-AL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dissosiasiýasy</a:t>
                      </a:r>
                      <a:r>
                        <a:rPr lang="sq-AL" sz="1400" b="1" baseline="0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basgançakly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geçýär</a:t>
                      </a:r>
                      <a:r>
                        <a:rPr lang="en-US" sz="1400" b="1" dirty="0">
                          <a:latin typeface="+mn-lt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MgOHCl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→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MgOH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Cl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⁻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MgOH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⁺→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Mg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²⁺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+OH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+mn-lt"/>
                        </a:rPr>
                        <a:t>Ikili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duzlar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orta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duzlar</a:t>
                      </a:r>
                      <a:r>
                        <a:rPr lang="tk-TM" sz="1600" b="1" dirty="0">
                          <a:latin typeface="+mn-lt"/>
                        </a:rPr>
                        <a:t>y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ýaly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dissosirle</a:t>
                      </a:r>
                      <a:r>
                        <a:rPr lang="sq-AL" sz="1600" b="1" dirty="0">
                          <a:latin typeface="+mn-lt"/>
                        </a:rPr>
                        <a:t>n</a:t>
                      </a:r>
                      <a:r>
                        <a:rPr lang="en-US" sz="1600" b="1" dirty="0" err="1">
                          <a:latin typeface="+mn-lt"/>
                        </a:rPr>
                        <a:t>ýärler</a:t>
                      </a:r>
                      <a:r>
                        <a:rPr lang="en-US" sz="1600" b="1" dirty="0">
                          <a:latin typeface="+mn-lt"/>
                        </a:rPr>
                        <a:t>,</a:t>
                      </a:r>
                      <a:r>
                        <a:rPr lang="sq-AL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ýöne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olaryñ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dissosiasiýasynda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latin typeface="+mn-lt"/>
                        </a:rPr>
                        <a:t>iki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metallary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ň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kationlary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emele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gelýärler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KNa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₂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+mn-lt"/>
                        </a:rPr>
                        <a:t>PO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₄→</a:t>
                      </a:r>
                      <a:endParaRPr lang="tk-TM" sz="1600" b="1" dirty="0">
                        <a:solidFill>
                          <a:srgbClr val="FF0000"/>
                        </a:solidFill>
                        <a:latin typeface="+mn-lt"/>
                        <a:cs typeface="Calibri"/>
                      </a:endParaRPr>
                    </a:p>
                    <a:p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→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K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+2Na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⁺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</a:rPr>
                        <a:t>+PO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n-lt"/>
                          <a:cs typeface="Calibri"/>
                        </a:rPr>
                        <a:t>₄³⁻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2941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+mn-lt"/>
                        </a:rPr>
                        <a:t>NaCl</a:t>
                      </a:r>
                      <a:r>
                        <a:rPr lang="en-US" b="1" dirty="0">
                          <a:latin typeface="+mn-lt"/>
                        </a:rPr>
                        <a:t> </a:t>
                      </a:r>
                      <a:r>
                        <a:rPr lang="en-US" b="1" dirty="0" err="1">
                          <a:latin typeface="+mn-lt"/>
                        </a:rPr>
                        <a:t>natriý</a:t>
                      </a:r>
                      <a:r>
                        <a:rPr lang="en-US" b="1" dirty="0">
                          <a:latin typeface="+mn-lt"/>
                        </a:rPr>
                        <a:t> </a:t>
                      </a:r>
                      <a:r>
                        <a:rPr lang="en-US" b="1" dirty="0" err="1">
                          <a:latin typeface="+mn-lt"/>
                        </a:rPr>
                        <a:t>hloridi</a:t>
                      </a:r>
                      <a:r>
                        <a:rPr lang="en-US" b="1" dirty="0"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b="1" dirty="0" err="1">
                          <a:latin typeface="+mn-lt"/>
                        </a:rPr>
                        <a:t>BaSO</a:t>
                      </a:r>
                      <a:r>
                        <a:rPr lang="en-US" b="1" dirty="0">
                          <a:latin typeface="+mn-lt"/>
                          <a:cs typeface="Calibri"/>
                        </a:rPr>
                        <a:t>₄ </a:t>
                      </a:r>
                      <a:r>
                        <a:rPr lang="en-US" b="1" dirty="0" err="1">
                          <a:latin typeface="+mn-lt"/>
                          <a:cs typeface="Calibri"/>
                        </a:rPr>
                        <a:t>bariý</a:t>
                      </a:r>
                      <a:r>
                        <a:rPr lang="en-US" b="1" dirty="0">
                          <a:latin typeface="+mn-lt"/>
                          <a:cs typeface="Calibri"/>
                        </a:rPr>
                        <a:t> sulfa</a:t>
                      </a:r>
                      <a:r>
                        <a:rPr lang="sq-AL" b="1" dirty="0">
                          <a:latin typeface="+mn-lt"/>
                          <a:cs typeface="Calibri"/>
                        </a:rPr>
                        <a:t>t</a:t>
                      </a:r>
                      <a:r>
                        <a:rPr lang="en-US" b="1" dirty="0">
                          <a:latin typeface="+mn-lt"/>
                          <a:cs typeface="Calibri"/>
                        </a:rPr>
                        <a:t>y.</a:t>
                      </a:r>
                      <a:endParaRPr lang="ru-RU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+mn-lt"/>
                        </a:rPr>
                        <a:t>KHCO</a:t>
                      </a:r>
                      <a:r>
                        <a:rPr lang="en-US" sz="1400" b="1" dirty="0">
                          <a:latin typeface="+mn-lt"/>
                          <a:cs typeface="Calibri"/>
                        </a:rPr>
                        <a:t>₃ 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kaliý</a:t>
                      </a:r>
                      <a:r>
                        <a:rPr lang="en-US" sz="1400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gidrokarbonaty</a:t>
                      </a:r>
                      <a:r>
                        <a:rPr lang="en-US" sz="1400" b="1" dirty="0">
                          <a:latin typeface="+mn-lt"/>
                          <a:cs typeface="Calibri"/>
                        </a:rPr>
                        <a:t>.</a:t>
                      </a:r>
                    </a:p>
                    <a:p>
                      <a:r>
                        <a:rPr lang="en-US" sz="1400" b="1" dirty="0" err="1">
                          <a:latin typeface="+mn-lt"/>
                          <a:cs typeface="Calibri"/>
                        </a:rPr>
                        <a:t>NaHS</a:t>
                      </a:r>
                      <a:r>
                        <a:rPr lang="en-US" sz="1400" b="1" dirty="0">
                          <a:latin typeface="+mn-lt"/>
                          <a:cs typeface="Calibri"/>
                        </a:rPr>
                        <a:t>  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natriý</a:t>
                      </a:r>
                      <a:r>
                        <a:rPr lang="en-US" sz="1400" b="1" dirty="0">
                          <a:latin typeface="+mn-lt"/>
                          <a:cs typeface="Calibri"/>
                        </a:rPr>
                        <a:t>  </a:t>
                      </a:r>
                    </a:p>
                    <a:p>
                      <a:r>
                        <a:rPr lang="tk-TM" sz="1400" b="1" dirty="0">
                          <a:latin typeface="+mn-lt"/>
                          <a:cs typeface="Calibri"/>
                        </a:rPr>
                        <a:t>g</a:t>
                      </a:r>
                      <a:r>
                        <a:rPr lang="en-US" sz="1400" b="1" dirty="0" err="1">
                          <a:latin typeface="+mn-lt"/>
                          <a:cs typeface="Calibri"/>
                        </a:rPr>
                        <a:t>idrosulfidi</a:t>
                      </a:r>
                      <a:r>
                        <a:rPr lang="en-US" sz="1400" b="1" dirty="0">
                          <a:latin typeface="+mn-lt"/>
                          <a:cs typeface="Calibri"/>
                        </a:rPr>
                        <a:t>.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latin typeface="+mn-lt"/>
                        </a:rPr>
                        <a:t>MgOHCl</a:t>
                      </a:r>
                      <a:r>
                        <a:rPr lang="en-US" sz="16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magniý</a:t>
                      </a:r>
                      <a:r>
                        <a:rPr lang="en-US" sz="1400" b="1" dirty="0">
                          <a:latin typeface="+mn-lt"/>
                        </a:rPr>
                        <a:t> </a:t>
                      </a:r>
                      <a:r>
                        <a:rPr lang="en-US" sz="1400" b="1" dirty="0" err="1">
                          <a:latin typeface="+mn-lt"/>
                        </a:rPr>
                        <a:t>gidroksohloridi</a:t>
                      </a:r>
                      <a:r>
                        <a:rPr lang="en-US" sz="1400" b="1" dirty="0">
                          <a:latin typeface="+mn-lt"/>
                        </a:rPr>
                        <a:t>.</a:t>
                      </a:r>
                    </a:p>
                    <a:p>
                      <a:r>
                        <a:rPr lang="en-US" sz="1600" b="1" dirty="0" err="1">
                          <a:latin typeface="+mn-lt"/>
                        </a:rPr>
                        <a:t>FeOH</a:t>
                      </a:r>
                      <a:r>
                        <a:rPr lang="en-US" sz="1600" b="1" dirty="0">
                          <a:latin typeface="+mn-lt"/>
                        </a:rPr>
                        <a:t>(NO</a:t>
                      </a:r>
                      <a:r>
                        <a:rPr lang="en-US" sz="1600" b="1" dirty="0">
                          <a:latin typeface="+mn-lt"/>
                          <a:cs typeface="Calibri"/>
                        </a:rPr>
                        <a:t>₃</a:t>
                      </a:r>
                      <a:r>
                        <a:rPr lang="en-US" sz="1600" b="1" dirty="0">
                          <a:latin typeface="+mn-lt"/>
                        </a:rPr>
                        <a:t>) </a:t>
                      </a:r>
                      <a:r>
                        <a:rPr lang="en-US" sz="1400" b="1" dirty="0" err="1">
                          <a:latin typeface="+mn-lt"/>
                        </a:rPr>
                        <a:t>demriñ</a:t>
                      </a:r>
                      <a:r>
                        <a:rPr lang="en-US" sz="1400" b="1" dirty="0">
                          <a:latin typeface="+mn-lt"/>
                        </a:rPr>
                        <a:t> (II) </a:t>
                      </a:r>
                      <a:r>
                        <a:rPr lang="en-US" sz="1400" b="1" dirty="0" err="1">
                          <a:latin typeface="+mn-lt"/>
                        </a:rPr>
                        <a:t>gidroksonitraty</a:t>
                      </a:r>
                      <a:r>
                        <a:rPr lang="en-US" sz="1400" b="1" dirty="0">
                          <a:latin typeface="+mn-lt"/>
                        </a:rPr>
                        <a:t>.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+mn-lt"/>
                        </a:rPr>
                        <a:t>KNa</a:t>
                      </a:r>
                      <a:r>
                        <a:rPr lang="en-US" b="1" dirty="0" err="1">
                          <a:latin typeface="+mn-lt"/>
                          <a:cs typeface="Calibri"/>
                        </a:rPr>
                        <a:t>₂PO</a:t>
                      </a:r>
                      <a:r>
                        <a:rPr lang="en-US" b="1" dirty="0">
                          <a:latin typeface="+mn-lt"/>
                          <a:cs typeface="Calibri"/>
                        </a:rPr>
                        <a:t>₄ </a:t>
                      </a:r>
                      <a:r>
                        <a:rPr lang="en-US" b="1" dirty="0" err="1">
                          <a:latin typeface="+mn-lt"/>
                          <a:cs typeface="Calibri"/>
                        </a:rPr>
                        <a:t>kaliý</a:t>
                      </a:r>
                      <a:r>
                        <a:rPr lang="en-US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b="1" dirty="0" err="1">
                          <a:latin typeface="+mn-lt"/>
                          <a:cs typeface="Calibri"/>
                        </a:rPr>
                        <a:t>dinatriý</a:t>
                      </a:r>
                      <a:r>
                        <a:rPr lang="en-US" b="1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en-US" b="1" dirty="0" err="1">
                          <a:latin typeface="+mn-lt"/>
                          <a:cs typeface="Calibri"/>
                        </a:rPr>
                        <a:t>ortofosfaty</a:t>
                      </a:r>
                      <a:r>
                        <a:rPr lang="en-US" b="1" dirty="0">
                          <a:latin typeface="+mn-lt"/>
                          <a:cs typeface="Calibri"/>
                        </a:rPr>
                        <a:t>.</a:t>
                      </a:r>
                      <a:endParaRPr lang="ru-RU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3159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2780"/>
            <a:ext cx="9143999" cy="6880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248"/>
            <a:ext cx="1584176" cy="1050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776" y="4221088"/>
            <a:ext cx="1728192" cy="9597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4691" y="6370658"/>
            <a:ext cx="3228975" cy="476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465" y="4221088"/>
            <a:ext cx="1693168" cy="848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419" y="5069144"/>
            <a:ext cx="467544" cy="4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7309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964" y="-13033"/>
            <a:ext cx="89305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1) </a:t>
            </a:r>
            <a:r>
              <a:rPr lang="tk-TM" sz="2800" b="1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Oksidler</a:t>
            </a:r>
            <a:r>
              <a:rPr lang="tk-TM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tk-TM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</a:t>
            </a:r>
            <a:r>
              <a:rPr lang="tk-TM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-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tk-TM" sz="28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elementleriň kislorod bilen </a:t>
            </a:r>
            <a:r>
              <a:rPr lang="en-US" sz="28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          </a:t>
            </a:r>
          </a:p>
          <a:p>
            <a:pPr algn="ctr"/>
            <a:r>
              <a:rPr lang="en-US" sz="28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 </a:t>
            </a:r>
            <a:r>
              <a:rPr lang="tk-TM" sz="28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birleşmelerine aýdylýar.</a:t>
            </a:r>
            <a:r>
              <a:rPr lang="tk-TM" sz="20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tk-TM" sz="2000" b="1" i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endParaRPr lang="ru-RU" sz="2000" b="1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005" y="1473401"/>
            <a:ext cx="908999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Arial Black" pitchFamily="34" charset="0"/>
                <a:cs typeface="Aharoni" pitchFamily="2" charset="-79"/>
              </a:rPr>
              <a:t>2) </a:t>
            </a:r>
            <a:r>
              <a:rPr lang="en-US" sz="2800" i="1" dirty="0" err="1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Esaslar</a:t>
            </a:r>
            <a:endParaRPr lang="tk-TM" sz="2800" i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tk-TM" sz="2800" b="1" dirty="0">
                <a:solidFill>
                  <a:srgbClr val="FF0000"/>
                </a:solidFill>
                <a:latin typeface="Arial Black" panose="020B0A04020102020204" pitchFamily="34" charset="0"/>
                <a:cs typeface="Aharoni" pitchFamily="2" charset="-79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cs typeface="Aharoni" pitchFamily="2" charset="-79"/>
              </a:rPr>
              <a:t>-</a:t>
            </a:r>
            <a:r>
              <a:rPr lang="tk-TM" sz="3200" b="1" dirty="0">
                <a:solidFill>
                  <a:srgbClr val="FF0000"/>
                </a:solidFill>
                <a:latin typeface="Arial Black" panose="020B0A04020102020204" pitchFamily="34" charset="0"/>
                <a:cs typeface="Aharoni" pitchFamily="2" charset="-79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metaly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Calibri"/>
              </a:rPr>
              <a:t>ň</a:t>
            </a:r>
            <a:r>
              <a:rPr lang="en-US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 atomy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bilen</a:t>
            </a:r>
            <a:r>
              <a:rPr lang="en-US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bir</a:t>
            </a:r>
            <a:r>
              <a:rPr lang="en-US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ýa</a:t>
            </a:r>
            <a:r>
              <a:rPr lang="en-US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-da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birnäçe</a:t>
            </a:r>
            <a:r>
              <a:rPr lang="en-US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tk-TM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   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gidroks</a:t>
            </a:r>
            <a:r>
              <a:rPr lang="tk-TM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id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toparlardan</a:t>
            </a:r>
            <a:r>
              <a:rPr lang="tk-TM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düzülen</a:t>
            </a:r>
            <a:r>
              <a:rPr lang="en-US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lang="en-US" sz="2800" i="1" u="sng" dirty="0" err="1">
                <a:solidFill>
                  <a:prstClr val="black"/>
                </a:solidFill>
                <a:latin typeface="Arial Black" panose="020B0A04020102020204" pitchFamily="34" charset="0"/>
              </a:rPr>
              <a:t>maddalar</a:t>
            </a:r>
            <a:r>
              <a:rPr lang="en-US" sz="2800" i="1" u="sng" dirty="0">
                <a:solidFill>
                  <a:prstClr val="black"/>
                </a:solidFill>
                <a:latin typeface="Arial Black" panose="020B0A04020102020204" pitchFamily="34" charset="0"/>
              </a:rPr>
              <a:t>.</a:t>
            </a:r>
            <a:endParaRPr lang="sq-AL" sz="2800" i="1" u="sng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996952"/>
            <a:ext cx="8964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latin typeface="Arial Black" panose="020B0A04020102020204" pitchFamily="34" charset="0"/>
                <a:cs typeface="Times New Roman" pitchFamily="18" charset="0"/>
              </a:rPr>
              <a:t>3) </a:t>
            </a:r>
            <a:r>
              <a:rPr lang="en-US" sz="2800" b="1" i="1" dirty="0" err="1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Kislotalar</a:t>
            </a:r>
            <a:endParaRPr lang="tk-TM" sz="2800" b="1" i="1" dirty="0">
              <a:solidFill>
                <a:srgbClr val="FF0000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tk-TM" sz="2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     </a:t>
            </a:r>
            <a:r>
              <a:rPr lang="en-US" sz="32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-</a:t>
            </a:r>
            <a:r>
              <a:rPr lang="tk-TM" sz="2800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wodorodyň</a:t>
            </a:r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atomyndan</a:t>
            </a:r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we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kislota</a:t>
            </a:r>
            <a:endParaRPr lang="tk-TM" sz="2800" b="1" i="1" u="sng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galyndysyndan</a:t>
            </a:r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düzüle</a:t>
            </a:r>
            <a:r>
              <a:rPr lang="tk-TM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n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çylsyrymly</a:t>
            </a:r>
            <a:r>
              <a:rPr lang="tk-TM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                                                             </a:t>
            </a:r>
          </a:p>
          <a:p>
            <a:pPr algn="ctr"/>
            <a:r>
              <a:rPr lang="tk-TM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m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addalar</a:t>
            </a:r>
            <a:r>
              <a:rPr lang="sq-AL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dyr</a:t>
            </a:r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Times New Roman" pitchFamily="18" charset="0"/>
              </a:rPr>
              <a:t>.</a:t>
            </a:r>
            <a:endParaRPr lang="en-US" sz="2000" b="1" i="1" u="sng" dirty="0">
              <a:solidFill>
                <a:prstClr val="black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79573"/>
            <a:ext cx="878497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Arial Black" pitchFamily="34" charset="0"/>
              </a:rPr>
              <a:t>4) </a:t>
            </a:r>
            <a:r>
              <a:rPr lang="en-US" sz="2800" i="1" dirty="0" err="1">
                <a:solidFill>
                  <a:srgbClr val="FF0000"/>
                </a:solidFill>
                <a:latin typeface="Arial Black" pitchFamily="34" charset="0"/>
              </a:rPr>
              <a:t>Duzlar</a:t>
            </a:r>
            <a:endParaRPr lang="tk-TM" sz="2800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tk-TM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</a:t>
            </a:r>
            <a:r>
              <a:rPr lang="tk-TM" sz="32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-</a:t>
            </a:r>
            <a:r>
              <a:rPr lang="tk-TM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metallaryň</a:t>
            </a:r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atomlaryndan</a:t>
            </a:r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we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kislota</a:t>
            </a:r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tk-TM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 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galyndysyndan</a:t>
            </a:r>
            <a:r>
              <a:rPr lang="tk-TM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düzülen</a:t>
            </a:r>
            <a:r>
              <a:rPr lang="tk-TM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çyl</a:t>
            </a:r>
            <a:r>
              <a:rPr lang="ru-RU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ş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yrymly</a:t>
            </a:r>
            <a:r>
              <a:rPr lang="en-US" sz="2800" b="1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sz="2800" b="1" i="1" u="sng" dirty="0" err="1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maddalar</a:t>
            </a:r>
            <a:r>
              <a:rPr lang="en-US" sz="2800" i="1" u="sng" dirty="0">
                <a:solidFill>
                  <a:prstClr val="black"/>
                </a:solidFill>
                <a:latin typeface="Arial Black" panose="020B0A04020102020204" pitchFamily="34" charset="0"/>
                <a:cs typeface="Arial" pitchFamily="34" charset="0"/>
              </a:rPr>
              <a:t>.</a:t>
            </a:r>
            <a:endParaRPr lang="ru-RU" sz="2800" i="1" u="sng" dirty="0">
              <a:solidFill>
                <a:prstClr val="black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5984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78188"/>
            <a:ext cx="2088232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Clr>
                <a:srgbClr val="FFC000"/>
              </a:buClr>
            </a:pPr>
            <a:r>
              <a:rPr lang="tk-TM" sz="3200" b="1" i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Oksidler</a:t>
            </a:r>
            <a:endParaRPr lang="en-US" sz="20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6" y="116633"/>
            <a:ext cx="6912768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k-TM" sz="24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             Umumy formulasy:</a:t>
            </a:r>
          </a:p>
          <a:p>
            <a:r>
              <a:rPr lang="tk-TM" sz="36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E</a:t>
            </a:r>
            <a:r>
              <a:rPr lang="tk-TM" sz="3200" b="1" baseline="-25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х</a:t>
            </a:r>
            <a:r>
              <a:rPr lang="en-US" sz="36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O</a:t>
            </a:r>
            <a:r>
              <a:rPr lang="en-US" sz="3600" baseline="-25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y</a:t>
            </a:r>
            <a:r>
              <a:rPr lang="en-US" sz="3600" dirty="0">
                <a:latin typeface="Arial Black" pitchFamily="34" charset="0"/>
                <a:cs typeface="Arial" pitchFamily="34" charset="0"/>
              </a:rPr>
              <a:t>  </a:t>
            </a:r>
            <a:r>
              <a:rPr lang="tk-TM" sz="28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E</a:t>
            </a:r>
            <a:r>
              <a:rPr lang="tk-TM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-</a:t>
            </a:r>
            <a:r>
              <a:rPr lang="tk-TM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islendik element.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 we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y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indeksler</a:t>
            </a:r>
            <a:r>
              <a:rPr lang="en-US" sz="2000" dirty="0">
                <a:solidFill>
                  <a:prstClr val="black"/>
                </a:solidFill>
                <a:latin typeface="Arial Black" pitchFamily="34" charset="0"/>
                <a:cs typeface="Arial" pitchFamily="34" charset="0"/>
              </a:rPr>
              <a:t>.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08504" cy="203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2"/>
          <p:cNvGrpSpPr/>
          <p:nvPr/>
        </p:nvGrpSpPr>
        <p:grpSpPr>
          <a:xfrm>
            <a:off x="161365" y="4653136"/>
            <a:ext cx="8833410" cy="1995942"/>
            <a:chOff x="161365" y="4335625"/>
            <a:chExt cx="8449235" cy="2313453"/>
          </a:xfrm>
        </p:grpSpPr>
        <p:pic>
          <p:nvPicPr>
            <p:cNvPr id="16" name="Picture 2" descr="http://www.galleries.com/Minerals/OXIDES/cassiter/cassiter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4335625"/>
              <a:ext cx="2641600" cy="2293775"/>
            </a:xfrm>
            <a:prstGeom prst="rect">
              <a:avLst/>
            </a:prstGeom>
            <a:noFill/>
          </p:spPr>
        </p:pic>
        <p:pic>
          <p:nvPicPr>
            <p:cNvPr id="17" name="Picture 4" descr="http://www.dkimages.com/discover/previews/768/36344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52800" y="4335625"/>
              <a:ext cx="2286000" cy="2313453"/>
            </a:xfrm>
            <a:prstGeom prst="rect">
              <a:avLst/>
            </a:prstGeom>
            <a:noFill/>
          </p:spPr>
        </p:pic>
        <p:pic>
          <p:nvPicPr>
            <p:cNvPr id="18" name="Picture 6" descr="http://img.alibaba.com/photo/50155315/Copper_Oxid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019800" y="4335625"/>
              <a:ext cx="2590800" cy="2293775"/>
            </a:xfrm>
            <a:prstGeom prst="rect">
              <a:avLst/>
            </a:prstGeom>
            <a:noFill/>
          </p:spPr>
        </p:pic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161365" y="4473762"/>
              <a:ext cx="8382000" cy="5778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SnO</a:t>
              </a:r>
              <a:r>
                <a:rPr lang="en-US" sz="2400" baseline="-25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          </a:t>
              </a:r>
              <a:r>
                <a:rPr lang="en-US" sz="24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PbO</a:t>
              </a:r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        </a:t>
              </a:r>
              <a:r>
                <a:rPr lang="en-US" sz="2400" dirty="0" err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CuO</a:t>
              </a:r>
              <a:r>
                <a:rPr lang="en-US" sz="2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                        </a:t>
              </a:r>
              <a:endParaRPr lang="en-US" sz="24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1365" y="1070740"/>
            <a:ext cx="89826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tk-TM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tk-TM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k-TM" sz="2800" i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Meselem:    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₂O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CaO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₂O₃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SO₂; SO₃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    </a:t>
            </a:r>
          </a:p>
          <a:p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N₂O NO₂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N₂O₅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</a:t>
            </a:r>
            <a:r>
              <a:rPr lang="tk-TM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en-US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CO₂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3825539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0"/>
            <a:ext cx="925252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  <a:latin typeface="Arial Black" pitchFamily="34" charset="0"/>
              </a:rPr>
              <a:t>Oksidl</a:t>
            </a:r>
            <a:r>
              <a:rPr lang="tk-TM" sz="2800" i="1" dirty="0">
                <a:solidFill>
                  <a:srgbClr val="FF0000"/>
                </a:solidFill>
                <a:latin typeface="Arial Black" pitchFamily="34" charset="0"/>
              </a:rPr>
              <a:t>er</a:t>
            </a:r>
            <a:r>
              <a:rPr lang="sq-AL" sz="2800" i="1" dirty="0">
                <a:solidFill>
                  <a:srgbClr val="FF0000"/>
                </a:solidFill>
                <a:latin typeface="Arial Black" pitchFamily="34" charset="0"/>
              </a:rPr>
              <a:t>iň toparlary</a:t>
            </a:r>
            <a:r>
              <a:rPr lang="en-US" sz="2800" i="1" dirty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tk-TM" sz="2800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2800" i="1" dirty="0" err="1">
                <a:solidFill>
                  <a:srgbClr val="00B0F0"/>
                </a:solidFill>
                <a:latin typeface="Arial Black" pitchFamily="34" charset="0"/>
              </a:rPr>
              <a:t>Oksid</a:t>
            </a:r>
            <a:r>
              <a:rPr lang="tk-TM" sz="2800" i="1" dirty="0">
                <a:solidFill>
                  <a:srgbClr val="00B0F0"/>
                </a:solidFill>
                <a:latin typeface="Arial Black" pitchFamily="34" charset="0"/>
              </a:rPr>
              <a:t>ler </a:t>
            </a:r>
            <a:r>
              <a:rPr lang="en-US" sz="2800" i="1" dirty="0">
                <a:solidFill>
                  <a:srgbClr val="C00000"/>
                </a:solidFill>
                <a:latin typeface="Arial Black" pitchFamily="34" charset="0"/>
              </a:rPr>
              <a:t>– </a:t>
            </a:r>
            <a:r>
              <a:rPr lang="en-US" sz="2500" dirty="0">
                <a:solidFill>
                  <a:prstClr val="black"/>
                </a:solidFill>
                <a:latin typeface="Arial Black" pitchFamily="34" charset="0"/>
              </a:rPr>
              <a:t>element</a:t>
            </a:r>
            <a:r>
              <a:rPr lang="tk-TM" sz="2500" dirty="0">
                <a:solidFill>
                  <a:prstClr val="black"/>
                </a:solidFill>
                <a:latin typeface="Arial Black" pitchFamily="34" charset="0"/>
              </a:rPr>
              <a:t>ler</a:t>
            </a:r>
            <a:r>
              <a:rPr lang="en-US" sz="2500" dirty="0" err="1">
                <a:solidFill>
                  <a:prstClr val="black"/>
                </a:solidFill>
                <a:latin typeface="Arial Black" pitchFamily="34" charset="0"/>
              </a:rPr>
              <a:t>iñ</a:t>
            </a:r>
            <a:r>
              <a:rPr lang="en-US" sz="25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Arial Black" pitchFamily="34" charset="0"/>
              </a:rPr>
              <a:t>kislor</a:t>
            </a:r>
            <a:r>
              <a:rPr lang="sq-AL" sz="2500" dirty="0">
                <a:solidFill>
                  <a:prstClr val="black"/>
                </a:solidFill>
                <a:latin typeface="Arial Black" pitchFamily="34" charset="0"/>
              </a:rPr>
              <a:t>od</a:t>
            </a:r>
            <a:r>
              <a:rPr lang="tk-TM" sz="2500" dirty="0">
                <a:solidFill>
                  <a:prstClr val="black"/>
                </a:solidFill>
                <a:latin typeface="Arial Black" pitchFamily="34" charset="0"/>
              </a:rPr>
              <a:t>ly </a:t>
            </a:r>
            <a:r>
              <a:rPr lang="en-US" sz="2500" dirty="0" err="1">
                <a:solidFill>
                  <a:prstClr val="black"/>
                </a:solidFill>
                <a:latin typeface="Arial Black" pitchFamily="34" charset="0"/>
              </a:rPr>
              <a:t>birle</a:t>
            </a:r>
            <a:r>
              <a:rPr lang="en-US" sz="2500" dirty="0" err="1">
                <a:solidFill>
                  <a:prstClr val="black"/>
                </a:solidFill>
                <a:latin typeface="Arial Black" pitchFamily="34" charset="0"/>
                <a:cs typeface="Calibri"/>
              </a:rPr>
              <a:t>şmeler</a:t>
            </a:r>
            <a:r>
              <a:rPr lang="tk-TM" sz="2500" dirty="0">
                <a:solidFill>
                  <a:prstClr val="black"/>
                </a:solidFill>
                <a:latin typeface="Arial Black" pitchFamily="34" charset="0"/>
                <a:cs typeface="Calibri"/>
              </a:rPr>
              <a:t>i</a:t>
            </a:r>
            <a:r>
              <a:rPr lang="sq-AL" sz="2500" dirty="0">
                <a:solidFill>
                  <a:prstClr val="black"/>
                </a:solidFill>
                <a:latin typeface="Arial Black" pitchFamily="34" charset="0"/>
                <a:cs typeface="Calibri"/>
              </a:rPr>
              <a:t>dir</a:t>
            </a:r>
            <a:r>
              <a:rPr lang="en-US" sz="2500" dirty="0">
                <a:solidFill>
                  <a:prstClr val="black"/>
                </a:solidFill>
                <a:latin typeface="Arial Black" pitchFamily="34" charset="0"/>
                <a:cs typeface="Calibri"/>
              </a:rPr>
              <a:t>.</a:t>
            </a:r>
            <a:endParaRPr lang="tk-TM" sz="2500" dirty="0">
              <a:solidFill>
                <a:prstClr val="black"/>
              </a:solidFill>
              <a:latin typeface="Arial Black" pitchFamily="34" charset="0"/>
              <a:cs typeface="Calibri"/>
            </a:endParaRPr>
          </a:p>
          <a:p>
            <a:endParaRPr lang="en-US" sz="2500" dirty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98199" y="731793"/>
            <a:ext cx="2315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FF0000"/>
                </a:solidFill>
                <a:latin typeface="Arial Black" pitchFamily="34" charset="0"/>
              </a:rPr>
              <a:t>Oksidler</a:t>
            </a:r>
            <a:endParaRPr lang="ru-RU" sz="36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21292"/>
              </p:ext>
            </p:extLst>
          </p:nvPr>
        </p:nvGraphicFramePr>
        <p:xfrm>
          <a:off x="107504" y="1910319"/>
          <a:ext cx="4248472" cy="2103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29449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Duz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emele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getir</a:t>
                      </a:r>
                      <a:r>
                        <a:rPr lang="tk-TM" sz="24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ýän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ler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kislotalar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we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aşgarlar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bilen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reaksiýa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girip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d</a:t>
                      </a:r>
                      <a:r>
                        <a:rPr lang="tk-TM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ürli            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duz</a:t>
                      </a:r>
                      <a:r>
                        <a:rPr lang="tk-TM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lary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emele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getirýärler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tk-TM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</a:p>
                    <a:p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₂O₅;CO₂ 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. . . 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586309"/>
              </p:ext>
            </p:extLst>
          </p:nvPr>
        </p:nvGraphicFramePr>
        <p:xfrm>
          <a:off x="4573650" y="1910319"/>
          <a:ext cx="4390838" cy="210312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3908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103120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Duz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emele</a:t>
                      </a:r>
                      <a:r>
                        <a:rPr lang="en-US" sz="2400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getirmeýänler</a:t>
                      </a:r>
                      <a:endParaRPr lang="tk-TM" sz="2400" baseline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endParaRPr lang="en-US" sz="2400" baseline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r>
                        <a:rPr lang="tk-TM" sz="2800" b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N</a:t>
                      </a:r>
                      <a:r>
                        <a:rPr lang="tk-TM" sz="2800" b="1" baseline="-250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2</a:t>
                      </a:r>
                      <a:r>
                        <a:rPr lang="tk-TM" sz="2800" b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 ;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NO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 Black" pitchFamily="34" charset="0"/>
                          <a:cs typeface="Calibri"/>
                        </a:rPr>
                        <a:t>;</a:t>
                      </a:r>
                      <a:r>
                        <a:rPr lang="tk-TM" sz="2800" b="1" baseline="0" dirty="0">
                          <a:solidFill>
                            <a:schemeClr val="tx1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Arial Black" pitchFamily="34" charset="0"/>
                          <a:cs typeface="Calibri"/>
                        </a:rPr>
                        <a:t>CO  . . 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11491"/>
              </p:ext>
            </p:extLst>
          </p:nvPr>
        </p:nvGraphicFramePr>
        <p:xfrm>
          <a:off x="82084" y="4760546"/>
          <a:ext cx="2267745" cy="17983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2677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68151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 Black" pitchFamily="34" charset="0"/>
                          <a:cs typeface="Aharoni" pitchFamily="2" charset="-79"/>
                        </a:rPr>
                        <a:t>Esas</a:t>
                      </a:r>
                      <a:r>
                        <a:rPr lang="en-US" sz="2800" baseline="0" dirty="0"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800" baseline="0" dirty="0" err="1"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r>
                        <a:rPr lang="en-US" sz="2800" baseline="0" dirty="0">
                          <a:latin typeface="Aharoni" pitchFamily="2" charset="-79"/>
                          <a:cs typeface="Aharoni" pitchFamily="2" charset="-79"/>
                        </a:rPr>
                        <a:t>.</a:t>
                      </a:r>
                    </a:p>
                    <a:p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BaO;CuO</a:t>
                      </a:r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;FeO;MgO;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10239"/>
              </p:ext>
            </p:extLst>
          </p:nvPr>
        </p:nvGraphicFramePr>
        <p:xfrm>
          <a:off x="2453910" y="4772833"/>
          <a:ext cx="2200358" cy="17983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003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5920"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339933"/>
                          </a:solidFill>
                          <a:latin typeface="Arial Black" pitchFamily="34" charset="0"/>
                          <a:cs typeface="Aharoni" pitchFamily="2" charset="-79"/>
                        </a:rPr>
                        <a:t>Amfoter</a:t>
                      </a:r>
                      <a:r>
                        <a:rPr lang="en-US" sz="2800" baseline="0" dirty="0">
                          <a:solidFill>
                            <a:srgbClr val="339933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339933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r>
                        <a:rPr lang="en-US" sz="2800" baseline="0" dirty="0">
                          <a:solidFill>
                            <a:srgbClr val="339933"/>
                          </a:solidFill>
                          <a:latin typeface="Arial Black" pitchFamily="34" charset="0"/>
                          <a:cs typeface="Aharoni" pitchFamily="2" charset="-79"/>
                        </a:rPr>
                        <a:t>.</a:t>
                      </a:r>
                    </a:p>
                    <a:p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Al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₂O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₃;ZnOCr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2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O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3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;BeO </a:t>
                      </a:r>
                      <a:endParaRPr lang="ru-RU" sz="2000" b="1" baseline="-25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185160"/>
              </p:ext>
            </p:extLst>
          </p:nvPr>
        </p:nvGraphicFramePr>
        <p:xfrm>
          <a:off x="4773876" y="4772833"/>
          <a:ext cx="2246395" cy="17983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246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39592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 Black" pitchFamily="34" charset="0"/>
                          <a:cs typeface="Aharoni" pitchFamily="2" charset="-79"/>
                        </a:rPr>
                        <a:t>Kislota</a:t>
                      </a:r>
                      <a:r>
                        <a:rPr lang="en-US" sz="2800" dirty="0"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800" dirty="0" err="1"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r>
                        <a:rPr lang="en-US" sz="2800" dirty="0">
                          <a:latin typeface="Arial Black" pitchFamily="34" charset="0"/>
                          <a:cs typeface="Aharoni" pitchFamily="2" charset="-79"/>
                        </a:rPr>
                        <a:t>.</a:t>
                      </a:r>
                    </a:p>
                    <a:p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₂O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3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;</a:t>
                      </a:r>
                      <a:r>
                        <a:rPr lang="tk-TM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CO₂ Mn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2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O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7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;SO</a:t>
                      </a:r>
                      <a:r>
                        <a:rPr lang="en-US" sz="2800" b="1" baseline="-250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Calibri"/>
                        </a:rPr>
                        <a:t>3</a:t>
                      </a:r>
                      <a:endParaRPr lang="ru-RU" sz="2800" b="1" baseline="-25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flipH="1">
            <a:off x="2299830" y="1310559"/>
            <a:ext cx="890812" cy="54140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442222" y="1328379"/>
            <a:ext cx="1080120" cy="51921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331642" y="4045965"/>
            <a:ext cx="360038" cy="751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3823626" y="4013439"/>
            <a:ext cx="1900502" cy="7593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11729" y="4045965"/>
            <a:ext cx="432048" cy="7511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36647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0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 Black" pitchFamily="34" charset="0"/>
              </a:rPr>
              <a:t>Oksidleri</a:t>
            </a:r>
            <a:r>
              <a:rPr lang="tk-TM" sz="2800" dirty="0">
                <a:solidFill>
                  <a:prstClr val="black"/>
                </a:solidFill>
                <a:latin typeface="Arial Black" pitchFamily="34" charset="0"/>
              </a:rPr>
              <a:t>ň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 Black" pitchFamily="34" charset="0"/>
              </a:rPr>
              <a:t>alny</a:t>
            </a:r>
            <a:r>
              <a:rPr lang="tk-TM" sz="2800" b="1" dirty="0" err="1">
                <a:solidFill>
                  <a:prstClr val="black"/>
                </a:solidFill>
                <a:latin typeface="Arial Black" pitchFamily="34" charset="0"/>
                <a:cs typeface="Calibri"/>
              </a:rPr>
              <a:t>ş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 Black" pitchFamily="34" charset="0"/>
              </a:rPr>
              <a:t>usullary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</a:rPr>
              <a:t>:</a:t>
            </a:r>
            <a:endParaRPr lang="ru-RU" sz="2800" dirty="0"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48734"/>
              </p:ext>
            </p:extLst>
          </p:nvPr>
        </p:nvGraphicFramePr>
        <p:xfrm>
          <a:off x="246353" y="523189"/>
          <a:ext cx="8897647" cy="618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00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7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3427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Sada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maddalaryñ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okislenmegi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4Al +3O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 →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2Al₂O₃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4P + 5O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 3"/>
                        </a:rPr>
                        <a:t>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2P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₅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29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Çylşyrymly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maddalaryň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okislenmegi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2ZnS + 3O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₂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Wingdings 3"/>
                        </a:rPr>
                        <a:t>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Wingdings 3"/>
                        </a:rPr>
                        <a:t>2SO₂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Wingdings 3"/>
                        </a:rPr>
                        <a:t>+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Wingdings 3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Wingdings 3"/>
                        </a:rPr>
                        <a:t>2ZnO</a:t>
                      </a:r>
                      <a:r>
                        <a:rPr kumimoji="0" lang="tk-TM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₄ +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  <a:sym typeface="Wingdings 3"/>
                        </a:rPr>
                        <a:t> 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+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2H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Calibri"/>
                        </a:rPr>
                        <a:t>₂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kumimoji="0" lang="tk-TM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97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Eremeýän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esaslaryñ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dargamagy</a:t>
                      </a:r>
                      <a:endParaRPr kumimoji="0" lang="ru-RU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2Fe(OH)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  <a:sym typeface="Wingdings 3"/>
                        </a:rPr>
                        <a:t>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Fe₂O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₃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+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3H₂0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Cu(OH)₂  → </a:t>
                      </a:r>
                      <a:r>
                        <a:rPr kumimoji="0" lang="en-US" sz="3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CuO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+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 </a:t>
                      </a:r>
                      <a:r>
                        <a:rPr kumimoji="0" 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H₂O</a:t>
                      </a:r>
                      <a:endParaRPr kumimoji="0" lang="ru-RU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479">
                <a:tc>
                  <a:txBody>
                    <a:bodyPr/>
                    <a:lstStyle/>
                    <a:p>
                      <a:pPr lvl="0"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Kislotalaryň</a:t>
                      </a:r>
                      <a:r>
                        <a:rPr lang="en-US" sz="28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dargamagy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H₂SiO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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SiO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₂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+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H₂O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H₂CO₃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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CO₂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+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H₂O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2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Duzlaryň</a:t>
                      </a:r>
                      <a:r>
                        <a:rPr kumimoji="0" 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dargamagy</a:t>
                      </a: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BaSiO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 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SiO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₂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BaO</a:t>
                      </a: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CaCO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₃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 3"/>
                        </a:rPr>
                        <a:t>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CO₂ </a:t>
                      </a:r>
                      <a:r>
                        <a:rPr kumimoji="0" lang="en-US" sz="3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 </a:t>
                      </a:r>
                      <a:r>
                        <a:rPr kumimoji="0" lang="en-US" sz="3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CaO</a:t>
                      </a:r>
                      <a:endParaRPr kumimoji="0" lang="en-US" sz="3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7644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6280"/>
            <a:ext cx="9072626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sq-AL" sz="2800" i="1" dirty="0">
                <a:solidFill>
                  <a:srgbClr val="FF0000"/>
                </a:solidFill>
                <a:latin typeface="Arial Black" pitchFamily="34" charset="0"/>
              </a:rPr>
              <a:t>         </a:t>
            </a:r>
            <a:r>
              <a:rPr lang="en-US" sz="2800" i="1" dirty="0" err="1">
                <a:solidFill>
                  <a:srgbClr val="FF0000"/>
                </a:solidFill>
                <a:latin typeface="Arial Black" pitchFamily="34" charset="0"/>
              </a:rPr>
              <a:t>Oksidl</a:t>
            </a:r>
            <a:r>
              <a:rPr lang="tk-TM" sz="2800" i="1" dirty="0">
                <a:solidFill>
                  <a:srgbClr val="FF0000"/>
                </a:solidFill>
                <a:latin typeface="Arial Black" pitchFamily="34" charset="0"/>
              </a:rPr>
              <a:t>er</a:t>
            </a:r>
            <a:r>
              <a:rPr lang="sq-AL" sz="2800" i="1" dirty="0">
                <a:solidFill>
                  <a:srgbClr val="FF0000"/>
                </a:solidFill>
                <a:latin typeface="Arial Black" pitchFamily="34" charset="0"/>
              </a:rPr>
              <a:t>iň fiziki häsiýetleri</a:t>
            </a:r>
            <a:r>
              <a:rPr lang="en-US" sz="2800" i="1" dirty="0">
                <a:solidFill>
                  <a:srgbClr val="FF0000"/>
                </a:solidFill>
                <a:latin typeface="Arial Black" pitchFamily="34" charset="0"/>
              </a:rPr>
              <a:t>:</a:t>
            </a:r>
            <a:endParaRPr lang="en-US" sz="2400" i="1" dirty="0">
              <a:ln>
                <a:solidFill>
                  <a:srgbClr val="00FF00"/>
                </a:solidFill>
              </a:ln>
              <a:solidFill>
                <a:prstClr val="black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248691"/>
              </p:ext>
            </p:extLst>
          </p:nvPr>
        </p:nvGraphicFramePr>
        <p:xfrm>
          <a:off x="0" y="764704"/>
          <a:ext cx="9144000" cy="5400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100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121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17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1500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Esas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endParaRPr lang="tk-TM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Kislota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endParaRPr lang="tk-TM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Amfoter</a:t>
                      </a:r>
                      <a:endParaRPr lang="tk-TM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latin typeface="Arial Black" pitchFamily="34" charset="0"/>
                          <a:cs typeface="Aharoni" pitchFamily="2" charset="-79"/>
                        </a:rPr>
                        <a:t>oksidleri</a:t>
                      </a:r>
                      <a:endParaRPr lang="ru-RU" sz="2400" dirty="0">
                        <a:solidFill>
                          <a:srgbClr val="FF0000"/>
                        </a:solidFill>
                        <a:latin typeface="Arial Black" pitchFamily="34" charset="0"/>
                        <a:cs typeface="Aharoni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057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Suwda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ereýjiligi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we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reňkleri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dürli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bolan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gaty</a:t>
                      </a:r>
                      <a:r>
                        <a:rPr lang="en-US" sz="3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agregat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halyndaky</a:t>
                      </a:r>
                      <a:r>
                        <a:rPr lang="en-US" sz="32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latin typeface="Times New Roman" pitchFamily="18" charset="0"/>
                          <a:cs typeface="Times New Roman" pitchFamily="18" charset="0"/>
                        </a:rPr>
                        <a:t>maddalar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Suwda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ereýjiligi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dürli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bolan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gaty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we </a:t>
                      </a:r>
                      <a:r>
                        <a:rPr lang="en-US" sz="2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gaz</a:t>
                      </a:r>
                      <a:r>
                        <a:rPr lang="en-US" sz="28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agregat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hallaryndaky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maddalar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Suwda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eremeýän</a:t>
                      </a:r>
                      <a:r>
                        <a:rPr lang="en-US" sz="2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we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reňkleri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dürli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bolan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gaty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agregat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halyndaky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maddalar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69357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2450</Words>
  <Application>Microsoft Office PowerPoint</Application>
  <PresentationFormat>Экран (4:3)</PresentationFormat>
  <Paragraphs>377</Paragraphs>
  <Slides>37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37</vt:i4>
      </vt:variant>
    </vt:vector>
  </HeadingPairs>
  <TitlesOfParts>
    <vt:vector size="49" baseType="lpstr">
      <vt:lpstr>Aharoni</vt:lpstr>
      <vt:lpstr>Arial</vt:lpstr>
      <vt:lpstr>Arial Black</vt:lpstr>
      <vt:lpstr>Arial Rounded MT Bold</vt:lpstr>
      <vt:lpstr>Batang</vt:lpstr>
      <vt:lpstr>Calibri</vt:lpstr>
      <vt:lpstr>Century Gothic</vt:lpstr>
      <vt:lpstr>Times New Roman</vt:lpstr>
      <vt:lpstr>Wingdings</vt:lpstr>
      <vt:lpstr>Wingdings 3</vt:lpstr>
      <vt:lpstr>Круги</vt:lpstr>
      <vt:lpstr>Легкий дым</vt:lpstr>
      <vt:lpstr>Tema: Organiki däl maddalaryň klaslara bolünişi                                                                                                                                                                                                                we atlandyrylyşy  Meýilnama:                                    1.Himiki maddalar, elementler                       2.Oksidler – olaryň emele gelişi, häsiýetleri.                    3.Esaslar – olaryň emele gelişi häsiýetleri..                        4.Kislotalar – olaryň emele gelişi, häsiýetleri.                    5.Duzlar – olaryň emele gelişi, häsiýetleri. </vt:lpstr>
      <vt:lpstr>Презентация PowerPoint</vt:lpstr>
      <vt:lpstr>     Ähli maddalar sada we çylşyrymly maddalara bölünýärler. Sada maddalara bir elementiň atomlaryndan ybarat bolan maddalar degişlidirler: metallar, bir atomdan durýan gazlar we ş.m. Çylşyrymly maddalara elementleriň özara täsirleşmegi netijesinde emele gelen birleşmeler degişlidirler. Himiki element-bu atomlaryň bir görnüşidir.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CO2 ösümlikleriň fotosintezi üçin zerur gaz.</vt:lpstr>
      <vt:lpstr>Uglerod (II) oksidi CO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Organiki däl maddalaryň arasyndaky genetiki baglanyşyk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Gulamow Haydar</cp:lastModifiedBy>
  <cp:revision>260</cp:revision>
  <dcterms:created xsi:type="dcterms:W3CDTF">2014-04-18T13:51:29Z</dcterms:created>
  <dcterms:modified xsi:type="dcterms:W3CDTF">2021-09-15T07:13:07Z</dcterms:modified>
</cp:coreProperties>
</file>