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  <p:sldMasterId id="2147483696" r:id="rId2"/>
    <p:sldMasterId id="2147483708" r:id="rId3"/>
  </p:sldMasterIdLst>
  <p:notesMasterIdLst>
    <p:notesMasterId r:id="rId17"/>
  </p:notesMasterIdLst>
  <p:sldIdLst>
    <p:sldId id="593" r:id="rId4"/>
    <p:sldId id="532" r:id="rId5"/>
    <p:sldId id="630" r:id="rId6"/>
    <p:sldId id="631" r:id="rId7"/>
    <p:sldId id="632" r:id="rId8"/>
    <p:sldId id="621" r:id="rId9"/>
    <p:sldId id="629" r:id="rId10"/>
    <p:sldId id="622" r:id="rId11"/>
    <p:sldId id="635" r:id="rId12"/>
    <p:sldId id="634" r:id="rId13"/>
    <p:sldId id="626" r:id="rId14"/>
    <p:sldId id="633" r:id="rId15"/>
    <p:sldId id="627" r:id="rId1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4E92"/>
    <a:srgbClr val="009900"/>
    <a:srgbClr val="CC0000"/>
    <a:srgbClr val="FFFF00"/>
    <a:srgbClr val="FF5050"/>
    <a:srgbClr val="38D1E6"/>
    <a:srgbClr val="99FF33"/>
    <a:srgbClr val="800000"/>
    <a:srgbClr val="5496F8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85279" autoAdjust="0"/>
  </p:normalViewPr>
  <p:slideViewPr>
    <p:cSldViewPr>
      <p:cViewPr>
        <p:scale>
          <a:sx n="112" d="100"/>
          <a:sy n="112" d="100"/>
        </p:scale>
        <p:origin x="63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65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DA2172B-8A44-41AA-A150-A76DC2CF15BD}" type="datetimeFigureOut">
              <a:rPr lang="en-US"/>
              <a:pPr/>
              <a:t>9/12/2020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51857D7-F51B-4E00-A041-382B5ED2C5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71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9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80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6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48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F9898-7473-43AB-A5F8-D7C3278EB54D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6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gif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4114800" y="152400"/>
            <a:ext cx="677863" cy="868363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  <a:prstGeom prst="rect">
            <a:avLst/>
          </a:prstGeom>
        </p:spPr>
        <p:txBody>
          <a:bodyPr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5F1029F-993F-40B4-8C37-B68C6961EB46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25CAEF7-A4AD-4479-97BD-146954869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D392DE9-64BC-4AC2-A311-F43D92FF7C4E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9633D0C-939B-4A66-8083-3824D96F12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1C15B60-5DB3-4891-9B7B-6AB4DDA917DA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10B929F4-6428-4F23-B63B-7936F6AD95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0" y="6410325"/>
          <a:ext cx="9144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" name="Bitmap Image" r:id="rId3" imgW="3885714" imgH="190426" progId="PBrush">
                  <p:embed/>
                </p:oleObj>
              </mc:Choice>
              <mc:Fallback>
                <p:oleObj name="Bitmap Image" r:id="rId3" imgW="3885714" imgH="190426" progId="PBrush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10325"/>
                        <a:ext cx="9144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banner_main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75"/>
            <a:ext cx="91440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12954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en-GB" sz="40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26988" y="26988"/>
            <a:ext cx="896937" cy="1157287"/>
            <a:chOff x="4944" y="48"/>
            <a:chExt cx="720" cy="768"/>
          </a:xfrm>
        </p:grpSpPr>
        <p:pic>
          <p:nvPicPr>
            <p:cNvPr id="9" name="Picture 16" descr="fr_anim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460625" y="6535738"/>
            <a:ext cx="411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b="1" dirty="0">
                <a:latin typeface="Times New Roman" pitchFamily="18" charset="0"/>
              </a:rPr>
              <a:t>Copyright 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©</a:t>
            </a:r>
            <a:r>
              <a:rPr lang="en-US" sz="1200" b="1" dirty="0">
                <a:latin typeface="Times New Roman" pitchFamily="18" charset="0"/>
              </a:rPr>
              <a:t> 2008 -2011 Universiti Teknologi PETRONAS</a:t>
            </a:r>
          </a:p>
        </p:txBody>
      </p:sp>
      <p:graphicFrame>
        <p:nvGraphicFramePr>
          <p:cNvPr id="12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7826375" y="12700"/>
            <a:ext cx="1304925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>
                <a:latin typeface="Arial Narrow" pitchFamily="34" charset="0"/>
              </a:rPr>
              <a:t>CONFIDENTIAL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24650" y="63452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E165A-7E8E-4269-9963-9FF7B9704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93A299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29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511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128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105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951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5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8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103188" y="109538"/>
            <a:ext cx="677862" cy="868362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latin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F6F7853-D19F-4B3C-8150-A7E42E34B1A7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081B6D73-EC26-4CFF-8772-619F4DE4C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111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51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599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564B3C"/>
                </a:solidFill>
              </a:rPr>
              <a:pPr/>
              <a:t>12.09.2020</a:t>
            </a:fld>
            <a:endParaRPr lang="ru-RU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564B3C"/>
                </a:solidFill>
              </a:rPr>
              <a:pPr/>
              <a:t>‹#›</a:t>
            </a:fld>
            <a:endParaRPr lang="ru-RU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308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4114800" y="152400"/>
            <a:ext cx="677863" cy="868363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  <a:prstGeom prst="rect">
            <a:avLst/>
          </a:prstGeom>
        </p:spPr>
        <p:txBody>
          <a:bodyPr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5F1029F-993F-40B4-8C37-B68C6961EB46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25CAEF7-A4AD-4479-97BD-1469548693B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90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103188" y="109538"/>
            <a:ext cx="677862" cy="868362"/>
            <a:chOff x="4944" y="48"/>
            <a:chExt cx="720" cy="768"/>
          </a:xfrm>
        </p:grpSpPr>
        <p:pic>
          <p:nvPicPr>
            <p:cNvPr id="5" name="Picture 16" descr="fr_anim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MY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F6F7853-D19F-4B3C-8150-A7E42E34B1A7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081B6D73-EC26-4CFF-8772-619F4DE4C4F1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76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  <a:prstGeom prst="rect">
            <a:avLst/>
          </a:prstGeo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  <a:prstGeom prst="rect">
            <a:avLst/>
          </a:prstGeo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118CBE8-AA96-4076-9195-9B327409DB04}" type="datetime1">
              <a:rPr lang="en-US" smtClean="0">
                <a:solidFill>
                  <a:prstClr val="black"/>
                </a:solidFill>
              </a:rPr>
              <a:pPr/>
              <a:t>9/12/2020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625FEE2-17D8-4964-9B21-76AC384C6C2F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019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E2B9B96-4A6C-4F3A-96E1-52F19FD1DD11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64C98BF0-7A62-4307-8574-AF64404C9BAC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9799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7170EDE-EEBC-4387-A55E-74EC63728DAC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07BE0D-19C6-4E37-BE1F-E0991D268D7E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021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7BF2092-4FBD-4579-96B3-63A527633065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E802BDA7-C459-4504-912A-D33401170002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04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  <a:prstGeom prst="rect">
            <a:avLst/>
          </a:prstGeo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  <a:prstGeom prst="rect">
            <a:avLst/>
          </a:prstGeo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118CBE8-AA96-4076-9195-9B327409DB04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2625FEE2-17D8-4964-9B21-76AC384C6C2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27A1C35-AA3A-4643-842E-C8611F1AB8F1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375B7EBA-C3B7-4301-8970-2C1D1716628D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8201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57B9687-2CD2-40E1-A517-939D9B834E57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8A08C1-21E1-4358-8575-7F377B44B6D9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7596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  <a:prstGeom prst="rect">
            <a:avLst/>
          </a:prstGeo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prstGeom prst="rect">
            <a:avLst/>
          </a:prstGeo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  <a:prstGeom prst="rect">
            <a:avLst/>
          </a:prstGeo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397019C-2214-4B98-8CA0-092F54178EFA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D0A6567A-CAA8-426F-8D46-3B0D0C42F8C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1250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D392DE9-64BC-4AC2-A311-F43D92FF7C4E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9633D0C-939B-4A66-8083-3824D96F1259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3453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1C15B60-5DB3-4891-9B7B-6AB4DDA917DA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10B929F4-6428-4F23-B63B-7936F6AD9548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3272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0" y="6410325"/>
          <a:ext cx="9144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Bitmap Image" r:id="rId3" imgW="3885714" imgH="190426" progId="PBrush">
                  <p:embed/>
                </p:oleObj>
              </mc:Choice>
              <mc:Fallback>
                <p:oleObj name="Bitmap Image" r:id="rId3" imgW="3885714" imgH="190426" progId="PBrush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10325"/>
                        <a:ext cx="9144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banner_main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75"/>
            <a:ext cx="91440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1295400" y="2286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defRPr/>
            </a:pPr>
            <a:endParaRPr lang="en-GB" sz="4000" b="1">
              <a:solidFill>
                <a:srgbClr val="FF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26988" y="26988"/>
            <a:ext cx="896937" cy="1157287"/>
            <a:chOff x="4944" y="48"/>
            <a:chExt cx="720" cy="768"/>
          </a:xfrm>
        </p:grpSpPr>
        <p:pic>
          <p:nvPicPr>
            <p:cNvPr id="9" name="Picture 16" descr="fr_anim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944" y="96"/>
              <a:ext cx="706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 useBgFill="1">
          <p:nvSpPr>
            <p:cNvPr id="10" name="AutoShape 17"/>
            <p:cNvSpPr>
              <a:spLocks noChangeArrowheads="1"/>
            </p:cNvSpPr>
            <p:nvPr/>
          </p:nvSpPr>
          <p:spPr bwMode="auto">
            <a:xfrm>
              <a:off x="4944" y="48"/>
              <a:ext cx="720" cy="768"/>
            </a:xfrm>
            <a:custGeom>
              <a:avLst/>
              <a:gdLst>
                <a:gd name="G0" fmla="+- 1890 0 0"/>
                <a:gd name="G1" fmla="+- 21600 0 1890"/>
                <a:gd name="G2" fmla="+- 21600 0 189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890" y="10800"/>
                  </a:moveTo>
                  <a:cubicBezTo>
                    <a:pt x="1890" y="15721"/>
                    <a:pt x="5879" y="19710"/>
                    <a:pt x="10800" y="19710"/>
                  </a:cubicBezTo>
                  <a:cubicBezTo>
                    <a:pt x="15721" y="19710"/>
                    <a:pt x="19710" y="15721"/>
                    <a:pt x="19710" y="10800"/>
                  </a:cubicBezTo>
                  <a:cubicBezTo>
                    <a:pt x="19710" y="5879"/>
                    <a:pt x="15721" y="1890"/>
                    <a:pt x="10800" y="1890"/>
                  </a:cubicBezTo>
                  <a:cubicBezTo>
                    <a:pt x="5879" y="1890"/>
                    <a:pt x="1890" y="5879"/>
                    <a:pt x="1890" y="10800"/>
                  </a:cubicBezTo>
                  <a:close/>
                </a:path>
              </a:pathLst>
            </a:cu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460625" y="6535738"/>
            <a:ext cx="41148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</a:rPr>
              <a:t>Copyright </a:t>
            </a: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©</a:t>
            </a: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</a:rPr>
              <a:t> 2008 -2011 Universiti Teknologi PETRONAS</a:t>
            </a:r>
          </a:p>
        </p:txBody>
      </p:sp>
      <p:graphicFrame>
        <p:nvGraphicFramePr>
          <p:cNvPr id="12" name="Object 1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0"/>
          <p:cNvSpPr txBox="1">
            <a:spLocks noChangeArrowheads="1"/>
          </p:cNvSpPr>
          <p:nvPr userDrawn="1"/>
        </p:nvSpPr>
        <p:spPr bwMode="auto">
          <a:xfrm>
            <a:off x="7826375" y="12700"/>
            <a:ext cx="1304925" cy="307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 b="1">
                <a:solidFill>
                  <a:prstClr val="black"/>
                </a:solidFill>
                <a:latin typeface="Arial Narrow" pitchFamily="34" charset="0"/>
              </a:rPr>
              <a:t>CONFIDENTIAL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34401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24650" y="634523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E165A-7E8E-4269-9963-9FF7B9704535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13818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E2B9B96-4A6C-4F3A-96E1-52F19FD1DD11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64C98BF0-7A62-4307-8574-AF64404C9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7170EDE-EEBC-4387-A55E-74EC63728DAC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07BE0D-19C6-4E37-BE1F-E0991D268D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7BF2092-4FBD-4579-96B3-63A527633065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E802BDA7-C459-4504-912A-D33401170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27A1C35-AA3A-4643-842E-C8611F1AB8F1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375B7EBA-C3B7-4301-8970-2C1D171662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57B9687-2CD2-40E1-A517-939D9B834E57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458A08C1-21E1-4358-8575-7F377B44B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  <a:prstGeom prst="rect">
            <a:avLst/>
          </a:prstGeo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prstGeom prst="rect">
            <a:avLst/>
          </a:prstGeo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  <a:prstGeom prst="rect">
            <a:avLst/>
          </a:prstGeo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166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397019C-2214-4B98-8CA0-092F54178EFA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D0A6567A-CAA8-426F-8D46-3B0D0C42F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AC3358B3-A960-4025-8F60-4148A2FF42CE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955FFC6A-1DA9-4DBB-89F4-45CE10D6E5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B106E36-FD25-4E2D-B0AA-010F637433A0}" type="datetimeFigureOut">
              <a:rPr lang="ru-RU" smtClean="0">
                <a:solidFill>
                  <a:srgbClr val="564B3C"/>
                </a:solidFill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12.09.2020</a:t>
            </a:fld>
            <a:endParaRPr lang="ru-RU">
              <a:solidFill>
                <a:srgbClr val="564B3C"/>
              </a:solidFill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564B3C"/>
              </a:solidFill>
              <a:latin typeface="Times New Roman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srgbClr val="564B3C"/>
                </a:solidFill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srgbClr val="564B3C"/>
              </a:solidFill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70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AC3358B3-A960-4025-8F60-4148A2FF42CE}" type="datetime1">
              <a:rPr lang="en-US" smtClean="0">
                <a:solidFill>
                  <a:prstClr val="white"/>
                </a:solidFill>
              </a:rPr>
              <a:pPr/>
              <a:t>9/12/2020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fld id="{955FFC6A-1DA9-4DBB-89F4-45CE10D6E5DD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44E9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MY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76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Oval 37"/>
          <p:cNvSpPr>
            <a:spLocks noChangeArrowheads="1"/>
          </p:cNvSpPr>
          <p:nvPr/>
        </p:nvSpPr>
        <p:spPr bwMode="auto">
          <a:xfrm>
            <a:off x="325662" y="749177"/>
            <a:ext cx="1440160" cy="547836"/>
          </a:xfrm>
          <a:prstGeom prst="ellipse">
            <a:avLst/>
          </a:prstGeom>
          <a:solidFill>
            <a:srgbClr val="000099"/>
          </a:solidFill>
          <a:ln w="5715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FFFF00"/>
                </a:solidFill>
                <a:latin typeface="Times New Roman"/>
              </a:rPr>
              <a:t>1</a:t>
            </a:r>
            <a:r>
              <a:rPr lang="sq-AL" b="1" dirty="0" smtClean="0">
                <a:solidFill>
                  <a:srgbClr val="FFFF00"/>
                </a:solidFill>
                <a:latin typeface="Times New Roman"/>
              </a:rPr>
              <a:t>-nji sapak</a:t>
            </a:r>
            <a:endParaRPr lang="ru-RU" b="1" dirty="0">
              <a:solidFill>
                <a:srgbClr val="FFFF00"/>
              </a:solidFill>
              <a:latin typeface="Times New Roman"/>
            </a:endParaRPr>
          </a:p>
        </p:txBody>
      </p:sp>
      <p:pic>
        <p:nvPicPr>
          <p:cNvPr id="39942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4100" y="7059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611560" y="2852936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5895" y="2276872"/>
            <a:ext cx="772980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b="1" dirty="0" smtClean="0">
                <a:latin typeface="Times New Roman"/>
                <a:ea typeface="Times New Roman"/>
              </a:rPr>
              <a:t>1.</a:t>
            </a:r>
            <a:r>
              <a:rPr lang="ru-RU" sz="2800" b="1" dirty="0"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latin typeface="Times New Roman"/>
                <a:ea typeface="Times New Roman"/>
              </a:rPr>
              <a:t>Kadalaşdyryjy</a:t>
            </a:r>
            <a:r>
              <a:rPr lang="ru-RU" sz="2800" b="1" dirty="0"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latin typeface="Times New Roman"/>
                <a:ea typeface="Times New Roman"/>
              </a:rPr>
              <a:t>hukuk</a:t>
            </a:r>
            <a:r>
              <a:rPr lang="ru-RU" sz="2800" b="1" dirty="0">
                <a:latin typeface="Times New Roman"/>
                <a:ea typeface="Times New Roman"/>
              </a:rPr>
              <a:t> </a:t>
            </a:r>
            <a:r>
              <a:rPr lang="ru-RU" sz="2800" b="1" dirty="0" err="1">
                <a:latin typeface="Times New Roman"/>
                <a:ea typeface="Times New Roman"/>
              </a:rPr>
              <a:t>namalar</a:t>
            </a:r>
            <a:endParaRPr lang="en-US" sz="2800" b="1" dirty="0">
              <a:latin typeface="Times New Roman"/>
              <a:ea typeface="Times New Roman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b="1" dirty="0" smtClean="0">
                <a:latin typeface="Times New Roman"/>
                <a:ea typeface="Times New Roman"/>
              </a:rPr>
              <a:t>     </a:t>
            </a:r>
            <a:r>
              <a:rPr lang="sq-AL" sz="2800" b="1" dirty="0" smtClean="0">
                <a:latin typeface="Times New Roman"/>
                <a:ea typeface="Times New Roman"/>
              </a:rPr>
              <a:t>H</a:t>
            </a:r>
            <a:r>
              <a:rPr lang="cs-CZ" sz="2800" b="1" dirty="0">
                <a:latin typeface="Times New Roman"/>
                <a:ea typeface="Times New Roman"/>
              </a:rPr>
              <a:t>ukuk düşünjesi  we onyň görnüşleri.</a:t>
            </a:r>
            <a:r>
              <a:rPr lang="ru-RU" sz="2800" b="1" dirty="0">
                <a:latin typeface="Times New Roman"/>
                <a:ea typeface="Times New Roman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en-US" sz="2800" b="1" dirty="0" smtClean="0">
              <a:latin typeface="Times New Roman"/>
              <a:ea typeface="Times New Roman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b="1" dirty="0" smtClean="0">
                <a:latin typeface="Times New Roman"/>
                <a:ea typeface="Times New Roman"/>
              </a:rPr>
              <a:t>2. </a:t>
            </a:r>
            <a:r>
              <a:rPr lang="en-US" sz="2800" b="1" dirty="0" err="1">
                <a:latin typeface="Times New Roman"/>
                <a:ea typeface="Times New Roman"/>
              </a:rPr>
              <a:t>Hukuk</a:t>
            </a:r>
            <a:r>
              <a:rPr lang="en-US" sz="2800" b="1" dirty="0">
                <a:latin typeface="Times New Roman"/>
                <a:ea typeface="Times New Roman"/>
              </a:rPr>
              <a:t>  </a:t>
            </a:r>
            <a:r>
              <a:rPr lang="en-US" sz="2800" b="1" dirty="0" err="1">
                <a:latin typeface="Times New Roman"/>
                <a:ea typeface="Times New Roman"/>
              </a:rPr>
              <a:t>gatnaşyklary</a:t>
            </a:r>
            <a:r>
              <a:rPr lang="en-US" sz="2800" b="1" dirty="0">
                <a:latin typeface="Times New Roman"/>
                <a:ea typeface="Times New Roman"/>
              </a:rPr>
              <a:t> we </a:t>
            </a:r>
            <a:r>
              <a:rPr lang="en-US" sz="2800" b="1" dirty="0" err="1">
                <a:latin typeface="Times New Roman"/>
                <a:ea typeface="Times New Roman"/>
              </a:rPr>
              <a:t>hukuk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latin typeface="Times New Roman"/>
                <a:ea typeface="Times New Roman"/>
              </a:rPr>
              <a:t>ulgamy</a:t>
            </a:r>
            <a:endParaRPr lang="en-US" sz="2800" b="1" dirty="0" smtClean="0">
              <a:latin typeface="Times New Roman"/>
              <a:ea typeface="Times New Roman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ru-RU" sz="2800" b="1" dirty="0">
              <a:latin typeface="Times New Roman"/>
              <a:ea typeface="Times New Roman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cs-CZ" sz="2800" b="1" dirty="0" smtClean="0">
                <a:latin typeface="Times New Roman"/>
                <a:ea typeface="Times New Roman"/>
              </a:rPr>
              <a:t>3</a:t>
            </a:r>
            <a:r>
              <a:rPr lang="cs-CZ" sz="2800" b="1" dirty="0">
                <a:latin typeface="Times New Roman"/>
                <a:ea typeface="Times New Roman"/>
              </a:rPr>
              <a:t>. Hukuk  bozulmalary we ýuridik </a:t>
            </a:r>
            <a:r>
              <a:rPr lang="cs-CZ" sz="2800" b="1" dirty="0" smtClean="0">
                <a:latin typeface="Times New Roman"/>
                <a:ea typeface="Times New Roman"/>
              </a:rPr>
              <a:t>jogapkärçiligi</a:t>
            </a:r>
            <a:endParaRPr lang="ru-RU" sz="2800" b="1" dirty="0">
              <a:latin typeface="Times New Roman"/>
              <a:ea typeface="Times New Roman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cs-CZ" b="1" dirty="0">
                <a:latin typeface="Times New Roman"/>
                <a:ea typeface="Times New Roman"/>
              </a:rPr>
              <a:t> </a:t>
            </a:r>
            <a:endParaRPr lang="ru-RU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376764"/>
            <a:ext cx="64748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q-AL" sz="3600" b="1" dirty="0">
                <a:solidFill>
                  <a:schemeClr val="bg1"/>
                </a:solidFill>
                <a:latin typeface="Times New Roman"/>
                <a:ea typeface="Times New Roman"/>
              </a:rPr>
              <a:t>H</a:t>
            </a:r>
            <a:r>
              <a:rPr lang="en-US" sz="36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ukuk</a:t>
            </a:r>
            <a:r>
              <a:rPr lang="en-US" sz="3600" b="1" dirty="0">
                <a:solidFill>
                  <a:schemeClr val="bg1"/>
                </a:solidFill>
                <a:latin typeface="Times New Roman"/>
                <a:ea typeface="Times New Roman"/>
              </a:rPr>
              <a:t> we </a:t>
            </a:r>
            <a:r>
              <a:rPr lang="ru-RU" sz="3600" b="1" dirty="0">
                <a:solidFill>
                  <a:schemeClr val="bg1"/>
                </a:solidFill>
                <a:latin typeface="Times New Roman"/>
                <a:ea typeface="Times New Roman"/>
              </a:rPr>
              <a:t>h</a:t>
            </a:r>
            <a:r>
              <a:rPr lang="en-US" sz="36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ukuk</a:t>
            </a:r>
            <a:r>
              <a:rPr lang="en-US" sz="3600" b="1" dirty="0">
                <a:solidFill>
                  <a:schemeClr val="bg1"/>
                </a:solidFill>
                <a:latin typeface="Times New Roman"/>
                <a:ea typeface="Times New Roman"/>
              </a:rPr>
              <a:t>  </a:t>
            </a:r>
            <a:r>
              <a:rPr lang="en-US" sz="3600" b="1" dirty="0" err="1">
                <a:solidFill>
                  <a:schemeClr val="bg1"/>
                </a:solidFill>
                <a:latin typeface="Times New Roman"/>
                <a:ea typeface="Times New Roman"/>
              </a:rPr>
              <a:t>gatnaşyklary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77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72" name="Заголовок 1"/>
          <p:cNvSpPr txBox="1">
            <a:spLocks/>
          </p:cNvSpPr>
          <p:nvPr/>
        </p:nvSpPr>
        <p:spPr bwMode="auto">
          <a:xfrm>
            <a:off x="214282" y="1500174"/>
            <a:ext cx="235745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Kadalaşdyryjy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namany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hasaba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almakdan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ýüz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dönderilmegi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71" name="Скругленный прямоугольник 7"/>
          <p:cNvSpPr>
            <a:spLocks noChangeArrowheads="1"/>
          </p:cNvSpPr>
          <p:nvPr/>
        </p:nvSpPr>
        <p:spPr bwMode="auto">
          <a:xfrm>
            <a:off x="1571631" y="3702073"/>
            <a:ext cx="2143125" cy="17081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Raýatlaryň we edara görnüşli taraplaryň üstüne hereket edýän kanunçylykda göz önünde tutulmadyk borçnamalary ýükleýän</a:t>
            </a: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bolsa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70" name="Скругленный прямоугольник 9"/>
          <p:cNvSpPr>
            <a:spLocks noChangeArrowheads="1"/>
          </p:cNvSpPr>
          <p:nvPr/>
        </p:nvSpPr>
        <p:spPr bwMode="auto">
          <a:xfrm>
            <a:off x="5715006" y="3470298"/>
            <a:ext cx="2143125" cy="15001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Dahylly ministrlikler we pudaklaýyn dolandyryş edaralary bilen ylalaşylmadyk bolsa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9" name="Прямая со стрелкой 20"/>
          <p:cNvSpPr>
            <a:spLocks noChangeShapeType="1"/>
          </p:cNvSpPr>
          <p:nvPr/>
        </p:nvSpPr>
        <p:spPr bwMode="auto">
          <a:xfrm rot="16200000" flipH="1">
            <a:off x="4117188" y="4164829"/>
            <a:ext cx="2052638" cy="714375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68" name="Прямая со стрелкой 21"/>
          <p:cNvSpPr>
            <a:spLocks noChangeShapeType="1"/>
          </p:cNvSpPr>
          <p:nvPr/>
        </p:nvSpPr>
        <p:spPr bwMode="auto">
          <a:xfrm rot="5400000">
            <a:off x="3313913" y="4075929"/>
            <a:ext cx="2052638" cy="892175"/>
          </a:xfrm>
          <a:prstGeom prst="bentConnector3">
            <a:avLst>
              <a:gd name="adj1" fmla="val 49963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67" name="Блок-схема: альтернативный процесс 22"/>
          <p:cNvSpPr>
            <a:spLocks noChangeArrowheads="1"/>
          </p:cNvSpPr>
          <p:nvPr/>
        </p:nvSpPr>
        <p:spPr bwMode="auto">
          <a:xfrm>
            <a:off x="2522544" y="5500711"/>
            <a:ext cx="1857375" cy="1285875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Namany çykarýan edaranyň ygtyýarlarynyň çäginden çykýan bolsa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6" name="Блок-схема: альтернативный процесс 23"/>
          <p:cNvSpPr>
            <a:spLocks noChangeArrowheads="1"/>
          </p:cNvSpPr>
          <p:nvPr/>
        </p:nvSpPr>
        <p:spPr bwMode="auto">
          <a:xfrm>
            <a:off x="5330831" y="5500711"/>
            <a:ext cx="1857375" cy="1214437"/>
          </a:xfrm>
          <a:prstGeom prst="flowChartAlternateProcess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Türkmenistanyň Ministrler Kabineti bilen ylalaşylmadyk bolsa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5" name="Прямоугольник с двумя вырезанными противолежащими углами 26"/>
          <p:cNvSpPr>
            <a:spLocks/>
          </p:cNvSpPr>
          <p:nvPr/>
        </p:nvSpPr>
        <p:spPr bwMode="auto">
          <a:xfrm>
            <a:off x="1857381" y="41298"/>
            <a:ext cx="1928813" cy="1214438"/>
          </a:xfrm>
          <a:custGeom>
            <a:avLst/>
            <a:gdLst>
              <a:gd name="T0" fmla="*/ 0 w 1928826"/>
              <a:gd name="T1" fmla="*/ 0 h 1214446"/>
              <a:gd name="T2" fmla="*/ 1726414 w 1928826"/>
              <a:gd name="T3" fmla="*/ 0 h 1214446"/>
              <a:gd name="T4" fmla="*/ 1928826 w 1928826"/>
              <a:gd name="T5" fmla="*/ 202412 h 1214446"/>
              <a:gd name="T6" fmla="*/ 1928826 w 1928826"/>
              <a:gd name="T7" fmla="*/ 1214446 h 1214446"/>
              <a:gd name="T8" fmla="*/ 1928826 w 1928826"/>
              <a:gd name="T9" fmla="*/ 1214446 h 1214446"/>
              <a:gd name="T10" fmla="*/ 202412 w 1928826"/>
              <a:gd name="T11" fmla="*/ 1214446 h 1214446"/>
              <a:gd name="T12" fmla="*/ 0 w 1928826"/>
              <a:gd name="T13" fmla="*/ 1012034 h 1214446"/>
              <a:gd name="T14" fmla="*/ 0 w 1928826"/>
              <a:gd name="T15" fmla="*/ 0 h 121444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928826"/>
              <a:gd name="T25" fmla="*/ 0 h 1214446"/>
              <a:gd name="T26" fmla="*/ 1928826 w 1928826"/>
              <a:gd name="T27" fmla="*/ 1214446 h 121444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928826" h="1214446">
                <a:moveTo>
                  <a:pt x="0" y="0"/>
                </a:moveTo>
                <a:lnTo>
                  <a:pt x="1726414" y="0"/>
                </a:lnTo>
                <a:lnTo>
                  <a:pt x="1928826" y="202412"/>
                </a:lnTo>
                <a:lnTo>
                  <a:pt x="1928826" y="1214446"/>
                </a:lnTo>
                <a:lnTo>
                  <a:pt x="1928826" y="1214446"/>
                </a:lnTo>
                <a:lnTo>
                  <a:pt x="202412" y="1214446"/>
                </a:lnTo>
                <a:lnTo>
                  <a:pt x="0" y="101203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Türkmenistanyň hereket edýän kanunçylygyna ters gelýän bolsa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4" name="Прямоугольник с двумя вырезанными противолежащими углами 27"/>
          <p:cNvSpPr>
            <a:spLocks/>
          </p:cNvSpPr>
          <p:nvPr/>
        </p:nvSpPr>
        <p:spPr bwMode="auto">
          <a:xfrm>
            <a:off x="5500694" y="-30139"/>
            <a:ext cx="2143125" cy="1357312"/>
          </a:xfrm>
          <a:custGeom>
            <a:avLst/>
            <a:gdLst>
              <a:gd name="T0" fmla="*/ 0 w 2143140"/>
              <a:gd name="T1" fmla="*/ 0 h 1357322"/>
              <a:gd name="T2" fmla="*/ 1916915 w 2143140"/>
              <a:gd name="T3" fmla="*/ 0 h 1357322"/>
              <a:gd name="T4" fmla="*/ 2143140 w 2143140"/>
              <a:gd name="T5" fmla="*/ 226225 h 1357322"/>
              <a:gd name="T6" fmla="*/ 2143140 w 2143140"/>
              <a:gd name="T7" fmla="*/ 1357322 h 1357322"/>
              <a:gd name="T8" fmla="*/ 2143140 w 2143140"/>
              <a:gd name="T9" fmla="*/ 1357322 h 1357322"/>
              <a:gd name="T10" fmla="*/ 226225 w 2143140"/>
              <a:gd name="T11" fmla="*/ 1357322 h 1357322"/>
              <a:gd name="T12" fmla="*/ 0 w 2143140"/>
              <a:gd name="T13" fmla="*/ 1131097 h 1357322"/>
              <a:gd name="T14" fmla="*/ 0 w 2143140"/>
              <a:gd name="T15" fmla="*/ 0 h 135732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43140"/>
              <a:gd name="T25" fmla="*/ 0 h 1357322"/>
              <a:gd name="T26" fmla="*/ 2143140 w 2143140"/>
              <a:gd name="T27" fmla="*/ 1357322 h 135732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43140" h="1357322">
                <a:moveTo>
                  <a:pt x="0" y="0"/>
                </a:moveTo>
                <a:lnTo>
                  <a:pt x="1916915" y="0"/>
                </a:lnTo>
                <a:lnTo>
                  <a:pt x="2143140" y="226225"/>
                </a:lnTo>
                <a:lnTo>
                  <a:pt x="2143140" y="1357322"/>
                </a:lnTo>
                <a:lnTo>
                  <a:pt x="2143140" y="1357322"/>
                </a:lnTo>
                <a:lnTo>
                  <a:pt x="226225" y="1357322"/>
                </a:lnTo>
                <a:lnTo>
                  <a:pt x="0" y="11310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Raýatlaryň we edara görnüşli taraplaryň hukuklaryny, azatlyklaryny hem-de kanuny bähbitlerini kemsidýän bolsa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3" name="Вертикальный свиток 28"/>
          <p:cNvSpPr>
            <a:spLocks noChangeArrowheads="1"/>
          </p:cNvSpPr>
          <p:nvPr/>
        </p:nvSpPr>
        <p:spPr bwMode="auto">
          <a:xfrm>
            <a:off x="3714756" y="1755798"/>
            <a:ext cx="2143125" cy="1428750"/>
          </a:xfrm>
          <a:prstGeom prst="verticalScroll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Kadalaşdyryjy hukuk namany hasaba almakdan ýuz dönderilip bilner, eger-de ol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62" name="Прямая соединительная линия 51"/>
          <p:cNvSpPr>
            <a:spLocks noChangeShapeType="1"/>
          </p:cNvSpPr>
          <p:nvPr/>
        </p:nvSpPr>
        <p:spPr bwMode="auto">
          <a:xfrm>
            <a:off x="2786069" y="2041548"/>
            <a:ext cx="1071562" cy="1588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61" name="Прямая со стрелкой 53"/>
          <p:cNvSpPr>
            <a:spLocks noChangeShapeType="1"/>
          </p:cNvSpPr>
          <p:nvPr/>
        </p:nvSpPr>
        <p:spPr bwMode="auto">
          <a:xfrm rot="16200000">
            <a:off x="2394749" y="1647055"/>
            <a:ext cx="785813" cy="0"/>
          </a:xfrm>
          <a:prstGeom prst="straightConnector1">
            <a:avLst/>
          </a:prstGeom>
          <a:noFill/>
          <a:ln w="9525">
            <a:solidFill>
              <a:srgbClr val="4A7EBB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60" name="Прямая соединительная линия 57"/>
          <p:cNvSpPr>
            <a:spLocks noChangeShapeType="1"/>
          </p:cNvSpPr>
          <p:nvPr/>
        </p:nvSpPr>
        <p:spPr bwMode="auto">
          <a:xfrm>
            <a:off x="5715006" y="2041548"/>
            <a:ext cx="1071563" cy="1588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59" name="Прямая со стрелкой 60"/>
          <p:cNvSpPr>
            <a:spLocks noChangeShapeType="1"/>
          </p:cNvSpPr>
          <p:nvPr/>
        </p:nvSpPr>
        <p:spPr bwMode="auto">
          <a:xfrm rot="16200000">
            <a:off x="6428587" y="1685155"/>
            <a:ext cx="71437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58" name="Прямая соединительная линия 64"/>
          <p:cNvSpPr>
            <a:spLocks noChangeShapeType="1"/>
          </p:cNvSpPr>
          <p:nvPr/>
        </p:nvSpPr>
        <p:spPr bwMode="auto">
          <a:xfrm flipV="1">
            <a:off x="2786069" y="2470173"/>
            <a:ext cx="1108075" cy="0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57" name="Прямая соединительная линия 66"/>
          <p:cNvSpPr>
            <a:spLocks noChangeShapeType="1"/>
          </p:cNvSpPr>
          <p:nvPr/>
        </p:nvSpPr>
        <p:spPr bwMode="auto">
          <a:xfrm rot="10800000" flipH="1" flipV="1">
            <a:off x="5680081" y="2470173"/>
            <a:ext cx="1106488" cy="1588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56" name="Прямая со стрелкой 68"/>
          <p:cNvSpPr>
            <a:spLocks noChangeShapeType="1"/>
          </p:cNvSpPr>
          <p:nvPr/>
        </p:nvSpPr>
        <p:spPr bwMode="auto">
          <a:xfrm rot="5400000">
            <a:off x="6285712" y="2971030"/>
            <a:ext cx="1000125" cy="15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55" name="Прямая со стрелкой 70"/>
          <p:cNvSpPr>
            <a:spLocks noChangeShapeType="1"/>
          </p:cNvSpPr>
          <p:nvPr/>
        </p:nvSpPr>
        <p:spPr bwMode="auto">
          <a:xfrm rot="5400000">
            <a:off x="2322519" y="2933723"/>
            <a:ext cx="927100" cy="0"/>
          </a:xfrm>
          <a:prstGeom prst="straightConnector1">
            <a:avLst/>
          </a:prstGeom>
          <a:noFill/>
          <a:ln w="9525">
            <a:solidFill>
              <a:srgbClr val="4A7EBB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37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81" name="Rectangle 3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-38915" y="2589609"/>
            <a:ext cx="2448650" cy="14644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FF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prstClr val="black"/>
                </a:solidFill>
                <a:cs typeface="Times New Roman" pitchFamily="18" charset="0"/>
              </a:rPr>
              <a:t>ekologiýa </a:t>
            </a:r>
            <a:r>
              <a:rPr lang="ru-RU" sz="2800" b="1" dirty="0" err="1">
                <a:solidFill>
                  <a:prstClr val="black"/>
                </a:solidFill>
                <a:ea typeface="Times New Roman"/>
              </a:rPr>
              <a:t>hukugy</a:t>
            </a:r>
            <a:endParaRPr lang="ru-RU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533043" y="2476217"/>
            <a:ext cx="2462534" cy="1649344"/>
          </a:xfrm>
          <a:prstGeom prst="ellipse">
            <a:avLst/>
          </a:prstGeom>
          <a:solidFill>
            <a:srgbClr val="92D050"/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prstClr val="black"/>
                </a:solidFill>
                <a:cs typeface="Times New Roman" pitchFamily="18" charset="0"/>
              </a:rPr>
              <a:t>raýat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 smtClean="0">
                <a:solidFill>
                  <a:prstClr val="black"/>
                </a:solidFill>
                <a:ea typeface="Times New Roman"/>
              </a:rPr>
              <a:t>hukugy</a:t>
            </a:r>
            <a:endParaRPr lang="ru-RU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215042" y="357166"/>
            <a:ext cx="2928958" cy="1571636"/>
          </a:xfrm>
          <a:prstGeom prst="ellipse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schemeClr val="tx1"/>
                </a:solidFill>
                <a:cs typeface="Times New Roman" pitchFamily="18" charset="0"/>
              </a:rPr>
              <a:t>zähmet </a:t>
            </a:r>
            <a:r>
              <a:rPr lang="ru-RU" sz="2800" b="1" dirty="0" err="1" smtClean="0">
                <a:solidFill>
                  <a:schemeClr val="tx1"/>
                </a:solidFill>
                <a:ea typeface="Times New Roman"/>
              </a:rPr>
              <a:t>hukugy</a:t>
            </a:r>
            <a:endParaRPr lang="ru-RU" sz="2800" b="1" dirty="0">
              <a:solidFill>
                <a:schemeClr val="tx1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prstClr val="white"/>
              </a:solidFill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430713" y="4963974"/>
            <a:ext cx="2286016" cy="164307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prstClr val="black"/>
                </a:solidFill>
                <a:cs typeface="Times New Roman" pitchFamily="18" charset="0"/>
              </a:rPr>
              <a:t>jenaýat </a:t>
            </a:r>
            <a:r>
              <a:rPr lang="ru-RU" sz="2800" b="1" dirty="0" err="1">
                <a:solidFill>
                  <a:prstClr val="black"/>
                </a:solidFill>
                <a:ea typeface="Times New Roman"/>
              </a:rPr>
              <a:t>hukugy</a:t>
            </a:r>
            <a:endParaRPr lang="ru-RU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524327" y="4394399"/>
            <a:ext cx="2786082" cy="1714536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FFFF00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prstClr val="black"/>
                </a:solidFill>
                <a:cs typeface="Times New Roman" pitchFamily="18" charset="0"/>
              </a:rPr>
              <a:t>be</a:t>
            </a:r>
            <a:r>
              <a:rPr lang="cs-CZ" sz="3200" dirty="0">
                <a:solidFill>
                  <a:prstClr val="black"/>
                </a:solidFill>
                <a:cs typeface="Times New Roman" pitchFamily="18" charset="0"/>
              </a:rPr>
              <a:t>ýl</a:t>
            </a:r>
            <a:r>
              <a:rPr lang="en-US" sz="3200" dirty="0" err="1" smtClean="0">
                <a:solidFill>
                  <a:prstClr val="black"/>
                </a:solidFill>
                <a:cs typeface="Times New Roman" pitchFamily="18" charset="0"/>
              </a:rPr>
              <a:t>eki</a:t>
            </a:r>
            <a:r>
              <a:rPr lang="tk-TM" sz="3200" dirty="0" smtClean="0">
                <a:solidFill>
                  <a:prstClr val="black"/>
                </a:solidFill>
                <a:cs typeface="Times New Roman" pitchFamily="18" charset="0"/>
              </a:rPr>
              <a:t>ler</a:t>
            </a:r>
            <a:endParaRPr lang="ru-RU" sz="3200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00421" y="296940"/>
            <a:ext cx="2357454" cy="171451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a typeface="Times New Roman"/>
              </a:rPr>
              <a:t>dolandyryş</a:t>
            </a:r>
            <a:r>
              <a:rPr lang="ru-RU" sz="2400" b="1" i="1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ru-RU" sz="2400" b="1" i="1" dirty="0" err="1" smtClean="0">
                <a:solidFill>
                  <a:srgbClr val="000000"/>
                </a:solidFill>
                <a:ea typeface="Times New Roman"/>
              </a:rPr>
              <a:t>hukugy</a:t>
            </a:r>
            <a:endParaRPr lang="ru-RU" sz="24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-207615" y="4393406"/>
            <a:ext cx="2786050" cy="17145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prstClr val="black"/>
                </a:solidFill>
                <a:cs typeface="Times New Roman" pitchFamily="18" charset="0"/>
              </a:rPr>
              <a:t>intellektual </a:t>
            </a:r>
            <a:r>
              <a:rPr lang="ru-RU" sz="2800" b="1" dirty="0" err="1" smtClean="0">
                <a:solidFill>
                  <a:prstClr val="black"/>
                </a:solidFill>
                <a:ea typeface="Times New Roman"/>
              </a:rPr>
              <a:t>hukugy</a:t>
            </a:r>
            <a:endParaRPr lang="ru-RU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4292" y="337298"/>
            <a:ext cx="2928958" cy="164307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 err="1">
                <a:solidFill>
                  <a:srgbClr val="000000"/>
                </a:solidFill>
                <a:ea typeface="Times New Roman"/>
              </a:rPr>
              <a:t>Döwlet</a:t>
            </a:r>
            <a:r>
              <a:rPr lang="ru-RU" sz="2400" b="1" i="1" dirty="0">
                <a:solidFill>
                  <a:srgbClr val="000000"/>
                </a:solidFill>
                <a:ea typeface="Times New Roman"/>
              </a:rPr>
              <a:t> (</a:t>
            </a:r>
            <a:r>
              <a:rPr lang="ru-RU" sz="2400" b="1" i="1" dirty="0" err="1">
                <a:solidFill>
                  <a:srgbClr val="000000"/>
                </a:solidFill>
                <a:ea typeface="Times New Roman"/>
              </a:rPr>
              <a:t>Konstitusion</a:t>
            </a:r>
            <a:r>
              <a:rPr lang="ru-RU" sz="2400" b="1" i="1" dirty="0" smtClean="0">
                <a:solidFill>
                  <a:srgbClr val="000000"/>
                </a:solidFill>
                <a:ea typeface="Times New Roman"/>
              </a:rPr>
              <a:t>) </a:t>
            </a:r>
            <a:r>
              <a:rPr lang="ru-RU" sz="2400" b="1" i="1" dirty="0" err="1" smtClean="0">
                <a:solidFill>
                  <a:srgbClr val="000000"/>
                </a:solidFill>
                <a:ea typeface="Times New Roman"/>
              </a:rPr>
              <a:t>hukugy</a:t>
            </a:r>
            <a:endParaRPr lang="ru-RU" sz="24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57500" y="2857500"/>
            <a:ext cx="3000375" cy="928688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0000"/>
                </a:solidFill>
                <a:ea typeface="Times New Roman"/>
              </a:rPr>
              <a:t>HUKUK PUDAKLARYNYŇ  </a:t>
            </a:r>
            <a:r>
              <a:rPr lang="ru-RU" sz="2000" b="1" dirty="0" err="1" smtClean="0">
                <a:solidFill>
                  <a:srgbClr val="000000"/>
                </a:solidFill>
                <a:ea typeface="Times New Roman"/>
              </a:rPr>
              <a:t>GÖRNÜŞlERI</a:t>
            </a:r>
            <a:endParaRPr lang="ru-RU" sz="2000" dirty="0" smtClean="0">
              <a:solidFill>
                <a:prstClr val="black"/>
              </a:solidFill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072188" y="3357563"/>
            <a:ext cx="428625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857875" y="4000500"/>
            <a:ext cx="858854" cy="5441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077644" y="4040828"/>
            <a:ext cx="142428" cy="8283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2175669" y="3901729"/>
            <a:ext cx="642937" cy="6429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2286000" y="3286125"/>
            <a:ext cx="428625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2500313" y="1785939"/>
            <a:ext cx="714366" cy="8036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4572000" y="2110184"/>
            <a:ext cx="1587" cy="6044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787231" y="1678980"/>
            <a:ext cx="1158875" cy="101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Овал 19"/>
          <p:cNvSpPr/>
          <p:nvPr/>
        </p:nvSpPr>
        <p:spPr>
          <a:xfrm>
            <a:off x="2071671" y="4963974"/>
            <a:ext cx="2286016" cy="1643074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k-TM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tk-TM" sz="2800" b="1" dirty="0" smtClean="0">
                <a:solidFill>
                  <a:prstClr val="black"/>
                </a:solidFill>
                <a:cs typeface="Times New Roman" pitchFamily="18" charset="0"/>
              </a:rPr>
              <a:t>halkara </a:t>
            </a:r>
            <a:r>
              <a:rPr lang="ru-RU" sz="2800" b="1" dirty="0" err="1">
                <a:solidFill>
                  <a:prstClr val="black"/>
                </a:solidFill>
                <a:ea typeface="Times New Roman"/>
              </a:rPr>
              <a:t>hukugy</a:t>
            </a:r>
            <a:endParaRPr lang="ru-RU" sz="2800" b="1" dirty="0">
              <a:solidFill>
                <a:prstClr val="black"/>
              </a:solidFill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3500421" y="4040828"/>
            <a:ext cx="358495" cy="8283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81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84" name="Овал 1"/>
          <p:cNvSpPr>
            <a:spLocks noChangeArrowheads="1"/>
          </p:cNvSpPr>
          <p:nvPr/>
        </p:nvSpPr>
        <p:spPr bwMode="auto">
          <a:xfrm>
            <a:off x="3116268" y="573085"/>
            <a:ext cx="2987675" cy="61595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 gatnaşyklary</a:t>
            </a:r>
            <a:r>
              <a:rPr kumimoji="0" lang="sq-AL" sz="2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q-AL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diýmek bolar</a:t>
            </a:r>
            <a:r>
              <a:rPr kumimoji="0" lang="sq-AL" sz="23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3" name="Скругленный прямоугольник 2"/>
          <p:cNvSpPr>
            <a:spLocks noChangeArrowheads="1"/>
          </p:cNvSpPr>
          <p:nvPr/>
        </p:nvSpPr>
        <p:spPr bwMode="auto">
          <a:xfrm>
            <a:off x="1914530" y="1620835"/>
            <a:ext cx="2578100" cy="5222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jemgyýetçilik gatnaşyklary kanunlar</a:t>
            </a: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2" name="Скругленный прямоугольник 24"/>
          <p:cNvSpPr>
            <a:spLocks noChangeArrowheads="1"/>
          </p:cNvSpPr>
          <p:nvPr/>
        </p:nvSpPr>
        <p:spPr bwMode="auto">
          <a:xfrm>
            <a:off x="5132393" y="1566860"/>
            <a:ext cx="2665412" cy="5778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beýleki hukunamalar tarapyndan kadalaşdyrylýan bolsa </a:t>
            </a:r>
            <a:endParaRPr kumimoji="0" lang="sq-A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1" name="Овал 25"/>
          <p:cNvSpPr>
            <a:spLocks noChangeArrowheads="1"/>
          </p:cNvSpPr>
          <p:nvPr/>
        </p:nvSpPr>
        <p:spPr bwMode="auto">
          <a:xfrm>
            <a:off x="2705105" y="2339973"/>
            <a:ext cx="4060825" cy="684212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 gatnaşyklarynyň döremegi üçin     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hukuk namalaryndan başga-da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6" name="Скругленный прямоугольник 29"/>
          <p:cNvSpPr>
            <a:spLocks noChangeArrowheads="1"/>
          </p:cNvSpPr>
          <p:nvPr/>
        </p:nvSpPr>
        <p:spPr bwMode="auto">
          <a:xfrm>
            <a:off x="5857884" y="4357694"/>
            <a:ext cx="2089150" cy="22320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waka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71" name="Скругленный прямоугольник 30"/>
          <p:cNvSpPr>
            <a:spLocks noChangeArrowheads="1"/>
          </p:cNvSpPr>
          <p:nvPr/>
        </p:nvSpPr>
        <p:spPr bwMode="auto">
          <a:xfrm>
            <a:off x="2100272" y="4357694"/>
            <a:ext cx="2520950" cy="22320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Ýuridik faktlaryň bolmagy zerurdyr. Olar boluný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är</a:t>
            </a:r>
            <a:r>
              <a:rPr kumimoji="0" lang="cs-C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hereketlere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cs-C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kanuna laýyk gelýan hereket           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we kanuna laýyk gelmeýan hereket)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7" name="Прямоугольник 6"/>
          <p:cNvSpPr>
            <a:spLocks noChangeArrowheads="1"/>
          </p:cNvSpPr>
          <p:nvPr/>
        </p:nvSpPr>
        <p:spPr bwMode="auto">
          <a:xfrm>
            <a:off x="4930784" y="5346707"/>
            <a:ext cx="53498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cs-CZ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80" name="Прямая со стрелкой 10"/>
          <p:cNvSpPr>
            <a:spLocks noChangeShapeType="1"/>
          </p:cNvSpPr>
          <p:nvPr/>
        </p:nvSpPr>
        <p:spPr bwMode="auto">
          <a:xfrm rot="5400000">
            <a:off x="3194056" y="1277935"/>
            <a:ext cx="506412" cy="1603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9" name="Прямая со стрелкой 12"/>
          <p:cNvSpPr>
            <a:spLocks noChangeShapeType="1"/>
          </p:cNvSpPr>
          <p:nvPr/>
        </p:nvSpPr>
        <p:spPr bwMode="auto">
          <a:xfrm rot="16200000" flipH="1">
            <a:off x="5419730" y="1214435"/>
            <a:ext cx="450850" cy="2349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8" name="Прямая со стрелкой 14"/>
          <p:cNvSpPr>
            <a:spLocks noChangeShapeType="1"/>
          </p:cNvSpPr>
          <p:nvPr/>
        </p:nvSpPr>
        <p:spPr bwMode="auto">
          <a:xfrm>
            <a:off x="2360618" y="2158998"/>
            <a:ext cx="473075" cy="3698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7" name="Прямая со стрелкой 16"/>
          <p:cNvSpPr>
            <a:spLocks noChangeShapeType="1"/>
          </p:cNvSpPr>
          <p:nvPr/>
        </p:nvSpPr>
        <p:spPr bwMode="auto">
          <a:xfrm rot="10800000" flipV="1">
            <a:off x="6480180" y="2158998"/>
            <a:ext cx="530225" cy="3159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0" name="Прямая со стрелкой 18"/>
          <p:cNvSpPr>
            <a:spLocks noChangeShapeType="1"/>
          </p:cNvSpPr>
          <p:nvPr/>
        </p:nvSpPr>
        <p:spPr bwMode="auto">
          <a:xfrm rot="10800000" flipV="1">
            <a:off x="3360747" y="4037019"/>
            <a:ext cx="760412" cy="320675"/>
          </a:xfrm>
          <a:prstGeom prst="bentConnector3">
            <a:avLst>
              <a:gd name="adj1" fmla="val 49894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85" name="Прямая со стрелкой 31"/>
          <p:cNvSpPr>
            <a:spLocks noChangeShapeType="1"/>
          </p:cNvSpPr>
          <p:nvPr/>
        </p:nvSpPr>
        <p:spPr bwMode="auto">
          <a:xfrm>
            <a:off x="6165859" y="4037019"/>
            <a:ext cx="736600" cy="3206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6" name="AutoShape 40"/>
          <p:cNvSpPr>
            <a:spLocks noChangeArrowheads="1"/>
          </p:cNvSpPr>
          <p:nvPr/>
        </p:nvSpPr>
        <p:spPr bwMode="auto">
          <a:xfrm>
            <a:off x="5286380" y="3143248"/>
            <a:ext cx="2151063" cy="88106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waka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75" name="AutoShape 39"/>
          <p:cNvSpPr>
            <a:spLocks noChangeArrowheads="1"/>
          </p:cNvSpPr>
          <p:nvPr/>
        </p:nvSpPr>
        <p:spPr bwMode="auto">
          <a:xfrm>
            <a:off x="1474792" y="3230560"/>
            <a:ext cx="3127376" cy="7937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Ýuridik faktlaryň bolmagy zerurdyr. Olar boluný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är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hereketlere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kanuna laýyk gelýan hereket we kanuna laýyk gelmeýan hereket)</a:t>
            </a:r>
            <a:endParaRPr kumimoji="0" lang="cs-C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4725993" y="3395660"/>
            <a:ext cx="401637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cs-CZ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wе</a:t>
            </a: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73" name="AutoShape 37"/>
          <p:cNvSpPr>
            <a:spLocks noChangeShapeType="1"/>
          </p:cNvSpPr>
          <p:nvPr/>
        </p:nvSpPr>
        <p:spPr bwMode="auto">
          <a:xfrm rot="10800000" flipV="1">
            <a:off x="3395668" y="2997198"/>
            <a:ext cx="566737" cy="228600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72" name="AutoShape 36"/>
          <p:cNvSpPr>
            <a:spLocks noChangeShapeType="1"/>
          </p:cNvSpPr>
          <p:nvPr/>
        </p:nvSpPr>
        <p:spPr bwMode="auto">
          <a:xfrm>
            <a:off x="5626105" y="2997198"/>
            <a:ext cx="484188" cy="141287"/>
          </a:xfrm>
          <a:prstGeom prst="bentConnector3">
            <a:avLst>
              <a:gd name="adj1" fmla="val 49838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988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98" name="Rectangle 6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77975" y="1778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810081"/>
            <a:ext cx="83529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endParaRPr lang="ru-RU" sz="1400" b="1" dirty="0">
              <a:solidFill>
                <a:prstClr val="black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11995" y="1696591"/>
            <a:ext cx="8323171" cy="3491452"/>
            <a:chOff x="-826" y="7542"/>
            <a:chExt cx="13106" cy="1836"/>
          </a:xfrm>
        </p:grpSpPr>
        <p:sp>
          <p:nvSpPr>
            <p:cNvPr id="3" name="AutoShape 3"/>
            <p:cNvSpPr>
              <a:spLocks noChangeArrowheads="1"/>
            </p:cNvSpPr>
            <p:nvPr/>
          </p:nvSpPr>
          <p:spPr bwMode="auto">
            <a:xfrm>
              <a:off x="6228" y="7542"/>
              <a:ext cx="6052" cy="519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107763" dir="18900000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AutoShape 4"/>
            <p:cNvSpPr>
              <a:spLocks noChangeArrowheads="1"/>
            </p:cNvSpPr>
            <p:nvPr/>
          </p:nvSpPr>
          <p:spPr bwMode="auto">
            <a:xfrm>
              <a:off x="-826" y="7561"/>
              <a:ext cx="5841" cy="500"/>
            </a:xfrm>
            <a:prstGeom prst="roundRect">
              <a:avLst>
                <a:gd name="adj" fmla="val 15321"/>
              </a:avLst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107763" dir="18900000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6142" y="8780"/>
              <a:ext cx="6138" cy="59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95B3D7"/>
                </a:gs>
                <a:gs pos="50000">
                  <a:srgbClr val="DBE5F1"/>
                </a:gs>
                <a:gs pos="100000">
                  <a:srgbClr val="95B3D7"/>
                </a:gs>
              </a:gsLst>
              <a:lin ang="18900000" scaled="1"/>
            </a:gradFill>
            <a:ln w="12700">
              <a:solidFill>
                <a:srgbClr val="95B3D7"/>
              </a:solidFill>
              <a:round/>
              <a:headEnd/>
              <a:tailEnd/>
            </a:ln>
            <a:effectLst>
              <a:outerShdw dist="107763" dir="18900000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577974" y="163701"/>
            <a:ext cx="6810449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k-TM" sz="2800" b="1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dirty="0">
              <a:solidFill>
                <a:prstClr val="white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dirty="0">
              <a:solidFill>
                <a:prstClr val="white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1961344"/>
            <a:ext cx="38814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60032" y="1696591"/>
            <a:ext cx="46389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83198" y="4285845"/>
            <a:ext cx="42021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467544" y="4077072"/>
            <a:ext cx="3600086" cy="1156211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5B3D7"/>
              </a:gs>
              <a:gs pos="50000">
                <a:srgbClr val="DBE5F1"/>
              </a:gs>
              <a:gs pos="100000">
                <a:srgbClr val="95B3D7"/>
              </a:gs>
            </a:gsLst>
            <a:lin ang="18900000" scaled="1"/>
          </a:gradFill>
          <a:ln w="12700">
            <a:solidFill>
              <a:srgbClr val="95B3D7"/>
            </a:solidFill>
            <a:round/>
            <a:headEnd/>
            <a:tailEnd/>
          </a:ln>
          <a:effectLst>
            <a:outerShdw dist="107763" dir="18900000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raýat-hukuk (maddy</a:t>
            </a:r>
            <a:r>
              <a:rPr lang="cs-CZ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)  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jogapkärçiligi</a:t>
            </a:r>
            <a:endParaRPr lang="ru-RU" sz="2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05497" y="246954"/>
            <a:ext cx="66720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prstClr val="white"/>
                </a:solidFill>
                <a:latin typeface="Times New Roman"/>
                <a:ea typeface="Times New Roman"/>
              </a:rPr>
              <a:t>J</a:t>
            </a:r>
            <a:r>
              <a:rPr lang="cs-CZ" sz="4400" dirty="0" smtClean="0">
                <a:solidFill>
                  <a:prstClr val="white"/>
                </a:solidFill>
                <a:latin typeface="Times New Roman"/>
                <a:ea typeface="Times New Roman"/>
              </a:rPr>
              <a:t>ogapkärçiliginiň görnuşleri </a:t>
            </a:r>
            <a:endParaRPr lang="ru-RU" sz="440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282" y="1778318"/>
            <a:ext cx="29366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cs-CZ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duzgün-nyzam</a:t>
            </a:r>
            <a:endParaRPr lang="en-US" sz="2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cs-CZ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jogapkärçiligi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3494" y="2082967"/>
            <a:ext cx="3560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ru-RU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olandyryş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jogapkärçiligi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67375" y="4434207"/>
            <a:ext cx="3063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jenaýat jogapkärçiligi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70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19"/>
    </mc:Choice>
    <mc:Fallback xmlns="">
      <p:transition spd="slow" advTm="4419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4000" b="1" dirty="0" smtClean="0">
                <a:latin typeface="+mn-lt"/>
              </a:rPr>
              <a:t> </a:t>
            </a:r>
            <a:endParaRPr lang="en-US" sz="4000" b="1" dirty="0"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0561" y="-387424"/>
            <a:ext cx="8712968" cy="7018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 err="1" smtClean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Edebiýat</a:t>
            </a:r>
            <a:r>
              <a:rPr lang="ru-RU" sz="3600" b="1" dirty="0">
                <a:solidFill>
                  <a:schemeClr val="bg1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36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en-US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cs-CZ" sz="2400" dirty="0">
                <a:latin typeface="Times New Roman"/>
                <a:ea typeface="Calibri"/>
                <a:cs typeface="Times New Roman"/>
              </a:rPr>
              <a:t>. Türkmenistanyň </a:t>
            </a:r>
            <a:r>
              <a:rPr lang="cs-CZ" sz="2400">
                <a:latin typeface="Times New Roman"/>
                <a:ea typeface="Calibri"/>
                <a:cs typeface="Times New Roman"/>
              </a:rPr>
              <a:t>Konstitusiýasy</a:t>
            </a:r>
            <a:r>
              <a:rPr lang="cs-CZ" sz="2400" smtClean="0">
                <a:latin typeface="Times New Roman"/>
                <a:ea typeface="Calibri"/>
                <a:cs typeface="Times New Roman"/>
              </a:rPr>
              <a:t>.</a:t>
            </a:r>
            <a:r>
              <a:rPr lang="cs-CZ" sz="240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-˝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Türkmenistan˝ gazeti</a:t>
            </a:r>
            <a:r>
              <a:rPr lang="sq-AL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15.09.16 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 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2.Каdalaşdyryjy hukuk namalary döwlet tarapyndan hasaba almagyň meseleleri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sk-SK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k-SK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Aşgabat</a:t>
            </a:r>
            <a:r>
              <a:rPr lang="sk-SK" sz="24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sk-SK" sz="2400" dirty="0">
                <a:solidFill>
                  <a:srgbClr val="000000"/>
                </a:solidFill>
                <a:latin typeface="Times New Roman"/>
                <a:ea typeface="Times New Roman"/>
              </a:rPr>
              <a:t>–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4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ý.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 3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 Mejlisi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niň Maglumatlary 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 4.</a:t>
            </a:r>
            <a:r>
              <a:rPr lang="cs-CZ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sk-SK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   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Prezidentiniň namalarynyň we  Türkmenistanyň  Hökumetiniň </a:t>
            </a:r>
            <a:r>
              <a:rPr lang="sq-AL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çö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zg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ű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tleriniň  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ygyndysy.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5</a:t>
            </a:r>
            <a:r>
              <a:rPr lang="sq-AL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Марченко М.Н., Дерябина Е.М. </a:t>
            </a:r>
            <a:r>
              <a:rPr lang="ru-RU" sz="24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Правоведение.М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2008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г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.,с.3-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9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2.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6.А.И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. Перчик Горное право М.-2008 г., с.11-28.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-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7.</a:t>
            </a: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Ý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Nuryýew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basgalar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Döwlediň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we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hukugyň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nazaryýeti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  O</a:t>
            </a:r>
            <a:r>
              <a:rPr lang="sq-AL" sz="2400" dirty="0">
                <a:latin typeface="Times New Roman"/>
                <a:ea typeface="Calibri"/>
                <a:cs typeface="Times New Roman"/>
              </a:rPr>
              <a:t>kuw gollanma А</a:t>
            </a:r>
            <a:r>
              <a:rPr lang="sq-AL" sz="2400" dirty="0" smtClean="0">
                <a:latin typeface="Times New Roman"/>
                <a:ea typeface="Calibri"/>
                <a:cs typeface="Times New Roman"/>
              </a:rPr>
              <a:t>.:Türkmen  </a:t>
            </a:r>
            <a:r>
              <a:rPr lang="sq-AL" sz="2400" dirty="0">
                <a:latin typeface="Times New Roman"/>
                <a:ea typeface="Calibri"/>
                <a:cs typeface="Times New Roman"/>
              </a:rPr>
              <a:t>döwlet neşiriýat gullugy, 2012 ý</a:t>
            </a:r>
            <a:r>
              <a:rPr lang="sq-AL" sz="2400" dirty="0" smtClean="0">
                <a:latin typeface="Times New Roman"/>
                <a:ea typeface="Calibri"/>
                <a:cs typeface="Times New Roman"/>
              </a:rPr>
              <a:t>.-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55</a:t>
            </a:r>
            <a:r>
              <a:rPr lang="sq-AL" sz="2400" dirty="0">
                <a:latin typeface="Times New Roman"/>
                <a:ea typeface="Calibri"/>
                <a:cs typeface="Times New Roman"/>
              </a:rPr>
              <a:t>0 s.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indent="270510">
              <a:spcAft>
                <a:spcPts val="0"/>
              </a:spcAft>
            </a:pP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                            </a:t>
            </a:r>
            <a:r>
              <a:rPr lang="sk-SK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223604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                </a:t>
            </a:r>
            <a:r>
              <a:rPr lang="en-US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2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433" y="1202452"/>
            <a:ext cx="8606327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tk-TM" sz="2000" dirty="0" smtClean="0">
                <a:latin typeface="Times New Roman"/>
                <a:ea typeface="Times New Roman"/>
                <a:cs typeface="Times New Roman"/>
              </a:rPr>
              <a:t>   </a:t>
            </a:r>
            <a:r>
              <a:rPr lang="cs-CZ" sz="20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Türkmenistanyň kadalaşdyryjy hukuk </a:t>
            </a:r>
            <a:r>
              <a:rPr lang="cs-CZ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namasy ygtyýarly döwlet edarasy, wezipeli adam tarapyndan ýa-da sala salşyk arkaly kabul edilen, hemmelere hökmany bolan häsiýetli görkezmeleri özünde saklaýan, hukuk kadalaryny belleýän, üýtgedýän ýa-da ýatyrýan resminamadyr.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just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cs-C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-namalaryň 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jemi bolup </a:t>
            </a:r>
            <a:r>
              <a:rPr lang="tk-TM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jemgyýet  gatnaşyklary </a:t>
            </a:r>
            <a:r>
              <a:rPr lang="tk-TM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k-TM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laşdyrýar</a:t>
            </a:r>
            <a:r>
              <a:rPr lang="tk-TM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Hukuk namalaryň kömegi bilen döwlet</a:t>
            </a:r>
            <a:r>
              <a:rPr lang="tk-TM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(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onuň edaralary</a:t>
            </a:r>
            <a:r>
              <a:rPr lang="tk-TM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hukuk tertibi girizýär we üpjün edýär; jemgyýeti ykdysady, syýasy,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sosial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we medeni taýdan ösdürmegiň meseleleriniň çözmegiň durnukly şertleri we kepillendirmeleri </a:t>
            </a:r>
            <a:r>
              <a:rPr lang="cs-CZ" sz="20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döred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</a:t>
            </a:r>
            <a:r>
              <a:rPr lang="cs-CZ" sz="2000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lýär</a:t>
            </a:r>
            <a:r>
              <a:rPr lang="cs-CZ" sz="20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Hukuk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namalaryň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kömegi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döwlet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k-TM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öňünde durýan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wezipeleri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amala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aşyrýar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Namalaýyn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namalaryň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arasynda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orun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kanuna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degişlidir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cs-C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Baş </a:t>
            </a:r>
            <a:r>
              <a:rPr lang="cs-CZ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Kanuny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Türkmenistanyň Konstitusiýasy - 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1992-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nji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yly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ň maý 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yny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ň 18- 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mejlisi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ň – 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rkmen Parlamentini</a:t>
            </a:r>
            <a:r>
              <a:rPr lang="hr-H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ň 14-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nji  mejlisinde</a:t>
            </a:r>
            <a:r>
              <a:rPr lang="sq-A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kabul edildi.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njy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sentýabyryñ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ýylynda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bolan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Türkmenistanyň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Ýaşulularynyň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maslahatynda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döwletmiziñ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Konstitusiýasy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rejelenen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görnüşde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kabul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edildi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q-A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sq-A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Kanunlar Konstitusiýadan soñ iñ ýokary güýji bar bolan normatiw nama. Olar  Konstitusiýa laýyklykda  kabul edilýär</a:t>
            </a:r>
            <a:r>
              <a:rPr lang="sq-AL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R="107950" indent="270510" algn="just">
              <a:spcAft>
                <a:spcPts val="0"/>
              </a:spcAft>
            </a:pPr>
            <a:endParaRPr lang="ru-RU" sz="2400" dirty="0">
              <a:solidFill>
                <a:srgbClr val="FF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tk-TM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endParaRPr lang="tk-TM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88689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3568" y="287298"/>
            <a:ext cx="8795320" cy="639762"/>
          </a:xfrm>
        </p:spPr>
        <p:txBody>
          <a:bodyPr/>
          <a:lstStyle/>
          <a:p>
            <a:pPr lvl="0" algn="l" eaLnBrk="1" hangingPunct="1"/>
            <a:r>
              <a:rPr lang="cs-CZ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k-TM" sz="2800" dirty="0" smtClean="0">
                <a:latin typeface="Times New Roman"/>
                <a:ea typeface="Times New Roman"/>
                <a:cs typeface="Times New Roman"/>
              </a:rPr>
              <a:t>          </a:t>
            </a:r>
            <a:r>
              <a:rPr lang="cs-CZ" sz="4800" dirty="0" smtClean="0">
                <a:latin typeface="Times New Roman"/>
                <a:ea typeface="Times New Roman"/>
                <a:cs typeface="Times New Roman"/>
              </a:rPr>
              <a:t>Kadalaşdyryjy</a:t>
            </a:r>
            <a:r>
              <a:rPr lang="tk-TM" sz="4800" dirty="0" smtClean="0">
                <a:latin typeface="Times New Roman"/>
                <a:ea typeface="Times New Roman"/>
                <a:cs typeface="Times New Roman"/>
              </a:rPr>
              <a:t>    </a:t>
            </a:r>
            <a:r>
              <a:rPr lang="cs-CZ" sz="4800" dirty="0" smtClean="0">
                <a:latin typeface="Times New Roman"/>
                <a:ea typeface="Times New Roman"/>
                <a:cs typeface="Times New Roman"/>
              </a:rPr>
              <a:t> namalar</a:t>
            </a:r>
            <a:endParaRPr lang="ru-RU" sz="4800" kern="1200" dirty="0">
              <a:solidFill>
                <a:prstClr val="white"/>
              </a:solidFill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22400" y="2295357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434" y="1196752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0"/>
            <a:ext cx="81368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890270" algn="just">
              <a:spcAft>
                <a:spcPts val="0"/>
              </a:spcAft>
            </a:pPr>
            <a:r>
              <a:rPr lang="tk-TM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1196752"/>
            <a:ext cx="8640960" cy="4652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Konstitusiýasy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konstitusion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kanunlary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kanunlary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Prezidentiniň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permanlary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we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kararlary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 </a:t>
            </a:r>
            <a:endParaRPr lang="ru-RU" sz="2400" dirty="0">
              <a:latin typeface="Times New Roman"/>
              <a:ea typeface="Times New Roman"/>
            </a:endParaRPr>
          </a:p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Türkmenistanyň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Mejlisiniň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kararlary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indent="286385"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Türkrnenistanyň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Ministrler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Kabinetiniň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kararlary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;</a:t>
            </a:r>
            <a:endParaRPr lang="ru-RU" sz="2400" dirty="0">
              <a:latin typeface="Times New Roman"/>
              <a:ea typeface="Times New Roman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</a:pP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ministrlikleriň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we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beýleki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merkezi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döwlet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dolandyryş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Times New Roman"/>
                <a:cs typeface="Times New Roman"/>
              </a:rPr>
              <a:t>edaralaryň</a:t>
            </a:r>
            <a:r>
              <a:rPr lang="en-US" sz="24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namalary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;</a:t>
            </a:r>
            <a:r>
              <a:rPr lang="tk-TM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en-US" sz="2400" dirty="0" smtClean="0"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</a:pPr>
            <a:r>
              <a:rPr lang="tk-TM" sz="2400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häkimleriň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kararlary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;</a:t>
            </a:r>
            <a:r>
              <a:rPr lang="tk-TM" sz="2400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en-US" sz="2400" dirty="0" smtClean="0">
              <a:latin typeface="Times New Roman"/>
              <a:ea typeface="Times New Roman"/>
              <a:cs typeface="Times New Roman"/>
            </a:endParaRPr>
          </a:p>
          <a:p>
            <a:pPr marL="285750" lvl="0" indent="-285750">
              <a:spcAft>
                <a:spcPts val="0"/>
              </a:spcAft>
              <a:buFontTx/>
              <a:buChar char="-"/>
            </a:pPr>
            <a:r>
              <a:rPr lang="tk-TM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Geňeşleriň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  <a:cs typeface="Times New Roman"/>
              </a:rPr>
              <a:t>kararlary</a:t>
            </a:r>
            <a:r>
              <a:rPr lang="en-US" sz="24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tk-TM" sz="2400" dirty="0" smtClean="0">
              <a:latin typeface="Times New Roman"/>
              <a:ea typeface="Times New Roman"/>
              <a:cs typeface="Times New Roman"/>
            </a:endParaRPr>
          </a:p>
          <a:p>
            <a:pPr indent="270510" algn="just">
              <a:spcBef>
                <a:spcPts val="500"/>
              </a:spcBef>
              <a:spcAft>
                <a:spcPts val="0"/>
              </a:spcAft>
            </a:pPr>
            <a:r>
              <a:rPr lang="en-US" sz="2400" spc="45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Namalaýyn</a:t>
            </a:r>
            <a:r>
              <a:rPr lang="en-US" sz="2400" spc="45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45" dirty="0" err="1">
                <a:solidFill>
                  <a:srgbClr val="000000"/>
                </a:solidFill>
                <a:latin typeface="Times New Roman"/>
                <a:ea typeface="Times New Roman"/>
              </a:rPr>
              <a:t>namalaryň</a:t>
            </a:r>
            <a:r>
              <a:rPr lang="en-US" sz="2400" spc="45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sz="2400" spc="45" dirty="0" err="1">
                <a:solidFill>
                  <a:srgbClr val="000000"/>
                </a:solidFill>
                <a:latin typeface="Times New Roman"/>
                <a:ea typeface="Times New Roman"/>
              </a:rPr>
              <a:t>arasynda</a:t>
            </a:r>
            <a:r>
              <a:rPr lang="en-US" sz="2400" spc="4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esasy</a:t>
            </a:r>
            <a:r>
              <a:rPr lang="en-US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orun</a:t>
            </a:r>
            <a:r>
              <a:rPr lang="en-US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kanuna</a:t>
            </a:r>
            <a:r>
              <a:rPr lang="en-US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degişlidir</a:t>
            </a:r>
            <a:r>
              <a:rPr lang="en-US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indent="270510" algn="just">
              <a:spcBef>
                <a:spcPts val="500"/>
              </a:spcBef>
              <a:spcAft>
                <a:spcPts val="0"/>
              </a:spcAft>
            </a:pPr>
            <a:r>
              <a:rPr lang="en-US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       </a:t>
            </a:r>
            <a:r>
              <a:rPr lang="tk-TM" sz="2400" dirty="0" smtClean="0">
                <a:latin typeface="Times New Roman"/>
                <a:ea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81888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lvl="0" algn="l" eaLnBrk="1" hangingPunct="1"/>
            <a:r>
              <a:rPr lang="tk-TM" sz="2800" kern="1200" dirty="0" smtClean="0">
                <a:solidFill>
                  <a:prstClr val="white"/>
                </a:solidFill>
                <a:latin typeface="Times New Roman"/>
                <a:ea typeface="Calibri"/>
                <a:cs typeface="Times New Roman"/>
              </a:rPr>
              <a:t>   </a:t>
            </a:r>
            <a:r>
              <a:rPr lang="cs-CZ" sz="5400" kern="1200" dirty="0" smtClean="0">
                <a:latin typeface="Times New Roman"/>
                <a:ea typeface="Times New Roman"/>
                <a:cs typeface="Arial" charset="0"/>
              </a:rPr>
              <a:t>Turkmenistanyň </a:t>
            </a:r>
            <a:r>
              <a:rPr lang="tr-TR" sz="5400" kern="1200" dirty="0">
                <a:latin typeface="Times New Roman"/>
                <a:ea typeface="Times New Roman"/>
                <a:cs typeface="Arial" charset="0"/>
              </a:rPr>
              <a:t>kanunlary</a:t>
            </a:r>
            <a:r>
              <a:rPr lang="tk-TM" sz="5400" kern="1200" dirty="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en-US" sz="5400" kern="12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5400" kern="1200" dirty="0">
              <a:ea typeface="+mn-ea"/>
              <a:cs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133600"/>
            <a:ext cx="2840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801" y="1351900"/>
            <a:ext cx="8640960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332656"/>
            <a:ext cx="8640959" cy="32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14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052736"/>
            <a:ext cx="8928992" cy="6417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cs-CZ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« Türkmenistanyň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telekiçilik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işi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hakynda 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»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( 1993 ý),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raýat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kodesi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(1999ý.),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«Türkmenistanyň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Uglewodorod serişdeleri hakynda» 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8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ý.);  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oýlap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tapyşlar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senagat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nusgalary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hakynda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» (200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8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ý.); « Kici we orta telekeciligi dowlet 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tarapyndan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goldamak hakynda»  (200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8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ý.) ;</a:t>
            </a:r>
            <a:r>
              <a:rPr lang="sq-AL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 Jenaýat iş ýorediş kodeksi 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200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9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.); 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“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</a:rPr>
              <a:t>Ylmy işgäriň statusy hakyndaky”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(2009ý.);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Türkmenistanyň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zähmet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hakyndaky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kodeksi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(2009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.);«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Medeniýet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hakynda»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(2010ý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 «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Türkmenistanyň 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</a:rPr>
              <a:t>Jenaýat 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kodeksi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2010ý. );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</a:rPr>
              <a:t>Ýerine ýetiriji ýerli häkimiýet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hakynda » (2010ý. );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Turkmenistanda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adwokatura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 we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adwo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atlyk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hakynda»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(2010ý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«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Syýahatçylyk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hakynda » (2010ý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</a:rPr>
              <a:t>Turkmenistanyň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 halkara şertnamalary hakynda » (2010ý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</a:t>
            </a:r>
            <a:r>
              <a:rPr lang="ru-RU" sz="2000" dirty="0">
                <a:latin typeface="Times New Roman"/>
                <a:ea typeface="Calibri"/>
              </a:rPr>
              <a:t> «</a:t>
            </a:r>
            <a:r>
              <a:rPr lang="ru-RU" sz="2000" dirty="0" err="1">
                <a:latin typeface="Times New Roman"/>
                <a:ea typeface="Calibri"/>
              </a:rPr>
              <a:t>Awtorlyk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hukugy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we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gatyşyk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hukuklar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hakynda</a:t>
            </a:r>
            <a:r>
              <a:rPr lang="cs-CZ" sz="2000" dirty="0" smtClean="0">
                <a:latin typeface="Times New Roman"/>
                <a:ea typeface="Calibri"/>
              </a:rPr>
              <a:t>»</a:t>
            </a:r>
            <a:r>
              <a:rPr lang="en-US" sz="2000" dirty="0" smtClean="0">
                <a:latin typeface="Times New Roman"/>
                <a:ea typeface="Calibri"/>
              </a:rPr>
              <a:t> 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201</a:t>
            </a:r>
            <a:r>
              <a:rPr lang="en-US" sz="2000" dirty="0">
                <a:latin typeface="Times New Roman"/>
                <a:ea typeface="Calibri"/>
                <a:cs typeface="Times New Roman"/>
              </a:rPr>
              <a:t>2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ý.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),</a:t>
            </a:r>
            <a:r>
              <a:rPr lang="ru-RU" sz="2000" dirty="0" smtClean="0">
                <a:latin typeface="Times New Roman"/>
                <a:ea typeface="Calibri"/>
              </a:rPr>
              <a:t>«</a:t>
            </a:r>
            <a:r>
              <a:rPr lang="ru-RU" sz="2000" dirty="0" err="1">
                <a:latin typeface="Times New Roman"/>
                <a:ea typeface="Calibri"/>
              </a:rPr>
              <a:t>Syýasy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partiýarlar</a:t>
            </a:r>
            <a:r>
              <a:rPr lang="ru-RU" sz="2000" dirty="0">
                <a:latin typeface="Times New Roman"/>
                <a:ea typeface="Calibri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hakynda</a:t>
            </a:r>
            <a:r>
              <a:rPr lang="cs-CZ" sz="2000" dirty="0" smtClean="0">
                <a:latin typeface="Times New Roman"/>
                <a:ea typeface="Calibri"/>
              </a:rPr>
              <a:t>»</a:t>
            </a:r>
            <a:r>
              <a:rPr lang="tk-TM" sz="2000" dirty="0">
                <a:latin typeface="Times New Roman"/>
                <a:ea typeface="Calibri"/>
                <a:cs typeface="Times New Roman"/>
              </a:rPr>
              <a:t> (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201</a:t>
            </a:r>
            <a:r>
              <a:rPr lang="en-US" sz="2000" dirty="0" smtClean="0">
                <a:latin typeface="Times New Roman"/>
                <a:ea typeface="Calibri"/>
                <a:cs typeface="Times New Roman"/>
              </a:rPr>
              <a:t>2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ý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.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),</a:t>
            </a:r>
            <a:r>
              <a:rPr lang="tk-TM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Turkmenistanyň  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</a:rPr>
              <a:t>senagatçylyk telekiçiler birleşmeleri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</a:rPr>
              <a:t> hakynda» 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«Türkmenistanyň 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raýatlygy hakynda» 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201</a:t>
            </a:r>
            <a:r>
              <a:rPr lang="tr-TR" sz="2000" dirty="0" smtClean="0">
                <a:latin typeface="Times New Roman"/>
                <a:ea typeface="Calibri"/>
                <a:cs typeface="Times New Roman"/>
              </a:rPr>
              <a:t>3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ý.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),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 «</a:t>
            </a:r>
            <a:r>
              <a:rPr lang="ru-RU" sz="2000" dirty="0" err="1">
                <a:latin typeface="Times New Roman"/>
                <a:ea typeface="Calibri"/>
                <a:cs typeface="Times New Roman"/>
              </a:rPr>
              <a:t>Bilim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 smtClean="0">
                <a:latin typeface="Times New Roman"/>
                <a:ea typeface="Calibri"/>
                <a:cs typeface="Times New Roman"/>
              </a:rPr>
              <a:t>hakynda</a:t>
            </a:r>
            <a:r>
              <a:rPr lang="en-US" sz="2000" dirty="0" smtClean="0">
                <a:latin typeface="Times New Roman"/>
                <a:ea typeface="Calibri"/>
                <a:cs typeface="Times New Roman"/>
              </a:rPr>
              <a:t>»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(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201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.);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T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ebigaty goramak</a:t>
            </a:r>
            <a:r>
              <a:rPr lang="uz-Cyrl-UZ" sz="2000" dirty="0">
                <a:latin typeface="Times New Roman"/>
                <a:ea typeface="Calibri"/>
                <a:cs typeface="Times New Roman"/>
              </a:rPr>
              <a:t> hakynda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»</a:t>
            </a:r>
            <a:r>
              <a:rPr lang="en-US" sz="2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(201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ý.);</a:t>
            </a:r>
            <a:r>
              <a:rPr lang="cs-CZ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Calibri"/>
              </a:rPr>
              <a:t>Türkmenistanyň</a:t>
            </a:r>
            <a:r>
              <a:rPr lang="az-Latn-AZ" sz="2000" dirty="0">
                <a:latin typeface="Times New Roman"/>
                <a:ea typeface="Calibri"/>
              </a:rPr>
              <a:t> saýlaw </a:t>
            </a:r>
            <a:r>
              <a:rPr lang="az-Latn-AZ" sz="2000" dirty="0" smtClean="0">
                <a:latin typeface="Times New Roman"/>
                <a:ea typeface="Calibri"/>
              </a:rPr>
              <a:t>kodeksi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(201</a:t>
            </a:r>
            <a:r>
              <a:rPr lang="tk-TM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ý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.);</a:t>
            </a:r>
            <a:r>
              <a:rPr lang="en-US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 </a:t>
            </a:r>
            <a:r>
              <a:rPr lang="cs-CZ" sz="2000" dirty="0" smtClean="0">
                <a:latin typeface="Times New Roman"/>
                <a:ea typeface="Calibri"/>
              </a:rPr>
              <a:t> </a:t>
            </a:r>
            <a:r>
              <a:rPr lang="cs-CZ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Ýerasty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baýlyklar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hakynda</a:t>
            </a:r>
            <a:r>
              <a:rPr lang="cs-CZ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(201</a:t>
            </a:r>
            <a:r>
              <a:rPr lang="tk-TM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4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ý.)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ru-RU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cs-CZ" sz="2000" dirty="0">
                <a:latin typeface="Times New Roman" pitchFamily="18" charset="0"/>
                <a:ea typeface="Calibri"/>
                <a:cs typeface="Times New Roman" pitchFamily="18" charset="0"/>
              </a:rPr>
              <a:t>D</a:t>
            </a:r>
            <a:r>
              <a:rPr lang="ru-RU" sz="2000" dirty="0">
                <a:latin typeface="Times New Roman" pitchFamily="18" charset="0"/>
                <a:ea typeface="Calibri"/>
                <a:cs typeface="Times New Roman" pitchFamily="18" charset="0"/>
              </a:rPr>
              <a:t>ö</a:t>
            </a:r>
            <a:r>
              <a:rPr lang="cs-CZ" sz="2000" dirty="0">
                <a:latin typeface="Times New Roman" pitchFamily="18" charset="0"/>
                <a:ea typeface="Calibri"/>
                <a:cs typeface="Times New Roman" pitchFamily="18" charset="0"/>
              </a:rPr>
              <a:t>wlet ylmy tehniki sy</a:t>
            </a:r>
            <a:r>
              <a:rPr lang="sq-AL" sz="2000" dirty="0">
                <a:latin typeface="Times New Roman" pitchFamily="18" charset="0"/>
                <a:ea typeface="Calibri"/>
                <a:cs typeface="Times New Roman" pitchFamily="18" charset="0"/>
              </a:rPr>
              <a:t>ýasaty </a:t>
            </a:r>
            <a:r>
              <a:rPr lang="uz-Cyrl-UZ" sz="2000" dirty="0">
                <a:latin typeface="Times New Roman" pitchFamily="18" charset="0"/>
                <a:ea typeface="Calibri"/>
                <a:cs typeface="Times New Roman" pitchFamily="18" charset="0"/>
              </a:rPr>
              <a:t>hakynda</a:t>
            </a:r>
            <a:r>
              <a:rPr lang="cs-CZ" sz="2000" dirty="0" smtClean="0">
                <a:latin typeface="Times New Roman"/>
                <a:ea typeface="Calibri"/>
                <a:cs typeface="Times New Roman"/>
              </a:rPr>
              <a:t>»</a:t>
            </a:r>
            <a:r>
              <a:rPr lang="tr-TR" sz="2000" dirty="0">
                <a:solidFill>
                  <a:srgbClr val="000000"/>
                </a:solidFill>
                <a:latin typeface="Times New Roman"/>
                <a:ea typeface="Times New Roman"/>
              </a:rPr>
              <a:t> (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201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ý.)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Raýatlaryň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aglygy goramak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hakynda»</a:t>
            </a: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201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</a:t>
            </a:r>
            <a:r>
              <a:rPr lang="tr-TR" sz="20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 smtClean="0">
                <a:solidFill>
                  <a:srgbClr val="303030"/>
                </a:solidFill>
                <a:latin typeface="Times New Roman"/>
                <a:cs typeface="Times New Roman"/>
              </a:rPr>
              <a:t> 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«</a:t>
            </a:r>
            <a:r>
              <a:rPr lang="sq-AL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E</a:t>
            </a:r>
            <a:r>
              <a:rPr lang="ru-RU" sz="20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ýeçilik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hakynda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»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(201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ý.)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b="1" dirty="0">
                <a:solidFill>
                  <a:srgbClr val="303030"/>
                </a:solidFill>
                <a:latin typeface="Times New Roman"/>
                <a:cs typeface="Times New Roman"/>
              </a:rPr>
              <a:t> 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Jebir 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çekenleriň, şaýatlaryň we </a:t>
            </a:r>
            <a:r>
              <a:rPr lang="cs-CZ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jenaýat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k-SK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kazyýet önümçiligin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e gaýry 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gatnaşyjylaryň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döwlet </a:t>
            </a:r>
            <a:r>
              <a:rPr lang="sq-AL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goragy hakynda</a:t>
            </a:r>
            <a:r>
              <a:rPr lang="en-US" sz="2000" dirty="0">
                <a:solidFill>
                  <a:srgbClr val="30303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k-TM" sz="2000" dirty="0" smtClean="0">
                <a:solidFill>
                  <a:srgbClr val="303030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sq-AL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201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6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ý.)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we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beýleki</a:t>
            </a:r>
            <a:r>
              <a:rPr lang="ru-RU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kanunlar</a:t>
            </a:r>
            <a:r>
              <a:rPr lang="tk-TM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tk-TM" sz="2000" dirty="0" smtClean="0">
                <a:latin typeface="Times New Roman"/>
                <a:ea typeface="Calibri"/>
                <a:cs typeface="Times New Roman"/>
              </a:rPr>
              <a:t> 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r>
              <a:rPr lang="tr-TR" sz="2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000" dirty="0" err="1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205771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720" y="38100"/>
            <a:ext cx="8172726" cy="972418"/>
          </a:xfrm>
        </p:spPr>
        <p:txBody>
          <a:bodyPr/>
          <a:lstStyle/>
          <a:p>
            <a:pPr eaLnBrk="1" hangingPunct="1"/>
            <a:r>
              <a:rPr lang="tk-TM" sz="2800" b="1" dirty="0" smtClean="0">
                <a:solidFill>
                  <a:prstClr val="white"/>
                </a:solidFill>
              </a:rPr>
              <a:t/>
            </a:r>
            <a:br>
              <a:rPr lang="tk-TM" sz="2800" b="1" dirty="0" smtClean="0">
                <a:solidFill>
                  <a:prstClr val="white"/>
                </a:solidFill>
              </a:rPr>
            </a:br>
            <a:r>
              <a:rPr lang="tr-TR" sz="2800" b="1" dirty="0" smtClean="0">
                <a:solidFill>
                  <a:prstClr val="white"/>
                </a:solidFill>
              </a:rPr>
              <a:t>Kadalaşdyryş </a:t>
            </a:r>
            <a:r>
              <a:rPr lang="en-US" sz="2800" b="1" dirty="0" err="1">
                <a:solidFill>
                  <a:prstClr val="white"/>
                </a:solidFill>
              </a:rPr>
              <a:t>wezipesini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berjaý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tr-TR" sz="2800" b="1" dirty="0">
                <a:solidFill>
                  <a:prstClr val="white"/>
                </a:solidFill>
              </a:rPr>
              <a:t>edende hukuk </a:t>
            </a:r>
            <a:r>
              <a:rPr lang="tk-TM" sz="2800" b="1" dirty="0">
                <a:solidFill>
                  <a:prstClr val="white"/>
                </a:solidFill>
              </a:rPr>
              <a:t> </a:t>
            </a:r>
            <a:r>
              <a:rPr lang="tr-TR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kadalarynyň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en-US" sz="2800" b="1" dirty="0" err="1">
                <a:solidFill>
                  <a:prstClr val="white"/>
                </a:solidFill>
              </a:rPr>
              <a:t>üsti</a:t>
            </a:r>
            <a:r>
              <a:rPr lang="en-US" sz="2800" b="1" dirty="0">
                <a:solidFill>
                  <a:prstClr val="white"/>
                </a:solidFill>
              </a:rPr>
              <a:t> </a:t>
            </a:r>
            <a:r>
              <a:rPr lang="tr-TR" sz="2800" b="1" dirty="0">
                <a:solidFill>
                  <a:prstClr val="white"/>
                </a:solidFill>
              </a:rPr>
              <a:t>bilen </a:t>
            </a:r>
            <a:r>
              <a:rPr lang="tk-TM" sz="2800" b="1" dirty="0">
                <a:solidFill>
                  <a:prstClr val="white"/>
                </a:solidFill>
              </a:rPr>
              <a:t>  </a:t>
            </a:r>
            <a:r>
              <a:rPr lang="tk-TM" sz="2800" b="1" kern="12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200" b="1" kern="12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sz="3200" b="1" kern="12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sz="3200" b="1" dirty="0" smtClean="0"/>
              <a:t> </a:t>
            </a:r>
            <a:endParaRPr lang="en-US" sz="3200" b="1" dirty="0">
              <a:latin typeface="+mn-lt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644008" y="1656660"/>
            <a:ext cx="0" cy="22043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265902" y="1628800"/>
            <a:ext cx="6593145" cy="141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843175" y="1642922"/>
            <a:ext cx="0" cy="5016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265902" y="1642922"/>
            <a:ext cx="0" cy="5016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56471" y="4186535"/>
            <a:ext cx="22794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109646" y="4980801"/>
            <a:ext cx="22794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23" name="Rectangle 13"/>
          <p:cNvSpPr/>
          <p:nvPr/>
        </p:nvSpPr>
        <p:spPr>
          <a:xfrm>
            <a:off x="6170444" y="2100309"/>
            <a:ext cx="2650027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Times New Roman"/>
                <a:ea typeface="Calibri"/>
              </a:rPr>
              <a:t>fiziki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şahslaryň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Times New Roman"/>
                <a:ea typeface="Calibri"/>
              </a:rPr>
              <a:t>hukuk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ýagdaýyny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berkidýär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we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üýtgedýär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3"/>
          <p:cNvSpPr/>
          <p:nvPr/>
        </p:nvSpPr>
        <p:spPr>
          <a:xfrm>
            <a:off x="6566663" y="4031388"/>
            <a:ext cx="2451177" cy="142693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k-TM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eýleki </a:t>
            </a:r>
            <a:r>
              <a:rPr lang="cs-C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jemgyýet  </a:t>
            </a:r>
            <a:r>
              <a:rPr lang="cs-C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gatnaşyklary </a:t>
            </a:r>
            <a:r>
              <a:rPr lang="tk-TM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k-TM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laşdyrýar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3"/>
          <p:cNvSpPr/>
          <p:nvPr/>
        </p:nvSpPr>
        <p:spPr>
          <a:xfrm>
            <a:off x="107504" y="4017727"/>
            <a:ext cx="2664297" cy="141049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ýuridik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şahslaryň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ygtyýarlyklarynyň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çägini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guramalaryň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ygtyýarlyklaryny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kesgitleýär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21"/>
          <p:cNvCxnSpPr/>
          <p:nvPr/>
        </p:nvCxnSpPr>
        <p:spPr>
          <a:xfrm>
            <a:off x="7792252" y="3305904"/>
            <a:ext cx="0" cy="7118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21"/>
          <p:cNvCxnSpPr/>
          <p:nvPr/>
        </p:nvCxnSpPr>
        <p:spPr>
          <a:xfrm>
            <a:off x="1265902" y="2993102"/>
            <a:ext cx="0" cy="10382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21"/>
          <p:cNvCxnSpPr/>
          <p:nvPr/>
        </p:nvCxnSpPr>
        <p:spPr>
          <a:xfrm>
            <a:off x="4644008" y="1155011"/>
            <a:ext cx="0" cy="5016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323528" y="4325034"/>
            <a:ext cx="8352927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0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n-US" sz="2000" b="1" dirty="0" smtClean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k-TM" sz="2000" b="1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1" name="Rectangle 13"/>
          <p:cNvSpPr/>
          <p:nvPr/>
        </p:nvSpPr>
        <p:spPr>
          <a:xfrm>
            <a:off x="323529" y="2141113"/>
            <a:ext cx="2736304" cy="100811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raýatlaryň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kämillik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ukyplaryny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kesgitleýär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3"/>
          <p:cNvSpPr/>
          <p:nvPr/>
        </p:nvSpPr>
        <p:spPr>
          <a:xfrm>
            <a:off x="3059832" y="4013200"/>
            <a:ext cx="3163788" cy="183016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ýuridik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faktlary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( wakalary we hereketleri)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kesgitleýär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we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hukugyň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s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ubýektleriniň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arasynda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tk-TM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Times New Roman"/>
                <a:ea typeface="Calibri"/>
              </a:rPr>
              <a:t>hukuk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aragatnaşygyny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Times New Roman"/>
                <a:ea typeface="Calibri"/>
              </a:rPr>
              <a:t>ýola</a:t>
            </a:r>
            <a:r>
              <a:rPr lang="en-US" b="1" dirty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/>
                <a:ea typeface="Calibri"/>
              </a:rPr>
              <a:t>goýýar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78815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1115616" y="116632"/>
            <a:ext cx="7344816" cy="93610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0" algn="ctr">
              <a:defRPr/>
            </a:pPr>
            <a:endParaRPr lang="af-ZA" sz="2400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Hukuk gatnaşyklarynyň döremegi üçin hukuk namalaryndan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başga-da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uridik faktlaryň bolmagy zerurdyr. Olar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bol</a:t>
            </a:r>
            <a:r>
              <a:rPr lang="tk-TM" sz="2000" b="1" dirty="0" smtClean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nýar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r>
              <a:rPr lang="en-US" sz="20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42900" algn="just" fontAlgn="auto">
              <a:spcBef>
                <a:spcPts val="0"/>
              </a:spcBef>
              <a:spcAft>
                <a:spcPts val="0"/>
              </a:spcAft>
            </a:pPr>
            <a:r>
              <a:rPr lang="tk-TM" sz="2400" b="1" dirty="0" smtClean="0">
                <a:solidFill>
                  <a:srgbClr val="AD0101"/>
                </a:solidFill>
                <a:latin typeface="Times New Roman"/>
                <a:ea typeface="Times New Roman"/>
              </a:rPr>
              <a:t>                                                                           </a:t>
            </a:r>
            <a:endParaRPr lang="ru-RU" sz="2000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grayWhite">
          <a:xfrm>
            <a:off x="1111648" y="2169172"/>
            <a:ext cx="3467161" cy="118782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hereketlere </a:t>
            </a:r>
            <a:r>
              <a:rPr lang="en-US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36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grayWhite">
          <a:xfrm>
            <a:off x="6283248" y="2239725"/>
            <a:ext cx="2448272" cy="124349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aka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lara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2612232" y="1052734"/>
            <a:ext cx="543406" cy="1116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 flipV="1">
            <a:off x="5868143" y="1052734"/>
            <a:ext cx="830211" cy="11869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grayWhite">
          <a:xfrm>
            <a:off x="310959" y="4842327"/>
            <a:ext cx="3864997" cy="79765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tk-TM" sz="1200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tk-TM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kanuna laýyk gelýan hereket </a:t>
            </a:r>
            <a:endParaRPr lang="tk-TM" sz="2400" b="1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 </a:t>
            </a:r>
            <a:r>
              <a:rPr lang="af-ZA" sz="1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1835696" y="3431694"/>
            <a:ext cx="720080" cy="1298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555776" y="3431694"/>
            <a:ext cx="3240360" cy="1298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9828584" y="4365104"/>
            <a:ext cx="266429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--</a:t>
            </a:r>
            <a:endParaRPr lang="en-US" sz="2000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008" y="1670574"/>
            <a:ext cx="4572000" cy="29129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540385" algn="just">
              <a:lnSpc>
                <a:spcPct val="115000"/>
              </a:lnSpc>
              <a:spcAft>
                <a:spcPts val="0"/>
              </a:spcAft>
            </a:pPr>
            <a:r>
              <a:rPr lang="tk-TM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2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grayWhite">
          <a:xfrm>
            <a:off x="4698984" y="4842327"/>
            <a:ext cx="4265504" cy="797650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tk-TM" sz="1200" dirty="0" smtClean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tk-TM" sz="1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kanuna laýyk gelmeýan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cs-CZ" sz="2400" dirty="0">
                <a:solidFill>
                  <a:srgbClr val="000000"/>
                </a:solidFill>
                <a:latin typeface="Times New Roman"/>
                <a:ea typeface="Times New Roman"/>
              </a:rPr>
              <a:t>hereket </a:t>
            </a:r>
            <a:endParaRPr lang="tk-TM" sz="2400" b="1" dirty="0">
              <a:solidFill>
                <a:srgbClr val="FF000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200" dirty="0" smtClean="0">
                <a:latin typeface="Times New Roman"/>
                <a:ea typeface="Times New Roman"/>
              </a:rPr>
              <a:t> </a:t>
            </a:r>
            <a:r>
              <a:rPr lang="af-ZA" sz="1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6118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344816" cy="936104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l" eaLnBrk="1" hangingPunct="1"/>
            <a:r>
              <a:rPr lang="tk-TM" sz="4800" b="1" kern="1200" dirty="0" smtClean="0">
                <a:solidFill>
                  <a:schemeClr val="tx1"/>
                </a:solidFill>
                <a:latin typeface="Times New Roman"/>
                <a:ea typeface="Calibri"/>
                <a:cs typeface="Arial" charset="0"/>
              </a:rPr>
              <a:t>    </a:t>
            </a:r>
            <a:r>
              <a:rPr lang="en-US" sz="4800" b="1" kern="1200" dirty="0" err="1" smtClean="0">
                <a:solidFill>
                  <a:schemeClr val="tx1"/>
                </a:solidFill>
                <a:latin typeface="Times New Roman"/>
                <a:ea typeface="Calibri"/>
                <a:cs typeface="Arial" charset="0"/>
              </a:rPr>
              <a:t>Hukugyň</a:t>
            </a:r>
            <a:r>
              <a:rPr lang="en-US" sz="4800" b="1" kern="1200" dirty="0" smtClean="0">
                <a:solidFill>
                  <a:schemeClr val="tx1"/>
                </a:solidFill>
                <a:latin typeface="Times New Roman"/>
                <a:ea typeface="Calibri"/>
                <a:cs typeface="Arial" charset="0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latin typeface="Times New Roman"/>
                <a:ea typeface="Calibri"/>
                <a:cs typeface="Arial" charset="0"/>
              </a:rPr>
              <a:t>wezipeleri</a:t>
            </a:r>
            <a:r>
              <a:rPr lang="en-US" sz="4800" b="1" kern="1200" dirty="0">
                <a:solidFill>
                  <a:schemeClr val="tx1"/>
                </a:solidFill>
                <a:latin typeface="Times New Roman"/>
                <a:ea typeface="Calibri"/>
                <a:cs typeface="Arial" charset="0"/>
              </a:rPr>
              <a:t> </a:t>
            </a:r>
            <a:endParaRPr lang="ru-RU" sz="4800" kern="1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1916832"/>
            <a:ext cx="3816424" cy="230425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b="1" i="1" dirty="0">
                <a:latin typeface="Times New Roman"/>
                <a:ea typeface="Calibri"/>
                <a:cs typeface="Times New Roman"/>
              </a:rPr>
              <a:t> </a:t>
            </a:r>
            <a:endParaRPr lang="tk-TM" b="1" i="1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</a:t>
            </a:r>
            <a:r>
              <a:rPr lang="tr-TR" sz="2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nandyrmak </a:t>
            </a:r>
            <a:r>
              <a:rPr lang="tr-TR" sz="28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usuly</a:t>
            </a:r>
            <a:r>
              <a:rPr lang="tr-TR" sz="28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tk-TM" sz="2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148064" y="1916832"/>
            <a:ext cx="3675980" cy="230425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ejbur </a:t>
            </a:r>
            <a:r>
              <a:rPr lang="tr-TR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ediş usuly</a:t>
            </a:r>
            <a:r>
              <a:rPr lang="tr-TR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2483768" y="126876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239272" y="126542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94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B6D73-EC26-4CFF-8772-619F4DE4C4F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8374" name="Заголовок 1"/>
          <p:cNvSpPr>
            <a:spLocks noGrp="1"/>
          </p:cNvSpPr>
          <p:nvPr/>
        </p:nvSpPr>
        <p:spPr bwMode="auto">
          <a:xfrm>
            <a:off x="1000100" y="142852"/>
            <a:ext cx="800105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  TARAPYNDAN  HASABA  ALYNMAGA  DEGIŞLI </a:t>
            </a:r>
            <a:b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BOLAN KADALAŞDYRYJY  HUKUK  NAMALAR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3" name="Овал 4"/>
          <p:cNvSpPr>
            <a:spLocks noChangeArrowheads="1"/>
          </p:cNvSpPr>
          <p:nvPr/>
        </p:nvSpPr>
        <p:spPr bwMode="auto">
          <a:xfrm>
            <a:off x="3100386" y="1296980"/>
            <a:ext cx="3165251" cy="999777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Döwlet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tarapyndan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hasaba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alynýan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kadalaşdyryjy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namalar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2" name="Прямоугольник с двумя скругленными противолежащими углами 5"/>
          <p:cNvSpPr>
            <a:spLocks/>
          </p:cNvSpPr>
          <p:nvPr/>
        </p:nvSpPr>
        <p:spPr bwMode="auto">
          <a:xfrm>
            <a:off x="285720" y="2714620"/>
            <a:ext cx="3790646" cy="2752579"/>
          </a:xfrm>
          <a:custGeom>
            <a:avLst/>
            <a:gdLst>
              <a:gd name="T0" fmla="*/ 440543 w 2870437"/>
              <a:gd name="T1" fmla="*/ 0 h 2643206"/>
              <a:gd name="T2" fmla="*/ 2870437 w 2870437"/>
              <a:gd name="T3" fmla="*/ 0 h 2643206"/>
              <a:gd name="T4" fmla="*/ 2870437 w 2870437"/>
              <a:gd name="T5" fmla="*/ 0 h 2643206"/>
              <a:gd name="T6" fmla="*/ 2870437 w 2870437"/>
              <a:gd name="T7" fmla="*/ 2202663 h 2643206"/>
              <a:gd name="T8" fmla="*/ 2429894 w 2870437"/>
              <a:gd name="T9" fmla="*/ 2643206 h 2643206"/>
              <a:gd name="T10" fmla="*/ 0 w 2870437"/>
              <a:gd name="T11" fmla="*/ 2643206 h 2643206"/>
              <a:gd name="T12" fmla="*/ 0 w 2870437"/>
              <a:gd name="T13" fmla="*/ 2643206 h 2643206"/>
              <a:gd name="T14" fmla="*/ 0 w 2870437"/>
              <a:gd name="T15" fmla="*/ 440543 h 2643206"/>
              <a:gd name="T16" fmla="*/ 440543 w 2870437"/>
              <a:gd name="T17" fmla="*/ 0 h 26432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70437"/>
              <a:gd name="T28" fmla="*/ 0 h 2643206"/>
              <a:gd name="T29" fmla="*/ 2870437 w 2870437"/>
              <a:gd name="T30" fmla="*/ 2643206 h 264320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70437" h="2643206">
                <a:moveTo>
                  <a:pt x="440543" y="0"/>
                </a:moveTo>
                <a:lnTo>
                  <a:pt x="2870437" y="0"/>
                </a:lnTo>
                <a:lnTo>
                  <a:pt x="2870437" y="2202663"/>
                </a:lnTo>
                <a:cubicBezTo>
                  <a:pt x="2870437" y="2445968"/>
                  <a:pt x="2673199" y="2643206"/>
                  <a:pt x="2429894" y="2643206"/>
                </a:cubicBezTo>
                <a:lnTo>
                  <a:pt x="0" y="2643206"/>
                </a:lnTo>
                <a:lnTo>
                  <a:pt x="0" y="440543"/>
                </a:lnTo>
                <a:cubicBezTo>
                  <a:pt x="0" y="197238"/>
                  <a:pt x="197238" y="0"/>
                  <a:pt x="440543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Raýatlaryň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hukuklaryna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azatlyklaryna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kanuny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bähbitlerine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olary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berjaý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etmegiň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kepillendirmelerine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degişli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şeýle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hem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hukuklary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azatlyklary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kanuny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bähbitleri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berjaý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etmek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üçin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täze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mehanizmini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bellýän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kadalaşdyryjy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namalar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1" name="Прямоугольник с двумя скругленными противолежащими углами 6"/>
          <p:cNvSpPr>
            <a:spLocks/>
          </p:cNvSpPr>
          <p:nvPr/>
        </p:nvSpPr>
        <p:spPr bwMode="auto">
          <a:xfrm>
            <a:off x="5857884" y="3000372"/>
            <a:ext cx="2863192" cy="1714512"/>
          </a:xfrm>
          <a:custGeom>
            <a:avLst/>
            <a:gdLst>
              <a:gd name="T0" fmla="*/ 309571 w 2136139"/>
              <a:gd name="T1" fmla="*/ 0 h 1857388"/>
              <a:gd name="T2" fmla="*/ 2136139 w 2136139"/>
              <a:gd name="T3" fmla="*/ 0 h 1857388"/>
              <a:gd name="T4" fmla="*/ 2136139 w 2136139"/>
              <a:gd name="T5" fmla="*/ 0 h 1857388"/>
              <a:gd name="T6" fmla="*/ 2136139 w 2136139"/>
              <a:gd name="T7" fmla="*/ 1547817 h 1857388"/>
              <a:gd name="T8" fmla="*/ 1826568 w 2136139"/>
              <a:gd name="T9" fmla="*/ 1857388 h 1857388"/>
              <a:gd name="T10" fmla="*/ 0 w 2136139"/>
              <a:gd name="T11" fmla="*/ 1857388 h 1857388"/>
              <a:gd name="T12" fmla="*/ 0 w 2136139"/>
              <a:gd name="T13" fmla="*/ 1857388 h 1857388"/>
              <a:gd name="T14" fmla="*/ 0 w 2136139"/>
              <a:gd name="T15" fmla="*/ 309571 h 1857388"/>
              <a:gd name="T16" fmla="*/ 309571 w 2136139"/>
              <a:gd name="T17" fmla="*/ 0 h 185738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36139"/>
              <a:gd name="T28" fmla="*/ 0 h 1857388"/>
              <a:gd name="T29" fmla="*/ 2136139 w 2136139"/>
              <a:gd name="T30" fmla="*/ 1857388 h 185738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36139" h="1857388">
                <a:moveTo>
                  <a:pt x="309571" y="0"/>
                </a:moveTo>
                <a:lnTo>
                  <a:pt x="2136139" y="0"/>
                </a:lnTo>
                <a:lnTo>
                  <a:pt x="2136139" y="1547817"/>
                </a:lnTo>
                <a:cubicBezTo>
                  <a:pt x="2136139" y="1718788"/>
                  <a:pt x="1997539" y="1857388"/>
                  <a:pt x="1826568" y="1857388"/>
                </a:cubicBezTo>
                <a:lnTo>
                  <a:pt x="0" y="1857388"/>
                </a:lnTo>
                <a:lnTo>
                  <a:pt x="0" y="309571"/>
                </a:lnTo>
                <a:cubicBezTo>
                  <a:pt x="0" y="138600"/>
                  <a:pt x="138600" y="0"/>
                  <a:pt x="309571" y="0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Pudaklaýyn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dolandyryşara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häsiýetde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bolan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kadalaşdyryjy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hukuk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namalar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0" name="Прямая со стрелкой 8"/>
          <p:cNvSpPr>
            <a:spLocks noChangeShapeType="1"/>
          </p:cNvSpPr>
          <p:nvPr/>
        </p:nvSpPr>
        <p:spPr bwMode="auto">
          <a:xfrm rot="10800000" flipV="1">
            <a:off x="1857356" y="2143116"/>
            <a:ext cx="1497540" cy="30631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369" name="Прямая со стрелкой 10"/>
          <p:cNvSpPr>
            <a:spLocks noChangeShapeType="1"/>
          </p:cNvSpPr>
          <p:nvPr/>
        </p:nvSpPr>
        <p:spPr bwMode="auto">
          <a:xfrm>
            <a:off x="5214942" y="2357430"/>
            <a:ext cx="1114644" cy="4509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2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9613</TotalTime>
  <Words>859</Words>
  <Application>Microsoft Office PowerPoint</Application>
  <PresentationFormat>Экран (4:3)</PresentationFormat>
  <Paragraphs>164</Paragraphs>
  <Slides>13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Arial Narrow</vt:lpstr>
      <vt:lpstr>Calibri</vt:lpstr>
      <vt:lpstr>Impact</vt:lpstr>
      <vt:lpstr>Times New Roman</vt:lpstr>
      <vt:lpstr>Office Theme</vt:lpstr>
      <vt:lpstr>NewsPrint</vt:lpstr>
      <vt:lpstr>1_Office Theme</vt:lpstr>
      <vt:lpstr>Bitmap Image</vt:lpstr>
      <vt:lpstr>Equation</vt:lpstr>
      <vt:lpstr>Презентация PowerPoint</vt:lpstr>
      <vt:lpstr> </vt:lpstr>
      <vt:lpstr>                    </vt:lpstr>
      <vt:lpstr>           Kadalaşdyryjy     namalar</vt:lpstr>
      <vt:lpstr>   Turkmenistanyň kanunlary    </vt:lpstr>
      <vt:lpstr> Kadalaşdyryş wezipesini berjaý edende hukuk   kadalarynyň üsti bilen      </vt:lpstr>
      <vt:lpstr>Презентация PowerPoint</vt:lpstr>
      <vt:lpstr>    Hukugyň wezipeleri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Assoc Prof Dr Fakhruldin B Mohd Hashim</dc:creator>
  <cp:lastModifiedBy>Admin</cp:lastModifiedBy>
  <cp:revision>691</cp:revision>
  <dcterms:created xsi:type="dcterms:W3CDTF">2009-07-26T01:27:44Z</dcterms:created>
  <dcterms:modified xsi:type="dcterms:W3CDTF">2020-09-12T03:56:30Z</dcterms:modified>
</cp:coreProperties>
</file>