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media/audio2.wav" ContentType="audio/x-wav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8" r:id="rId2"/>
    <p:sldId id="268" r:id="rId3"/>
    <p:sldId id="261" r:id="rId4"/>
    <p:sldId id="265" r:id="rId5"/>
    <p:sldId id="285" r:id="rId6"/>
    <p:sldId id="286" r:id="rId7"/>
    <p:sldId id="284" r:id="rId8"/>
    <p:sldId id="264" r:id="rId9"/>
    <p:sldId id="287" r:id="rId10"/>
    <p:sldId id="266" r:id="rId11"/>
    <p:sldId id="280" r:id="rId12"/>
    <p:sldId id="279" r:id="rId13"/>
    <p:sldId id="281" r:id="rId14"/>
    <p:sldId id="278" r:id="rId15"/>
    <p:sldId id="288" r:id="rId16"/>
    <p:sldId id="276" r:id="rId17"/>
    <p:sldId id="259" r:id="rId18"/>
    <p:sldId id="277" r:id="rId19"/>
    <p:sldId id="274" r:id="rId20"/>
    <p:sldId id="289" r:id="rId21"/>
    <p:sldId id="256" r:id="rId22"/>
    <p:sldId id="290" r:id="rId23"/>
    <p:sldId id="275" r:id="rId24"/>
    <p:sldId id="269" r:id="rId25"/>
    <p:sldId id="262" r:id="rId26"/>
    <p:sldId id="291" r:id="rId27"/>
  </p:sldIdLst>
  <p:sldSz cx="9144000" cy="6858000" type="screen4x3"/>
  <p:notesSz cx="6858000" cy="91440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FFFB8"/>
    <a:srgbClr val="00F491"/>
    <a:srgbClr val="C9935D"/>
    <a:srgbClr val="23FFD5"/>
    <a:srgbClr val="D6AD84"/>
    <a:srgbClr val="9DFFEC"/>
    <a:srgbClr val="00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 horzBarState="maximized">
    <p:restoredLeft sz="21239" autoAdjust="0"/>
    <p:restoredTop sz="99824" autoAdjust="0"/>
  </p:normalViewPr>
  <p:slideViewPr>
    <p:cSldViewPr>
      <p:cViewPr varScale="1">
        <p:scale>
          <a:sx n="73" d="100"/>
          <a:sy n="73" d="100"/>
        </p:scale>
        <p:origin x="654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fr-FR"/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fr-FR"/>
          </a:p>
        </p:txBody>
      </p:sp>
      <p:sp>
        <p:nvSpPr>
          <p:cNvPr id="563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63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563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fr-FR"/>
          </a:p>
        </p:txBody>
      </p:sp>
      <p:sp>
        <p:nvSpPr>
          <p:cNvPr id="563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8D967A8-7FEB-4248-9011-7C343E35225F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1071164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E87EF3-FB30-487E-B1E4-A368B9DF40B7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1069216"/>
      </p:ext>
    </p:extLst>
  </p:cSld>
  <p:clrMapOvr>
    <a:masterClrMapping/>
  </p:clrMapOvr>
  <p:transition advTm="14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FFDC6B-03A2-4799-A471-09860288C352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00161009"/>
      </p:ext>
    </p:extLst>
  </p:cSld>
  <p:clrMapOvr>
    <a:masterClrMapping/>
  </p:clrMapOvr>
  <p:transition advTm="14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95E485-0D0A-405C-A987-61CB8AC230CA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39059074"/>
      </p:ext>
    </p:extLst>
  </p:cSld>
  <p:clrMapOvr>
    <a:masterClrMapping/>
  </p:clrMapOvr>
  <p:transition advTm="14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E98400-D1A0-4EED-92E8-8E1CAFE8E676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9857920"/>
      </p:ext>
    </p:extLst>
  </p:cSld>
  <p:clrMapOvr>
    <a:masterClrMapping/>
  </p:clrMapOvr>
  <p:transition advTm="14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7EED01-5158-42B9-9A44-8228C41A2532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99383110"/>
      </p:ext>
    </p:extLst>
  </p:cSld>
  <p:clrMapOvr>
    <a:masterClrMapping/>
  </p:clrMapOvr>
  <p:transition advTm="14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91BDA1-E194-4D04-BD39-D18265DFCF72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5414359"/>
      </p:ext>
    </p:extLst>
  </p:cSld>
  <p:clrMapOvr>
    <a:masterClrMapping/>
  </p:clrMapOvr>
  <p:transition advTm="14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7C2A80-74B5-478A-9711-EDE2F67DC902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66369928"/>
      </p:ext>
    </p:extLst>
  </p:cSld>
  <p:clrMapOvr>
    <a:masterClrMapping/>
  </p:clrMapOvr>
  <p:transition advTm="14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D6C457-DFDA-4B6D-899B-8CDC22DA2C18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12115072"/>
      </p:ext>
    </p:extLst>
  </p:cSld>
  <p:clrMapOvr>
    <a:masterClrMapping/>
  </p:clrMapOvr>
  <p:transition advTm="14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80E256-CF50-4F39-9058-E7280EFA206B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4060058"/>
      </p:ext>
    </p:extLst>
  </p:cSld>
  <p:clrMapOvr>
    <a:masterClrMapping/>
  </p:clrMapOvr>
  <p:transition advTm="14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B5983D-E7BA-4BB4-83EA-50C64162932D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90188980"/>
      </p:ext>
    </p:extLst>
  </p:cSld>
  <p:clrMapOvr>
    <a:masterClrMapping/>
  </p:clrMapOvr>
  <p:transition advTm="14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BCB5C5-72CF-453B-9563-05C8E63439AB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86664777"/>
      </p:ext>
    </p:extLst>
  </p:cSld>
  <p:clrMapOvr>
    <a:masterClrMapping/>
  </p:clrMapOvr>
  <p:transition advTm="14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C9935D"/>
            </a:gs>
            <a:gs pos="100000">
              <a:srgbClr val="00F491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fr-F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fr-F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34E7A0F7-406E-4C1B-A907-21656DD338D5}" type="slidenum">
              <a:rPr lang="fr-FR"/>
              <a:pPr/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Tm="14000"/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4" Type="http://schemas.openxmlformats.org/officeDocument/2006/relationships/image" Target="../media/image18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57B41-D8F3-4AE6-92F5-89A005D76E3E}" type="slidenum">
              <a:rPr lang="fr-FR"/>
              <a:pPr/>
              <a:t>1</a:t>
            </a:fld>
            <a:endParaRPr lang="fr-FR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49" r="50000" b="72220"/>
          <a:stretch/>
        </p:blipFill>
        <p:spPr>
          <a:xfrm>
            <a:off x="251520" y="1484784"/>
            <a:ext cx="8568952" cy="51845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prstTxWarp prst="textPlain">
              <a:avLst/>
            </a:prstTxWarp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b="1" dirty="0" err="1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Dünýäniň</a:t>
            </a:r>
            <a:r>
              <a:rPr lang="en-US" b="1" dirty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mineral </a:t>
            </a:r>
            <a:r>
              <a:rPr lang="en-US" b="1" dirty="0" err="1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baýlyklary</a:t>
            </a:r>
            <a:r>
              <a:rPr lang="en-US" b="1" dirty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b="1" dirty="0" err="1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barada</a:t>
            </a:r>
            <a:r>
              <a:rPr lang="en-US" b="1" dirty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b="1" dirty="0" err="1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düşüňje</a:t>
            </a:r>
            <a:r>
              <a:rPr lang="en-US" b="1" dirty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.</a:t>
            </a:r>
            <a:br>
              <a:rPr lang="en-US" b="1" dirty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en-US" b="1" dirty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Mineral </a:t>
            </a:r>
            <a:r>
              <a:rPr lang="en-US" b="1" dirty="0" err="1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çig</a:t>
            </a:r>
            <a:r>
              <a:rPr lang="en-US" b="1" dirty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b="1" dirty="0" err="1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mallaryň</a:t>
            </a:r>
            <a:r>
              <a:rPr lang="en-US" b="1" dirty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b="1" dirty="0" err="1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gorlary</a:t>
            </a:r>
            <a:endParaRPr lang="ru-RU" b="1" dirty="0">
              <a:ln w="11430"/>
              <a:solidFill>
                <a:srgbClr val="FFC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 advTm="19326">
        <p14:vortex dir="r"/>
        <p:sndAc>
          <p:stSnd loop="1">
            <p:snd r:embed="rId3" name="135 sec Ern Cortazar - Stolen kiss.wav"/>
          </p:stSnd>
        </p:sndAc>
      </p:transition>
    </mc:Choice>
    <mc:Fallback>
      <p:transition spd="slow" advTm="19326">
        <p:fade/>
        <p:sndAc>
          <p:stSnd loop="1">
            <p:snd r:embed="rId3" name="135 sec Ern Cortazar - Stolen kis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B89DF-1822-484C-9661-0237A3F4B626}" type="slidenum">
              <a:rPr lang="fr-FR"/>
              <a:pPr/>
              <a:t>10</a:t>
            </a:fld>
            <a:endParaRPr lang="fr-FR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93" b="69695"/>
          <a:stretch/>
        </p:blipFill>
        <p:spPr>
          <a:xfrm>
            <a:off x="33164" y="116632"/>
            <a:ext cx="8943310" cy="6741368"/>
          </a:xfr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Tm="3732">
        <p:circle/>
      </p:transition>
    </mc:Choice>
    <mc:Fallback>
      <p:transition spd="slow" advTm="3732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53573-2E7B-45C3-9B61-FF89948A2391}" type="slidenum">
              <a:rPr lang="fr-FR"/>
              <a:pPr/>
              <a:t>11</a:t>
            </a:fld>
            <a:endParaRPr lang="fr-FR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89" b="27604"/>
          <a:stretch/>
        </p:blipFill>
        <p:spPr>
          <a:xfrm>
            <a:off x="156220" y="116632"/>
            <a:ext cx="8964488" cy="6597351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Tm="5735">
        <p15:prstTrans prst="fracture"/>
      </p:transition>
    </mc:Choice>
    <mc:Fallback>
      <p:transition spd="slow" advTm="5735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3D104-7FE7-4256-91A7-E8A2F4F040B2}" type="slidenum">
              <a:rPr lang="fr-FR"/>
              <a:pPr/>
              <a:t>12</a:t>
            </a:fld>
            <a:endParaRPr lang="fr-FR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622" r="48784" b="59032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Tm="7435">
        <p14:shred pattern="rectangle" dir="out"/>
      </p:transition>
    </mc:Choice>
    <mc:Fallback>
      <p:transition spd="slow" advTm="7435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7D527-0746-4F59-B971-430F3A9F5AAB}" type="slidenum">
              <a:rPr lang="fr-FR"/>
              <a:pPr/>
              <a:t>13</a:t>
            </a:fld>
            <a:endParaRPr lang="fr-FR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969" r="50978" b="42714"/>
          <a:stretch/>
        </p:blipFill>
        <p:spPr>
          <a:xfrm>
            <a:off x="107504" y="188640"/>
            <a:ext cx="8712968" cy="66693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83568" y="1700808"/>
            <a:ext cx="8229600" cy="1143000"/>
          </a:xfrm>
        </p:spPr>
        <p:txBody>
          <a:bodyPr/>
          <a:lstStyle/>
          <a:p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Peýdaly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gazylma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baýlyklardan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magdanlar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: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gara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metallurgiýanyň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magdanlary-demire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ABŞ,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Kanada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,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Russiýa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,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Braziliýa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,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Awstraliýa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we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Hytaý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,</a:t>
            </a:r>
            <a:b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marganese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–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Awstraliýa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,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Braziliýa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,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Hindistan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we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Günorta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Afrika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respublikasy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baýdyr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Hrom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, titan,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wanadiý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we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gara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metallurgiýanyň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magdanlarydyr</a:t>
            </a:r>
            <a:r>
              <a:rPr lang="en-US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C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 advTm="24296">
        <p15:prstTrans prst="curtains"/>
      </p:transition>
    </mc:Choice>
    <mc:Fallback>
      <p:transition spd="slow" advTm="24296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87370-0810-4F60-AF0C-5D0F9F7BA837}" type="slidenum">
              <a:rPr lang="fr-FR"/>
              <a:pPr/>
              <a:t>14</a:t>
            </a:fld>
            <a:endParaRPr lang="fr-FR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49948" r="1970" b="36864"/>
          <a:stretch/>
        </p:blipFill>
        <p:spPr>
          <a:xfrm>
            <a:off x="0" y="0"/>
            <a:ext cx="9144000" cy="685800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2" y="404664"/>
            <a:ext cx="8229600" cy="1143000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tk-TM" b="1" dirty="0" smtClean="0">
                <a:ln w="11430"/>
                <a:solidFill>
                  <a:srgbClr val="FF0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Dünýädäki iň gymmat almazlar</a:t>
            </a:r>
            <a:r>
              <a:rPr lang="tk-TM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.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Tm="7024">
        <p15:prstTrans prst="pageCurlDouble"/>
      </p:transition>
    </mc:Choice>
    <mc:Fallback>
      <p:transition spd="slow" advTm="7024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 16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468544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04168" y="392729"/>
            <a:ext cx="8928992" cy="3972375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Plain">
              <a:avLst>
                <a:gd name="adj" fmla="val 48031"/>
              </a:avLst>
            </a:prstTxWarp>
            <a:spAutoFit/>
          </a:bodyPr>
          <a:lstStyle/>
          <a:p>
            <a:r>
              <a:rPr lang="en-US" sz="3600" dirty="0" err="1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</a:rPr>
              <a:t>Mis</a:t>
            </a:r>
            <a:r>
              <a:rPr lang="en-US" sz="3600" dirty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</a:rPr>
              <a:t> </a:t>
            </a:r>
            <a:r>
              <a:rPr lang="en-US" sz="3600" dirty="0" err="1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</a:rPr>
              <a:t>magdany</a:t>
            </a:r>
            <a:r>
              <a:rPr lang="en-US" sz="3600" dirty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</a:rPr>
              <a:t> </a:t>
            </a:r>
            <a:r>
              <a:rPr lang="en-US" sz="3600" dirty="0">
                <a:solidFill>
                  <a:srgbClr val="FFC000"/>
                </a:solidFill>
              </a:rPr>
              <a:t>– 10 </a:t>
            </a:r>
            <a:r>
              <a:rPr lang="en-US" sz="3600" dirty="0" err="1">
                <a:solidFill>
                  <a:srgbClr val="FFC000"/>
                </a:solidFill>
              </a:rPr>
              <a:t>mln</a:t>
            </a:r>
            <a:r>
              <a:rPr lang="en-US" sz="3600" dirty="0">
                <a:solidFill>
                  <a:srgbClr val="FFC000"/>
                </a:solidFill>
              </a:rPr>
              <a:t> t </a:t>
            </a:r>
            <a:r>
              <a:rPr lang="en-US" sz="3600" dirty="0" err="1">
                <a:solidFill>
                  <a:srgbClr val="FFC000"/>
                </a:solidFill>
              </a:rPr>
              <a:t>Çili</a:t>
            </a:r>
            <a:r>
              <a:rPr lang="en-US" sz="3600" dirty="0">
                <a:solidFill>
                  <a:srgbClr val="FFC000"/>
                </a:solidFill>
              </a:rPr>
              <a:t>, ABŞ, </a:t>
            </a:r>
            <a:r>
              <a:rPr lang="en-US" sz="3600" dirty="0" err="1">
                <a:solidFill>
                  <a:srgbClr val="FFC000"/>
                </a:solidFill>
              </a:rPr>
              <a:t>Kanada</a:t>
            </a:r>
            <a:r>
              <a:rPr lang="en-US" sz="3600" dirty="0">
                <a:solidFill>
                  <a:srgbClr val="FFC000"/>
                </a:solidFill>
              </a:rPr>
              <a:t>, </a:t>
            </a:r>
            <a:r>
              <a:rPr lang="en-US" sz="3600" dirty="0" err="1">
                <a:solidFill>
                  <a:srgbClr val="FFC000"/>
                </a:solidFill>
              </a:rPr>
              <a:t>Hytaý</a:t>
            </a:r>
            <a:r>
              <a:rPr lang="en-US" sz="3600" dirty="0">
                <a:solidFill>
                  <a:srgbClr val="FFC000"/>
                </a:solidFill>
              </a:rPr>
              <a:t>, </a:t>
            </a:r>
            <a:r>
              <a:rPr lang="en-US" sz="3600" dirty="0" err="1">
                <a:solidFill>
                  <a:srgbClr val="FFC000"/>
                </a:solidFill>
              </a:rPr>
              <a:t>Indoneziýa</a:t>
            </a:r>
            <a:r>
              <a:rPr lang="en-US" sz="3600" dirty="0">
                <a:solidFill>
                  <a:srgbClr val="FFC000"/>
                </a:solidFill>
              </a:rPr>
              <a:t>, </a:t>
            </a:r>
            <a:r>
              <a:rPr lang="en-US" sz="3600" dirty="0" err="1">
                <a:solidFill>
                  <a:srgbClr val="FFC000"/>
                </a:solidFill>
              </a:rPr>
              <a:t>Zambiýa</a:t>
            </a:r>
            <a:r>
              <a:rPr lang="en-US" sz="3600" dirty="0">
                <a:solidFill>
                  <a:srgbClr val="FFC000"/>
                </a:solidFill>
              </a:rPr>
              <a:t>,</a:t>
            </a:r>
          </a:p>
          <a:p>
            <a:r>
              <a:rPr lang="en-US" sz="3600" dirty="0" err="1">
                <a:solidFill>
                  <a:srgbClr val="FFC000"/>
                </a:solidFill>
              </a:rPr>
              <a:t>Russiýa</a:t>
            </a:r>
            <a:r>
              <a:rPr lang="en-US" sz="3600" dirty="0">
                <a:solidFill>
                  <a:srgbClr val="FFC000"/>
                </a:solidFill>
              </a:rPr>
              <a:t>, Peru, </a:t>
            </a:r>
            <a:r>
              <a:rPr lang="en-US" sz="3600" dirty="0" err="1">
                <a:solidFill>
                  <a:srgbClr val="FFC000"/>
                </a:solidFill>
              </a:rPr>
              <a:t>Awstraliýa</a:t>
            </a:r>
            <a:r>
              <a:rPr lang="en-US" sz="3600" dirty="0">
                <a:solidFill>
                  <a:srgbClr val="FFC000"/>
                </a:solidFill>
              </a:rPr>
              <a:t>, </a:t>
            </a:r>
            <a:r>
              <a:rPr lang="en-US" sz="3600" dirty="0" err="1">
                <a:solidFill>
                  <a:srgbClr val="FFC000"/>
                </a:solidFill>
              </a:rPr>
              <a:t>Meksika</a:t>
            </a:r>
            <a:r>
              <a:rPr lang="en-US" sz="3600" dirty="0">
                <a:solidFill>
                  <a:srgbClr val="FFC000"/>
                </a:solidFill>
              </a:rPr>
              <a:t>, </a:t>
            </a:r>
            <a:r>
              <a:rPr lang="en-US" sz="3600" dirty="0" err="1">
                <a:solidFill>
                  <a:srgbClr val="FFC000"/>
                </a:solidFill>
              </a:rPr>
              <a:t>Gazagystan</a:t>
            </a:r>
            <a:endParaRPr lang="en-US" sz="3600" dirty="0">
              <a:solidFill>
                <a:srgbClr val="FFC000"/>
              </a:solidFill>
            </a:endParaRPr>
          </a:p>
          <a:p>
            <a:r>
              <a:rPr lang="en-US" sz="36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Sink </a:t>
            </a:r>
            <a:r>
              <a:rPr lang="en-US" sz="3600" b="1" dirty="0" err="1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arassalanan</a:t>
            </a:r>
            <a:r>
              <a:rPr lang="en-US" sz="36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 </a:t>
            </a:r>
            <a:r>
              <a:rPr lang="en-US" sz="3600" b="1" dirty="0" err="1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görnüşde</a:t>
            </a:r>
            <a:r>
              <a:rPr lang="en-US" sz="36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 </a:t>
            </a:r>
            <a:r>
              <a:rPr lang="en-US" sz="3600" dirty="0">
                <a:solidFill>
                  <a:srgbClr val="FFC000"/>
                </a:solidFill>
              </a:rPr>
              <a:t>7 </a:t>
            </a:r>
            <a:r>
              <a:rPr lang="en-US" sz="3600" dirty="0" err="1">
                <a:solidFill>
                  <a:srgbClr val="FFC000"/>
                </a:solidFill>
              </a:rPr>
              <a:t>mln</a:t>
            </a:r>
            <a:endParaRPr lang="en-US" sz="3600" dirty="0">
              <a:solidFill>
                <a:srgbClr val="FFC000"/>
              </a:solidFill>
            </a:endParaRPr>
          </a:p>
          <a:p>
            <a:r>
              <a:rPr lang="en-US" sz="3600" dirty="0" err="1">
                <a:solidFill>
                  <a:srgbClr val="FFC000"/>
                </a:solidFill>
              </a:rPr>
              <a:t>tonna</a:t>
            </a:r>
            <a:r>
              <a:rPr lang="en-US" sz="3600" dirty="0">
                <a:solidFill>
                  <a:srgbClr val="FFC000"/>
                </a:solidFill>
              </a:rPr>
              <a:t> </a:t>
            </a:r>
            <a:r>
              <a:rPr lang="en-US" sz="3600" dirty="0" err="1" smtClean="0">
                <a:solidFill>
                  <a:srgbClr val="FFC000"/>
                </a:solidFill>
              </a:rPr>
              <a:t>golaý</a:t>
            </a:r>
            <a:r>
              <a:rPr lang="tk-TM" sz="3600" dirty="0">
                <a:solidFill>
                  <a:srgbClr val="FFC000"/>
                </a:solidFill>
              </a:rPr>
              <a:t> </a:t>
            </a:r>
            <a:r>
              <a:rPr lang="en-US" sz="3600" dirty="0" err="1" smtClean="0">
                <a:solidFill>
                  <a:srgbClr val="FFC000"/>
                </a:solidFill>
              </a:rPr>
              <a:t>Hytaý</a:t>
            </a:r>
            <a:r>
              <a:rPr lang="en-US" sz="3600" dirty="0">
                <a:solidFill>
                  <a:srgbClr val="FFC000"/>
                </a:solidFill>
              </a:rPr>
              <a:t>, </a:t>
            </a:r>
            <a:r>
              <a:rPr lang="en-US" sz="3600" dirty="0" err="1">
                <a:solidFill>
                  <a:srgbClr val="FFC000"/>
                </a:solidFill>
              </a:rPr>
              <a:t>Ýaponiýa</a:t>
            </a:r>
            <a:r>
              <a:rPr lang="en-US" sz="3600" dirty="0">
                <a:solidFill>
                  <a:srgbClr val="FFC000"/>
                </a:solidFill>
              </a:rPr>
              <a:t>, </a:t>
            </a:r>
            <a:r>
              <a:rPr lang="en-US" sz="3600" dirty="0" err="1" smtClean="0">
                <a:solidFill>
                  <a:srgbClr val="FFC000"/>
                </a:solidFill>
              </a:rPr>
              <a:t>Kanada</a:t>
            </a:r>
            <a:r>
              <a:rPr lang="en-US" sz="3600" dirty="0" smtClean="0">
                <a:solidFill>
                  <a:srgbClr val="FFC000"/>
                </a:solidFill>
              </a:rPr>
              <a:t>,</a:t>
            </a:r>
            <a:r>
              <a:rPr lang="tk-TM" sz="3600" dirty="0" smtClean="0">
                <a:solidFill>
                  <a:srgbClr val="FFC000"/>
                </a:solidFill>
              </a:rPr>
              <a:t> </a:t>
            </a:r>
            <a:r>
              <a:rPr lang="en-US" sz="3600" dirty="0" smtClean="0">
                <a:solidFill>
                  <a:srgbClr val="FFC000"/>
                </a:solidFill>
              </a:rPr>
              <a:t>ABŞ</a:t>
            </a:r>
            <a:r>
              <a:rPr lang="en-US" sz="3600" dirty="0">
                <a:solidFill>
                  <a:srgbClr val="FFC000"/>
                </a:solidFill>
              </a:rPr>
              <a:t>, </a:t>
            </a:r>
            <a:r>
              <a:rPr lang="en-US" sz="3600" dirty="0" err="1" smtClean="0">
                <a:solidFill>
                  <a:srgbClr val="FFC000"/>
                </a:solidFill>
              </a:rPr>
              <a:t>Belgiýa</a:t>
            </a:r>
            <a:r>
              <a:rPr lang="en-US" sz="3600" dirty="0" smtClean="0">
                <a:solidFill>
                  <a:srgbClr val="FFC000"/>
                </a:solidFill>
              </a:rPr>
              <a:t>,</a:t>
            </a:r>
            <a:r>
              <a:rPr lang="tk-TM" sz="3600" dirty="0" smtClean="0">
                <a:solidFill>
                  <a:srgbClr val="FFC000"/>
                </a:solidFill>
              </a:rPr>
              <a:t> </a:t>
            </a:r>
            <a:r>
              <a:rPr lang="en-US" sz="3600" dirty="0" err="1" smtClean="0">
                <a:solidFill>
                  <a:srgbClr val="FFC000"/>
                </a:solidFill>
              </a:rPr>
              <a:t>Awstraliýa</a:t>
            </a:r>
            <a:endParaRPr lang="en-US" sz="3600" dirty="0">
              <a:solidFill>
                <a:srgbClr val="FFC000"/>
              </a:solidFill>
            </a:endParaRPr>
          </a:p>
          <a:p>
            <a:r>
              <a:rPr lang="fi-FI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Arassalanan gurşun</a:t>
            </a:r>
            <a:r>
              <a:rPr lang="fi-FI" sz="3600" dirty="0">
                <a:solidFill>
                  <a:srgbClr val="FFC000"/>
                </a:solidFill>
              </a:rPr>
              <a:t> - 6 mln tonna</a:t>
            </a:r>
          </a:p>
          <a:p>
            <a:r>
              <a:rPr lang="en-US" sz="3600" dirty="0" err="1" smtClean="0">
                <a:solidFill>
                  <a:srgbClr val="FFC000"/>
                </a:solidFill>
              </a:rPr>
              <a:t>Golaý</a:t>
            </a:r>
            <a:r>
              <a:rPr lang="tk-TM" sz="3600" dirty="0" smtClean="0">
                <a:solidFill>
                  <a:srgbClr val="FFC000"/>
                </a:solidFill>
              </a:rPr>
              <a:t> </a:t>
            </a:r>
            <a:r>
              <a:rPr lang="en-US" sz="3600" dirty="0" smtClean="0">
                <a:solidFill>
                  <a:srgbClr val="FFC000"/>
                </a:solidFill>
              </a:rPr>
              <a:t>ABŞ </a:t>
            </a:r>
            <a:r>
              <a:rPr lang="en-US" sz="3600" dirty="0">
                <a:solidFill>
                  <a:srgbClr val="FFC000"/>
                </a:solidFill>
              </a:rPr>
              <a:t>(1 </a:t>
            </a:r>
            <a:r>
              <a:rPr lang="en-US" sz="3600" dirty="0" err="1">
                <a:solidFill>
                  <a:srgbClr val="FFC000"/>
                </a:solidFill>
              </a:rPr>
              <a:t>mln</a:t>
            </a:r>
            <a:r>
              <a:rPr lang="en-US" sz="3600" dirty="0">
                <a:solidFill>
                  <a:srgbClr val="FFC000"/>
                </a:solidFill>
              </a:rPr>
              <a:t> t </a:t>
            </a:r>
            <a:r>
              <a:rPr lang="en-US" sz="3600" dirty="0" err="1">
                <a:solidFill>
                  <a:srgbClr val="FFC000"/>
                </a:solidFill>
              </a:rPr>
              <a:t>gowrak</a:t>
            </a:r>
            <a:r>
              <a:rPr lang="en-US" sz="3600" dirty="0">
                <a:solidFill>
                  <a:srgbClr val="FFC000"/>
                </a:solidFill>
              </a:rPr>
              <a:t>), </a:t>
            </a:r>
            <a:r>
              <a:rPr lang="en-US" sz="3600" dirty="0" err="1">
                <a:solidFill>
                  <a:srgbClr val="FFC000"/>
                </a:solidFill>
              </a:rPr>
              <a:t>Hytaý</a:t>
            </a:r>
            <a:r>
              <a:rPr lang="en-US" sz="3600" dirty="0">
                <a:solidFill>
                  <a:srgbClr val="FFC000"/>
                </a:solidFill>
              </a:rPr>
              <a:t>, </a:t>
            </a:r>
            <a:r>
              <a:rPr lang="en-US" sz="3600" dirty="0" err="1">
                <a:solidFill>
                  <a:srgbClr val="FFC000"/>
                </a:solidFill>
              </a:rPr>
              <a:t>Ýaponiýa</a:t>
            </a:r>
            <a:r>
              <a:rPr lang="en-US" sz="3600" dirty="0">
                <a:solidFill>
                  <a:srgbClr val="FFC000"/>
                </a:solidFill>
              </a:rPr>
              <a:t>, GFR</a:t>
            </a:r>
            <a:r>
              <a:rPr lang="en-US" sz="3600" dirty="0" smtClean="0">
                <a:solidFill>
                  <a:srgbClr val="FFC000"/>
                </a:solidFill>
              </a:rPr>
              <a:t>, </a:t>
            </a:r>
            <a:r>
              <a:rPr lang="en-US" sz="3600" dirty="0" err="1" smtClean="0"/>
              <a:t>Respublikasy</a:t>
            </a:r>
            <a:r>
              <a:rPr lang="en-US" sz="3600" dirty="0"/>
              <a:t>, </a:t>
            </a:r>
            <a:r>
              <a:rPr lang="en-US" sz="3600" dirty="0" err="1"/>
              <a:t>Fransiýa</a:t>
            </a:r>
            <a:r>
              <a:rPr lang="en-US" sz="3600" dirty="0"/>
              <a:t>, Niger</a:t>
            </a:r>
            <a:endParaRPr lang="ru-RU" sz="3600" b="1" i="1" cap="none" spc="0" dirty="0">
              <a:ln w="1905"/>
              <a:solidFill>
                <a:srgbClr val="FFC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061663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Tm="31601">
        <p14:wheelReverse spokes="1"/>
      </p:transition>
    </mc:Choice>
    <mc:Fallback>
      <p:transition spd="slow" advTm="3160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7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6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5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4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44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5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53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993C5-269D-4540-9EF3-2BAD53B8147F}" type="slidenum">
              <a:rPr lang="fr-FR"/>
              <a:pPr/>
              <a:t>16</a:t>
            </a:fld>
            <a:endParaRPr lang="fr-FR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870" r="48784" b="17222"/>
          <a:stretch/>
        </p:blipFill>
        <p:spPr>
          <a:xfrm>
            <a:off x="10368" y="0"/>
            <a:ext cx="9026128" cy="68240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prstTxWarp prst="textPlain">
              <a:avLst/>
            </a:prstTxWarp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tk-TM" b="1" dirty="0" smtClean="0">
                <a:ln w="11430"/>
                <a:solidFill>
                  <a:srgbClr val="FFC000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Dünýädäki iň gymmat briliantlar</a:t>
            </a:r>
            <a:endParaRPr lang="ru-RU" b="1" dirty="0">
              <a:ln w="11430"/>
              <a:solidFill>
                <a:srgbClr val="FFC000"/>
              </a:soli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 advTm="9680">
        <p14:vortex dir="u"/>
      </p:transition>
    </mc:Choice>
    <mc:Fallback>
      <p:transition spd="slow" advTm="968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F851D-5F1D-4144-A490-A40C7FEB6301}" type="slidenum">
              <a:rPr lang="fr-FR"/>
              <a:pPr/>
              <a:t>17</a:t>
            </a:fld>
            <a:endParaRPr lang="fr-FR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46" t="55297" r="1753" b="17572"/>
          <a:stretch/>
        </p:blipFill>
        <p:spPr>
          <a:xfrm>
            <a:off x="107504" y="116632"/>
            <a:ext cx="4896544" cy="64807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19630" b="50000"/>
          <a:stretch/>
        </p:blipFill>
        <p:spPr>
          <a:xfrm>
            <a:off x="5004048" y="177056"/>
            <a:ext cx="3995935" cy="62646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 advTm="3019">
        <p14:glitter pattern="hexagon"/>
      </p:transition>
    </mc:Choice>
    <mc:Fallback>
      <p:transition spd="slow" advTm="3019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F8860-608D-489B-B3B5-F2866BFD82D9}" type="slidenum">
              <a:rPr lang="fr-FR"/>
              <a:pPr/>
              <a:t>18</a:t>
            </a:fld>
            <a:endParaRPr lang="fr-FR"/>
          </a:p>
        </p:txBody>
      </p:sp>
      <p:sp>
        <p:nvSpPr>
          <p:cNvPr id="40965" name="Rectangle 5"/>
          <p:cNvSpPr>
            <a:spLocks noGrp="1" noChangeArrowheads="1"/>
          </p:cNvSpPr>
          <p:nvPr>
            <p:ph type="title"/>
          </p:nvPr>
        </p:nvSpPr>
        <p:spPr>
          <a:xfrm>
            <a:off x="251520" y="116632"/>
            <a:ext cx="8784976" cy="549275"/>
          </a:xfrm>
        </p:spPr>
        <p:txBody>
          <a:bodyPr>
            <a:prstTxWarp prst="textPlain">
              <a:avLst/>
            </a:prstTxWarp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tk-TM" sz="2800" b="1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Magdanlaryň gazlyp alnyşy</a:t>
            </a:r>
            <a:endParaRPr lang="fr-FR" sz="2800" b="1" dirty="0">
              <a:ln w="11430"/>
              <a:solidFill>
                <a:srgbClr val="FF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93" t="47703" r="145" b="38267"/>
          <a:stretch/>
        </p:blipFill>
        <p:spPr>
          <a:xfrm>
            <a:off x="323528" y="980728"/>
            <a:ext cx="8712968" cy="5688632"/>
          </a:xfrm>
          <a:prstGeom prst="rect">
            <a:avLst/>
          </a:prstGeom>
          <a:ln>
            <a:noFill/>
          </a:ln>
          <a:effectLst>
            <a:glow rad="228600">
              <a:srgbClr val="C00000">
                <a:alpha val="40000"/>
              </a:srgbClr>
            </a:glow>
            <a:softEdge rad="112500"/>
          </a:effectLst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Tm="8050">
        <p15:prstTrans prst="fracture"/>
      </p:transition>
    </mc:Choice>
    <mc:Fallback>
      <p:transition spd="slow" advTm="805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09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09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09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096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096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096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096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096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096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096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096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9D5C6-7812-49BD-BBD8-17E68DC7C4EF}" type="slidenum">
              <a:rPr lang="fr-FR"/>
              <a:pPr/>
              <a:t>19</a:t>
            </a:fld>
            <a:endParaRPr lang="fr-FR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6" t="48263" r="50609" b="39789"/>
          <a:stretch/>
        </p:blipFill>
        <p:spPr>
          <a:xfrm>
            <a:off x="0" y="-99392"/>
            <a:ext cx="9144000" cy="71287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2" y="4149080"/>
            <a:ext cx="8229600" cy="1143000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tk-TM" b="1" i="1" spc="50" dirty="0" smtClean="0">
                <a:ln w="11430">
                  <a:solidFill>
                    <a:srgbClr val="FF0000"/>
                  </a:solidFill>
                </a:ln>
                <a:blipFill>
                  <a:blip r:embed="rId3"/>
                  <a:tile tx="0" ty="0" sx="100000" sy="100000" flip="none" algn="tl"/>
                </a:blip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Dünýädäki  iň gymmat bahaly gülgüne reňkli almaz.</a:t>
            </a:r>
            <a:endParaRPr lang="ru-RU" b="1" i="1" spc="50" dirty="0">
              <a:ln w="11430">
                <a:solidFill>
                  <a:srgbClr val="FF0000"/>
                </a:solidFill>
              </a:ln>
              <a:blipFill>
                <a:blip r:embed="rId3"/>
                <a:tile tx="0" ty="0" sx="100000" sy="100000" flip="none" algn="tl"/>
              </a:blip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 advTm="4095">
    <p:comb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E50D7-E54B-40C0-80C2-50D0CC21E1E2}" type="slidenum">
              <a:rPr lang="fr-FR"/>
              <a:pPr/>
              <a:t>2</a:t>
            </a:fld>
            <a:endParaRPr lang="fr-FR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353" r="50769" b="68941"/>
          <a:stretch/>
        </p:blipFill>
        <p:spPr>
          <a:xfrm>
            <a:off x="0" y="116632"/>
            <a:ext cx="8927976" cy="65527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467544" y="260648"/>
            <a:ext cx="7920880" cy="138499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28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Dünýä</a:t>
            </a:r>
            <a:r>
              <a:rPr lang="en-US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28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möçberinde</a:t>
            </a:r>
            <a:r>
              <a:rPr lang="en-US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her </a:t>
            </a:r>
            <a:r>
              <a:rPr lang="en-US" sz="28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ýyl</a:t>
            </a:r>
            <a:r>
              <a:rPr lang="en-US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28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ýeriň</a:t>
            </a:r>
            <a:r>
              <a:rPr lang="en-US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2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jümmüşinden</a:t>
            </a:r>
            <a:r>
              <a:rPr lang="tk-TM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2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dürli</a:t>
            </a:r>
            <a:r>
              <a:rPr lang="en-US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mineral </a:t>
            </a:r>
            <a:r>
              <a:rPr lang="en-US" sz="28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çig</a:t>
            </a:r>
            <a:r>
              <a:rPr lang="en-US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28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mallaryň</a:t>
            </a:r>
            <a:r>
              <a:rPr lang="en-US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we </a:t>
            </a:r>
            <a:r>
              <a:rPr lang="en-US" sz="28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ýangyjyň</a:t>
            </a:r>
            <a:r>
              <a:rPr lang="en-US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100 </a:t>
            </a:r>
            <a:r>
              <a:rPr lang="en-US" sz="28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mlrd</a:t>
            </a:r>
            <a:r>
              <a:rPr lang="en-US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28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tonnasy</a:t>
            </a:r>
            <a:r>
              <a:rPr lang="en-US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28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gazylyp</a:t>
            </a:r>
            <a:r>
              <a:rPr lang="en-US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28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alynýar</a:t>
            </a:r>
            <a:r>
              <a:rPr lang="en-US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.</a:t>
            </a:r>
            <a:endParaRPr lang="ru-RU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Tm="10276">
        <p15:prstTrans prst="crush"/>
        <p:sndAc>
          <p:stSnd>
            <p:snd r:embed="rId3" name="push.wav"/>
          </p:stSnd>
        </p:sndAc>
      </p:transition>
    </mc:Choice>
    <mc:Fallback>
      <p:transition spd="slow" advTm="10276">
        <p:fade/>
        <p:sndAc>
          <p:stSnd>
            <p:snd r:embed="rId3" name="push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1" t="43213" r="-3502" b="43318"/>
          <a:stretch/>
        </p:blipFill>
        <p:spPr>
          <a:xfrm>
            <a:off x="-25028" y="116632"/>
            <a:ext cx="9853612" cy="67413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98400-D1A0-4EED-92E8-8E1CAFE8E676}" type="slidenum">
              <a:rPr lang="fr-FR" smtClean="0"/>
              <a:pPr/>
              <a:t>20</a:t>
            </a:fld>
            <a:endParaRPr lang="fr-FR"/>
          </a:p>
        </p:txBody>
      </p:sp>
      <p:sp>
        <p:nvSpPr>
          <p:cNvPr id="9" name="Прямоугольник 8"/>
          <p:cNvSpPr/>
          <p:nvPr/>
        </p:nvSpPr>
        <p:spPr>
          <a:xfrm>
            <a:off x="24780" y="476672"/>
            <a:ext cx="9361040" cy="550920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Magdan</a:t>
            </a:r>
            <a:r>
              <a:rPr lang="en-US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däl</a:t>
            </a:r>
            <a:r>
              <a:rPr lang="en-US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peýdaly</a:t>
            </a:r>
            <a:r>
              <a:rPr lang="en-US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gazylma</a:t>
            </a:r>
            <a:r>
              <a:rPr lang="en-US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baýlyklar</a:t>
            </a:r>
            <a:r>
              <a:rPr lang="en-US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-metal </a:t>
            </a:r>
            <a:r>
              <a:rPr lang="en-US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däl</a:t>
            </a:r>
            <a:r>
              <a:rPr lang="en-US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, </a:t>
            </a:r>
            <a:r>
              <a:rPr lang="en-US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ýangyç</a:t>
            </a:r>
            <a:r>
              <a:rPr lang="en-US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däl</a:t>
            </a:r>
            <a:r>
              <a:rPr lang="en-US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dag </a:t>
            </a:r>
            <a:r>
              <a:rPr lang="en-US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jynslary</a:t>
            </a:r>
            <a:r>
              <a:rPr lang="en-US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,</a:t>
            </a:r>
          </a:p>
          <a:p>
            <a:r>
              <a:rPr lang="en-US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himiýa</a:t>
            </a:r>
            <a:r>
              <a:rPr lang="en-US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senagatynyň</a:t>
            </a:r>
            <a:r>
              <a:rPr lang="en-US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çig</a:t>
            </a:r>
            <a:r>
              <a:rPr lang="en-US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mallary</a:t>
            </a:r>
            <a:r>
              <a:rPr lang="en-US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apatit</a:t>
            </a:r>
            <a:r>
              <a:rPr lang="en-US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, </a:t>
            </a:r>
            <a:r>
              <a:rPr lang="en-US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sary</a:t>
            </a:r>
            <a:r>
              <a:rPr lang="en-US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kükürt</a:t>
            </a:r>
            <a:r>
              <a:rPr lang="en-US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, </a:t>
            </a:r>
            <a:r>
              <a:rPr lang="en-US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kaliý</a:t>
            </a:r>
            <a:r>
              <a:rPr lang="en-US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we </a:t>
            </a:r>
            <a:r>
              <a:rPr lang="en-US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daş</a:t>
            </a:r>
            <a:r>
              <a:rPr lang="en-US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duzlary</a:t>
            </a:r>
            <a:r>
              <a:rPr lang="en-US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: </a:t>
            </a:r>
            <a:r>
              <a:rPr lang="en-US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gurluşyk</a:t>
            </a:r>
            <a:endParaRPr lang="en-US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r>
              <a:rPr lang="en-US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çig</a:t>
            </a:r>
            <a:r>
              <a:rPr lang="en-US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mallary</a:t>
            </a:r>
            <a:r>
              <a:rPr lang="en-US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hek</a:t>
            </a:r>
            <a:r>
              <a:rPr lang="en-US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jynslary</a:t>
            </a:r>
            <a:r>
              <a:rPr lang="en-US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, </a:t>
            </a:r>
            <a:r>
              <a:rPr lang="en-US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toýun</a:t>
            </a:r>
            <a:r>
              <a:rPr lang="en-US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, </a:t>
            </a:r>
            <a:r>
              <a:rPr lang="en-US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çägeler</a:t>
            </a:r>
            <a:r>
              <a:rPr lang="en-US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, </a:t>
            </a:r>
            <a:r>
              <a:rPr lang="en-US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granit</a:t>
            </a:r>
            <a:r>
              <a:rPr lang="en-US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, </a:t>
            </a:r>
            <a:r>
              <a:rPr lang="en-US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mermer</a:t>
            </a:r>
            <a:r>
              <a:rPr lang="en-US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, </a:t>
            </a:r>
            <a:r>
              <a:rPr lang="en-US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tuf</a:t>
            </a:r>
            <a:r>
              <a:rPr lang="en-US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we </a:t>
            </a:r>
            <a:r>
              <a:rPr lang="en-US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ş.m</a:t>
            </a:r>
            <a:r>
              <a:rPr lang="en-US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. </a:t>
            </a:r>
            <a:r>
              <a:rPr lang="en-US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metallurgiýa</a:t>
            </a:r>
            <a:endParaRPr lang="en-US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r>
              <a:rPr lang="en-US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senagaty</a:t>
            </a:r>
            <a:r>
              <a:rPr lang="en-US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üçin</a:t>
            </a:r>
            <a:r>
              <a:rPr lang="en-US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çig</a:t>
            </a:r>
            <a:r>
              <a:rPr lang="en-US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mallar-kwars</a:t>
            </a:r>
            <a:r>
              <a:rPr lang="en-US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, </a:t>
            </a:r>
            <a:r>
              <a:rPr lang="en-US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asbest</a:t>
            </a:r>
            <a:r>
              <a:rPr lang="en-US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, </a:t>
            </a:r>
            <a:r>
              <a:rPr lang="en-US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oda</a:t>
            </a:r>
            <a:r>
              <a:rPr lang="en-US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çydamly</a:t>
            </a:r>
            <a:r>
              <a:rPr lang="en-US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toýunlar</a:t>
            </a:r>
            <a:r>
              <a:rPr lang="en-US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, </a:t>
            </a:r>
            <a:r>
              <a:rPr lang="en-US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gymmat</a:t>
            </a:r>
            <a:r>
              <a:rPr lang="en-US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bahaly</a:t>
            </a:r>
            <a:endParaRPr lang="en-US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r>
              <a:rPr lang="en-US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minerallar</a:t>
            </a:r>
            <a:r>
              <a:rPr lang="en-US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we </a:t>
            </a:r>
            <a:r>
              <a:rPr lang="en-US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abatlaýyşda</a:t>
            </a:r>
            <a:r>
              <a:rPr lang="en-US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ulanylýan</a:t>
            </a:r>
            <a:r>
              <a:rPr lang="en-US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daşlar</a:t>
            </a:r>
            <a:r>
              <a:rPr lang="en-US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(</a:t>
            </a:r>
            <a:r>
              <a:rPr lang="en-US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ýaşma</a:t>
            </a:r>
            <a:r>
              <a:rPr lang="en-US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, </a:t>
            </a:r>
            <a:r>
              <a:rPr lang="en-US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almaz</a:t>
            </a:r>
            <a:r>
              <a:rPr lang="en-US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, </a:t>
            </a:r>
            <a:r>
              <a:rPr lang="en-US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rubin</a:t>
            </a:r>
            <a:r>
              <a:rPr lang="en-US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, </a:t>
            </a:r>
            <a:r>
              <a:rPr lang="en-US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malahit</a:t>
            </a:r>
            <a:r>
              <a:rPr lang="en-US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, </a:t>
            </a:r>
            <a:r>
              <a:rPr lang="en-US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hrustal</a:t>
            </a:r>
            <a:endParaRPr lang="en-US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r>
              <a:rPr lang="en-US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we </a:t>
            </a:r>
            <a:r>
              <a:rPr lang="en-US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ş.m</a:t>
            </a:r>
            <a:r>
              <a:rPr lang="en-US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.).</a:t>
            </a:r>
            <a:endParaRPr lang="ru-RU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5429258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Tm="2825">
        <p15:prstTrans prst="crush"/>
      </p:transition>
    </mc:Choice>
    <mc:Fallback>
      <p:transition spd="slow" advTm="2825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4EBBF-BC6B-402A-BADA-683CF4B19562}" type="slidenum">
              <a:rPr lang="fr-FR"/>
              <a:pPr/>
              <a:t>21</a:t>
            </a:fld>
            <a:endParaRPr lang="fr-FR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" t="66725" r="52728" b="18739"/>
          <a:stretch/>
        </p:blipFill>
        <p:spPr>
          <a:xfrm>
            <a:off x="179512" y="260648"/>
            <a:ext cx="8964488" cy="6408712"/>
          </a:xfrm>
          <a:prstGeom prst="rect">
            <a:avLst/>
          </a:prstGeom>
          <a:ln>
            <a:noFill/>
          </a:ln>
          <a:effectLst>
            <a:glow rad="228600">
              <a:srgbClr val="FF0000">
                <a:alpha val="40000"/>
              </a:srgbClr>
            </a:glow>
            <a:softEdge rad="112500"/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Tm="2095">
        <p14:ripple/>
      </p:transition>
    </mc:Choice>
    <mc:Fallback>
      <p:transition spd="slow" advTm="2095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988840"/>
            <a:ext cx="8229600" cy="3273227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XX </a:t>
            </a:r>
            <a:r>
              <a:rPr lang="en-US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asyryň</a:t>
            </a:r>
            <a:r>
              <a:rPr 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ahyryndan</a:t>
            </a:r>
            <a:r>
              <a:rPr 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başlap</a:t>
            </a:r>
            <a:r>
              <a:rPr 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dünýäde</a:t>
            </a:r>
            <a:r>
              <a:rPr 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ylymyň</a:t>
            </a:r>
            <a:r>
              <a:rPr 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gazananlary</a:t>
            </a:r>
            <a:r>
              <a:rPr 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senagat</a:t>
            </a:r>
            <a:endParaRPr lang="en-US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r>
              <a:rPr lang="en-US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pudaklaryna</a:t>
            </a:r>
            <a:r>
              <a:rPr 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ornaşdyrylyp</a:t>
            </a:r>
            <a:r>
              <a:rPr 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başlandy</a:t>
            </a:r>
            <a:r>
              <a:rPr 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, </a:t>
            </a:r>
            <a:r>
              <a:rPr lang="en-US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çig</a:t>
            </a:r>
            <a:r>
              <a:rPr 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mallar</a:t>
            </a:r>
            <a:r>
              <a:rPr 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artykmaç</a:t>
            </a:r>
            <a:r>
              <a:rPr 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öndürilse</a:t>
            </a:r>
            <a:r>
              <a:rPr 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-de </a:t>
            </a:r>
            <a:r>
              <a:rPr lang="en-US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olaryň</a:t>
            </a:r>
            <a:endParaRPr lang="en-US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r>
              <a:rPr lang="en-US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ähmiýeti</a:t>
            </a:r>
            <a:r>
              <a:rPr 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pese</a:t>
            </a:r>
            <a:r>
              <a:rPr 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düşdi</a:t>
            </a:r>
            <a:r>
              <a:rPr 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, </a:t>
            </a:r>
            <a:r>
              <a:rPr lang="en-US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ýöne</a:t>
            </a:r>
            <a:r>
              <a:rPr 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olaryň</a:t>
            </a:r>
            <a:r>
              <a:rPr 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ýerine</a:t>
            </a:r>
            <a:r>
              <a:rPr 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dag </a:t>
            </a:r>
            <a:r>
              <a:rPr lang="en-US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magdanlary</a:t>
            </a:r>
            <a:r>
              <a:rPr 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işläp</a:t>
            </a:r>
            <a:r>
              <a:rPr 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bejeriji</a:t>
            </a:r>
            <a:r>
              <a:rPr 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kärhanalaryň</a:t>
            </a:r>
            <a:endParaRPr lang="en-US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r>
              <a:rPr lang="en-US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ähmiýeti</a:t>
            </a:r>
            <a:r>
              <a:rPr 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ýokarlandy</a:t>
            </a:r>
            <a:r>
              <a:rPr 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.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98400-D1A0-4EED-92E8-8E1CAFE8E676}" type="slidenum">
              <a:rPr lang="fr-FR" smtClean="0"/>
              <a:pPr/>
              <a:t>22</a:t>
            </a:fld>
            <a:endParaRPr lang="fr-FR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889" r="50000" b="35000"/>
          <a:stretch/>
        </p:blipFill>
        <p:spPr>
          <a:xfrm>
            <a:off x="179512" y="116632"/>
            <a:ext cx="8200652" cy="18722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3722249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Tm="10225">
        <p15:prstTrans prst="airplane"/>
      </p:transition>
    </mc:Choice>
    <mc:Fallback>
      <p:transition spd="slow" advTm="10225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1CF2C-A830-407C-ABCF-E900440FBDA1}" type="slidenum">
              <a:rPr lang="fr-FR"/>
              <a:pPr/>
              <a:t>23</a:t>
            </a:fld>
            <a:endParaRPr lang="fr-FR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1" t="28622" r="53041" b="58751"/>
          <a:stretch/>
        </p:blipFill>
        <p:spPr>
          <a:xfrm>
            <a:off x="0" y="116632"/>
            <a:ext cx="9036496" cy="34137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16482" b="65740"/>
          <a:stretch/>
        </p:blipFill>
        <p:spPr>
          <a:xfrm>
            <a:off x="-108520" y="3573016"/>
            <a:ext cx="9252520" cy="32849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Tm="8551">
        <p15:prstTrans prst="drape"/>
      </p:transition>
    </mc:Choice>
    <mc:Fallback>
      <p:transition spd="slow" advTm="855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2F571-005D-4495-9451-977A8E7C3675}" type="slidenum">
              <a:rPr lang="fr-FR"/>
              <a:pPr/>
              <a:t>24</a:t>
            </a:fld>
            <a:endParaRPr lang="fr-FR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76" t="68485" b="17867"/>
          <a:stretch/>
        </p:blipFill>
        <p:spPr>
          <a:xfrm>
            <a:off x="0" y="18132"/>
            <a:ext cx="4644008" cy="67413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205" t="14260" r="1048" b="72033"/>
          <a:stretch/>
        </p:blipFill>
        <p:spPr>
          <a:xfrm>
            <a:off x="4644008" y="0"/>
            <a:ext cx="4392488" cy="66693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Tm="4803">
        <p15:prstTrans prst="crush"/>
      </p:transition>
    </mc:Choice>
    <mc:Fallback>
      <p:transition spd="slow" advTm="4803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10531-A9A3-44B9-9E5D-951DF89F8A2A}" type="slidenum">
              <a:rPr lang="fr-FR"/>
              <a:pPr/>
              <a:t>25</a:t>
            </a:fld>
            <a:endParaRPr lang="fr-FR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0" t="10944" r="49392" b="76429"/>
          <a:stretch/>
        </p:blipFill>
        <p:spPr>
          <a:xfrm>
            <a:off x="0" y="0"/>
            <a:ext cx="9324528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69776" y="1988840"/>
            <a:ext cx="8784976" cy="3108543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2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Gazylyp</a:t>
            </a:r>
            <a:r>
              <a:rPr lang="en-U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alynýan</a:t>
            </a:r>
            <a:r>
              <a:rPr lang="en-U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baýlyklaryň</a:t>
            </a:r>
            <a:r>
              <a:rPr lang="en-U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arasynda</a:t>
            </a:r>
            <a:r>
              <a:rPr lang="en-U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ýangyç-energetiki</a:t>
            </a:r>
            <a:r>
              <a:rPr lang="en-U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çeşmeler</a:t>
            </a:r>
            <a:r>
              <a:rPr lang="en-U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(</a:t>
            </a:r>
            <a:r>
              <a:rPr lang="en-US" sz="2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ikinji</a:t>
            </a:r>
            <a:r>
              <a:rPr lang="en-U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)-</a:t>
            </a:r>
            <a:r>
              <a:rPr lang="en-US" sz="2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ýangyç</a:t>
            </a:r>
            <a:endParaRPr lang="en-US" sz="2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r>
              <a:rPr lang="en-U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we </a:t>
            </a:r>
            <a:r>
              <a:rPr lang="en-US" sz="2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energiýanyň</a:t>
            </a:r>
            <a:r>
              <a:rPr lang="en-U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dürli</a:t>
            </a:r>
            <a:r>
              <a:rPr lang="en-U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görnüşiniň</a:t>
            </a:r>
            <a:r>
              <a:rPr lang="en-U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jemi</a:t>
            </a:r>
            <a:r>
              <a:rPr lang="en-U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bolup</a:t>
            </a:r>
            <a:r>
              <a:rPr lang="en-U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, </a:t>
            </a:r>
            <a:r>
              <a:rPr lang="en-US" sz="2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oňa</a:t>
            </a:r>
            <a:r>
              <a:rPr lang="en-U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nebiti</a:t>
            </a:r>
            <a:r>
              <a:rPr lang="en-U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gazyp</a:t>
            </a:r>
            <a:r>
              <a:rPr lang="en-U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alýan</a:t>
            </a:r>
            <a:r>
              <a:rPr lang="en-U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, </a:t>
            </a:r>
            <a:r>
              <a:rPr lang="en-US" sz="2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gaz</a:t>
            </a:r>
            <a:r>
              <a:rPr lang="en-U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, </a:t>
            </a:r>
            <a:r>
              <a:rPr lang="en-US" sz="2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kömür</a:t>
            </a:r>
            <a:r>
              <a:rPr lang="en-U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,</a:t>
            </a:r>
          </a:p>
          <a:p>
            <a:r>
              <a:rPr lang="en-US" sz="2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torf</a:t>
            </a:r>
            <a:r>
              <a:rPr lang="en-U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we </a:t>
            </a:r>
            <a:r>
              <a:rPr lang="en-US" sz="2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slanes</a:t>
            </a:r>
            <a:r>
              <a:rPr lang="en-U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senagaty</a:t>
            </a:r>
            <a:r>
              <a:rPr lang="en-U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, atom we </a:t>
            </a:r>
            <a:r>
              <a:rPr lang="en-US" sz="2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suw</a:t>
            </a:r>
            <a:r>
              <a:rPr lang="en-U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elektrik</a:t>
            </a:r>
            <a:r>
              <a:rPr lang="en-U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stansiýalarynyň</a:t>
            </a:r>
            <a:r>
              <a:rPr lang="en-U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hem-de </a:t>
            </a:r>
            <a:r>
              <a:rPr lang="en-US" sz="2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ýerli</a:t>
            </a:r>
            <a:r>
              <a:rPr lang="en-U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ýangyç</a:t>
            </a:r>
            <a:endParaRPr lang="en-US" sz="2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r>
              <a:rPr lang="en-US" sz="2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görnüşleri</a:t>
            </a:r>
            <a:r>
              <a:rPr lang="en-U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degişlidir</a:t>
            </a:r>
            <a:r>
              <a:rPr lang="en-U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.</a:t>
            </a:r>
            <a:endParaRPr lang="ru-RU" sz="2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Tm="8349">
        <p15:prstTrans prst="crush"/>
      </p:transition>
    </mc:Choice>
    <mc:Fallback>
      <p:transition spd="slow" advTm="8349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95536" y="945674"/>
            <a:ext cx="856895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Dünýä</a:t>
            </a:r>
            <a:r>
              <a:rPr lang="en-US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boýunça</a:t>
            </a:r>
            <a:r>
              <a:rPr lang="en-US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kömrüň</a:t>
            </a:r>
            <a:r>
              <a:rPr lang="en-US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gaty</a:t>
            </a:r>
            <a:r>
              <a:rPr lang="en-US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uly</a:t>
            </a:r>
            <a:r>
              <a:rPr lang="en-US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ähmiýeti</a:t>
            </a:r>
            <a:r>
              <a:rPr lang="en-US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bolup</a:t>
            </a:r>
            <a:r>
              <a:rPr lang="en-US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, </a:t>
            </a:r>
            <a:r>
              <a:rPr lang="en-US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ol</a:t>
            </a:r>
            <a:r>
              <a:rPr lang="en-US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ýangyç</a:t>
            </a:r>
            <a:r>
              <a:rPr lang="en-US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,</a:t>
            </a:r>
            <a:r>
              <a:rPr lang="tk-TM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energetiki</a:t>
            </a:r>
            <a:r>
              <a:rPr lang="en-US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we</a:t>
            </a:r>
          </a:p>
          <a:p>
            <a:r>
              <a:rPr lang="en-US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metallurgiýa</a:t>
            </a:r>
            <a:r>
              <a:rPr lang="en-US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senagatynda</a:t>
            </a:r>
            <a:r>
              <a:rPr lang="en-US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metallary</a:t>
            </a:r>
            <a:r>
              <a:rPr lang="en-US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eretmekde</a:t>
            </a:r>
            <a:r>
              <a:rPr lang="en-US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şol</a:t>
            </a:r>
            <a:r>
              <a:rPr lang="en-US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senagat</a:t>
            </a:r>
            <a:r>
              <a:rPr lang="en-US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kärhanalaryna</a:t>
            </a:r>
            <a:r>
              <a:rPr lang="en-US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çig</a:t>
            </a:r>
            <a:r>
              <a:rPr lang="en-US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mal</a:t>
            </a:r>
            <a:r>
              <a:rPr lang="tk-TM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bolup</a:t>
            </a:r>
            <a:r>
              <a:rPr lang="en-US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durýar</a:t>
            </a:r>
            <a:r>
              <a:rPr lang="en-US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.</a:t>
            </a:r>
            <a:r>
              <a:rPr lang="tk-TM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</a:p>
          <a:p>
            <a:r>
              <a:rPr lang="en-US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Kömrüň</a:t>
            </a:r>
            <a:r>
              <a:rPr lang="en-US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dünýäde</a:t>
            </a:r>
            <a:r>
              <a:rPr lang="en-US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anyklanan</a:t>
            </a:r>
            <a:r>
              <a:rPr lang="en-US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ätiýaçlygy</a:t>
            </a:r>
            <a:r>
              <a:rPr lang="en-US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5 </a:t>
            </a:r>
            <a:r>
              <a:rPr lang="en-US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trln</a:t>
            </a:r>
            <a:r>
              <a:rPr lang="en-US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t </a:t>
            </a:r>
            <a:r>
              <a:rPr lang="en-US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şertli</a:t>
            </a:r>
            <a:r>
              <a:rPr lang="en-US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ýangyç</a:t>
            </a:r>
            <a:r>
              <a:rPr lang="en-US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bolup</a:t>
            </a:r>
            <a:r>
              <a:rPr lang="en-US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,</a:t>
            </a:r>
          </a:p>
          <a:p>
            <a:r>
              <a:rPr lang="en-US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onuň</a:t>
            </a:r>
            <a:r>
              <a:rPr lang="en-US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52%-</a:t>
            </a:r>
            <a:r>
              <a:rPr lang="en-US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ni</a:t>
            </a:r>
            <a:r>
              <a:rPr lang="en-US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daş</a:t>
            </a:r>
            <a:r>
              <a:rPr lang="en-US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kömür</a:t>
            </a:r>
            <a:r>
              <a:rPr lang="en-US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, 48%-</a:t>
            </a:r>
            <a:r>
              <a:rPr lang="en-US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ti</a:t>
            </a:r>
            <a:r>
              <a:rPr lang="en-US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goňur</a:t>
            </a:r>
            <a:r>
              <a:rPr lang="en-US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kömür</a:t>
            </a:r>
            <a:r>
              <a:rPr lang="en-US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degişlidir</a:t>
            </a:r>
            <a:r>
              <a:rPr lang="en-US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. </a:t>
            </a:r>
            <a:r>
              <a:rPr lang="en-US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Kömrüň</a:t>
            </a:r>
            <a:r>
              <a:rPr lang="en-US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iň</a:t>
            </a:r>
            <a:r>
              <a:rPr lang="en-US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köp</a:t>
            </a:r>
            <a:r>
              <a:rPr lang="en-US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ätiýaçlygy</a:t>
            </a:r>
            <a:endParaRPr lang="en-US" b="1" dirty="0" smtClean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  <a:p>
            <a:r>
              <a:rPr lang="en-US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90%-</a:t>
            </a:r>
            <a:r>
              <a:rPr lang="en-US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ni</a:t>
            </a:r>
            <a:r>
              <a:rPr lang="en-US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Hytaý</a:t>
            </a:r>
            <a:r>
              <a:rPr lang="en-US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, ABŞ, </a:t>
            </a:r>
            <a:r>
              <a:rPr lang="en-US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Russiýa</a:t>
            </a:r>
            <a:r>
              <a:rPr lang="en-US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, </a:t>
            </a:r>
            <a:r>
              <a:rPr lang="en-US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Gazagystan</a:t>
            </a:r>
            <a:r>
              <a:rPr lang="en-US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, </a:t>
            </a:r>
            <a:r>
              <a:rPr lang="en-US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Ukraina</a:t>
            </a:r>
            <a:r>
              <a:rPr lang="en-US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, </a:t>
            </a:r>
            <a:r>
              <a:rPr lang="en-US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Günorta</a:t>
            </a:r>
            <a:r>
              <a:rPr lang="en-US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Afrika</a:t>
            </a:r>
            <a:r>
              <a:rPr lang="en-US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Respublikasy</a:t>
            </a:r>
            <a:r>
              <a:rPr lang="en-US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,</a:t>
            </a:r>
          </a:p>
          <a:p>
            <a:r>
              <a:rPr lang="en-US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Angliýa</a:t>
            </a:r>
            <a:r>
              <a:rPr lang="en-US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, </a:t>
            </a:r>
            <a:r>
              <a:rPr lang="en-US" b="1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Polşa</a:t>
            </a:r>
            <a:r>
              <a:rPr lang="en-US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, </a:t>
            </a:r>
            <a:r>
              <a:rPr lang="en-US" b="1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Awstraliýa</a:t>
            </a:r>
            <a:r>
              <a:rPr lang="en-US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, </a:t>
            </a:r>
            <a:r>
              <a:rPr lang="en-US" b="1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Polşa</a:t>
            </a:r>
            <a:r>
              <a:rPr lang="en-US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, </a:t>
            </a:r>
            <a:r>
              <a:rPr lang="en-US" b="1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Kanada</a:t>
            </a:r>
            <a:r>
              <a:rPr lang="en-US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, </a:t>
            </a:r>
            <a:r>
              <a:rPr lang="en-US" b="1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Hindistan</a:t>
            </a:r>
            <a:r>
              <a:rPr lang="en-US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, </a:t>
            </a:r>
            <a:r>
              <a:rPr lang="en-US" b="1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Indoneziýa</a:t>
            </a:r>
            <a:r>
              <a:rPr lang="en-US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, Botswana,</a:t>
            </a:r>
          </a:p>
          <a:p>
            <a:r>
              <a:rPr lang="en-US" b="1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Žimbab</a:t>
            </a:r>
            <a:r>
              <a:rPr lang="en-US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we </a:t>
            </a:r>
            <a:r>
              <a:rPr lang="en-US" b="1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Možambik</a:t>
            </a:r>
            <a:r>
              <a:rPr lang="en-US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, </a:t>
            </a:r>
            <a:r>
              <a:rPr lang="en-US" b="1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Kolumbiýa</a:t>
            </a:r>
            <a:r>
              <a:rPr lang="en-US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, </a:t>
            </a:r>
            <a:r>
              <a:rPr lang="en-US" b="1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Wenesuela</a:t>
            </a:r>
            <a:r>
              <a:rPr lang="en-US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b="1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döwletlerinde</a:t>
            </a:r>
            <a:r>
              <a:rPr lang="en-US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b="1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jemlenendir</a:t>
            </a:r>
            <a:r>
              <a:rPr lang="en-US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.</a:t>
            </a:r>
          </a:p>
          <a:p>
            <a:r>
              <a:rPr lang="en-US" b="1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Soňky</a:t>
            </a:r>
            <a:r>
              <a:rPr lang="en-US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b="1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ylmy</a:t>
            </a:r>
            <a:r>
              <a:rPr lang="en-US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b="1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maglumatlara</a:t>
            </a:r>
            <a:r>
              <a:rPr lang="en-US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b="1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görä</a:t>
            </a:r>
            <a:r>
              <a:rPr lang="en-US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b="1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Ýer</a:t>
            </a:r>
            <a:r>
              <a:rPr lang="en-US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b="1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togalagynda</a:t>
            </a:r>
            <a:r>
              <a:rPr lang="en-US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4 </a:t>
            </a:r>
            <a:r>
              <a:rPr lang="en-US" b="1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mlrd</a:t>
            </a:r>
            <a:r>
              <a:rPr lang="en-US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t </a:t>
            </a:r>
            <a:r>
              <a:rPr lang="en-US" b="1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ýakyn</a:t>
            </a:r>
            <a:r>
              <a:rPr lang="en-US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b="1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kömür</a:t>
            </a:r>
            <a:endParaRPr lang="en-US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  <a:p>
            <a:r>
              <a:rPr lang="en-US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gazylyp</a:t>
            </a:r>
            <a:r>
              <a:rPr lang="en-US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alynýar</a:t>
            </a:r>
            <a:endParaRPr lang="ru-RU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1108437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Tm="41226">
        <p15:prstTrans prst="airplane"/>
      </p:transition>
    </mc:Choice>
    <mc:Fallback>
      <p:transition spd="slow" advTm="41226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41B1A-E70D-41EC-BC5E-A012465238A3}" type="slidenum">
              <a:rPr lang="fr-FR"/>
              <a:pPr/>
              <a:t>3</a:t>
            </a:fld>
            <a:endParaRPr lang="fr-FR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918" r="50608" b="51455"/>
          <a:stretch/>
        </p:blipFill>
        <p:spPr>
          <a:xfrm>
            <a:off x="190724" y="116632"/>
            <a:ext cx="8919492" cy="64807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Tm="1812">
        <p15:prstTrans prst="peelOff"/>
      </p:transition>
    </mc:Choice>
    <mc:Fallback>
      <p:transition spd="slow" advTm="1812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D876B-B7D0-42A2-A3DF-F7C3BED63EF7}" type="slidenum">
              <a:rPr lang="fr-FR"/>
              <a:pPr/>
              <a:t>4</a:t>
            </a:fld>
            <a:endParaRPr lang="fr-FR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912" r="51216" b="34619"/>
          <a:stretch/>
        </p:blipFill>
        <p:spPr>
          <a:xfrm>
            <a:off x="179512" y="116632"/>
            <a:ext cx="4608512" cy="64087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6" t="32037" r="50000" b="52778"/>
          <a:stretch/>
        </p:blipFill>
        <p:spPr>
          <a:xfrm>
            <a:off x="4860032" y="116632"/>
            <a:ext cx="4104456" cy="64087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 advTm="9151">
        <p14:glitter pattern="hexagon"/>
      </p:transition>
    </mc:Choice>
    <mc:Fallback>
      <p:transition spd="slow" advTm="915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88" r="48784" b="72220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98400-D1A0-4EED-92E8-8E1CAFE8E676}" type="slidenum">
              <a:rPr lang="fr-FR" smtClean="0"/>
              <a:pPr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2668202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Tm="5959">
        <p15:prstTrans prst="prestige"/>
      </p:transition>
    </mc:Choice>
    <mc:Fallback>
      <p:transition spd="slow" advTm="5959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07504" y="332656"/>
            <a:ext cx="6696744" cy="4464496"/>
          </a:xfrm>
          <a:prstGeom prst="rect">
            <a:avLst/>
          </a:prstGeom>
        </p:spPr>
        <p:txBody>
          <a:bodyPr>
            <a:prstTxWarp prst="textPlain">
              <a:avLst>
                <a:gd name="adj" fmla="val 50438"/>
              </a:avLst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b="1" dirty="0" err="1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Dünýäniň</a:t>
            </a:r>
            <a:r>
              <a:rPr lang="en-US" b="1" dirty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b="1" dirty="0" err="1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senagatynyň</a:t>
            </a:r>
            <a:r>
              <a:rPr lang="en-US" b="1" dirty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mineral </a:t>
            </a:r>
            <a:r>
              <a:rPr lang="en-US" b="1" dirty="0" err="1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çig</a:t>
            </a:r>
            <a:r>
              <a:rPr lang="en-US" b="1" dirty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b="1" dirty="0" err="1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mallara</a:t>
            </a:r>
            <a:r>
              <a:rPr lang="en-US" b="1" dirty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b="1" dirty="0" err="1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bolan</a:t>
            </a:r>
            <a:r>
              <a:rPr lang="en-US" b="1" dirty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b="1" dirty="0" err="1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islegi</a:t>
            </a:r>
            <a:r>
              <a:rPr lang="en-US" b="1" dirty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b="1" dirty="0" err="1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ýyldan-ýyla</a:t>
            </a:r>
            <a:r>
              <a:rPr lang="en-US" b="1" dirty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b="1" dirty="0" err="1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artýar</a:t>
            </a:r>
            <a:r>
              <a:rPr lang="en-US" b="1" dirty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.</a:t>
            </a:r>
          </a:p>
          <a:p>
            <a:r>
              <a:rPr lang="en-US" b="1" dirty="0" err="1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Çig</a:t>
            </a:r>
            <a:r>
              <a:rPr lang="en-US" b="1" dirty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b="1" dirty="0" err="1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mallaryň</a:t>
            </a:r>
            <a:r>
              <a:rPr lang="en-US" b="1" dirty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b="1" dirty="0" err="1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dürli</a:t>
            </a:r>
            <a:r>
              <a:rPr lang="en-US" b="1" dirty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b="1" dirty="0" err="1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görnüşine</a:t>
            </a:r>
            <a:r>
              <a:rPr lang="en-US" b="1" dirty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b="1" dirty="0" err="1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isleg</a:t>
            </a:r>
            <a:r>
              <a:rPr lang="en-US" b="1" dirty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b="1" dirty="0" err="1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aýratynda</a:t>
            </a:r>
            <a:r>
              <a:rPr lang="en-US" b="1" dirty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b="1" dirty="0" err="1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ykdysady</a:t>
            </a:r>
            <a:r>
              <a:rPr lang="en-US" b="1" dirty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b="1" dirty="0" err="1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taýdan</a:t>
            </a:r>
            <a:r>
              <a:rPr lang="en-US" b="1" dirty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b="1" dirty="0" err="1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ýokary</a:t>
            </a:r>
            <a:r>
              <a:rPr lang="en-US" b="1" dirty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derejede</a:t>
            </a:r>
            <a:r>
              <a:rPr lang="tk-TM" b="1" dirty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sv-SE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ösen </a:t>
            </a:r>
            <a:r>
              <a:rPr lang="sv-SE" b="1" dirty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döwletlerde has hem duýulýar.</a:t>
            </a:r>
            <a:endParaRPr lang="ru-RU" b="1" dirty="0">
              <a:ln w="11430"/>
              <a:solidFill>
                <a:srgbClr val="FFFF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223" r="50000" b="21296"/>
          <a:stretch/>
        </p:blipFill>
        <p:spPr>
          <a:xfrm>
            <a:off x="6264460" y="2996952"/>
            <a:ext cx="2879540" cy="33043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1289498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Tm="18797">
        <p15:prstTrans prst="crush"/>
      </p:transition>
    </mc:Choice>
    <mc:Fallback>
      <p:transition spd="slow" advTm="18797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9B0EB-48EE-49E0-B78D-73778168D1D6}" type="slidenum">
              <a:rPr lang="fr-FR"/>
              <a:pPr/>
              <a:t>7</a:t>
            </a:fld>
            <a:endParaRPr lang="fr-FR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39552" y="88032"/>
            <a:ext cx="8229600" cy="1036712"/>
          </a:xfrm>
        </p:spPr>
        <p:txBody>
          <a:bodyPr>
            <a:prstTxWarp prst="textPlain">
              <a:avLst/>
            </a:prstTxWarp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tk-TM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Türkiýadaky magdan baýlyklary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55576" y="1412776"/>
            <a:ext cx="8229600" cy="11430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33333" b="53148"/>
          <a:stretch/>
        </p:blipFill>
        <p:spPr>
          <a:xfrm>
            <a:off x="251520" y="1124744"/>
            <a:ext cx="8640960" cy="5445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Tm="7567">
        <p15:prstTrans prst="crush"/>
      </p:transition>
    </mc:Choice>
    <mc:Fallback>
      <p:transition spd="slow" advTm="756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B212C-5A10-4A88-ACB1-C8AC00899441}" type="slidenum">
              <a:rPr lang="fr-FR"/>
              <a:pPr/>
              <a:t>8</a:t>
            </a:fld>
            <a:endParaRPr lang="fr-FR"/>
          </a:p>
        </p:txBody>
      </p:sp>
      <p:sp>
        <p:nvSpPr>
          <p:cNvPr id="10245" name="Rectangle 5"/>
          <p:cNvSpPr>
            <a:spLocks noGrp="1" noChangeArrowheads="1"/>
          </p:cNvSpPr>
          <p:nvPr>
            <p:ph type="title"/>
          </p:nvPr>
        </p:nvSpPr>
        <p:spPr>
          <a:xfrm>
            <a:off x="1331640" y="3789040"/>
            <a:ext cx="9144000" cy="549275"/>
          </a:xfrm>
        </p:spPr>
        <p:txBody>
          <a:bodyPr/>
          <a:lstStyle/>
          <a:p>
            <a:r>
              <a:rPr lang="fr-CA" sz="2800"/>
              <a:t>Jodpur</a:t>
            </a:r>
            <a:endParaRPr lang="fr-FR" sz="2800"/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851" t="18419" r="1970" b="65548"/>
          <a:stretch/>
        </p:blipFill>
        <p:spPr>
          <a:xfrm>
            <a:off x="21906" y="10277"/>
            <a:ext cx="8985820" cy="66247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5780025" y="4437112"/>
            <a:ext cx="2416047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hevron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tk-TM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	</a:t>
            </a:r>
            <a:r>
              <a:rPr lang="tk-TM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Kromit</a:t>
            </a:r>
            <a:endParaRPr lang="ru-RU" sz="5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Tm="7286">
        <p15:prstTrans prst="peelOff"/>
      </p:transition>
    </mc:Choice>
    <mc:Fallback>
      <p:transition spd="slow" advTm="7286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 16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468544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95536" y="248711"/>
            <a:ext cx="8928992" cy="3036271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Plain">
              <a:avLst>
                <a:gd name="adj" fmla="val 48031"/>
              </a:avLst>
            </a:prstTxWarp>
            <a:spAutoFit/>
          </a:bodyPr>
          <a:lstStyle/>
          <a:p>
            <a:r>
              <a:rPr lang="en-US" sz="3600" dirty="0" err="1">
                <a:solidFill>
                  <a:srgbClr val="FFC000"/>
                </a:solidFill>
              </a:rPr>
              <a:t>Gorlar</a:t>
            </a:r>
            <a:r>
              <a:rPr lang="en-US" sz="3600" dirty="0">
                <a:solidFill>
                  <a:srgbClr val="FFC000"/>
                </a:solidFill>
              </a:rPr>
              <a:t> </a:t>
            </a:r>
            <a:r>
              <a:rPr lang="en-US" sz="3600" dirty="0" err="1">
                <a:solidFill>
                  <a:srgbClr val="FFC000"/>
                </a:solidFill>
              </a:rPr>
              <a:t>adalgasy</a:t>
            </a:r>
            <a:r>
              <a:rPr lang="en-US" sz="3600" dirty="0">
                <a:solidFill>
                  <a:srgbClr val="FFC000"/>
                </a:solidFill>
              </a:rPr>
              <a:t> </a:t>
            </a:r>
            <a:r>
              <a:rPr lang="en-US" sz="3600" dirty="0" err="1">
                <a:solidFill>
                  <a:srgbClr val="FFC000"/>
                </a:solidFill>
              </a:rPr>
              <a:t>çalt</a:t>
            </a:r>
            <a:endParaRPr lang="en-US" sz="3600" dirty="0">
              <a:solidFill>
                <a:srgbClr val="FFC000"/>
              </a:solidFill>
            </a:endParaRPr>
          </a:p>
          <a:p>
            <a:r>
              <a:rPr lang="en-US" sz="3600" dirty="0" err="1">
                <a:solidFill>
                  <a:srgbClr val="FFC000"/>
                </a:solidFill>
              </a:rPr>
              <a:t>üýtgeýän</a:t>
            </a:r>
            <a:r>
              <a:rPr lang="en-US" sz="3600" dirty="0">
                <a:solidFill>
                  <a:srgbClr val="FFC000"/>
                </a:solidFill>
              </a:rPr>
              <a:t> </a:t>
            </a:r>
            <a:r>
              <a:rPr lang="en-US" sz="3600" dirty="0" err="1">
                <a:solidFill>
                  <a:srgbClr val="FFC000"/>
                </a:solidFill>
              </a:rPr>
              <a:t>düşünje</a:t>
            </a:r>
            <a:r>
              <a:rPr lang="en-US" sz="3600" dirty="0">
                <a:solidFill>
                  <a:srgbClr val="FFC000"/>
                </a:solidFill>
              </a:rPr>
              <a:t> </a:t>
            </a:r>
            <a:r>
              <a:rPr lang="en-US" sz="3600" dirty="0" err="1">
                <a:solidFill>
                  <a:srgbClr val="FFC000"/>
                </a:solidFill>
              </a:rPr>
              <a:t>bolup</a:t>
            </a:r>
            <a:r>
              <a:rPr lang="en-US" sz="3600" dirty="0">
                <a:solidFill>
                  <a:srgbClr val="FFC000"/>
                </a:solidFill>
              </a:rPr>
              <a:t>, </a:t>
            </a:r>
            <a:r>
              <a:rPr lang="en-US" sz="3600" dirty="0" err="1">
                <a:solidFill>
                  <a:srgbClr val="FFC000"/>
                </a:solidFill>
              </a:rPr>
              <a:t>ol</a:t>
            </a:r>
            <a:r>
              <a:rPr lang="en-US" sz="3600" dirty="0">
                <a:solidFill>
                  <a:srgbClr val="FFC000"/>
                </a:solidFill>
              </a:rPr>
              <a:t> </a:t>
            </a:r>
            <a:r>
              <a:rPr lang="en-US" sz="3600" dirty="0" err="1">
                <a:solidFill>
                  <a:srgbClr val="FFC000"/>
                </a:solidFill>
              </a:rPr>
              <a:t>ylymyň</a:t>
            </a:r>
            <a:r>
              <a:rPr lang="en-US" sz="3600" dirty="0">
                <a:solidFill>
                  <a:srgbClr val="FFC000"/>
                </a:solidFill>
              </a:rPr>
              <a:t> we </a:t>
            </a:r>
            <a:r>
              <a:rPr lang="en-US" sz="3600" dirty="0" err="1">
                <a:solidFill>
                  <a:srgbClr val="FFC000"/>
                </a:solidFill>
              </a:rPr>
              <a:t>tehnikanyň</a:t>
            </a:r>
            <a:r>
              <a:rPr lang="en-US" sz="3600" dirty="0">
                <a:solidFill>
                  <a:srgbClr val="FFC000"/>
                </a:solidFill>
              </a:rPr>
              <a:t> </a:t>
            </a:r>
            <a:r>
              <a:rPr lang="en-US" sz="3600" dirty="0" err="1">
                <a:solidFill>
                  <a:srgbClr val="FFC000"/>
                </a:solidFill>
              </a:rPr>
              <a:t>çalt</a:t>
            </a:r>
            <a:r>
              <a:rPr lang="en-US" sz="3600" dirty="0">
                <a:solidFill>
                  <a:srgbClr val="FFC000"/>
                </a:solidFill>
              </a:rPr>
              <a:t> </a:t>
            </a:r>
            <a:r>
              <a:rPr lang="en-US" sz="3600" dirty="0" err="1">
                <a:solidFill>
                  <a:srgbClr val="FFC000"/>
                </a:solidFill>
              </a:rPr>
              <a:t>ösmegi</a:t>
            </a:r>
            <a:r>
              <a:rPr lang="en-US" sz="3600" dirty="0">
                <a:solidFill>
                  <a:srgbClr val="FFC000"/>
                </a:solidFill>
              </a:rPr>
              <a:t> </a:t>
            </a:r>
            <a:r>
              <a:rPr lang="en-US" sz="3600" dirty="0" err="1">
                <a:solidFill>
                  <a:srgbClr val="FFC000"/>
                </a:solidFill>
              </a:rPr>
              <a:t>netijesinde</a:t>
            </a:r>
            <a:r>
              <a:rPr lang="en-US" sz="3600" dirty="0">
                <a:solidFill>
                  <a:srgbClr val="FFC000"/>
                </a:solidFill>
              </a:rPr>
              <a:t> </a:t>
            </a:r>
            <a:r>
              <a:rPr lang="en-US" sz="3600" dirty="0" err="1">
                <a:solidFill>
                  <a:srgbClr val="FFC000"/>
                </a:solidFill>
              </a:rPr>
              <a:t>peýdaly</a:t>
            </a:r>
            <a:endParaRPr lang="en-US" sz="3600" dirty="0">
              <a:solidFill>
                <a:srgbClr val="FFC000"/>
              </a:solidFill>
            </a:endParaRPr>
          </a:p>
          <a:p>
            <a:r>
              <a:rPr lang="en-US" sz="3600" dirty="0" err="1">
                <a:solidFill>
                  <a:srgbClr val="FFC000"/>
                </a:solidFill>
              </a:rPr>
              <a:t>gazylmalaryň</a:t>
            </a:r>
            <a:r>
              <a:rPr lang="en-US" sz="3600" dirty="0">
                <a:solidFill>
                  <a:srgbClr val="FFC000"/>
                </a:solidFill>
              </a:rPr>
              <a:t> </a:t>
            </a:r>
            <a:r>
              <a:rPr lang="en-US" sz="3600" dirty="0" err="1">
                <a:solidFill>
                  <a:srgbClr val="FFC000"/>
                </a:solidFill>
              </a:rPr>
              <a:t>gorlarynyň</a:t>
            </a:r>
            <a:r>
              <a:rPr lang="en-US" sz="3600" dirty="0">
                <a:solidFill>
                  <a:srgbClr val="FFC000"/>
                </a:solidFill>
              </a:rPr>
              <a:t> </a:t>
            </a:r>
            <a:r>
              <a:rPr lang="en-US" sz="3600" dirty="0" err="1">
                <a:solidFill>
                  <a:srgbClr val="FFC000"/>
                </a:solidFill>
              </a:rPr>
              <a:t>çalt</a:t>
            </a:r>
            <a:r>
              <a:rPr lang="en-US" sz="3600" dirty="0">
                <a:solidFill>
                  <a:srgbClr val="FFC000"/>
                </a:solidFill>
              </a:rPr>
              <a:t> </a:t>
            </a:r>
            <a:r>
              <a:rPr lang="en-US" sz="3600" dirty="0" err="1">
                <a:solidFill>
                  <a:srgbClr val="FFC000"/>
                </a:solidFill>
              </a:rPr>
              <a:t>üýtgemegini</a:t>
            </a:r>
            <a:r>
              <a:rPr lang="en-US" sz="3600" dirty="0">
                <a:solidFill>
                  <a:srgbClr val="FFC000"/>
                </a:solidFill>
              </a:rPr>
              <a:t>, </a:t>
            </a:r>
            <a:r>
              <a:rPr lang="en-US" sz="3600" dirty="0" err="1">
                <a:solidFill>
                  <a:srgbClr val="FFC000"/>
                </a:solidFill>
              </a:rPr>
              <a:t>azalýandygyny</a:t>
            </a:r>
            <a:r>
              <a:rPr lang="en-US" sz="3600" dirty="0">
                <a:solidFill>
                  <a:srgbClr val="FFC000"/>
                </a:solidFill>
              </a:rPr>
              <a:t> we </a:t>
            </a:r>
            <a:r>
              <a:rPr lang="en-US" sz="3600" dirty="0" err="1">
                <a:solidFill>
                  <a:srgbClr val="FFC000"/>
                </a:solidFill>
              </a:rPr>
              <a:t>köpelýändigini</a:t>
            </a:r>
            <a:endParaRPr lang="en-US" sz="3600" dirty="0">
              <a:solidFill>
                <a:srgbClr val="FFC000"/>
              </a:solidFill>
            </a:endParaRPr>
          </a:p>
          <a:p>
            <a:r>
              <a:rPr lang="en-US" sz="3600" dirty="0" err="1">
                <a:solidFill>
                  <a:srgbClr val="FFC000"/>
                </a:solidFill>
              </a:rPr>
              <a:t>aňladýar</a:t>
            </a:r>
            <a:r>
              <a:rPr lang="en-US" sz="3600" dirty="0">
                <a:solidFill>
                  <a:srgbClr val="FFC000"/>
                </a:solidFill>
              </a:rPr>
              <a:t>.</a:t>
            </a:r>
            <a:endParaRPr lang="ru-RU" sz="3600" b="1" i="1" cap="none" spc="0" dirty="0">
              <a:ln w="1905"/>
              <a:solidFill>
                <a:srgbClr val="FFC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370" r="50000" b="9075"/>
          <a:stretch/>
        </p:blipFill>
        <p:spPr>
          <a:xfrm>
            <a:off x="395536" y="3676104"/>
            <a:ext cx="3096344" cy="2808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186068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 advTm="22805">
        <p14:vortex dir="u"/>
      </p:transition>
    </mc:Choice>
    <mc:Fallback>
      <p:transition spd="slow" advTm="22805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7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6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5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8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6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1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2.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5|11.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3|1.9|1.3|1.9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|1.3|3.9|12.1|3.8|1.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6"/>
</p:tagLst>
</file>

<file path=ppt/theme/theme1.xml><?xml version="1.0" encoding="utf-8"?>
<a:theme xmlns:a="http://schemas.openxmlformats.org/drawingml/2006/main" name="SlaytHindistan">
  <a:themeElements>
    <a:clrScheme name="Modèle par défau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Modèle par défau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odèle par défau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SlaytHindistan</Template>
  <TotalTime>71</TotalTime>
  <Words>463</Words>
  <Application>Microsoft Office PowerPoint</Application>
  <PresentationFormat>Экран (4:3)</PresentationFormat>
  <Paragraphs>69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8" baseType="lpstr">
      <vt:lpstr>Arial</vt:lpstr>
      <vt:lpstr>SlaytHindistan</vt:lpstr>
      <vt:lpstr>Dünýäniň mineral baýlyklary barada düşüňje. Mineral çig mallaryň gorlary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Jodpur</vt:lpstr>
      <vt:lpstr> 16</vt:lpstr>
      <vt:lpstr>Презентация PowerPoint</vt:lpstr>
      <vt:lpstr>Презентация PowerPoint</vt:lpstr>
      <vt:lpstr>Презентация PowerPoint</vt:lpstr>
      <vt:lpstr>Peýdaly gazylma baýlyklardan magdanlar: gara metallurgiýanyň magdanlary-demire ABŞ, Kanada, Russiýa, Braziliýa, Awstraliýa we Hytaý, marganese – Awstraliýa, Braziliýa, Hindistan we Günorta Afrika respublikasy baýdyr. Hrom, titan, wanadiý we gara metallurgiýanyň magdanlarydyr.</vt:lpstr>
      <vt:lpstr>Dünýädäki iň gymmat almazlar.</vt:lpstr>
      <vt:lpstr> 16</vt:lpstr>
      <vt:lpstr>Dünýädäki iň gymmat briliantlar</vt:lpstr>
      <vt:lpstr>Презентация PowerPoint</vt:lpstr>
      <vt:lpstr>Magdanlaryň gazlyp alnyşy</vt:lpstr>
      <vt:lpstr>Dünýädäki  iň gymmat bahaly gülgüne reňkli almaz.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Chateau à Jaipur</dc:title>
  <dc:subject>Civilisation</dc:subject>
  <dc:creator>User</dc:creator>
  <cp:lastModifiedBy>YSTF</cp:lastModifiedBy>
  <cp:revision>14</cp:revision>
  <dcterms:created xsi:type="dcterms:W3CDTF">2015-12-25T14:04:41Z</dcterms:created>
  <dcterms:modified xsi:type="dcterms:W3CDTF">2020-12-07T06:32:20Z</dcterms:modified>
</cp:coreProperties>
</file>