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7" r:id="rId4"/>
    <p:sldId id="278" r:id="rId5"/>
    <p:sldId id="259" r:id="rId6"/>
    <p:sldId id="279" r:id="rId7"/>
    <p:sldId id="260" r:id="rId8"/>
    <p:sldId id="264" r:id="rId9"/>
    <p:sldId id="261" r:id="rId10"/>
    <p:sldId id="280" r:id="rId11"/>
    <p:sldId id="281" r:id="rId12"/>
    <p:sldId id="262" r:id="rId13"/>
    <p:sldId id="282" r:id="rId14"/>
    <p:sldId id="284" r:id="rId15"/>
    <p:sldId id="283" r:id="rId16"/>
    <p:sldId id="285" r:id="rId17"/>
    <p:sldId id="263" r:id="rId18"/>
    <p:sldId id="286" r:id="rId19"/>
    <p:sldId id="265" r:id="rId20"/>
    <p:sldId id="287" r:id="rId21"/>
    <p:sldId id="266"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196" autoAdjust="0"/>
  </p:normalViewPr>
  <p:slideViewPr>
    <p:cSldViewPr snapToGrid="0">
      <p:cViewPr varScale="1">
        <p:scale>
          <a:sx n="69" d="100"/>
          <a:sy n="69" d="100"/>
        </p:scale>
        <p:origin x="7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20289A0-64DB-41D7-90D8-0D7664165136}" type="datetimeFigureOut">
              <a:rPr lang="ru-RU" smtClean="0"/>
              <a:t>27.05.2020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D74B21-7A18-43FE-8032-9666830504F8}" type="slidenum">
              <a:rPr lang="ru-RU" smtClean="0"/>
              <a:t>‹#›</a:t>
            </a:fld>
            <a:endParaRPr lang="ru-RU"/>
          </a:p>
        </p:txBody>
      </p:sp>
    </p:spTree>
    <p:extLst>
      <p:ext uri="{BB962C8B-B14F-4D97-AF65-F5344CB8AC3E}">
        <p14:creationId xmlns:p14="http://schemas.microsoft.com/office/powerpoint/2010/main" val="3965371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0289A0-64DB-41D7-90D8-0D7664165136}" type="datetimeFigureOut">
              <a:rPr lang="ru-RU" smtClean="0"/>
              <a:t>27.05.2020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D74B21-7A18-43FE-8032-9666830504F8}" type="slidenum">
              <a:rPr lang="ru-RU" smtClean="0"/>
              <a:t>‹#›</a:t>
            </a:fld>
            <a:endParaRPr lang="ru-RU"/>
          </a:p>
        </p:txBody>
      </p:sp>
    </p:spTree>
    <p:extLst>
      <p:ext uri="{BB962C8B-B14F-4D97-AF65-F5344CB8AC3E}">
        <p14:creationId xmlns:p14="http://schemas.microsoft.com/office/powerpoint/2010/main" val="317320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0289A0-64DB-41D7-90D8-0D7664165136}" type="datetimeFigureOut">
              <a:rPr lang="ru-RU" smtClean="0"/>
              <a:t>27.05.2020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D74B21-7A18-43FE-8032-9666830504F8}" type="slidenum">
              <a:rPr lang="ru-RU" smtClean="0"/>
              <a:t>‹#›</a:t>
            </a:fld>
            <a:endParaRPr lang="ru-RU"/>
          </a:p>
        </p:txBody>
      </p:sp>
    </p:spTree>
    <p:extLst>
      <p:ext uri="{BB962C8B-B14F-4D97-AF65-F5344CB8AC3E}">
        <p14:creationId xmlns:p14="http://schemas.microsoft.com/office/powerpoint/2010/main" val="382252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0289A0-64DB-41D7-90D8-0D7664165136}" type="datetimeFigureOut">
              <a:rPr lang="ru-RU" smtClean="0"/>
              <a:t>27.05.2020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D74B21-7A18-43FE-8032-9666830504F8}" type="slidenum">
              <a:rPr lang="ru-RU" smtClean="0"/>
              <a:t>‹#›</a:t>
            </a:fld>
            <a:endParaRPr lang="ru-RU"/>
          </a:p>
        </p:txBody>
      </p:sp>
    </p:spTree>
    <p:extLst>
      <p:ext uri="{BB962C8B-B14F-4D97-AF65-F5344CB8AC3E}">
        <p14:creationId xmlns:p14="http://schemas.microsoft.com/office/powerpoint/2010/main" val="392901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20289A0-64DB-41D7-90D8-0D7664165136}" type="datetimeFigureOut">
              <a:rPr lang="ru-RU" smtClean="0"/>
              <a:t>27.05.2020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D74B21-7A18-43FE-8032-9666830504F8}" type="slidenum">
              <a:rPr lang="ru-RU" smtClean="0"/>
              <a:t>‹#›</a:t>
            </a:fld>
            <a:endParaRPr lang="ru-RU"/>
          </a:p>
        </p:txBody>
      </p:sp>
    </p:spTree>
    <p:extLst>
      <p:ext uri="{BB962C8B-B14F-4D97-AF65-F5344CB8AC3E}">
        <p14:creationId xmlns:p14="http://schemas.microsoft.com/office/powerpoint/2010/main" val="3513807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20289A0-64DB-41D7-90D8-0D7664165136}" type="datetimeFigureOut">
              <a:rPr lang="ru-RU" smtClean="0"/>
              <a:t>27.05.2020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D74B21-7A18-43FE-8032-9666830504F8}" type="slidenum">
              <a:rPr lang="ru-RU" smtClean="0"/>
              <a:t>‹#›</a:t>
            </a:fld>
            <a:endParaRPr lang="ru-RU"/>
          </a:p>
        </p:txBody>
      </p:sp>
    </p:spTree>
    <p:extLst>
      <p:ext uri="{BB962C8B-B14F-4D97-AF65-F5344CB8AC3E}">
        <p14:creationId xmlns:p14="http://schemas.microsoft.com/office/powerpoint/2010/main" val="3104513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20289A0-64DB-41D7-90D8-0D7664165136}" type="datetimeFigureOut">
              <a:rPr lang="ru-RU" smtClean="0"/>
              <a:t>27.05.2020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ED74B21-7A18-43FE-8032-9666830504F8}" type="slidenum">
              <a:rPr lang="ru-RU" smtClean="0"/>
              <a:t>‹#›</a:t>
            </a:fld>
            <a:endParaRPr lang="ru-RU"/>
          </a:p>
        </p:txBody>
      </p:sp>
    </p:spTree>
    <p:extLst>
      <p:ext uri="{BB962C8B-B14F-4D97-AF65-F5344CB8AC3E}">
        <p14:creationId xmlns:p14="http://schemas.microsoft.com/office/powerpoint/2010/main" val="2520454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20289A0-64DB-41D7-90D8-0D7664165136}" type="datetimeFigureOut">
              <a:rPr lang="ru-RU" smtClean="0"/>
              <a:t>27.05.2020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ED74B21-7A18-43FE-8032-9666830504F8}" type="slidenum">
              <a:rPr lang="ru-RU" smtClean="0"/>
              <a:t>‹#›</a:t>
            </a:fld>
            <a:endParaRPr lang="ru-RU"/>
          </a:p>
        </p:txBody>
      </p:sp>
    </p:spTree>
    <p:extLst>
      <p:ext uri="{BB962C8B-B14F-4D97-AF65-F5344CB8AC3E}">
        <p14:creationId xmlns:p14="http://schemas.microsoft.com/office/powerpoint/2010/main" val="151796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0289A0-64DB-41D7-90D8-0D7664165136}" type="datetimeFigureOut">
              <a:rPr lang="ru-RU" smtClean="0"/>
              <a:t>27.05.2020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ED74B21-7A18-43FE-8032-9666830504F8}" type="slidenum">
              <a:rPr lang="ru-RU" smtClean="0"/>
              <a:t>‹#›</a:t>
            </a:fld>
            <a:endParaRPr lang="ru-RU"/>
          </a:p>
        </p:txBody>
      </p:sp>
    </p:spTree>
    <p:extLst>
      <p:ext uri="{BB962C8B-B14F-4D97-AF65-F5344CB8AC3E}">
        <p14:creationId xmlns:p14="http://schemas.microsoft.com/office/powerpoint/2010/main" val="229011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20289A0-64DB-41D7-90D8-0D7664165136}" type="datetimeFigureOut">
              <a:rPr lang="ru-RU" smtClean="0"/>
              <a:t>27.05.2020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D74B21-7A18-43FE-8032-9666830504F8}" type="slidenum">
              <a:rPr lang="ru-RU" smtClean="0"/>
              <a:t>‹#›</a:t>
            </a:fld>
            <a:endParaRPr lang="ru-RU"/>
          </a:p>
        </p:txBody>
      </p:sp>
    </p:spTree>
    <p:extLst>
      <p:ext uri="{BB962C8B-B14F-4D97-AF65-F5344CB8AC3E}">
        <p14:creationId xmlns:p14="http://schemas.microsoft.com/office/powerpoint/2010/main" val="3513210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20289A0-64DB-41D7-90D8-0D7664165136}" type="datetimeFigureOut">
              <a:rPr lang="ru-RU" smtClean="0"/>
              <a:t>27.05.2020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D74B21-7A18-43FE-8032-9666830504F8}" type="slidenum">
              <a:rPr lang="ru-RU" smtClean="0"/>
              <a:t>‹#›</a:t>
            </a:fld>
            <a:endParaRPr lang="ru-RU"/>
          </a:p>
        </p:txBody>
      </p:sp>
    </p:spTree>
    <p:extLst>
      <p:ext uri="{BB962C8B-B14F-4D97-AF65-F5344CB8AC3E}">
        <p14:creationId xmlns:p14="http://schemas.microsoft.com/office/powerpoint/2010/main" val="1761059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289A0-64DB-41D7-90D8-0D7664165136}" type="datetimeFigureOut">
              <a:rPr lang="ru-RU" smtClean="0"/>
              <a:t>27.05.2020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D74B21-7A18-43FE-8032-9666830504F8}" type="slidenum">
              <a:rPr lang="ru-RU" smtClean="0"/>
              <a:t>‹#›</a:t>
            </a:fld>
            <a:endParaRPr lang="ru-RU"/>
          </a:p>
        </p:txBody>
      </p:sp>
    </p:spTree>
    <p:extLst>
      <p:ext uri="{BB962C8B-B14F-4D97-AF65-F5344CB8AC3E}">
        <p14:creationId xmlns:p14="http://schemas.microsoft.com/office/powerpoint/2010/main" val="559071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11936" y="3206369"/>
            <a:ext cx="10515600" cy="4351338"/>
          </a:xfrm>
        </p:spPr>
        <p:txBody>
          <a:bodyPr/>
          <a:lstStyle/>
          <a:p>
            <a:pPr marL="0" indent="0" algn="ctr">
              <a:buNone/>
            </a:pPr>
            <a:endParaRPr lang="tk-TM" b="1" i="1" dirty="0" smtClean="0">
              <a:latin typeface="Times New Roman" panose="02020603050405020304" pitchFamily="18" charset="0"/>
              <a:cs typeface="Times New Roman" panose="02020603050405020304" pitchFamily="18" charset="0"/>
            </a:endParaRPr>
          </a:p>
          <a:p>
            <a:pPr marL="0" indent="0" algn="ctr">
              <a:buNone/>
            </a:pPr>
            <a:endParaRPr lang="tk-TM" b="1" i="1" dirty="0">
              <a:latin typeface="Times New Roman" panose="02020603050405020304" pitchFamily="18" charset="0"/>
              <a:cs typeface="Times New Roman" panose="02020603050405020304" pitchFamily="18" charset="0"/>
            </a:endParaRPr>
          </a:p>
          <a:p>
            <a:pPr marL="0" indent="0" algn="ctr">
              <a:buNone/>
            </a:pPr>
            <a:endParaRPr lang="tk-TM" b="1" i="1" dirty="0" smtClean="0">
              <a:latin typeface="Times New Roman" panose="02020603050405020304" pitchFamily="18" charset="0"/>
              <a:cs typeface="Times New Roman" panose="02020603050405020304" pitchFamily="18" charset="0"/>
            </a:endParaRPr>
          </a:p>
          <a:p>
            <a:pPr marL="0" indent="0" algn="ctr">
              <a:buNone/>
            </a:pPr>
            <a:r>
              <a:rPr lang="tk-TM" b="1" i="1" dirty="0" smtClean="0">
                <a:solidFill>
                  <a:srgbClr val="0070C0"/>
                </a:solidFill>
                <a:latin typeface="Times New Roman" panose="02020603050405020304" pitchFamily="18" charset="0"/>
                <a:cs typeface="Times New Roman" panose="02020603050405020304" pitchFamily="18" charset="0"/>
              </a:rPr>
              <a:t>Türkmenistanyň-inžener tehniki ulag komnukasiýalary instituty</a:t>
            </a:r>
          </a:p>
          <a:p>
            <a:pPr marL="0" indent="0" algn="ctr">
              <a:buNone/>
            </a:pPr>
            <a:r>
              <a:rPr lang="tk-TM" b="1" i="1" dirty="0" smtClean="0">
                <a:solidFill>
                  <a:srgbClr val="0070C0"/>
                </a:solidFill>
                <a:latin typeface="Times New Roman" panose="02020603050405020304" pitchFamily="18" charset="0"/>
                <a:cs typeface="Times New Roman" panose="02020603050405020304" pitchFamily="18" charset="0"/>
              </a:rPr>
              <a:t>Demir ýol ulaglary fakultetiniň </a:t>
            </a:r>
          </a:p>
          <a:p>
            <a:pPr marL="0" indent="0" algn="ctr">
              <a:buNone/>
            </a:pPr>
            <a:r>
              <a:rPr lang="tk-TM" b="1" i="1" dirty="0" smtClean="0">
                <a:latin typeface="Times New Roman" panose="02020603050405020304" pitchFamily="18" charset="0"/>
                <a:cs typeface="Times New Roman" panose="02020603050405020304" pitchFamily="18" charset="0"/>
              </a:rPr>
              <a:t>Demir ýol gurluşygy we ýol hojalygynyň talyby </a:t>
            </a:r>
          </a:p>
          <a:p>
            <a:pPr marL="0" indent="0" algn="ctr">
              <a:buNone/>
            </a:pPr>
            <a:r>
              <a:rPr lang="tk-TM" b="1" i="1" dirty="0" smtClean="0">
                <a:latin typeface="Times New Roman" panose="02020603050405020304" pitchFamily="18" charset="0"/>
                <a:cs typeface="Times New Roman" panose="02020603050405020304" pitchFamily="18" charset="0"/>
              </a:rPr>
              <a:t>Pälwanow Nurýagdy</a:t>
            </a:r>
            <a:endParaRPr lang="ru-RU" b="1" i="1" dirty="0">
              <a:latin typeface="Times New Roman" panose="02020603050405020304" pitchFamily="18" charset="0"/>
              <a:cs typeface="Times New Roman" panose="02020603050405020304" pitchFamily="18" charset="0"/>
            </a:endParaRPr>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480" y="288895"/>
            <a:ext cx="8994479" cy="3903820"/>
          </a:xfrm>
          <a:prstGeom prst="rect">
            <a:avLst/>
          </a:prstGeom>
        </p:spPr>
      </p:pic>
    </p:spTree>
    <p:extLst>
      <p:ext uri="{BB962C8B-B14F-4D97-AF65-F5344CB8AC3E}">
        <p14:creationId xmlns:p14="http://schemas.microsoft.com/office/powerpoint/2010/main" val="131660140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2900" y="433907"/>
            <a:ext cx="11544300" cy="5502404"/>
          </a:xfrm>
          <a:prstGeom prst="rect">
            <a:avLst/>
          </a:prstGeom>
        </p:spPr>
        <p:txBody>
          <a:bodyPr wrap="square">
            <a:spAutoFit/>
          </a:bodyPr>
          <a:lstStyle/>
          <a:p>
            <a:pPr indent="450215" algn="just">
              <a:lnSpc>
                <a:spcPct val="115000"/>
              </a:lnSpc>
              <a:spcAft>
                <a:spcPts val="0"/>
              </a:spcAft>
            </a:pPr>
            <a:r>
              <a:rPr lang="tt-RU" sz="2800" dirty="0">
                <a:latin typeface="Times New Roman" panose="02020603050405020304" pitchFamily="18" charset="0"/>
                <a:ea typeface="Times New Roman" panose="02020603050405020304" pitchFamily="18" charset="0"/>
                <a:cs typeface="Times New Roman" panose="02020603050405020304" pitchFamily="18" charset="0"/>
              </a:rPr>
              <a:t>Ösen ýurtlarda ýerleriň sürümliligi durnukly ýagdaýa geçdi. Ekerançylygyň öndüri</a:t>
            </a:r>
            <a:r>
              <a:rPr lang="hr-HR" sz="2800" dirty="0">
                <a:latin typeface="Times New Roman" panose="02020603050405020304" pitchFamily="18" charset="0"/>
                <a:ea typeface="Times New Roman" panose="02020603050405020304" pitchFamily="18" charset="0"/>
                <a:cs typeface="Times New Roman" panose="02020603050405020304" pitchFamily="18" charset="0"/>
              </a:rPr>
              <a:t>j</a:t>
            </a:r>
            <a:r>
              <a:rPr lang="tt-RU" sz="2800" dirty="0">
                <a:latin typeface="Times New Roman" panose="02020603050405020304" pitchFamily="18" charset="0"/>
                <a:ea typeface="Times New Roman" panose="02020603050405020304" pitchFamily="18" charset="0"/>
                <a:cs typeface="Times New Roman" panose="02020603050405020304" pitchFamily="18" charset="0"/>
              </a:rPr>
              <a:t>iligini artdyrmak, sürümli ýerleriň meýdanyny giňeltmekden ykdysady taýdan has bähbitli hasaplanýar. Çaklamalara görä ýerleri daşlardan</a:t>
            </a:r>
            <a:r>
              <a:rPr lang="hr-HR" sz="2800" dirty="0">
                <a:latin typeface="Times New Roman" panose="02020603050405020304" pitchFamily="18" charset="0"/>
                <a:ea typeface="Times New Roman" panose="02020603050405020304" pitchFamily="18" charset="0"/>
                <a:cs typeface="Times New Roman" panose="02020603050405020304" pitchFamily="18" charset="0"/>
              </a:rPr>
              <a:t>,</a:t>
            </a:r>
            <a:r>
              <a:rPr lang="tt-RU" sz="2800" dirty="0">
                <a:latin typeface="Times New Roman" panose="02020603050405020304" pitchFamily="18" charset="0"/>
                <a:ea typeface="Times New Roman" panose="02020603050405020304" pitchFamily="18" charset="0"/>
                <a:cs typeface="Times New Roman" panose="02020603050405020304" pitchFamily="18" charset="0"/>
              </a:rPr>
              <a:t> gyrymsy tokaýlardan arassalamak, saý ýerleri, batgalyklary, guratmak gurakçylyk şertlerinde ýerleri suwaryp ekeran</a:t>
            </a:r>
            <a:r>
              <a:rPr lang="hr-HR" sz="2800" dirty="0">
                <a:latin typeface="Times New Roman" panose="02020603050405020304" pitchFamily="18" charset="0"/>
                <a:ea typeface="Times New Roman" panose="02020603050405020304" pitchFamily="18" charset="0"/>
                <a:cs typeface="Times New Roman" panose="02020603050405020304" pitchFamily="18" charset="0"/>
              </a:rPr>
              <a:t>çuluk</a:t>
            </a:r>
            <a:r>
              <a:rPr lang="tt-RU" sz="2800" dirty="0">
                <a:latin typeface="Times New Roman" panose="02020603050405020304" pitchFamily="18" charset="0"/>
                <a:ea typeface="Times New Roman" panose="02020603050405020304" pitchFamily="18" charset="0"/>
                <a:cs typeface="Times New Roman" panose="02020603050405020304" pitchFamily="18" charset="0"/>
              </a:rPr>
              <a:t>ly ýerleriň meýdanyny 20-25 % çenli artdyryp bolýar. FAO-nyň maglumatyna görä ýer ýüzüniň ekerançylyk ýer gorynyň 70 % çenli meýdany öndürijiligi pes peýdalanylýan ýer bolup </a:t>
            </a:r>
            <a:r>
              <a:rPr lang="tt-RU" sz="2800" dirty="0" smtClean="0">
                <a:latin typeface="Times New Roman" panose="02020603050405020304" pitchFamily="18" charset="0"/>
                <a:ea typeface="Times New Roman" panose="02020603050405020304" pitchFamily="18" charset="0"/>
                <a:cs typeface="Times New Roman" panose="02020603050405020304" pitchFamily="18" charset="0"/>
              </a:rPr>
              <a:t>durýar.</a:t>
            </a:r>
            <a:r>
              <a:rPr lang="tt-RU" sz="2800" dirty="0" smtClean="0">
                <a:latin typeface="Times New Roman" panose="02020603050405020304" pitchFamily="18" charset="0"/>
                <a:ea typeface="Times New Roman" panose="02020603050405020304" pitchFamily="18" charset="0"/>
              </a:rPr>
              <a:t>Ýer </a:t>
            </a:r>
            <a:r>
              <a:rPr lang="tt-RU" sz="2800" dirty="0">
                <a:latin typeface="Times New Roman" panose="02020603050405020304" pitchFamily="18" charset="0"/>
                <a:ea typeface="Times New Roman" panose="02020603050405020304" pitchFamily="18" charset="0"/>
              </a:rPr>
              <a:t>her bir ýurduň iň möhüm milli baýlygydyr. Ol adamlaryň ýreleşmegi, ýaşamagy we hojalyk işlerini alyp barmagy üçin çalşyp bolmajak tebigy baýlyklaryň biridir. Ýer baýlyklarynyň düzüminde oba hojalygyna ýaramsyz we ýaramly ýerler tapawutlandyrylýar.</a:t>
            </a:r>
            <a:endParaRPr lang="ru-RU" sz="2800" dirty="0"/>
          </a:p>
        </p:txBody>
      </p:sp>
    </p:spTree>
    <p:extLst>
      <p:ext uri="{BB962C8B-B14F-4D97-AF65-F5344CB8AC3E}">
        <p14:creationId xmlns:p14="http://schemas.microsoft.com/office/powerpoint/2010/main" val="432107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7220" y="160020"/>
            <a:ext cx="11315700" cy="6386685"/>
          </a:xfrm>
          <a:prstGeom prst="rect">
            <a:avLst/>
          </a:prstGeom>
        </p:spPr>
        <p:txBody>
          <a:bodyPr wrap="square">
            <a:spAutoFit/>
          </a:bodyPr>
          <a:lstStyle/>
          <a:p>
            <a:pPr indent="450215" algn="just">
              <a:lnSpc>
                <a:spcPct val="115000"/>
              </a:lnSpc>
              <a:spcAft>
                <a:spcPts val="0"/>
              </a:spcAft>
            </a:pPr>
            <a:r>
              <a:rPr lang="tt-RU" sz="2100" dirty="0" smtClean="0">
                <a:latin typeface="Times New Roman" panose="02020603050405020304" pitchFamily="18" charset="0"/>
                <a:ea typeface="Times New Roman" panose="02020603050405020304" pitchFamily="18" charset="0"/>
                <a:cs typeface="Times New Roman" panose="02020603050405020304" pitchFamily="18" charset="0"/>
              </a:rPr>
              <a:t>Ýer togalagynyň toprak örtügi adamzada iýmit, egin-eşik, senagaty bolsa çig mal bilen üpjün edýär. Biz islendik söwda- satuw bazaryna ýa-da dükana barsak olarda toprakda ösdürilip ýetirşdirilen ösümliklriň (ösümlikler bilen iýmitlenýän haýwanlaryň önümlerini, şolardan öndürilen senagat harytlaryny görýäris. Ýer togalagynyň üstüniň meýdany 510 mln.km</a:t>
            </a:r>
            <a:r>
              <a:rPr lang="tt-RU" sz="2100" baseline="30000" dirty="0" smtClean="0">
                <a:latin typeface="Times New Roman" panose="02020603050405020304" pitchFamily="18" charset="0"/>
                <a:ea typeface="Times New Roman" panose="02020603050405020304" pitchFamily="18" charset="0"/>
                <a:cs typeface="Times New Roman" panose="02020603050405020304" pitchFamily="18" charset="0"/>
              </a:rPr>
              <a:t>2</a:t>
            </a:r>
            <a:r>
              <a:rPr lang="tt-RU" sz="2100" dirty="0" smtClean="0">
                <a:latin typeface="Times New Roman" panose="02020603050405020304" pitchFamily="18" charset="0"/>
                <a:ea typeface="Times New Roman" panose="02020603050405020304" pitchFamily="18" charset="0"/>
                <a:cs typeface="Times New Roman" panose="02020603050405020304" pitchFamily="18" charset="0"/>
              </a:rPr>
              <a:t> bolsa, onuň köp bölegi – 361mln.km</a:t>
            </a:r>
            <a:r>
              <a:rPr lang="tt-RU" sz="2100" baseline="30000" dirty="0" smtClean="0">
                <a:latin typeface="Times New Roman" panose="02020603050405020304" pitchFamily="18" charset="0"/>
                <a:ea typeface="Times New Roman" panose="02020603050405020304" pitchFamily="18" charset="0"/>
                <a:cs typeface="Times New Roman" panose="02020603050405020304" pitchFamily="18" charset="0"/>
              </a:rPr>
              <a:t>2</a:t>
            </a:r>
            <a:r>
              <a:rPr lang="tt-RU" sz="2100" dirty="0" smtClean="0">
                <a:latin typeface="Times New Roman" panose="02020603050405020304" pitchFamily="18" charset="0"/>
                <a:ea typeface="Times New Roman" panose="02020603050405020304" pitchFamily="18" charset="0"/>
                <a:cs typeface="Times New Roman" panose="02020603050405020304" pitchFamily="18" charset="0"/>
              </a:rPr>
              <a:t> (71 %) – suw biln örtülendir, galan bölegi 149 mln.km</a:t>
            </a:r>
            <a:r>
              <a:rPr lang="tt-RU" sz="2100" baseline="30000" dirty="0" smtClean="0">
                <a:latin typeface="Times New Roman" panose="02020603050405020304" pitchFamily="18" charset="0"/>
                <a:ea typeface="Times New Roman" panose="02020603050405020304" pitchFamily="18" charset="0"/>
                <a:cs typeface="Times New Roman" panose="02020603050405020304" pitchFamily="18" charset="0"/>
              </a:rPr>
              <a:t>2</a:t>
            </a:r>
            <a:r>
              <a:rPr lang="tt-RU" sz="2100" dirty="0" smtClean="0">
                <a:latin typeface="Times New Roman" panose="02020603050405020304" pitchFamily="18" charset="0"/>
                <a:ea typeface="Times New Roman" panose="02020603050405020304" pitchFamily="18" charset="0"/>
                <a:cs typeface="Times New Roman" panose="02020603050405020304" pitchFamily="18" charset="0"/>
              </a:rPr>
              <a:t> (29 %) – gury ýere degişlidir. Gury ýeriň 1/3 böleginden – 51mln.km</a:t>
            </a:r>
            <a:r>
              <a:rPr lang="tt-RU" sz="2100" baseline="30000" dirty="0" smtClean="0">
                <a:latin typeface="Times New Roman" panose="02020603050405020304" pitchFamily="18" charset="0"/>
                <a:ea typeface="Times New Roman" panose="02020603050405020304" pitchFamily="18" charset="0"/>
                <a:cs typeface="Times New Roman" panose="02020603050405020304" pitchFamily="18" charset="0"/>
              </a:rPr>
              <a:t>2</a:t>
            </a:r>
            <a:r>
              <a:rPr lang="tt-RU" sz="2100" dirty="0" smtClean="0">
                <a:latin typeface="Times New Roman" panose="02020603050405020304" pitchFamily="18" charset="0"/>
                <a:ea typeface="Times New Roman" panose="02020603050405020304" pitchFamily="18" charset="0"/>
                <a:cs typeface="Times New Roman" panose="02020603050405020304" pitchFamily="18" charset="0"/>
              </a:rPr>
              <a:t> köprägi oba hojalygyna ýaramly ýerlerdir. Onuň 14 mln.km</a:t>
            </a:r>
            <a:r>
              <a:rPr lang="tt-RU" sz="2100" baseline="30000" dirty="0" smtClean="0">
                <a:latin typeface="Times New Roman" panose="02020603050405020304" pitchFamily="18" charset="0"/>
                <a:ea typeface="Times New Roman" panose="02020603050405020304" pitchFamily="18" charset="0"/>
                <a:cs typeface="Times New Roman" panose="02020603050405020304" pitchFamily="18" charset="0"/>
              </a:rPr>
              <a:t>2</a:t>
            </a:r>
            <a:r>
              <a:rPr lang="tt-RU" sz="2100" dirty="0" smtClean="0">
                <a:latin typeface="Times New Roman" panose="02020603050405020304" pitchFamily="18" charset="0"/>
                <a:ea typeface="Times New Roman" panose="02020603050405020304" pitchFamily="18" charset="0"/>
                <a:cs typeface="Times New Roman" panose="02020603050405020304" pitchFamily="18" charset="0"/>
              </a:rPr>
              <a:t> – sürülýän ýerler, 37 mln.km</a:t>
            </a:r>
            <a:r>
              <a:rPr lang="tt-RU" sz="2100" baseline="30000" dirty="0" smtClean="0">
                <a:latin typeface="Times New Roman" panose="02020603050405020304" pitchFamily="18" charset="0"/>
                <a:ea typeface="Times New Roman" panose="02020603050405020304" pitchFamily="18" charset="0"/>
                <a:cs typeface="Times New Roman" panose="02020603050405020304" pitchFamily="18" charset="0"/>
              </a:rPr>
              <a:t>2</a:t>
            </a:r>
            <a:r>
              <a:rPr lang="tt-RU" sz="2100" dirty="0" smtClean="0">
                <a:latin typeface="Times New Roman" panose="02020603050405020304" pitchFamily="18" charset="0"/>
                <a:ea typeface="Times New Roman" panose="02020603050405020304" pitchFamily="18" charset="0"/>
                <a:cs typeface="Times New Roman" panose="02020603050405020304" pitchFamily="18" charset="0"/>
              </a:rPr>
              <a:t> – öri meýdanlary we ot ýatyrylýan ýerler hasaplanylýar.Oba hojalygyna ýaramly ýerlriň, käbir ýurtlaryň umumy meýdanyndaky paýy indiki ýalydyr:Fransiýada – 63 %, Hindistanda – 60 %, ABŞ-da – 53 %, Hytaýda – 40 %, Braziliýada – 28 %, Kanadada – 7 % deňdir. Bu tapawutlyklar Ýer şarynyň käbir ýerlerinde çölleşmek prosesi, çölüň meýdanynyň a</a:t>
            </a:r>
            <a:r>
              <a:rPr lang="hr-HR" sz="2100" dirty="0" smtClean="0">
                <a:latin typeface="Times New Roman" panose="02020603050405020304" pitchFamily="18" charset="0"/>
                <a:ea typeface="Times New Roman" panose="02020603050405020304" pitchFamily="18" charset="0"/>
                <a:cs typeface="Times New Roman" panose="02020603050405020304" pitchFamily="18" charset="0"/>
              </a:rPr>
              <a:t>r</a:t>
            </a:r>
            <a:r>
              <a:rPr lang="tt-RU" sz="2100" dirty="0" smtClean="0">
                <a:latin typeface="Times New Roman" panose="02020603050405020304" pitchFamily="18" charset="0"/>
                <a:ea typeface="Times New Roman" panose="02020603050405020304" pitchFamily="18" charset="0"/>
                <a:cs typeface="Times New Roman" panose="02020603050405020304" pitchFamily="18" charset="0"/>
              </a:rPr>
              <a:t>tmagy bolup geçýär. Bu hadysa gönüden-göni adamyň hojalyk işi bilen baglanyşykly. Çölde dürli görnüşdäki hojalyk işleriniň alnyp barylmagy </a:t>
            </a:r>
            <a:r>
              <a:rPr lang="hr-HR" sz="2100" dirty="0" smtClean="0">
                <a:latin typeface="Times New Roman" panose="02020603050405020304" pitchFamily="18" charset="0"/>
                <a:ea typeface="Times New Roman" panose="02020603050405020304" pitchFamily="18" charset="0"/>
                <a:cs typeface="Times New Roman" panose="02020603050405020304" pitchFamily="18" charset="0"/>
              </a:rPr>
              <a:t>n</a:t>
            </a:r>
            <a:r>
              <a:rPr lang="tt-RU" sz="2100" dirty="0" smtClean="0">
                <a:latin typeface="Times New Roman" panose="02020603050405020304" pitchFamily="18" charset="0"/>
                <a:ea typeface="Times New Roman" panose="02020603050405020304" pitchFamily="18" charset="0"/>
                <a:cs typeface="Times New Roman" panose="02020603050405020304" pitchFamily="18" charset="0"/>
              </a:rPr>
              <a:t>etijesinde çölüň ösümlik örtügi ýok edilýär. Şeýlelik-de çäge-çöl topragyň üstki gatlagy ýeliň güýji blen tozaýar, süýşýär. Hasylly ýerleriň her ýylda çöle öwrülýäni 6 mln. ga ýetdi. Tokaýlaryň, baglaryň peýdalary ýeke olaryň tebigatdaky maddalaryň üznüksiz aýlanyş prosesind</a:t>
            </a:r>
            <a:r>
              <a:rPr lang="hr-HR" sz="2100" dirty="0" smtClean="0">
                <a:latin typeface="Times New Roman" panose="02020603050405020304" pitchFamily="18" charset="0"/>
                <a:ea typeface="Times New Roman" panose="02020603050405020304" pitchFamily="18" charset="0"/>
                <a:cs typeface="Times New Roman" panose="02020603050405020304" pitchFamily="18" charset="0"/>
              </a:rPr>
              <a:t>e</a:t>
            </a:r>
            <a:r>
              <a:rPr lang="tt-RU" sz="2100" dirty="0" smtClean="0">
                <a:latin typeface="Times New Roman" panose="02020603050405020304" pitchFamily="18" charset="0"/>
                <a:ea typeface="Times New Roman" panose="02020603050405020304" pitchFamily="18" charset="0"/>
                <a:cs typeface="Times New Roman" panose="02020603050405020304" pitchFamily="18" charset="0"/>
              </a:rPr>
              <a:t> tutýan orunlary däl, olar çölleriň süýşüp giňelmezligine, derýalaryň kenarlarynyň opurylmazlygyna, ýagyş suwunyň ýeriň ýüzüne deňräk ýaýramagyna, ekinleriň ýalynly howadan goralmagyna hem peýda edýärler.</a:t>
            </a:r>
            <a:endParaRPr lang="ru-RU" sz="2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865037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tk-TM" dirty="0" smtClean="0">
                <a:latin typeface="Times New Roman" panose="02020603050405020304" pitchFamily="18" charset="0"/>
                <a:cs typeface="Times New Roman" panose="02020603050405020304" pitchFamily="18" charset="0"/>
              </a:rPr>
              <a:t>Amyderýasynyň   ýakasyndaky    toprak.</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29101"/>
            <a:ext cx="7521869" cy="3834390"/>
          </a:xfrm>
          <a:prstGeom prst="rect">
            <a:avLst/>
          </a:prstGeom>
        </p:spPr>
      </p:pic>
      <p:pic>
        <p:nvPicPr>
          <p:cNvPr id="8"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869" y="1989977"/>
            <a:ext cx="4167960" cy="3712637"/>
          </a:xfrm>
          <a:prstGeom prst="rect">
            <a:avLst/>
          </a:prstGeom>
        </p:spPr>
      </p:pic>
    </p:spTree>
    <p:extLst>
      <p:ext uri="{BB962C8B-B14F-4D97-AF65-F5344CB8AC3E}">
        <p14:creationId xmlns:p14="http://schemas.microsoft.com/office/powerpoint/2010/main" val="190523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5656" y="197342"/>
            <a:ext cx="11269980" cy="6463308"/>
          </a:xfrm>
          <a:prstGeom prst="rect">
            <a:avLst/>
          </a:prstGeom>
        </p:spPr>
        <p:txBody>
          <a:bodyPr wrap="square">
            <a:spAutoFit/>
          </a:bodyPr>
          <a:lstStyle/>
          <a:p>
            <a:pPr marL="342900" lvl="0" indent="-342900" algn="just">
              <a:lnSpc>
                <a:spcPct val="115000"/>
              </a:lnSpc>
              <a:spcAft>
                <a:spcPts val="0"/>
              </a:spcAft>
              <a:buFont typeface="+mj-lt"/>
              <a:buAutoNum type="arabicPeriod"/>
            </a:pPr>
            <a:r>
              <a:rPr lang="pl-PL" sz="2400" b="1" dirty="0">
                <a:latin typeface="Times New Roman" panose="02020603050405020304" pitchFamily="18" charset="0"/>
                <a:ea typeface="Times New Roman" panose="02020603050405020304" pitchFamily="18" charset="0"/>
                <a:cs typeface="Times New Roman" panose="02020603050405020304" pitchFamily="18" charset="0"/>
              </a:rPr>
              <a:t>Topragyň esasy aýratynlyklary (pedosfera), onuň ýer ulgamynyň funksionirlenmegindäki ähmiýeti</a:t>
            </a:r>
            <a:endParaRPr lang="ru-RU"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tt-RU" sz="2400" dirty="0">
                <a:latin typeface="Times New Roman" panose="02020603050405020304" pitchFamily="18" charset="0"/>
                <a:ea typeface="Times New Roman" panose="02020603050405020304" pitchFamily="18" charset="0"/>
                <a:cs typeface="Times New Roman" panose="02020603050405020304" pitchFamily="18" charset="0"/>
              </a:rPr>
              <a:t>Ýer baýlyklaryny goramak we rejeli peýdalanamak üçin şu aşakdaky çäreleri amala aşyrmak zerurdyr:</a:t>
            </a:r>
            <a:endParaRPr lang="ru-RU"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tabLst>
                <a:tab pos="630555" algn="l"/>
              </a:tabLst>
            </a:pPr>
            <a:r>
              <a:rPr lang="tt-RU" sz="2400" dirty="0">
                <a:latin typeface="Times New Roman" panose="02020603050405020304" pitchFamily="18" charset="0"/>
                <a:ea typeface="Times New Roman" panose="02020603050405020304" pitchFamily="18" charset="0"/>
                <a:cs typeface="Times New Roman" panose="02020603050405020304" pitchFamily="18" charset="0"/>
              </a:rPr>
              <a:t>Ýerleri himiki we radioaktiw hapalanmakdan goramak</a:t>
            </a:r>
            <a:r>
              <a:rPr lang="sq-AL"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tabLst>
                <a:tab pos="630555" algn="l"/>
              </a:tabLst>
            </a:pPr>
            <a:r>
              <a:rPr lang="tt-RU" sz="2400" dirty="0">
                <a:latin typeface="Times New Roman" panose="02020603050405020304" pitchFamily="18" charset="0"/>
                <a:ea typeface="Times New Roman" panose="02020603050405020304" pitchFamily="18" charset="0"/>
                <a:cs typeface="Times New Roman" panose="02020603050405020304" pitchFamily="18" charset="0"/>
              </a:rPr>
              <a:t>Rekultiwasiýa işini alyp barmak</a:t>
            </a:r>
            <a:r>
              <a:rPr lang="sq-AL"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tabLst>
                <a:tab pos="630555" algn="l"/>
              </a:tabLst>
            </a:pPr>
            <a:r>
              <a:rPr lang="tt-RU" sz="2400" dirty="0">
                <a:latin typeface="Times New Roman" panose="02020603050405020304" pitchFamily="18" charset="0"/>
                <a:ea typeface="Times New Roman" panose="02020603050405020304" pitchFamily="18" charset="0"/>
                <a:cs typeface="Times New Roman" panose="02020603050405020304" pitchFamily="18" charset="0"/>
              </a:rPr>
              <a:t>Ýer fonduny dogry we rejeli peýdalanmaly</a:t>
            </a:r>
            <a:r>
              <a:rPr lang="sq-AL"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tabLst>
                <a:tab pos="630555" algn="l"/>
              </a:tabLst>
            </a:pPr>
            <a:r>
              <a:rPr lang="tt-RU" sz="2400" dirty="0">
                <a:latin typeface="Times New Roman" panose="02020603050405020304" pitchFamily="18" charset="0"/>
                <a:ea typeface="Times New Roman" panose="02020603050405020304" pitchFamily="18" charset="0"/>
                <a:cs typeface="Times New Roman" panose="02020603050405020304" pitchFamily="18" charset="0"/>
              </a:rPr>
              <a:t>Sürülýän ýerleriň melioratiw şertlerini gowulandyrmak</a:t>
            </a:r>
            <a:r>
              <a:rPr lang="sq-AL"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tabLst>
                <a:tab pos="630555" algn="l"/>
              </a:tabLst>
            </a:pPr>
            <a:r>
              <a:rPr lang="tt-RU" sz="2400" dirty="0">
                <a:latin typeface="Times New Roman" panose="02020603050405020304" pitchFamily="18" charset="0"/>
                <a:ea typeface="Times New Roman" panose="02020603050405020304" pitchFamily="18" charset="0"/>
                <a:cs typeface="Times New Roman" panose="02020603050405020304" pitchFamily="18" charset="0"/>
              </a:rPr>
              <a:t>Topraklary baýlaşdyrmak üçin giň derejede organiki dökünleri ulanmak.</a:t>
            </a:r>
            <a:endParaRPr lang="ru-RU"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tt-RU" sz="2400" dirty="0">
                <a:latin typeface="Times New Roman" panose="02020603050405020304" pitchFamily="18" charset="0"/>
                <a:ea typeface="Times New Roman" panose="02020603050405020304" pitchFamily="18" charset="0"/>
                <a:cs typeface="Times New Roman" panose="02020603050405020304" pitchFamily="18" charset="0"/>
              </a:rPr>
              <a:t>Agrotehniki düzgünleriň doly berjaý edilmeýändigi sebäpli ýurdumyzda şorlaşýan ýerleriň meýdanyn </a:t>
            </a:r>
            <a:r>
              <a:rPr lang="tt-RU" sz="2400" dirty="0" smtClean="0">
                <a:latin typeface="Times New Roman" panose="02020603050405020304" pitchFamily="18" charset="0"/>
                <a:ea typeface="Times New Roman" panose="02020603050405020304" pitchFamily="18" charset="0"/>
                <a:cs typeface="Times New Roman" panose="02020603050405020304" pitchFamily="18" charset="0"/>
              </a:rPr>
              <a:t>artýar.Öri </a:t>
            </a:r>
            <a:r>
              <a:rPr lang="tt-RU" sz="2400" dirty="0">
                <a:latin typeface="Times New Roman" panose="02020603050405020304" pitchFamily="18" charset="0"/>
                <a:ea typeface="Times New Roman" panose="02020603050405020304" pitchFamily="18" charset="0"/>
                <a:cs typeface="Times New Roman" panose="02020603050405020304" pitchFamily="18" charset="0"/>
              </a:rPr>
              <a:t>meýdanlaryň nädogry peýdalanylmagy, güýçli, agyr tehnikalaryň çölde oýlanyşyksyz ulanylmagy ösümlik örtüginiň ýok edilmegine çölleşmek hadysalarynyň ýokarlanmagyna </a:t>
            </a:r>
            <a:r>
              <a:rPr lang="tt-RU" sz="2400" dirty="0" smtClean="0">
                <a:latin typeface="Times New Roman" panose="02020603050405020304" pitchFamily="18" charset="0"/>
                <a:ea typeface="Times New Roman" panose="02020603050405020304" pitchFamily="18" charset="0"/>
                <a:cs typeface="Times New Roman" panose="02020603050405020304" pitchFamily="18" charset="0"/>
              </a:rPr>
              <a:t>getirýär.Türkmenistanda </a:t>
            </a:r>
            <a:r>
              <a:rPr lang="tt-RU" sz="2400" dirty="0">
                <a:latin typeface="Times New Roman" panose="02020603050405020304" pitchFamily="18" charset="0"/>
                <a:ea typeface="Times New Roman" panose="02020603050405020304" pitchFamily="18" charset="0"/>
                <a:cs typeface="Times New Roman" panose="02020603050405020304" pitchFamily="18" charset="0"/>
              </a:rPr>
              <a:t>ýer resurslaryny rejeli peýdalanmak we goramak boýunça ep-esli işler amala aşyrylýar. Bu barada mundan beýläk hem indiki işleri geçirmegi dowam etdirmek zerurdyr</a:t>
            </a:r>
            <a:r>
              <a:rPr lang="sq-AL"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251097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1029" y="182880"/>
            <a:ext cx="12160971" cy="6697980"/>
          </a:xfrm>
          <a:prstGeom prst="rect">
            <a:avLst/>
          </a:prstGeom>
        </p:spPr>
      </p:pic>
      <p:sp>
        <p:nvSpPr>
          <p:cNvPr id="3" name="Прямоугольник 2"/>
          <p:cNvSpPr/>
          <p:nvPr/>
        </p:nvSpPr>
        <p:spPr>
          <a:xfrm>
            <a:off x="480143" y="-193923"/>
            <a:ext cx="11597470" cy="707886"/>
          </a:xfrm>
          <a:prstGeom prst="rect">
            <a:avLst/>
          </a:prstGeom>
        </p:spPr>
        <p:txBody>
          <a:bodyPr wrap="none">
            <a:spAutoFit/>
          </a:bodyPr>
          <a:lstStyle/>
          <a:p>
            <a:r>
              <a:rPr lang="hr-HR" sz="4000" b="1" i="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Toprak eroziýasy we toprakda oýtumlaryň emele gelişi</a:t>
            </a:r>
            <a:endParaRPr lang="ru-RU" sz="4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05005665"/>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0080" y="193618"/>
            <a:ext cx="11109960" cy="6534096"/>
          </a:xfrm>
          <a:prstGeom prst="rect">
            <a:avLst/>
          </a:prstGeom>
        </p:spPr>
        <p:txBody>
          <a:bodyPr wrap="square">
            <a:spAutoFit/>
          </a:bodyPr>
          <a:lstStyle/>
          <a:p>
            <a:pPr marL="342900" lvl="0" indent="-342900" algn="just">
              <a:lnSpc>
                <a:spcPct val="115000"/>
              </a:lnSpc>
              <a:spcAft>
                <a:spcPts val="0"/>
              </a:spcAft>
              <a:buFont typeface="Wingdings" panose="05000000000000000000" pitchFamily="2" charset="2"/>
              <a:buChar char=""/>
              <a:tabLst>
                <a:tab pos="-76200" algn="l"/>
              </a:tabLst>
            </a:pPr>
            <a:r>
              <a:rPr lang="tt-RU" sz="2800" dirty="0">
                <a:latin typeface="Times New Roman" panose="02020603050405020304" pitchFamily="18" charset="0"/>
                <a:ea typeface="Times New Roman" panose="02020603050405020304" pitchFamily="18" charset="0"/>
                <a:cs typeface="Times New Roman" panose="02020603050405020304" pitchFamily="18" charset="0"/>
              </a:rPr>
              <a:t>T</a:t>
            </a:r>
            <a:r>
              <a:rPr lang="hr-HR" sz="2800" dirty="0">
                <a:latin typeface="Times New Roman" panose="02020603050405020304" pitchFamily="18" charset="0"/>
                <a:ea typeface="Times New Roman" panose="02020603050405020304" pitchFamily="18" charset="0"/>
                <a:cs typeface="Times New Roman" panose="02020603050405020304" pitchFamily="18" charset="0"/>
              </a:rPr>
              <a:t>o</a:t>
            </a:r>
            <a:r>
              <a:rPr lang="tt-RU" sz="2800" dirty="0">
                <a:latin typeface="Times New Roman" panose="02020603050405020304" pitchFamily="18" charset="0"/>
                <a:ea typeface="Times New Roman" panose="02020603050405020304" pitchFamily="18" charset="0"/>
                <a:cs typeface="Times New Roman" panose="02020603050405020304" pitchFamily="18" charset="0"/>
              </a:rPr>
              <a:t>pragyň ulanylyşyny kadalaşdyrmaga, hasyl berijiligini ýokarlandyrmaga, onda bolup geçýän ýaramaz hadysalaryň öňüni almaklyga bir syhly gözegçiligi amala aşyrmaly;</a:t>
            </a:r>
            <a:endParaRPr lang="ru-RU"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tabLst>
                <a:tab pos="-76200" algn="l"/>
              </a:tabLst>
            </a:pPr>
            <a:r>
              <a:rPr lang="tt-RU" sz="2800" dirty="0">
                <a:latin typeface="Times New Roman" panose="02020603050405020304" pitchFamily="18" charset="0"/>
                <a:ea typeface="Times New Roman" panose="02020603050405020304" pitchFamily="18" charset="0"/>
                <a:cs typeface="Times New Roman" panose="02020603050405020304" pitchFamily="18" charset="0"/>
              </a:rPr>
              <a:t>Ýurdumyzda ekerançylygy alyp barmagyň ulgamynyň esasy maksadyny toprak baýlyklaryny oýlanyşykly peýdalanmaklyga, topragyň hasyllylygyny durnukly ýokarlandyrmaklyga, toprakda organiki maddalaryň amatly balansyny döretmeklige, dykyzlaşmasynyň öňüni almalyga, mineral dökünleriň amatly </a:t>
            </a:r>
            <a:r>
              <a:rPr lang="hr-HR" sz="2800" dirty="0">
                <a:latin typeface="Times New Roman" panose="02020603050405020304" pitchFamily="18" charset="0"/>
                <a:ea typeface="Times New Roman" panose="02020603050405020304" pitchFamily="18" charset="0"/>
                <a:cs typeface="Times New Roman" panose="02020603050405020304" pitchFamily="18" charset="0"/>
              </a:rPr>
              <a:t>möçberlerini</a:t>
            </a:r>
            <a:r>
              <a:rPr lang="tt-RU" sz="2800" dirty="0">
                <a:latin typeface="Times New Roman" panose="02020603050405020304" pitchFamily="18" charset="0"/>
                <a:ea typeface="Times New Roman" panose="02020603050405020304" pitchFamily="18" charset="0"/>
                <a:cs typeface="Times New Roman" panose="02020603050405020304" pitchFamily="18" charset="0"/>
              </a:rPr>
              <a:t> ulanmaklyga, mümkinçilik boldugyna görä, mör-möjeklere garşy göreşde, zäherli himiki maddalaryň ulanylyşyny kemeltmeklige hem-de toprak klimat we maddy-tehniki serişdeleri ylmy taýdan esaslandyrmaklyga gönükdirilmeli;</a:t>
            </a:r>
            <a:endParaRPr lang="ru-RU"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tabLst>
                <a:tab pos="-76200" algn="l"/>
              </a:tabLst>
            </a:pPr>
            <a:r>
              <a:rPr lang="tt-RU" sz="2800" dirty="0">
                <a:latin typeface="Times New Roman" panose="02020603050405020304" pitchFamily="18" charset="0"/>
                <a:ea typeface="Times New Roman" panose="02020603050405020304" pitchFamily="18" charset="0"/>
                <a:cs typeface="Times New Roman" panose="02020603050405020304" pitchFamily="18" charset="0"/>
              </a:rPr>
              <a:t>Gök-bakja ekerançylygynda we miweçilikde gerbisitleri ulanmaklygy bes etmeli;</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97299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4360" y="421473"/>
            <a:ext cx="11292840" cy="6038576"/>
          </a:xfrm>
          <a:prstGeom prst="rect">
            <a:avLst/>
          </a:prstGeom>
        </p:spPr>
        <p:txBody>
          <a:bodyPr wrap="square">
            <a:spAutoFit/>
          </a:bodyPr>
          <a:lstStyle/>
          <a:p>
            <a:pPr indent="450215" algn="just">
              <a:lnSpc>
                <a:spcPct val="115000"/>
              </a:lnSpc>
              <a:spcAft>
                <a:spcPts val="0"/>
              </a:spcAft>
            </a:pPr>
            <a:r>
              <a:rPr lang="tt-RU" sz="2800" dirty="0">
                <a:latin typeface="Times New Roman" panose="02020603050405020304" pitchFamily="18" charset="0"/>
                <a:ea typeface="Times New Roman" panose="02020603050405020304" pitchFamily="18" charset="0"/>
                <a:cs typeface="Times New Roman" panose="02020603050405020304" pitchFamily="18" charset="0"/>
              </a:rPr>
              <a:t>Eroziýanyň görnüşleri – eroziýa ýagdaýlarynyň ýüze çykyp, gidiş tizligine laýyklykda adaty ýa-da geologik eroziýa we tizleşen ýa-da antropogen eroziýa görnüşleri bolýar.</a:t>
            </a:r>
            <a:endParaRPr lang="ru-RU"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tt-RU" sz="2800" dirty="0">
                <a:latin typeface="Times New Roman" panose="02020603050405020304" pitchFamily="18" charset="0"/>
                <a:ea typeface="Times New Roman" panose="02020603050405020304" pitchFamily="18" charset="0"/>
                <a:cs typeface="Times New Roman" panose="02020603050405020304" pitchFamily="18" charset="0"/>
              </a:rPr>
              <a:t>Adaty eroziýa, tokaý we ot ösümlikleriniň aşak gatlagynda bolup geçýär. Ol örän gowşak depginde ýüze çykýar we toprak emele geliş şertlerine 1 ýylyň dowamynda</a:t>
            </a:r>
            <a:r>
              <a:rPr lang="hr-HR" sz="2800" dirty="0">
                <a:latin typeface="Times New Roman" panose="02020603050405020304" pitchFamily="18" charset="0"/>
                <a:ea typeface="Times New Roman" panose="02020603050405020304" pitchFamily="18" charset="0"/>
                <a:cs typeface="Times New Roman" panose="02020603050405020304" pitchFamily="18" charset="0"/>
              </a:rPr>
              <a:t> t</a:t>
            </a:r>
            <a:r>
              <a:rPr lang="sq-AL" sz="2800" dirty="0">
                <a:latin typeface="Times New Roman" panose="02020603050405020304" pitchFamily="18" charset="0"/>
                <a:ea typeface="Times New Roman" panose="02020603050405020304" pitchFamily="18" charset="0"/>
                <a:cs typeface="Times New Roman" panose="02020603050405020304" pitchFamily="18" charset="0"/>
              </a:rPr>
              <a:t>oprak ýene özüniň öňki ýagdaýyna barýar. Tizleşdirilen eroziýa tebigy ösümlikleri ýok edip, tebigy aýratynlygy hasaba alynman, ulanylmaýan ýerlerde emele gelýär we ýeri şeýle ulanmagyň netijesinde toprak gatlagynyň ýuwlup äkidilmegi, onuň özüni dikeltmek ukybyna görä has çalt depginde bolup geçýär. Eroziýanyň birnäçe görnüşleri bardyr. Eroziýa tebigy şertleriň, şonuň ýaly-da adamyň alyp barýan nädogry hojalyk işleri netijesinde döreýär. </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87139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037" y="227805"/>
            <a:ext cx="6092988" cy="3412073"/>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0378" y="365125"/>
            <a:ext cx="4371967" cy="327475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1966" y="3639880"/>
            <a:ext cx="4669416" cy="3107284"/>
          </a:xfrm>
          <a:prstGeom prst="rect">
            <a:avLst/>
          </a:prstGeom>
        </p:spPr>
      </p:pic>
    </p:spTree>
    <p:extLst>
      <p:ext uri="{BB962C8B-B14F-4D97-AF65-F5344CB8AC3E}">
        <p14:creationId xmlns:p14="http://schemas.microsoft.com/office/powerpoint/2010/main" val="4213302043"/>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290278"/>
            <a:ext cx="11361420" cy="6038576"/>
          </a:xfrm>
          <a:prstGeom prst="rect">
            <a:avLst/>
          </a:prstGeom>
        </p:spPr>
        <p:txBody>
          <a:bodyPr wrap="square">
            <a:spAutoFit/>
          </a:bodyPr>
          <a:lstStyle/>
          <a:p>
            <a:pPr indent="450215" algn="just">
              <a:lnSpc>
                <a:spcPct val="115000"/>
              </a:lnSpc>
              <a:spcAft>
                <a:spcPts val="0"/>
              </a:spcAft>
            </a:pPr>
            <a:r>
              <a:rPr lang="sq-AL" sz="2400" dirty="0">
                <a:latin typeface="Times New Roman" panose="02020603050405020304" pitchFamily="18" charset="0"/>
                <a:ea typeface="Times New Roman" panose="02020603050405020304" pitchFamily="18" charset="0"/>
                <a:cs typeface="Times New Roman" panose="02020603050405020304" pitchFamily="18" charset="0"/>
              </a:rPr>
              <a:t>Şeýle hem eroziýanyň iň giň ýaýran görnüşleri: suw tekizligi şekilinde (topragyň ýuwlup äkidilmegi); çyzyk ýa-da dikligine bolýan; ýel (deflýasiýa); suwaryş netijesinde; senagat (tehnogen); suw howdanlarynyň kenarlarynyň opurylmagy; öri meýdanlarda toprak gatlagyny mallaryň bozmagy; mehaniki (toprak oba hojalyk tehnikasynyň täsirinde bozulmagy) bardyr. </a:t>
            </a:r>
            <a:r>
              <a:rPr lang="sq-AL" sz="2400" b="1" dirty="0" smtClean="0">
                <a:latin typeface="Times New Roman" panose="02020603050405020304" pitchFamily="18" charset="0"/>
                <a:ea typeface="Times New Roman" panose="02020603050405020304" pitchFamily="18" charset="0"/>
                <a:cs typeface="Times New Roman" panose="02020603050405020304" pitchFamily="18" charset="0"/>
              </a:rPr>
              <a:t>Tekizlik </a:t>
            </a:r>
            <a:r>
              <a:rPr lang="sq-AL" sz="2400" b="1" dirty="0">
                <a:latin typeface="Times New Roman" panose="02020603050405020304" pitchFamily="18" charset="0"/>
                <a:ea typeface="Times New Roman" panose="02020603050405020304" pitchFamily="18" charset="0"/>
                <a:cs typeface="Times New Roman" panose="02020603050405020304" pitchFamily="18" charset="0"/>
              </a:rPr>
              <a:t>eroziýasy</a:t>
            </a:r>
            <a:r>
              <a:rPr lang="sq-AL" sz="2400" dirty="0">
                <a:latin typeface="Times New Roman" panose="02020603050405020304" pitchFamily="18" charset="0"/>
                <a:ea typeface="Times New Roman" panose="02020603050405020304" pitchFamily="18" charset="0"/>
                <a:cs typeface="Times New Roman" panose="02020603050405020304" pitchFamily="18" charset="0"/>
              </a:rPr>
              <a:t> – bu dag eňňitlerinde ýagyş, erän gar suwlary, ýeriň doňunyň aýrylmagy netijesinde dörän suwlar tutuşlaýyn ýa-da çüwdürilip çykyp, topragyň ýokary gatlagyny ýuwup äkitmegi netijesinde döreýär. Şeýle ýuwlup äkidilmäniň: gowşak, orta we güýçli ýuwlan toprak ýaly derejeleri bardyr. </a:t>
            </a:r>
            <a:r>
              <a:rPr lang="sq-AL" sz="2400" b="1" dirty="0" smtClean="0">
                <a:latin typeface="Times New Roman" panose="02020603050405020304" pitchFamily="18" charset="0"/>
                <a:ea typeface="Times New Roman" panose="02020603050405020304" pitchFamily="18" charset="0"/>
                <a:cs typeface="Times New Roman" panose="02020603050405020304" pitchFamily="18" charset="0"/>
              </a:rPr>
              <a:t>Gowşak </a:t>
            </a:r>
            <a:r>
              <a:rPr lang="sq-AL" sz="2400" b="1" dirty="0">
                <a:latin typeface="Times New Roman" panose="02020603050405020304" pitchFamily="18" charset="0"/>
                <a:ea typeface="Times New Roman" panose="02020603050405020304" pitchFamily="18" charset="0"/>
                <a:cs typeface="Times New Roman" panose="02020603050405020304" pitchFamily="18" charset="0"/>
              </a:rPr>
              <a:t>ýuwlan toprak – </a:t>
            </a:r>
            <a:r>
              <a:rPr lang="sq-AL" sz="2400" dirty="0">
                <a:latin typeface="Times New Roman" panose="02020603050405020304" pitchFamily="18" charset="0"/>
                <a:ea typeface="Times New Roman" panose="02020603050405020304" pitchFamily="18" charset="0"/>
                <a:cs typeface="Times New Roman" panose="02020603050405020304" pitchFamily="18" charset="0"/>
              </a:rPr>
              <a:t>topragyň üstki (A) gatlagy özüniň ýarpy galyňlygyna çenli ýuwulmagy. </a:t>
            </a:r>
            <a:r>
              <a:rPr lang="sq-AL" sz="2400" b="1" dirty="0" smtClean="0">
                <a:latin typeface="Times New Roman" panose="02020603050405020304" pitchFamily="18" charset="0"/>
                <a:ea typeface="Times New Roman" panose="02020603050405020304" pitchFamily="18" charset="0"/>
                <a:cs typeface="Times New Roman" panose="02020603050405020304" pitchFamily="18" charset="0"/>
              </a:rPr>
              <a:t>Orta </a:t>
            </a:r>
            <a:r>
              <a:rPr lang="sq-AL" sz="2400" b="1" dirty="0">
                <a:latin typeface="Times New Roman" panose="02020603050405020304" pitchFamily="18" charset="0"/>
                <a:ea typeface="Times New Roman" panose="02020603050405020304" pitchFamily="18" charset="0"/>
                <a:cs typeface="Times New Roman" panose="02020603050405020304" pitchFamily="18" charset="0"/>
              </a:rPr>
              <a:t>derejede ýuwlan toprak - </a:t>
            </a:r>
            <a:r>
              <a:rPr lang="sq-AL" sz="2400" dirty="0">
                <a:latin typeface="Times New Roman" panose="02020603050405020304" pitchFamily="18" charset="0"/>
                <a:ea typeface="Times New Roman" panose="02020603050405020304" pitchFamily="18" charset="0"/>
                <a:cs typeface="Times New Roman" panose="02020603050405020304" pitchFamily="18" charset="0"/>
              </a:rPr>
              <a:t>topragyň üstki (A) gatlagy ýarpysy, ýarpysyndan köp galyňlykda ýuwlup äkidilmegi. </a:t>
            </a:r>
            <a:r>
              <a:rPr lang="sq-AL" sz="2400" b="1" dirty="0" smtClean="0">
                <a:latin typeface="Times New Roman" panose="02020603050405020304" pitchFamily="18" charset="0"/>
                <a:ea typeface="Times New Roman" panose="02020603050405020304" pitchFamily="18" charset="0"/>
                <a:cs typeface="Times New Roman" panose="02020603050405020304" pitchFamily="18" charset="0"/>
              </a:rPr>
              <a:t>Güýçli </a:t>
            </a:r>
            <a:r>
              <a:rPr lang="sq-AL" sz="2400" b="1" dirty="0">
                <a:latin typeface="Times New Roman" panose="02020603050405020304" pitchFamily="18" charset="0"/>
                <a:ea typeface="Times New Roman" panose="02020603050405020304" pitchFamily="18" charset="0"/>
                <a:cs typeface="Times New Roman" panose="02020603050405020304" pitchFamily="18" charset="0"/>
              </a:rPr>
              <a:t>ýuwlan toprak</a:t>
            </a:r>
            <a:r>
              <a:rPr lang="sq-AL" sz="2400" dirty="0">
                <a:latin typeface="Times New Roman" panose="02020603050405020304" pitchFamily="18" charset="0"/>
                <a:ea typeface="Times New Roman" panose="02020603050405020304" pitchFamily="18" charset="0"/>
                <a:cs typeface="Times New Roman" panose="02020603050405020304" pitchFamily="18" charset="0"/>
              </a:rPr>
              <a:t> – topragyň (B) gatlagy bölekleýin ýuwlyp äkidilmegi. </a:t>
            </a:r>
            <a:r>
              <a:rPr lang="sq-AL" sz="2400" dirty="0" smtClean="0">
                <a:latin typeface="Times New Roman" panose="02020603050405020304" pitchFamily="18" charset="0"/>
                <a:ea typeface="Times New Roman" panose="02020603050405020304" pitchFamily="18" charset="0"/>
                <a:cs typeface="Times New Roman" panose="02020603050405020304" pitchFamily="18" charset="0"/>
              </a:rPr>
              <a:t>Gowşak </a:t>
            </a:r>
            <a:r>
              <a:rPr lang="sq-AL" sz="2400" dirty="0">
                <a:latin typeface="Times New Roman" panose="02020603050405020304" pitchFamily="18" charset="0"/>
                <a:ea typeface="Times New Roman" panose="02020603050405020304" pitchFamily="18" charset="0"/>
                <a:cs typeface="Times New Roman" panose="02020603050405020304" pitchFamily="18" charset="0"/>
              </a:rPr>
              <a:t>ýuwlan ýerlerde däneli ösümlikleriň hasyllylygy 25 % pese düşýär. </a:t>
            </a:r>
            <a:endParaRPr lang="ru-RU"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sq-AL" sz="2400" dirty="0">
                <a:latin typeface="Times New Roman" panose="02020603050405020304" pitchFamily="18" charset="0"/>
                <a:ea typeface="Times New Roman" panose="02020603050405020304" pitchFamily="18" charset="0"/>
                <a:cs typeface="Times New Roman" panose="02020603050405020304" pitchFamily="18" charset="0"/>
              </a:rPr>
              <a:t>Orta derejede ýuwlan topraklarda 50 %-e çenli we güýçli ýuwlan topraklarda 70%-e çenli däneli ösümlikleriň hasyly pese düşýär. </a:t>
            </a:r>
            <a:endParaRPr lang="ru-RU"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0607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tk-TM" b="1" i="1" dirty="0" smtClean="0">
                <a:latin typeface="Times New Roman" panose="02020603050405020304" pitchFamily="18" charset="0"/>
                <a:cs typeface="Times New Roman" panose="02020603050405020304" pitchFamily="18" charset="0"/>
              </a:rPr>
              <a:t>Topragy zaýalanmakdan goramak. Şorlaşmakda we turşamakdan goramak</a:t>
            </a:r>
            <a:endParaRPr lang="ru-RU" b="1" i="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145" y="1690688"/>
            <a:ext cx="5728855" cy="5124545"/>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7618" y="2701637"/>
            <a:ext cx="5773416" cy="3777528"/>
          </a:xfrm>
          <a:prstGeom prst="rect">
            <a:avLst/>
          </a:prstGeom>
        </p:spPr>
      </p:pic>
    </p:spTree>
    <p:extLst>
      <p:ext uri="{BB962C8B-B14F-4D97-AF65-F5344CB8AC3E}">
        <p14:creationId xmlns:p14="http://schemas.microsoft.com/office/powerpoint/2010/main" val="290846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b="1" i="1" dirty="0" err="1" smtClean="0">
                <a:solidFill>
                  <a:srgbClr val="0070C0"/>
                </a:solidFill>
                <a:latin typeface="Times New Roman" panose="02020603050405020304" pitchFamily="18" charset="0"/>
                <a:cs typeface="Times New Roman" panose="02020603050405020304" pitchFamily="18" charset="0"/>
              </a:rPr>
              <a:t>Topraklary</a:t>
            </a:r>
            <a:r>
              <a:rPr lang="en-US" b="1" i="1" dirty="0" smtClean="0">
                <a:solidFill>
                  <a:srgbClr val="0070C0"/>
                </a:solidFill>
                <a:latin typeface="Times New Roman" panose="02020603050405020304" pitchFamily="18" charset="0"/>
                <a:cs typeface="Times New Roman" panose="02020603050405020304" pitchFamily="18" charset="0"/>
              </a:rPr>
              <a:t> </a:t>
            </a:r>
            <a:r>
              <a:rPr lang="en-US" b="1" i="1" dirty="0" err="1" smtClean="0">
                <a:solidFill>
                  <a:srgbClr val="0070C0"/>
                </a:solidFill>
                <a:latin typeface="Times New Roman" panose="02020603050405020304" pitchFamily="18" charset="0"/>
                <a:cs typeface="Times New Roman" panose="02020603050405020304" pitchFamily="18" charset="0"/>
              </a:rPr>
              <a:t>pe</a:t>
            </a:r>
            <a:r>
              <a:rPr lang="tk-TM" b="1" i="1" dirty="0" smtClean="0">
                <a:solidFill>
                  <a:srgbClr val="0070C0"/>
                </a:solidFill>
                <a:latin typeface="Times New Roman" panose="02020603050405020304" pitchFamily="18" charset="0"/>
                <a:cs typeface="Times New Roman" panose="02020603050405020304" pitchFamily="18" charset="0"/>
              </a:rPr>
              <a:t>ýdalanmakda ýüze çykýan ekologik meseleleri.</a:t>
            </a:r>
            <a:endParaRPr lang="ru-RU" b="1" i="1"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825624"/>
            <a:ext cx="10515600" cy="5032375"/>
          </a:xfrm>
        </p:spPr>
        <p:txBody>
          <a:bodyPr>
            <a:normAutofit fontScale="85000" lnSpcReduction="20000"/>
          </a:bodyPr>
          <a:lstStyle/>
          <a:p>
            <a:pPr marL="0" indent="0" algn="ctr">
              <a:buNone/>
            </a:pPr>
            <a:r>
              <a:rPr lang="tk-TM" b="1" dirty="0" smtClean="0">
                <a:solidFill>
                  <a:srgbClr val="FF0000"/>
                </a:solidFill>
                <a:latin typeface="Times New Roman" panose="02020603050405020304" pitchFamily="18" charset="0"/>
                <a:cs typeface="Times New Roman" panose="02020603050405020304" pitchFamily="18" charset="0"/>
              </a:rPr>
              <a:t>Meýilnama</a:t>
            </a:r>
            <a:r>
              <a:rPr lang="tk-TM" dirty="0" smtClean="0">
                <a:latin typeface="Times New Roman" panose="02020603050405020304" pitchFamily="18" charset="0"/>
                <a:cs typeface="Times New Roman" panose="02020603050405020304" pitchFamily="18" charset="0"/>
              </a:rPr>
              <a:t> </a:t>
            </a:r>
          </a:p>
          <a:p>
            <a:pPr marL="514350" indent="-514350" algn="just">
              <a:buAutoNum type="arabicPeriod"/>
            </a:pPr>
            <a:r>
              <a:rPr lang="tk-TM" dirty="0" smtClean="0">
                <a:latin typeface="Times New Roman" panose="02020603050405020304" pitchFamily="18" charset="0"/>
                <a:cs typeface="Times New Roman" panose="02020603050405020304" pitchFamily="18" charset="0"/>
              </a:rPr>
              <a:t>Ýer togalagynyň ýer gorlary.</a:t>
            </a:r>
          </a:p>
          <a:p>
            <a:pPr marL="514350" indent="-514350" algn="just">
              <a:buAutoNum type="arabicPeriod"/>
            </a:pPr>
            <a:r>
              <a:rPr lang="tk-TM" dirty="0" smtClean="0">
                <a:latin typeface="Times New Roman" panose="02020603050405020304" pitchFamily="18" charset="0"/>
                <a:cs typeface="Times New Roman" panose="02020603050405020304" pitchFamily="18" charset="0"/>
              </a:rPr>
              <a:t>Ýer baýlyklaryny peýdalanmagyň esasy görnüşleri.</a:t>
            </a:r>
          </a:p>
          <a:p>
            <a:pPr marL="514350" indent="-514350" algn="just">
              <a:buAutoNum type="arabicPeriod"/>
            </a:pPr>
            <a:r>
              <a:rPr lang="tk-TM" dirty="0" smtClean="0">
                <a:latin typeface="Times New Roman" panose="02020603050405020304" pitchFamily="18" charset="0"/>
                <a:cs typeface="Times New Roman" panose="02020603050405020304" pitchFamily="18" charset="0"/>
              </a:rPr>
              <a:t>Topragyň esasy aýratynlyklary (pedosfera), onuň ýer ulgamynyň </a:t>
            </a:r>
          </a:p>
          <a:p>
            <a:pPr marL="0" indent="0" algn="just">
              <a:buNone/>
            </a:pPr>
            <a:r>
              <a:rPr lang="tk-TM" dirty="0">
                <a:latin typeface="Times New Roman" panose="02020603050405020304" pitchFamily="18" charset="0"/>
                <a:cs typeface="Times New Roman" panose="02020603050405020304" pitchFamily="18" charset="0"/>
              </a:rPr>
              <a:t> </a:t>
            </a:r>
            <a:r>
              <a:rPr lang="tk-TM" dirty="0" smtClean="0">
                <a:latin typeface="Times New Roman" panose="02020603050405020304" pitchFamily="18" charset="0"/>
                <a:cs typeface="Times New Roman" panose="02020603050405020304" pitchFamily="18" charset="0"/>
              </a:rPr>
              <a:t>    funksionirlemgindäki ähmiýeti.</a:t>
            </a:r>
          </a:p>
          <a:p>
            <a:pPr marL="514350" indent="-514350" algn="just">
              <a:buAutoNum type="arabicPeriod" startAt="4"/>
            </a:pPr>
            <a:r>
              <a:rPr lang="tk-TM" dirty="0" smtClean="0">
                <a:latin typeface="Times New Roman" panose="02020603050405020304" pitchFamily="18" charset="0"/>
                <a:cs typeface="Times New Roman" panose="02020603050405020304" pitchFamily="18" charset="0"/>
              </a:rPr>
              <a:t>Topragy zaýalanmakda goramak. Topragy şorlaşmakdan </a:t>
            </a:r>
          </a:p>
          <a:p>
            <a:pPr marL="0" indent="0" algn="just">
              <a:buNone/>
            </a:pPr>
            <a:r>
              <a:rPr lang="tk-TM" dirty="0">
                <a:latin typeface="Times New Roman" panose="02020603050405020304" pitchFamily="18" charset="0"/>
                <a:cs typeface="Times New Roman" panose="02020603050405020304" pitchFamily="18" charset="0"/>
              </a:rPr>
              <a:t> </a:t>
            </a:r>
            <a:r>
              <a:rPr lang="tk-TM" dirty="0" smtClean="0">
                <a:latin typeface="Times New Roman" panose="02020603050405020304" pitchFamily="18" charset="0"/>
                <a:cs typeface="Times New Roman" panose="02020603050405020304" pitchFamily="18" charset="0"/>
              </a:rPr>
              <a:t>     turşamakdan goramak</a:t>
            </a:r>
          </a:p>
          <a:p>
            <a:pPr marL="514350" indent="-514350" algn="just">
              <a:buAutoNum type="arabicPeriod" startAt="5"/>
            </a:pPr>
            <a:r>
              <a:rPr lang="tk-TM" dirty="0" smtClean="0">
                <a:latin typeface="Times New Roman" panose="02020603050405020304" pitchFamily="18" charset="0"/>
                <a:cs typeface="Times New Roman" panose="02020603050405020304" pitchFamily="18" charset="0"/>
              </a:rPr>
              <a:t>Topragy hapalanmakdan we weýran bolmakdan goramak.</a:t>
            </a:r>
            <a:endParaRPr lang="tk-TM" dirty="0">
              <a:latin typeface="Times New Roman" panose="02020603050405020304" pitchFamily="18" charset="0"/>
              <a:cs typeface="Times New Roman" panose="02020603050405020304" pitchFamily="18" charset="0"/>
            </a:endParaRPr>
          </a:p>
          <a:p>
            <a:pPr marL="514350" indent="-514350" algn="just">
              <a:buAutoNum type="arabicPeriod" startAt="5"/>
            </a:pPr>
            <a:r>
              <a:rPr lang="tk-TM" dirty="0" smtClean="0">
                <a:latin typeface="Times New Roman" panose="02020603050405020304" pitchFamily="18" charset="0"/>
                <a:cs typeface="Times New Roman" panose="02020603050405020304" pitchFamily="18" charset="0"/>
              </a:rPr>
              <a:t>Türkmenistanda ýerleri rejeli peýdalanmak we goramak boýunça alnyp barylýan işleri.</a:t>
            </a:r>
          </a:p>
          <a:p>
            <a:pPr marL="514350" indent="-514350" algn="just">
              <a:buAutoNum type="arabicPeriod" startAt="5"/>
            </a:pPr>
            <a:r>
              <a:rPr lang="tk-TM" dirty="0" smtClean="0">
                <a:latin typeface="Times New Roman" panose="02020603050405020304" pitchFamily="18" charset="0"/>
                <a:cs typeface="Times New Roman" panose="02020603050405020304" pitchFamily="18" charset="0"/>
              </a:rPr>
              <a:t>Türkmenistanyň toprak baýlyklary hakynda düşünje.</a:t>
            </a:r>
          </a:p>
          <a:p>
            <a:pPr marL="514350" indent="-514350" algn="just">
              <a:buAutoNum type="arabicPeriod" startAt="5"/>
            </a:pPr>
            <a:r>
              <a:rPr lang="tk-TM" dirty="0" smtClean="0">
                <a:latin typeface="Times New Roman" panose="02020603050405020304" pitchFamily="18" charset="0"/>
                <a:cs typeface="Times New Roman" panose="02020603050405020304" pitchFamily="18" charset="0"/>
              </a:rPr>
              <a:t>Türkmenistanyň toprak görnüşleri.</a:t>
            </a:r>
          </a:p>
          <a:p>
            <a:pPr marL="514350" indent="-514350" algn="just">
              <a:buAutoNum type="arabicPeriod" startAt="5"/>
            </a:pPr>
            <a:r>
              <a:rPr lang="tk-TM" dirty="0" smtClean="0">
                <a:latin typeface="Times New Roman" panose="02020603050405020304" pitchFamily="18" charset="0"/>
                <a:cs typeface="Times New Roman" panose="02020603050405020304" pitchFamily="18" charset="0"/>
              </a:rPr>
              <a:t>BMG-niň Çölleşmäge garşy göreş baradaky konwersiýasy</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752682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64820" y="243514"/>
            <a:ext cx="1117092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sq-AL" altLang="ru-RU"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Çyzyk şekilli eroziýa </a:t>
            </a:r>
            <a:r>
              <a:rPr kumimoji="0" lang="sq-AL"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bu erän gar suwlary, doňaklygy aýrylan we ýagyş suwlary, eňňitleriň dar ýerlerinde uly möçberde toplanan suwlar netijesinde topragyň ýuwulmagy, toprakda çukurlaryň, çarkandaklaryň, çuň oýlaryň we läbik emele gelip, soňra ol ýerlerde kem-kemden gurak tekizlikler döräp başlaýar. Toprak we howa şertlerine laýyklykda gurak tekizlikler bir ýylda 8-15 metre çenli tekizlikde emele gelýärler. </a:t>
            </a:r>
            <a:r>
              <a:rPr kumimoji="0" lang="sq-AL" altLang="ru-RU"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Tekizlik eroziýasy </a:t>
            </a:r>
            <a:r>
              <a:rPr kumimoji="0" lang="sq-AL"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gurak ýeriň çat açmaklygyna sebäp bolýanlygy üçin, onuň başlanyşyny anyklamagyň kynlygy iň howply bolup durýar. Eger 1 ga sürüm ýerden bir ýylyň dowamynda toprak gatlagy 1mm ýuwlup äkidilse, ol kän bir bilinmeýär, ýöne köp ýagdaýlarda topragyň özüni tebigy dikeldiş ukyby has pes ýagdaýa düşýär. Mysal üçin, eger 100 ga meýdanda uzynlygy 100m, giňligi 5m we çuňlugy 2m boşluk peýda bolsa, onda topragyň we toprakasty gatlagyň ýitgisi 600-800m</a:t>
            </a:r>
            <a:r>
              <a:rPr kumimoji="0" lang="sq-AL" altLang="ru-RU" sz="2400" b="0" i="0" u="none" strike="noStrike" cap="none" normalizeH="0" baseline="3000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kumimoji="0" lang="sq-AL"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bolar. Hut şeýle möçberdäki meýdanyň iň hasylly gatlagy bolan ýokarky gatlagynyň, 1sm galyňlykda ýuwlup äkidilmesi 10,000 m</a:t>
            </a:r>
            <a:r>
              <a:rPr kumimoji="0" lang="sq-AL" altLang="ru-RU" sz="2400" b="0" i="0" u="none" strike="noStrike" cap="none" normalizeH="0" baseline="3000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kumimoji="0" lang="sq-AL"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toprak ýitgisine ekwiwalentdir. Ýitginiň möçberini has anyk göz öňüne getirmek üçin eroziýanyň ýol berilýän derejesi hasyla baý, gara topraklarda 3 t/ga, adaty ýa-da günorta ýerlerde 2,5 t/ga, garamtyl goňur toprak üçin  25 t/ga deňdigini göz öňüne tutmak gerek. Emma topragyň hakyky ýitgisi tiz-tiz onuň tebigy dikelmeginiň görkezijileriniň çäginden geçýär.</a:t>
            </a: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altLang="ru-RU"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6547041"/>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tk-TM" b="1" i="1" dirty="0" smtClean="0">
                <a:solidFill>
                  <a:srgbClr val="0070C0"/>
                </a:solidFill>
                <a:latin typeface="Times New Roman" panose="02020603050405020304" pitchFamily="18" charset="0"/>
                <a:cs typeface="Times New Roman" panose="02020603050405020304" pitchFamily="18" charset="0"/>
              </a:rPr>
              <a:t>Topragyň gowy görnüşleri</a:t>
            </a:r>
            <a:endParaRPr lang="ru-RU" b="1" i="1" dirty="0">
              <a:solidFill>
                <a:srgbClr val="0070C0"/>
              </a:solidFill>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4576" y="1690687"/>
            <a:ext cx="4735143" cy="4876367"/>
          </a:xfrm>
        </p:spPr>
      </p:pic>
    </p:spTree>
    <p:extLst>
      <p:ext uri="{BB962C8B-B14F-4D97-AF65-F5344CB8AC3E}">
        <p14:creationId xmlns:p14="http://schemas.microsoft.com/office/powerpoint/2010/main" val="280925426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84909" y="0"/>
            <a:ext cx="11430001"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ctr" defTabSz="914400" rtl="0" eaLnBrk="0" fontAlgn="base" latinLnBrk="0" hangingPunct="0">
              <a:lnSpc>
                <a:spcPct val="100000"/>
              </a:lnSpc>
              <a:spcBef>
                <a:spcPct val="0"/>
              </a:spcBef>
              <a:spcAft>
                <a:spcPct val="0"/>
              </a:spcAft>
              <a:buClrTx/>
              <a:buSzTx/>
              <a:tabLst/>
            </a:pPr>
            <a:r>
              <a:rPr kumimoji="0" lang="tt-RU" altLang="ru-RU" sz="28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Ýer</a:t>
            </a:r>
            <a:r>
              <a:rPr kumimoji="0" lang="ru-RU" altLang="ru-RU" sz="28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8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togala</a:t>
            </a:r>
            <a:r>
              <a:rPr kumimoji="0" lang="sq-AL" altLang="ru-RU" sz="28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a:t>
            </a:r>
            <a:r>
              <a:rPr kumimoji="0" lang="ru-RU" altLang="ru-RU" sz="28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yny</a:t>
            </a:r>
            <a:r>
              <a:rPr kumimoji="0" lang="sq-AL" altLang="ru-RU" sz="28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ň ýer gorlary. Ýer baýlyklaryny peýdalanmagyň esasy görnüşleri</a:t>
            </a:r>
            <a:endParaRPr kumimoji="0" lang="ru-RU" altLang="ru-RU" sz="2000" b="0" i="0" u="none" strike="noStrike" cap="none" normalizeH="0" baseline="0" dirty="0" smtClean="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tt-RU" altLang="ru-RU"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Toprak oba hojalygynda esasy önümçilik serişdesi</a:t>
            </a:r>
            <a:r>
              <a:rPr kumimoji="0" lang="hr-HR" altLang="ru-RU"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dir</a:t>
            </a:r>
            <a:r>
              <a:rPr kumimoji="0" lang="tt-RU" altLang="ru-RU"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.Toprak tebigy – taryhy jisim hökmünde, ýer gatynyň üstki gatlagy bolup, hasyl bermek häsiýetine eýe bolan ekarançynyň işläp bejerilýän iş ýeridir. W.A.</a:t>
            </a:r>
            <a:r>
              <a:rPr kumimoji="0" lang="hr-HR" altLang="ru-RU"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t>
            </a:r>
            <a:r>
              <a:rPr kumimoji="0" lang="tt-RU" altLang="ru-RU"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owd</a:t>
            </a:r>
            <a:r>
              <a:rPr kumimoji="0" lang="hr-HR" altLang="ru-RU"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t>
            </a:r>
            <a:r>
              <a:rPr kumimoji="0" lang="tt-RU" altLang="ru-RU"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nyň anyklamagyna görä toprak gatlagy ösümlikleriň ösüp we köpelip durmagy üçin pote</a:t>
            </a:r>
            <a:r>
              <a:rPr kumimoji="0" lang="hr-HR" altLang="ru-RU"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kumimoji="0" lang="tt-RU" altLang="ru-RU"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sial energiýany, suwy we ýokumly maddalary ýygnaýan, çylşyrymly köp komponentli topragyň tapawutly ulgamydyr. Onuň gatlagynyň ortaça galyňlygy 18-20 sm bolup, ýöne birnäçe gurak ýerlerde galyňlyk birnäçe mm-den tä 1,45 – 2,0 m çenli bolup biler.Topragyň emele gelmegi üçin suwuň</a:t>
            </a:r>
            <a:r>
              <a:rPr kumimoji="0" lang="hr-HR" altLang="ru-RU"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tt-RU" altLang="ru-RU"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howanyň</a:t>
            </a:r>
            <a:r>
              <a:rPr kumimoji="0" lang="hr-HR" altLang="ru-RU"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temperaturanyň </a:t>
            </a:r>
            <a:r>
              <a:rPr kumimoji="0" lang="tt-RU" altLang="ru-RU"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ösümlik we haýwan organizmleriniň, esasan hem mikroorganizmleriň we toprak emele getirýän dag j</a:t>
            </a:r>
            <a:r>
              <a:rPr kumimoji="0" lang="sq-AL" altLang="ru-RU"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ynslary</a:t>
            </a:r>
            <a:r>
              <a:rPr kumimoji="0" lang="tt-RU" altLang="ru-RU"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bilen müňlerçe ýyllap bolan özara täsirleşmeleriniň netijesi sebäp bolýar. Toprak ähli elementleriň geohimiki toplaýjysydyr: olary özünde saklaýar we olary akym bilen äkidilmekden goraýar. </a:t>
            </a:r>
            <a:endParaRPr kumimoji="0" lang="tt-RU" altLang="ru-RU" sz="3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606242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4380" y="300841"/>
            <a:ext cx="11064240" cy="6093976"/>
          </a:xfrm>
          <a:prstGeom prst="rect">
            <a:avLst/>
          </a:prstGeom>
        </p:spPr>
        <p:txBody>
          <a:bodyPr wrap="square">
            <a:spAutoFit/>
          </a:bodyPr>
          <a:lstStyle/>
          <a:p>
            <a:pPr algn="just"/>
            <a:r>
              <a:rPr lang="tt-RU" sz="3000" dirty="0">
                <a:latin typeface="Times New Roman" panose="02020603050405020304" pitchFamily="18" charset="0"/>
                <a:ea typeface="Times New Roman" panose="02020603050405020304" pitchFamily="18" charset="0"/>
              </a:rPr>
              <a:t>Gumus – topragyň esasy baýlygydyr, tutuş ekoulgamyň we biosferanyň durnuklylygyny üpjün edýän, onuň iň esasy funksiýalarynyň esasydyr. Ol özünde ägirt uly möçberde gün energiýasyny ösümlik materiýallarynyň özgeriş önümi hökmünde jemleýär. Gumus örtüginiň 1 ga meýdany 1 sm galyňlykdaky ýitgisi 2-4 ton</a:t>
            </a:r>
            <a:r>
              <a:rPr lang="hr-HR" sz="3000" dirty="0">
                <a:latin typeface="Times New Roman" panose="02020603050405020304" pitchFamily="18" charset="0"/>
                <a:ea typeface="Times New Roman" panose="02020603050405020304" pitchFamily="18" charset="0"/>
              </a:rPr>
              <a:t>na</a:t>
            </a:r>
            <a:r>
              <a:rPr lang="tt-RU" sz="3000" dirty="0">
                <a:latin typeface="Times New Roman" panose="02020603050405020304" pitchFamily="18" charset="0"/>
                <a:ea typeface="Times New Roman" panose="02020603050405020304" pitchFamily="18" charset="0"/>
              </a:rPr>
              <a:t> gumus ýitgisine deňdir we däneli </a:t>
            </a:r>
            <a:r>
              <a:rPr lang="hr-HR" sz="3000" dirty="0">
                <a:latin typeface="Times New Roman" panose="02020603050405020304" pitchFamily="18" charset="0"/>
                <a:ea typeface="Times New Roman" panose="02020603050405020304" pitchFamily="18" charset="0"/>
              </a:rPr>
              <a:t>ösümlikleriň </a:t>
            </a:r>
            <a:r>
              <a:rPr lang="tt-RU" sz="3000" dirty="0">
                <a:latin typeface="Times New Roman" panose="02020603050405020304" pitchFamily="18" charset="0"/>
                <a:ea typeface="Times New Roman" panose="02020603050405020304" pitchFamily="18" charset="0"/>
              </a:rPr>
              <a:t>hasylynyň 0,05-0,2 </a:t>
            </a:r>
            <a:r>
              <a:rPr lang="hr-HR" sz="3000" dirty="0">
                <a:latin typeface="Times New Roman" panose="02020603050405020304" pitchFamily="18" charset="0"/>
                <a:ea typeface="Times New Roman" panose="02020603050405020304" pitchFamily="18" charset="0"/>
              </a:rPr>
              <a:t>t</a:t>
            </a:r>
            <a:r>
              <a:rPr lang="tt-RU" sz="3000" dirty="0">
                <a:latin typeface="Times New Roman" panose="02020603050405020304" pitchFamily="18" charset="0"/>
                <a:ea typeface="Times New Roman" panose="02020603050405020304" pitchFamily="18" charset="0"/>
              </a:rPr>
              <a:t>/ga kesellemegine alyp gelýär. Ýer şarynyň ähli topragynyň gumusyndaky potensial (bolup bilýän) energiýa fotosinteziň netijesinde biziň planetamyzyň ähli fitotoplumynda (fitomassa) toplanan umumy energiýa takmynan deňdigi hasaplanyldy. Topragyň gumysy onuň umumy tebigy hasyllylygyn</a:t>
            </a:r>
            <a:r>
              <a:rPr lang="hr-HR" sz="3000" dirty="0">
                <a:latin typeface="Times New Roman" panose="02020603050405020304" pitchFamily="18" charset="0"/>
                <a:ea typeface="Times New Roman" panose="02020603050405020304" pitchFamily="18" charset="0"/>
              </a:rPr>
              <a:t>y</a:t>
            </a:r>
            <a:r>
              <a:rPr lang="tt-RU" sz="3000" dirty="0">
                <a:latin typeface="Times New Roman" panose="02020603050405020304" pitchFamily="18" charset="0"/>
                <a:ea typeface="Times New Roman" panose="02020603050405020304" pitchFamily="18" charset="0"/>
              </a:rPr>
              <a:t> kesgitleýär. Fiziki we himiki özgerişlikleri, täsirleri peseltmek ýa-da gowşatmak ukyby topraga durnuklylyk berýär.</a:t>
            </a:r>
            <a:endParaRPr lang="ru-RU" sz="3000" dirty="0"/>
          </a:p>
        </p:txBody>
      </p:sp>
    </p:spTree>
    <p:extLst>
      <p:ext uri="{BB962C8B-B14F-4D97-AF65-F5344CB8AC3E}">
        <p14:creationId xmlns:p14="http://schemas.microsoft.com/office/powerpoint/2010/main" val="11376142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9585" y="526473"/>
            <a:ext cx="7797447" cy="6331527"/>
          </a:xfrm>
        </p:spPr>
      </p:pic>
    </p:spTree>
    <p:extLst>
      <p:ext uri="{BB962C8B-B14F-4D97-AF65-F5344CB8AC3E}">
        <p14:creationId xmlns:p14="http://schemas.microsoft.com/office/powerpoint/2010/main" val="2275409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736370864"/>
              </p:ext>
            </p:extLst>
          </p:nvPr>
        </p:nvGraphicFramePr>
        <p:xfrm>
          <a:off x="602989" y="789709"/>
          <a:ext cx="10882429" cy="5080017"/>
        </p:xfrm>
        <a:graphic>
          <a:graphicData uri="http://schemas.openxmlformats.org/drawingml/2006/table">
            <a:tbl>
              <a:tblPr firstRow="1" firstCol="1" lastRow="1" lastCol="1" bandRow="1" bandCol="1">
                <a:tableStyleId>{5C22544A-7EE6-4342-B048-85BDC9FD1C3A}</a:tableStyleId>
              </a:tblPr>
              <a:tblGrid>
                <a:gridCol w="7166044">
                  <a:extLst>
                    <a:ext uri="{9D8B030D-6E8A-4147-A177-3AD203B41FA5}">
                      <a16:colId xmlns:a16="http://schemas.microsoft.com/office/drawing/2014/main" val="3833439006"/>
                    </a:ext>
                  </a:extLst>
                </a:gridCol>
                <a:gridCol w="1773433">
                  <a:extLst>
                    <a:ext uri="{9D8B030D-6E8A-4147-A177-3AD203B41FA5}">
                      <a16:colId xmlns:a16="http://schemas.microsoft.com/office/drawing/2014/main" val="1365697215"/>
                    </a:ext>
                  </a:extLst>
                </a:gridCol>
                <a:gridCol w="1942952">
                  <a:extLst>
                    <a:ext uri="{9D8B030D-6E8A-4147-A177-3AD203B41FA5}">
                      <a16:colId xmlns:a16="http://schemas.microsoft.com/office/drawing/2014/main" val="2248665865"/>
                    </a:ext>
                  </a:extLst>
                </a:gridCol>
              </a:tblGrid>
              <a:tr h="873777">
                <a:tc>
                  <a:txBody>
                    <a:bodyPr/>
                    <a:lstStyle/>
                    <a:p>
                      <a:pPr algn="l">
                        <a:lnSpc>
                          <a:spcPct val="115000"/>
                        </a:lnSpc>
                        <a:spcAft>
                          <a:spcPts val="0"/>
                        </a:spcAft>
                      </a:pPr>
                      <a:r>
                        <a:rPr lang="tt-RU" sz="2000" dirty="0">
                          <a:solidFill>
                            <a:schemeClr val="tx1"/>
                          </a:solidFill>
                          <a:effectLst/>
                        </a:rPr>
                        <a:t>Ýerleriň görnüşleri</a:t>
                      </a:r>
                      <a:endParaRPr lang="ru-RU"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tt-RU" sz="1600" dirty="0">
                          <a:solidFill>
                            <a:schemeClr val="tx1"/>
                          </a:solidFill>
                          <a:effectLst/>
                        </a:rPr>
                        <a:t>Meýdany mln </a:t>
                      </a:r>
                      <a:r>
                        <a:rPr lang="ru-RU" sz="1600" dirty="0">
                          <a:solidFill>
                            <a:schemeClr val="tx1"/>
                          </a:solidFill>
                          <a:effectLst/>
                        </a:rPr>
                        <a:t>k</a:t>
                      </a:r>
                      <a:r>
                        <a:rPr lang="tt-RU" sz="1600" dirty="0">
                          <a:solidFill>
                            <a:schemeClr val="tx1"/>
                          </a:solidFill>
                          <a:effectLst/>
                        </a:rPr>
                        <a:t>m</a:t>
                      </a:r>
                      <a:r>
                        <a:rPr lang="tt-RU" sz="1600" baseline="30000" dirty="0">
                          <a:solidFill>
                            <a:schemeClr val="tx1"/>
                          </a:solidFill>
                          <a:effectLst/>
                        </a:rPr>
                        <a:t>2</a:t>
                      </a:r>
                      <a:endParaRPr lang="ru-RU"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ru-RU" sz="1600">
                          <a:solidFill>
                            <a:schemeClr val="tx1"/>
                          </a:solidFill>
                          <a:effectLst/>
                        </a:rPr>
                        <a:t>G</a:t>
                      </a:r>
                      <a:r>
                        <a:rPr lang="tt-RU" sz="1600">
                          <a:solidFill>
                            <a:schemeClr val="tx1"/>
                          </a:solidFill>
                          <a:effectLst/>
                        </a:rPr>
                        <a:t>ury </a:t>
                      </a:r>
                      <a:r>
                        <a:rPr lang="hr-HR" sz="1600">
                          <a:solidFill>
                            <a:schemeClr val="tx1"/>
                          </a:solidFill>
                          <a:effectLst/>
                        </a:rPr>
                        <a:t>meýdanyň </a:t>
                      </a:r>
                      <a:r>
                        <a:rPr lang="tt-RU" sz="1600">
                          <a:solidFill>
                            <a:schemeClr val="tx1"/>
                          </a:solidFill>
                          <a:effectLst/>
                        </a:rPr>
                        <a:t>göterimi</a:t>
                      </a:r>
                      <a:endParaRPr lang="ru-RU"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nchor="ctr"/>
                </a:tc>
                <a:extLst>
                  <a:ext uri="{0D108BD9-81ED-4DB2-BD59-A6C34878D82A}">
                    <a16:rowId xmlns:a16="http://schemas.microsoft.com/office/drawing/2014/main" val="2573969240"/>
                  </a:ext>
                </a:extLst>
              </a:tr>
              <a:tr h="291259">
                <a:tc>
                  <a:txBody>
                    <a:bodyPr/>
                    <a:lstStyle/>
                    <a:p>
                      <a:pPr algn="l">
                        <a:lnSpc>
                          <a:spcPct val="115000"/>
                        </a:lnSpc>
                        <a:spcAft>
                          <a:spcPts val="0"/>
                        </a:spcAft>
                      </a:pPr>
                      <a:r>
                        <a:rPr lang="hr-HR" sz="2000" dirty="0">
                          <a:solidFill>
                            <a:schemeClr val="tx1"/>
                          </a:solidFill>
                          <a:effectLst/>
                        </a:rPr>
                        <a:t>B</a:t>
                      </a:r>
                      <a:r>
                        <a:rPr lang="tt-RU" sz="2000" dirty="0">
                          <a:solidFill>
                            <a:schemeClr val="tx1"/>
                          </a:solidFill>
                          <a:effectLst/>
                        </a:rPr>
                        <a:t>uzl</a:t>
                      </a:r>
                      <a:r>
                        <a:rPr lang="sq-AL" sz="2000" dirty="0">
                          <a:solidFill>
                            <a:schemeClr val="tx1"/>
                          </a:solidFill>
                          <a:effectLst/>
                        </a:rPr>
                        <a:t>u</a:t>
                      </a:r>
                      <a:r>
                        <a:rPr lang="tt-RU" sz="2000" dirty="0">
                          <a:solidFill>
                            <a:schemeClr val="tx1"/>
                          </a:solidFill>
                          <a:effectLst/>
                        </a:rPr>
                        <a:t>klar </a:t>
                      </a:r>
                      <a:endParaRPr lang="ru-RU"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tc>
                <a:tc>
                  <a:txBody>
                    <a:bodyPr/>
                    <a:lstStyle/>
                    <a:p>
                      <a:pPr algn="ctr">
                        <a:lnSpc>
                          <a:spcPct val="115000"/>
                        </a:lnSpc>
                        <a:spcAft>
                          <a:spcPts val="0"/>
                        </a:spcAft>
                      </a:pPr>
                      <a:r>
                        <a:rPr lang="tt-RU" sz="1600" dirty="0">
                          <a:solidFill>
                            <a:schemeClr val="tx1"/>
                          </a:solidFill>
                          <a:effectLst/>
                        </a:rPr>
                        <a:t>16.3</a:t>
                      </a:r>
                      <a:endParaRPr lang="ru-RU"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tt-RU" sz="1600">
                          <a:solidFill>
                            <a:schemeClr val="tx1"/>
                          </a:solidFill>
                          <a:effectLst/>
                        </a:rPr>
                        <a:t>11.0</a:t>
                      </a:r>
                      <a:endParaRPr lang="ru-RU"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nchor="ctr"/>
                </a:tc>
                <a:extLst>
                  <a:ext uri="{0D108BD9-81ED-4DB2-BD59-A6C34878D82A}">
                    <a16:rowId xmlns:a16="http://schemas.microsoft.com/office/drawing/2014/main" val="1814497272"/>
                  </a:ext>
                </a:extLst>
              </a:tr>
              <a:tr h="291259">
                <a:tc>
                  <a:txBody>
                    <a:bodyPr/>
                    <a:lstStyle/>
                    <a:p>
                      <a:pPr algn="l">
                        <a:lnSpc>
                          <a:spcPct val="115000"/>
                        </a:lnSpc>
                        <a:spcAft>
                          <a:spcPts val="0"/>
                        </a:spcAft>
                      </a:pPr>
                      <a:r>
                        <a:rPr lang="tt-RU" sz="2000" dirty="0">
                          <a:solidFill>
                            <a:schemeClr val="tx1"/>
                          </a:solidFill>
                          <a:effectLst/>
                        </a:rPr>
                        <a:t>Polýar we beýik daglardaky çöller</a:t>
                      </a:r>
                      <a:endParaRPr lang="ru-RU"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tc>
                <a:tc>
                  <a:txBody>
                    <a:bodyPr/>
                    <a:lstStyle/>
                    <a:p>
                      <a:pPr algn="ctr">
                        <a:lnSpc>
                          <a:spcPct val="115000"/>
                        </a:lnSpc>
                        <a:spcAft>
                          <a:spcPts val="0"/>
                        </a:spcAft>
                      </a:pPr>
                      <a:r>
                        <a:rPr lang="tt-RU" sz="1600" dirty="0">
                          <a:solidFill>
                            <a:schemeClr val="tx1"/>
                          </a:solidFill>
                          <a:effectLst/>
                        </a:rPr>
                        <a:t>5.0</a:t>
                      </a:r>
                      <a:endParaRPr lang="ru-RU"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tt-RU" sz="1600">
                          <a:solidFill>
                            <a:schemeClr val="tx1"/>
                          </a:solidFill>
                          <a:effectLst/>
                        </a:rPr>
                        <a:t>3.3</a:t>
                      </a:r>
                      <a:endParaRPr lang="ru-RU"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nchor="ctr"/>
                </a:tc>
                <a:extLst>
                  <a:ext uri="{0D108BD9-81ED-4DB2-BD59-A6C34878D82A}">
                    <a16:rowId xmlns:a16="http://schemas.microsoft.com/office/drawing/2014/main" val="2299511072"/>
                  </a:ext>
                </a:extLst>
              </a:tr>
              <a:tr h="344796">
                <a:tc>
                  <a:txBody>
                    <a:bodyPr/>
                    <a:lstStyle/>
                    <a:p>
                      <a:pPr algn="l">
                        <a:lnSpc>
                          <a:spcPct val="115000"/>
                        </a:lnSpc>
                        <a:spcAft>
                          <a:spcPts val="0"/>
                        </a:spcAft>
                      </a:pPr>
                      <a:r>
                        <a:rPr lang="tt-RU" sz="2000" dirty="0">
                          <a:solidFill>
                            <a:schemeClr val="tx1"/>
                          </a:solidFill>
                          <a:effectLst/>
                        </a:rPr>
                        <a:t>Tundra we tokaý tunrdasy</a:t>
                      </a:r>
                      <a:endParaRPr lang="ru-RU"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tc>
                <a:tc>
                  <a:txBody>
                    <a:bodyPr/>
                    <a:lstStyle/>
                    <a:p>
                      <a:pPr algn="ctr">
                        <a:lnSpc>
                          <a:spcPct val="115000"/>
                        </a:lnSpc>
                        <a:spcAft>
                          <a:spcPts val="0"/>
                        </a:spcAft>
                      </a:pPr>
                      <a:r>
                        <a:rPr lang="tt-RU" sz="1600" dirty="0">
                          <a:solidFill>
                            <a:schemeClr val="tx1"/>
                          </a:solidFill>
                          <a:effectLst/>
                        </a:rPr>
                        <a:t>7.0</a:t>
                      </a:r>
                      <a:endParaRPr lang="ru-RU"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tt-RU" sz="1600">
                          <a:solidFill>
                            <a:schemeClr val="tx1"/>
                          </a:solidFill>
                          <a:effectLst/>
                        </a:rPr>
                        <a:t>4.7</a:t>
                      </a:r>
                      <a:endParaRPr lang="ru-RU"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nchor="ctr"/>
                </a:tc>
                <a:extLst>
                  <a:ext uri="{0D108BD9-81ED-4DB2-BD59-A6C34878D82A}">
                    <a16:rowId xmlns:a16="http://schemas.microsoft.com/office/drawing/2014/main" val="1762317591"/>
                  </a:ext>
                </a:extLst>
              </a:tr>
              <a:tr h="277091">
                <a:tc>
                  <a:txBody>
                    <a:bodyPr/>
                    <a:lstStyle/>
                    <a:p>
                      <a:pPr algn="l">
                        <a:lnSpc>
                          <a:spcPct val="115000"/>
                        </a:lnSpc>
                        <a:spcAft>
                          <a:spcPts val="0"/>
                        </a:spcAft>
                      </a:pPr>
                      <a:r>
                        <a:rPr lang="tt-RU" sz="2000" dirty="0">
                          <a:solidFill>
                            <a:schemeClr val="tx1"/>
                          </a:solidFill>
                          <a:effectLst/>
                        </a:rPr>
                        <a:t>Batgalyk we tundranyň daşyndaky batgalyk</a:t>
                      </a:r>
                      <a:endParaRPr lang="ru-RU"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tc>
                <a:tc>
                  <a:txBody>
                    <a:bodyPr/>
                    <a:lstStyle/>
                    <a:p>
                      <a:pPr algn="ctr">
                        <a:lnSpc>
                          <a:spcPct val="115000"/>
                        </a:lnSpc>
                        <a:spcAft>
                          <a:spcPts val="0"/>
                        </a:spcAft>
                      </a:pPr>
                      <a:r>
                        <a:rPr lang="tt-RU" sz="1600" dirty="0">
                          <a:solidFill>
                            <a:schemeClr val="tx1"/>
                          </a:solidFill>
                          <a:effectLst/>
                        </a:rPr>
                        <a:t>4.0</a:t>
                      </a:r>
                      <a:endParaRPr lang="ru-RU"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tt-RU" sz="1600" dirty="0">
                          <a:solidFill>
                            <a:schemeClr val="tx1"/>
                          </a:solidFill>
                          <a:effectLst/>
                        </a:rPr>
                        <a:t>2.7</a:t>
                      </a:r>
                      <a:endParaRPr lang="ru-RU"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nchor="ctr"/>
                </a:tc>
                <a:extLst>
                  <a:ext uri="{0D108BD9-81ED-4DB2-BD59-A6C34878D82A}">
                    <a16:rowId xmlns:a16="http://schemas.microsoft.com/office/drawing/2014/main" val="64911442"/>
                  </a:ext>
                </a:extLst>
              </a:tr>
              <a:tr h="291259">
                <a:tc>
                  <a:txBody>
                    <a:bodyPr/>
                    <a:lstStyle/>
                    <a:p>
                      <a:pPr algn="l">
                        <a:lnSpc>
                          <a:spcPct val="115000"/>
                        </a:lnSpc>
                        <a:spcAft>
                          <a:spcPts val="0"/>
                        </a:spcAft>
                      </a:pPr>
                      <a:r>
                        <a:rPr lang="tt-RU" sz="2000">
                          <a:solidFill>
                            <a:schemeClr val="tx1"/>
                          </a:solidFill>
                          <a:effectLst/>
                        </a:rPr>
                        <a:t>Köller derýalar suw howdanlary</a:t>
                      </a:r>
                      <a:endParaRPr lang="ru-RU"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tc>
                <a:tc>
                  <a:txBody>
                    <a:bodyPr/>
                    <a:lstStyle/>
                    <a:p>
                      <a:pPr algn="ctr">
                        <a:lnSpc>
                          <a:spcPct val="115000"/>
                        </a:lnSpc>
                        <a:spcAft>
                          <a:spcPts val="0"/>
                        </a:spcAft>
                      </a:pPr>
                      <a:r>
                        <a:rPr lang="tt-RU" sz="1600" dirty="0">
                          <a:solidFill>
                            <a:schemeClr val="tx1"/>
                          </a:solidFill>
                          <a:effectLst/>
                        </a:rPr>
                        <a:t>3.2</a:t>
                      </a:r>
                      <a:endParaRPr lang="ru-RU"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tt-RU" sz="1600" dirty="0">
                          <a:solidFill>
                            <a:schemeClr val="tx1"/>
                          </a:solidFill>
                          <a:effectLst/>
                        </a:rPr>
                        <a:t>2.1</a:t>
                      </a:r>
                      <a:endParaRPr lang="ru-RU"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nchor="ctr"/>
                </a:tc>
                <a:extLst>
                  <a:ext uri="{0D108BD9-81ED-4DB2-BD59-A6C34878D82A}">
                    <a16:rowId xmlns:a16="http://schemas.microsoft.com/office/drawing/2014/main" val="1399415262"/>
                  </a:ext>
                </a:extLst>
              </a:tr>
              <a:tr h="346050">
                <a:tc>
                  <a:txBody>
                    <a:bodyPr/>
                    <a:lstStyle/>
                    <a:p>
                      <a:pPr algn="l">
                        <a:lnSpc>
                          <a:spcPct val="115000"/>
                        </a:lnSpc>
                        <a:spcAft>
                          <a:spcPts val="0"/>
                        </a:spcAft>
                      </a:pPr>
                      <a:r>
                        <a:rPr lang="tt-RU" sz="2000" dirty="0">
                          <a:solidFill>
                            <a:schemeClr val="tx1"/>
                          </a:solidFill>
                          <a:effectLst/>
                        </a:rPr>
                        <a:t>Suwarymsyz, gurak çöller gaýalyk ýerler we kenarýaka çöller. </a:t>
                      </a:r>
                      <a:endParaRPr lang="ru-RU"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tc>
                <a:tc>
                  <a:txBody>
                    <a:bodyPr/>
                    <a:lstStyle/>
                    <a:p>
                      <a:pPr algn="ctr">
                        <a:lnSpc>
                          <a:spcPct val="115000"/>
                        </a:lnSpc>
                        <a:spcAft>
                          <a:spcPts val="0"/>
                        </a:spcAft>
                      </a:pPr>
                      <a:r>
                        <a:rPr lang="tt-RU" sz="1600" dirty="0">
                          <a:solidFill>
                            <a:schemeClr val="tx1"/>
                          </a:solidFill>
                          <a:effectLst/>
                        </a:rPr>
                        <a:t>18.2</a:t>
                      </a:r>
                      <a:endParaRPr lang="ru-RU"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tt-RU" sz="1600" dirty="0">
                          <a:solidFill>
                            <a:schemeClr val="tx1"/>
                          </a:solidFill>
                          <a:effectLst/>
                        </a:rPr>
                        <a:t>12.2</a:t>
                      </a:r>
                      <a:endParaRPr lang="ru-RU"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nchor="ctr"/>
                </a:tc>
                <a:extLst>
                  <a:ext uri="{0D108BD9-81ED-4DB2-BD59-A6C34878D82A}">
                    <a16:rowId xmlns:a16="http://schemas.microsoft.com/office/drawing/2014/main" val="1084251303"/>
                  </a:ext>
                </a:extLst>
              </a:tr>
              <a:tr h="291259">
                <a:tc>
                  <a:txBody>
                    <a:bodyPr/>
                    <a:lstStyle/>
                    <a:p>
                      <a:pPr algn="l">
                        <a:lnSpc>
                          <a:spcPct val="115000"/>
                        </a:lnSpc>
                        <a:spcAft>
                          <a:spcPts val="0"/>
                        </a:spcAft>
                      </a:pPr>
                      <a:r>
                        <a:rPr lang="tt-RU" sz="2000">
                          <a:solidFill>
                            <a:schemeClr val="tx1"/>
                          </a:solidFill>
                          <a:effectLst/>
                        </a:rPr>
                        <a:t>Tokaýlar (şol sanda tokaý ekilýän zolaklar)</a:t>
                      </a:r>
                      <a:endParaRPr lang="ru-RU"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tc>
                <a:tc>
                  <a:txBody>
                    <a:bodyPr/>
                    <a:lstStyle/>
                    <a:p>
                      <a:pPr algn="ctr">
                        <a:lnSpc>
                          <a:spcPct val="115000"/>
                        </a:lnSpc>
                        <a:spcAft>
                          <a:spcPts val="0"/>
                        </a:spcAft>
                      </a:pPr>
                      <a:r>
                        <a:rPr lang="tt-RU" sz="1600">
                          <a:solidFill>
                            <a:schemeClr val="tx1"/>
                          </a:solidFill>
                          <a:effectLst/>
                        </a:rPr>
                        <a:t>40.3</a:t>
                      </a:r>
                      <a:endParaRPr lang="ru-RU"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tt-RU" sz="1600" dirty="0">
                          <a:solidFill>
                            <a:schemeClr val="tx1"/>
                          </a:solidFill>
                          <a:effectLst/>
                        </a:rPr>
                        <a:t>22.0</a:t>
                      </a:r>
                      <a:endParaRPr lang="ru-RU"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nchor="ctr"/>
                </a:tc>
                <a:extLst>
                  <a:ext uri="{0D108BD9-81ED-4DB2-BD59-A6C34878D82A}">
                    <a16:rowId xmlns:a16="http://schemas.microsoft.com/office/drawing/2014/main" val="2707203948"/>
                  </a:ext>
                </a:extLst>
              </a:tr>
              <a:tr h="290632">
                <a:tc>
                  <a:txBody>
                    <a:bodyPr/>
                    <a:lstStyle/>
                    <a:p>
                      <a:pPr algn="l">
                        <a:lnSpc>
                          <a:spcPct val="115000"/>
                        </a:lnSpc>
                        <a:spcAft>
                          <a:spcPts val="0"/>
                        </a:spcAft>
                      </a:pPr>
                      <a:r>
                        <a:rPr lang="tt-RU" sz="2000">
                          <a:solidFill>
                            <a:schemeClr val="tx1"/>
                          </a:solidFill>
                          <a:effectLst/>
                        </a:rPr>
                        <a:t>Ot</a:t>
                      </a:r>
                      <a:r>
                        <a:rPr lang="hr-HR" sz="2000">
                          <a:solidFill>
                            <a:schemeClr val="tx1"/>
                          </a:solidFill>
                          <a:effectLst/>
                        </a:rPr>
                        <a:t>jumak</a:t>
                      </a:r>
                      <a:r>
                        <a:rPr lang="tt-RU" sz="2000">
                          <a:solidFill>
                            <a:schemeClr val="tx1"/>
                          </a:solidFill>
                          <a:effectLst/>
                        </a:rPr>
                        <a:t> we gyrymsy agaçly öri meýdanlary tebigy çemenlikler</a:t>
                      </a:r>
                      <a:endParaRPr lang="ru-RU"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tc>
                <a:tc>
                  <a:txBody>
                    <a:bodyPr/>
                    <a:lstStyle/>
                    <a:p>
                      <a:pPr algn="ctr">
                        <a:lnSpc>
                          <a:spcPct val="115000"/>
                        </a:lnSpc>
                        <a:spcAft>
                          <a:spcPts val="0"/>
                        </a:spcAft>
                      </a:pPr>
                      <a:r>
                        <a:rPr lang="tt-RU" sz="1600">
                          <a:solidFill>
                            <a:schemeClr val="tx1"/>
                          </a:solidFill>
                          <a:effectLst/>
                        </a:rPr>
                        <a:t>28.5</a:t>
                      </a:r>
                      <a:endParaRPr lang="ru-RU"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tt-RU" sz="1600" dirty="0">
                          <a:solidFill>
                            <a:schemeClr val="tx1"/>
                          </a:solidFill>
                          <a:effectLst/>
                        </a:rPr>
                        <a:t>19.0</a:t>
                      </a:r>
                      <a:endParaRPr lang="ru-RU"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nchor="ctr"/>
                </a:tc>
                <a:extLst>
                  <a:ext uri="{0D108BD9-81ED-4DB2-BD59-A6C34878D82A}">
                    <a16:rowId xmlns:a16="http://schemas.microsoft.com/office/drawing/2014/main" val="3643560995"/>
                  </a:ext>
                </a:extLst>
              </a:tr>
              <a:tr h="291259">
                <a:tc>
                  <a:txBody>
                    <a:bodyPr/>
                    <a:lstStyle/>
                    <a:p>
                      <a:pPr algn="l">
                        <a:lnSpc>
                          <a:spcPct val="115000"/>
                        </a:lnSpc>
                        <a:spcAft>
                          <a:spcPts val="0"/>
                        </a:spcAft>
                      </a:pPr>
                      <a:r>
                        <a:rPr lang="tt-RU" sz="2000">
                          <a:solidFill>
                            <a:schemeClr val="tx1"/>
                          </a:solidFill>
                          <a:effectLst/>
                        </a:rPr>
                        <a:t>Ekarançylyk meýdany</a:t>
                      </a:r>
                      <a:endParaRPr lang="ru-RU"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tc>
                <a:tc>
                  <a:txBody>
                    <a:bodyPr/>
                    <a:lstStyle/>
                    <a:p>
                      <a:pPr algn="ctr">
                        <a:lnSpc>
                          <a:spcPct val="115000"/>
                        </a:lnSpc>
                        <a:spcAft>
                          <a:spcPts val="0"/>
                        </a:spcAft>
                      </a:pPr>
                      <a:r>
                        <a:rPr lang="tt-RU" sz="1600">
                          <a:solidFill>
                            <a:schemeClr val="tx1"/>
                          </a:solidFill>
                          <a:effectLst/>
                        </a:rPr>
                        <a:t>29.0</a:t>
                      </a:r>
                      <a:endParaRPr lang="ru-RU"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tt-RU" sz="1600" dirty="0">
                          <a:solidFill>
                            <a:schemeClr val="tx1"/>
                          </a:solidFill>
                          <a:effectLst/>
                        </a:rPr>
                        <a:t>13.0</a:t>
                      </a:r>
                      <a:endParaRPr lang="ru-RU"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nchor="ctr"/>
                </a:tc>
                <a:extLst>
                  <a:ext uri="{0D108BD9-81ED-4DB2-BD59-A6C34878D82A}">
                    <a16:rowId xmlns:a16="http://schemas.microsoft.com/office/drawing/2014/main" val="2579997510"/>
                  </a:ext>
                </a:extLst>
              </a:tr>
              <a:tr h="291259">
                <a:tc>
                  <a:txBody>
                    <a:bodyPr/>
                    <a:lstStyle/>
                    <a:p>
                      <a:pPr algn="l">
                        <a:lnSpc>
                          <a:spcPct val="115000"/>
                        </a:lnSpc>
                        <a:spcAft>
                          <a:spcPts val="0"/>
                        </a:spcAft>
                      </a:pPr>
                      <a:r>
                        <a:rPr lang="tt-RU" sz="2000">
                          <a:solidFill>
                            <a:schemeClr val="tx1"/>
                          </a:solidFill>
                          <a:effectLst/>
                        </a:rPr>
                        <a:t>Senagat we şäher üçin niýetlenen ýerler</a:t>
                      </a:r>
                      <a:endParaRPr lang="ru-RU"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tc>
                <a:tc>
                  <a:txBody>
                    <a:bodyPr/>
                    <a:lstStyle/>
                    <a:p>
                      <a:pPr algn="ctr">
                        <a:lnSpc>
                          <a:spcPct val="115000"/>
                        </a:lnSpc>
                        <a:spcAft>
                          <a:spcPts val="0"/>
                        </a:spcAft>
                      </a:pPr>
                      <a:r>
                        <a:rPr lang="tt-RU" sz="1600">
                          <a:solidFill>
                            <a:schemeClr val="tx1"/>
                          </a:solidFill>
                          <a:effectLst/>
                        </a:rPr>
                        <a:t>3.0</a:t>
                      </a:r>
                      <a:endParaRPr lang="ru-RU"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tt-RU" sz="1600" dirty="0">
                          <a:solidFill>
                            <a:schemeClr val="tx1"/>
                          </a:solidFill>
                          <a:effectLst/>
                        </a:rPr>
                        <a:t>2.0</a:t>
                      </a:r>
                      <a:endParaRPr lang="ru-RU"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nchor="ctr"/>
                </a:tc>
                <a:extLst>
                  <a:ext uri="{0D108BD9-81ED-4DB2-BD59-A6C34878D82A}">
                    <a16:rowId xmlns:a16="http://schemas.microsoft.com/office/drawing/2014/main" val="1259463891"/>
                  </a:ext>
                </a:extLst>
              </a:tr>
              <a:tr h="345736">
                <a:tc>
                  <a:txBody>
                    <a:bodyPr/>
                    <a:lstStyle/>
                    <a:p>
                      <a:pPr algn="l">
                        <a:lnSpc>
                          <a:spcPct val="115000"/>
                        </a:lnSpc>
                        <a:spcAft>
                          <a:spcPts val="0"/>
                        </a:spcAft>
                      </a:pPr>
                      <a:r>
                        <a:rPr lang="tt-RU" sz="2000">
                          <a:solidFill>
                            <a:schemeClr val="tx1"/>
                          </a:solidFill>
                          <a:effectLst/>
                        </a:rPr>
                        <a:t>Ýer</a:t>
                      </a:r>
                      <a:r>
                        <a:rPr lang="hr-HR" sz="2000">
                          <a:solidFill>
                            <a:schemeClr val="tx1"/>
                          </a:solidFill>
                          <a:effectLst/>
                        </a:rPr>
                        <a:t>leri</a:t>
                      </a:r>
                      <a:r>
                        <a:rPr lang="tt-RU" sz="2000">
                          <a:solidFill>
                            <a:schemeClr val="tx1"/>
                          </a:solidFill>
                          <a:effectLst/>
                        </a:rPr>
                        <a:t>ň </a:t>
                      </a:r>
                      <a:r>
                        <a:rPr lang="hr-HR" sz="2000">
                          <a:solidFill>
                            <a:schemeClr val="tx1"/>
                          </a:solidFill>
                          <a:effectLst/>
                        </a:rPr>
                        <a:t>eroziýa sezear bolmagy (</a:t>
                      </a:r>
                      <a:r>
                        <a:rPr lang="tt-RU" sz="2000">
                          <a:solidFill>
                            <a:schemeClr val="tx1"/>
                          </a:solidFill>
                          <a:effectLst/>
                        </a:rPr>
                        <a:t>zaýalanmagy, aşa şorlaşmagy</a:t>
                      </a:r>
                      <a:r>
                        <a:rPr lang="hr-HR" sz="2000">
                          <a:solidFill>
                            <a:schemeClr val="tx1"/>
                          </a:solidFill>
                          <a:effectLst/>
                        </a:rPr>
                        <a:t>).</a:t>
                      </a:r>
                      <a:endParaRPr lang="ru-RU"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tc>
                <a:tc>
                  <a:txBody>
                    <a:bodyPr/>
                    <a:lstStyle/>
                    <a:p>
                      <a:pPr algn="ctr">
                        <a:lnSpc>
                          <a:spcPct val="115000"/>
                        </a:lnSpc>
                        <a:spcAft>
                          <a:spcPts val="0"/>
                        </a:spcAft>
                      </a:pPr>
                      <a:r>
                        <a:rPr lang="tt-RU" sz="1600">
                          <a:solidFill>
                            <a:schemeClr val="tx1"/>
                          </a:solidFill>
                          <a:effectLst/>
                        </a:rPr>
                        <a:t>4.5</a:t>
                      </a:r>
                      <a:endParaRPr lang="ru-RU"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tt-RU" sz="1600" dirty="0">
                          <a:solidFill>
                            <a:schemeClr val="tx1"/>
                          </a:solidFill>
                          <a:effectLst/>
                        </a:rPr>
                        <a:t>3.0</a:t>
                      </a:r>
                      <a:endParaRPr lang="ru-RU"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nchor="ctr"/>
                </a:tc>
                <a:extLst>
                  <a:ext uri="{0D108BD9-81ED-4DB2-BD59-A6C34878D82A}">
                    <a16:rowId xmlns:a16="http://schemas.microsoft.com/office/drawing/2014/main" val="2331501879"/>
                  </a:ext>
                </a:extLst>
              </a:tr>
              <a:tr h="291259">
                <a:tc gridSpan="3">
                  <a:txBody>
                    <a:bodyPr/>
                    <a:lstStyle/>
                    <a:p>
                      <a:pPr algn="l">
                        <a:lnSpc>
                          <a:spcPct val="115000"/>
                        </a:lnSpc>
                        <a:spcAft>
                          <a:spcPts val="0"/>
                        </a:spcAft>
                      </a:pPr>
                      <a:r>
                        <a:rPr lang="tt-RU" sz="2000" dirty="0">
                          <a:solidFill>
                            <a:schemeClr val="tx1"/>
                          </a:solidFill>
                          <a:effectLst/>
                        </a:rPr>
                        <a:t>Jemi</a:t>
                      </a:r>
                      <a:r>
                        <a:rPr lang="sq-AL" sz="2000" dirty="0">
                          <a:solidFill>
                            <a:schemeClr val="tx1"/>
                          </a:solidFill>
                          <a:effectLst/>
                        </a:rPr>
                        <a:t>:                                                  </a:t>
                      </a:r>
                      <a:r>
                        <a:rPr lang="tt-RU" sz="2000" dirty="0">
                          <a:solidFill>
                            <a:schemeClr val="tx1"/>
                          </a:solidFill>
                          <a:effectLst/>
                        </a:rPr>
                        <a:t> 149 mln km</a:t>
                      </a:r>
                      <a:r>
                        <a:rPr lang="tt-RU" sz="2000" baseline="30000" dirty="0">
                          <a:solidFill>
                            <a:schemeClr val="tx1"/>
                          </a:solidFill>
                          <a:effectLst/>
                        </a:rPr>
                        <a:t>2 </a:t>
                      </a:r>
                      <a:endParaRPr lang="ru-RU"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45" marR="60345"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08578945"/>
                  </a:ext>
                </a:extLst>
              </a:tr>
            </a:tbl>
          </a:graphicData>
        </a:graphic>
      </p:graphicFrame>
      <p:sp>
        <p:nvSpPr>
          <p:cNvPr id="3" name="Rectangle 1"/>
          <p:cNvSpPr>
            <a:spLocks noChangeArrowheads="1"/>
          </p:cNvSpPr>
          <p:nvPr/>
        </p:nvSpPr>
        <p:spPr bwMode="auto">
          <a:xfrm>
            <a:off x="3490144" y="204767"/>
            <a:ext cx="612141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449263"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449263"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449263"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449263"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449263"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449263"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449263"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449263" algn="l"/>
                <a:tab pos="1828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49263" algn="l"/>
                <a:tab pos="1828800" algn="l"/>
              </a:tabLst>
            </a:pPr>
            <a:r>
              <a:rPr kumimoji="0" lang="sq-AL" altLang="ru-RU"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Gury </a:t>
            </a:r>
            <a:r>
              <a:rPr kumimoji="0" lang="en-US" altLang="ru-RU"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ýeriň</a:t>
            </a:r>
            <a:r>
              <a:rPr kumimoji="0" lang="en-US" altLang="ru-RU"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ru-RU"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Ýer</a:t>
            </a:r>
            <a:r>
              <a:rPr kumimoji="0" lang="en-US" altLang="ru-RU"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ru-RU"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planetasy</a:t>
            </a:r>
            <a:r>
              <a:rPr kumimoji="0" lang="en-US" altLang="ru-RU"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ru-RU"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boýunça</a:t>
            </a:r>
            <a:r>
              <a:rPr kumimoji="0" lang="en-US" altLang="ru-RU"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ru-RU"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paýlanyşy</a:t>
            </a:r>
            <a:endParaRPr kumimoji="0" lang="ru-RU" altLang="ru-RU"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 pos="1828800" algn="l"/>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9949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0408" y="822325"/>
            <a:ext cx="8892909" cy="6174220"/>
          </a:xfrm>
        </p:spPr>
      </p:pic>
      <p:sp>
        <p:nvSpPr>
          <p:cNvPr id="6" name="Прямоугольник 5"/>
          <p:cNvSpPr/>
          <p:nvPr/>
        </p:nvSpPr>
        <p:spPr>
          <a:xfrm>
            <a:off x="1959636" y="196334"/>
            <a:ext cx="7594451" cy="523220"/>
          </a:xfrm>
          <a:prstGeom prst="rect">
            <a:avLst/>
          </a:prstGeom>
        </p:spPr>
        <p:txBody>
          <a:bodyPr wrap="none">
            <a:spAutoFit/>
          </a:bodyPr>
          <a:lstStyle/>
          <a:p>
            <a:r>
              <a:rPr lang="tk-TM" sz="2800" b="1" i="1" dirty="0" smtClean="0">
                <a:solidFill>
                  <a:srgbClr val="0070C0"/>
                </a:solidFill>
                <a:latin typeface="Times New Roman" panose="02020603050405020304" pitchFamily="18" charset="0"/>
                <a:cs typeface="Times New Roman" panose="02020603050405020304" pitchFamily="18" charset="0"/>
              </a:rPr>
              <a:t>Topragy özleşdirmek boýunça alnyp barylýan işler</a:t>
            </a:r>
            <a:endParaRPr lang="ru-RU" sz="2800" b="1" i="1" dirty="0">
              <a:solidFill>
                <a:srgbClr val="0070C0"/>
              </a:solidFill>
            </a:endParaRPr>
          </a:p>
        </p:txBody>
      </p:sp>
    </p:spTree>
    <p:extLst>
      <p:ext uri="{BB962C8B-B14F-4D97-AF65-F5344CB8AC3E}">
        <p14:creationId xmlns:p14="http://schemas.microsoft.com/office/powerpoint/2010/main" val="1975558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tk-TM" dirty="0" smtClean="0">
                <a:latin typeface="Times New Roman" panose="02020603050405020304" pitchFamily="18" charset="0"/>
                <a:cs typeface="Times New Roman" panose="02020603050405020304" pitchFamily="18" charset="0"/>
              </a:rPr>
              <a:t>Topragyň görnüşleri</a:t>
            </a:r>
            <a:endParaRPr lang="ru-RU"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4183" y="1918351"/>
            <a:ext cx="4812290" cy="4812290"/>
          </a:xfrm>
        </p:spPr>
      </p:pic>
    </p:spTree>
    <p:extLst>
      <p:ext uri="{BB962C8B-B14F-4D97-AF65-F5344CB8AC3E}">
        <p14:creationId xmlns:p14="http://schemas.microsoft.com/office/powerpoint/2010/main" val="1901313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5618" y="281998"/>
            <a:ext cx="8512904" cy="6257348"/>
          </a:xfrm>
        </p:spPr>
      </p:pic>
    </p:spTree>
    <p:extLst>
      <p:ext uri="{BB962C8B-B14F-4D97-AF65-F5344CB8AC3E}">
        <p14:creationId xmlns:p14="http://schemas.microsoft.com/office/powerpoint/2010/main" val="3652267768"/>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1563</Words>
  <Application>Microsoft Office PowerPoint</Application>
  <PresentationFormat>Широкоэкранный</PresentationFormat>
  <Paragraphs>85</Paragraphs>
  <Slides>21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Arial</vt:lpstr>
      <vt:lpstr>Calibri</vt:lpstr>
      <vt:lpstr>Calibri Light</vt:lpstr>
      <vt:lpstr>Times New Roman</vt:lpstr>
      <vt:lpstr>Wingdings</vt:lpstr>
      <vt:lpstr>Тема Office</vt:lpstr>
      <vt:lpstr>Презентация PowerPoint</vt:lpstr>
      <vt:lpstr>Topraklary peýdalanmakda ýüze çykýan ekologik meseleleri.</vt:lpstr>
      <vt:lpstr>Презентация PowerPoint</vt:lpstr>
      <vt:lpstr>Презентация PowerPoint</vt:lpstr>
      <vt:lpstr>Презентация PowerPoint</vt:lpstr>
      <vt:lpstr>Презентация PowerPoint</vt:lpstr>
      <vt:lpstr>Презентация PowerPoint</vt:lpstr>
      <vt:lpstr>Topragyň görnüşleri</vt:lpstr>
      <vt:lpstr>Презентация PowerPoint</vt:lpstr>
      <vt:lpstr>Презентация PowerPoint</vt:lpstr>
      <vt:lpstr>Презентация PowerPoint</vt:lpstr>
      <vt:lpstr>Amyderýasynyň   ýakasyndaky    toprak.</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Topragy zaýalanmakdan goramak. Şorlaşmakda we turşamakdan goramak</vt:lpstr>
      <vt:lpstr>Презентация PowerPoint</vt:lpstr>
      <vt:lpstr>Topragyň gowy görnüşleri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EKITAPHANA45</dc:creator>
  <cp:lastModifiedBy>Lenovo</cp:lastModifiedBy>
  <cp:revision>15</cp:revision>
  <dcterms:created xsi:type="dcterms:W3CDTF">2020-11-05T09:41:34Z</dcterms:created>
  <dcterms:modified xsi:type="dcterms:W3CDTF">2020-05-27T14:54:51Z</dcterms:modified>
</cp:coreProperties>
</file>