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60"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21043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3042996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A23D01-052D-4854-B428-470B47FB51AA}"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1500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03.11.2019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104589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03.11.2019</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6157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03.11.2019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697228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980897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9848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83278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D5ACC7-05A5-4999-A9FD-2FCA84CF5264}" type="datetimeFigureOut">
              <a:rPr lang="ru-RU" smtClean="0"/>
              <a:t>03.11.2019</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229506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1D5ACC7-05A5-4999-A9FD-2FCA84CF5264}" type="datetimeFigureOut">
              <a:rPr lang="ru-RU" smtClean="0"/>
              <a:t>03.11.2019</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349259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1D5ACC7-05A5-4999-A9FD-2FCA84CF5264}" type="datetimeFigureOut">
              <a:rPr lang="ru-RU" smtClean="0"/>
              <a:t>03.11.2019</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88208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D5ACC7-05A5-4999-A9FD-2FCA84CF5264}" type="datetimeFigureOut">
              <a:rPr lang="ru-RU" smtClean="0"/>
              <a:t>03.11.2019</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778691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5ACC7-05A5-4999-A9FD-2FCA84CF5264}" type="datetimeFigureOut">
              <a:rPr lang="ru-RU" smtClean="0"/>
              <a:t>03.11.2019</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184775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03.11.2019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87426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D5ACC7-05A5-4999-A9FD-2FCA84CF5264}" type="datetimeFigureOut">
              <a:rPr lang="ru-RU" smtClean="0"/>
              <a:t>03.11.2019</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A23D01-052D-4854-B428-470B47FB51AA}" type="slidenum">
              <a:rPr lang="ru-RU" smtClean="0"/>
              <a:t>‹#›</a:t>
            </a:fld>
            <a:endParaRPr lang="ru-RU"/>
          </a:p>
        </p:txBody>
      </p:sp>
    </p:spTree>
    <p:extLst>
      <p:ext uri="{BB962C8B-B14F-4D97-AF65-F5344CB8AC3E}">
        <p14:creationId xmlns:p14="http://schemas.microsoft.com/office/powerpoint/2010/main" val="2468507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D5ACC7-05A5-4999-A9FD-2FCA84CF5264}" type="datetimeFigureOut">
              <a:rPr lang="ru-RU" smtClean="0"/>
              <a:t>03.11.2019</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A23D01-052D-4854-B428-470B47FB51AA}" type="slidenum">
              <a:rPr lang="ru-RU" smtClean="0"/>
              <a:t>‹#›</a:t>
            </a:fld>
            <a:endParaRPr lang="ru-RU"/>
          </a:p>
        </p:txBody>
      </p:sp>
    </p:spTree>
    <p:extLst>
      <p:ext uri="{BB962C8B-B14F-4D97-AF65-F5344CB8AC3E}">
        <p14:creationId xmlns:p14="http://schemas.microsoft.com/office/powerpoint/2010/main" val="23685355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7309" y="314845"/>
            <a:ext cx="11236037" cy="5586979"/>
          </a:xfrm>
          <a:prstGeom prst="rect">
            <a:avLst/>
          </a:prstGeom>
        </p:spPr>
        <p:txBody>
          <a:bodyPr wrap="square">
            <a:spAutoFit/>
          </a:bodyPr>
          <a:lstStyle/>
          <a:p>
            <a:pPr algn="ctr">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5</a:t>
            </a: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-nji tema</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pl-P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Topraklary peýdalanmakda ýüze çykýan ekologiki meseleler</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(2 sagatlyk)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Umumy okuwyň meýilnamasy:</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Ýer</a:t>
            </a:r>
            <a:r>
              <a:rPr lang="ru-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togala</a:t>
            </a: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g</a:t>
            </a:r>
            <a:r>
              <a:rPr lang="ru-RU" sz="2400" dirty="0" err="1">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yny</a:t>
            </a: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ň ýer gorlary. Ýer baýlyklaryny peýdalanmagyň esasy görnüşleri</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pl-P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Topragyň esasy aýratynlyklary (pedosfera), onuň ýer ulgamynyň funksionirlenmegindäki ähmiýeti</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zaýalanmakdan goramak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şorlaşamakdan, turşamakdan goramak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hapalanmakdan we weýran bolmakdan goramak</a:t>
            </a:r>
            <a:endParaRPr lang="ru-RU" dirty="0" smtClean="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SzPts val="1600"/>
              <a:buFont typeface="Times New Roman" panose="02020603050405020304" pitchFamily="18" charset="0"/>
              <a:buAutoNum type="arabicPeriod"/>
            </a:pPr>
            <a:r>
              <a:rPr lang="sq-AL"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Topragy aşa dykyzlanmakdan goramak</a:t>
            </a:r>
            <a:endParaRPr lang="ru-RU"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8879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0080" y="193618"/>
            <a:ext cx="11109960" cy="6534096"/>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T</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o</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pragyň ulanylyşyny kadalaşdyrmaga, hasyl berijiligini ýokarlandyrmaga, onda bolup geçýän ýaramaz hadysalaryň öňüni almaklyga bir syhly gözegçiligi amala aşyrmaly;</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Ýurdumyzda ekerançylygy alyp barmagyň ulgamynyň esasy maksadyny toprak baýlyklaryny oýlanyşykly peýdalanmaklyga, topragyň hasyllylygyny durnukly ýokarlandyrmaklyga, toprakda organiki maddalaryň amatly balansyny döretmeklige, dykyzlaşmasynyň öňüni almalyga, mineral dökünleriň amatly </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möçberlerini</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ulanmaklyga, mümkinçilik boldugyna görä, mör-möjeklere garşy göreşde, zäherli himiki maddalaryň ulanylyşyny kemeltmeklige hem-de toprak klimat we maddy-tehniki serişdeleri ylmy taýdan esaslandyrmaklyga gönükdirilmeli;</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Gök-bakja ekerançylygynda we miweçilikde gerbisitleri ulanmaklygy bes etmeli;</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9457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2940" y="0"/>
            <a:ext cx="11064240" cy="6534096"/>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Oba hojalyk ekinlerine zyýan beriji mör-möjeklere garşy göreşmekligiň biologik usullaryny giňden peýdalanmaly. Öňden suwarylýan ýerleriň ýagdaýyny gowulandyrmaklyk üçin çäreleri durmuşa geçirmeli. Täze ýerleri özleşdirmeklig</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e</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diňe </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gözegçilik guramasy</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tarapyndan tassyklanan ylmy esasladyrylan toplumlaýyn çäreleri </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k</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abul edilenden soňra girişmeli;</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76200" algn="l"/>
              </a:tabLs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Zaýalanan ýerleri dikeltmek işlerini doly geçirmli. Dikeldilen ýerler tabşyrylanda iki tarapyň hem, ýagny ýer peýdalanyjylaryň we toprak örtüginiň bozulmagy bilen baglanyşykly işleri ýerine ýetirýän guramalaryň wekilleriniň gatnaşmaklygynda topar döretmeli. Suwarylýan ýerlerde karýerleri döretmegi gadagan etmeli, bar bolan karýerleri dikeltmli, şeýle hem topragyň hapa suwlar, nebit we nebit önümleri bilen hapalanmagynyň hem-de zaýalanmagynyň öňüni almak üçin aýgytly çäreleri görmeli;</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5684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308146"/>
            <a:ext cx="11407140" cy="5964710"/>
          </a:xfrm>
          <a:prstGeom prst="rect">
            <a:avLst/>
          </a:prstGeom>
        </p:spPr>
        <p:txBody>
          <a:bodyPr wrap="square">
            <a:spAutoFit/>
          </a:bodyPr>
          <a:lstStyle/>
          <a:p>
            <a:pPr marL="342900" lvl="0" indent="-342900" algn="just">
              <a:lnSpc>
                <a:spcPct val="115000"/>
              </a:lnSpc>
              <a:spcAft>
                <a:spcPts val="0"/>
              </a:spcAft>
              <a:buFont typeface="Wingdings" panose="05000000000000000000" pitchFamily="2" charset="2"/>
              <a:buChar char=""/>
              <a:tabLst>
                <a:tab pos="-76200"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Senagat, ulag desgalary, ilaty ýerlere ýanaşýan çägeleriň ösümlik örtügini</a:t>
            </a:r>
            <a:r>
              <a:rPr lang="hr-HR" sz="2400" dirty="0">
                <a:latin typeface="Times New Roman" panose="02020603050405020304" pitchFamily="18" charset="0"/>
                <a:ea typeface="Times New Roman" panose="02020603050405020304" pitchFamily="18" charset="0"/>
                <a:cs typeface="Times New Roman" panose="02020603050405020304" pitchFamily="18" charset="0"/>
              </a:rPr>
              <a:t> g</a:t>
            </a:r>
            <a:r>
              <a:rPr lang="tt-RU" sz="2400" dirty="0">
                <a:latin typeface="Times New Roman" panose="02020603050405020304" pitchFamily="18" charset="0"/>
                <a:ea typeface="Times New Roman" panose="02020603050405020304" pitchFamily="18" charset="0"/>
                <a:cs typeface="Times New Roman" panose="02020603050405020304" pitchFamily="18" charset="0"/>
              </a:rPr>
              <a:t>oramaklygy güýçlendirmeli, mal bakmaklygy we gyrymsy agaçlary çapmaklygy gadagan etmeli, ulaglaryň hereketini tertipleşdirmeli. Desgalaryň töwereginde, çöl-çäge topraklaryny tozamakdan we basmakdan goramak maksady bilen, tokaý gorag zolaklaryny döretmeli we ş.m.</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tt-RU" sz="2400" b="1" dirty="0">
                <a:latin typeface="Times New Roman" panose="02020603050405020304" pitchFamily="18" charset="0"/>
                <a:ea typeface="Times New Roman" panose="02020603050405020304" pitchFamily="18" charset="0"/>
                <a:cs typeface="Times New Roman" panose="02020603050405020304" pitchFamily="18" charset="0"/>
              </a:rPr>
              <a:t>Topragy zaýalanmakdan goramak</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r>
              <a:rPr lang="tt-RU" sz="2400" dirty="0">
                <a:latin typeface="Times New Roman" panose="02020603050405020304" pitchFamily="18" charset="0"/>
                <a:ea typeface="Times New Roman" panose="02020603050405020304" pitchFamily="18" charset="0"/>
              </a:rPr>
              <a:t>Suwuň ýeliň we antropogen ýagdaýlaryň topraga we toprak asty jynslara edýän zyýanly täsiri, onuň iň hasylly bolan ýokarky gatlagynyň </a:t>
            </a:r>
            <a:r>
              <a:rPr lang="hr-HR" sz="2400" dirty="0">
                <a:latin typeface="Times New Roman" panose="02020603050405020304" pitchFamily="18" charset="0"/>
                <a:ea typeface="Times New Roman" panose="02020603050405020304" pitchFamily="18" charset="0"/>
              </a:rPr>
              <a:t>ý</a:t>
            </a:r>
            <a:r>
              <a:rPr lang="tt-RU" sz="2400" dirty="0">
                <a:latin typeface="Times New Roman" panose="02020603050405020304" pitchFamily="18" charset="0"/>
                <a:ea typeface="Times New Roman" panose="02020603050405020304" pitchFamily="18" charset="0"/>
              </a:rPr>
              <a:t>uwlyp äkidilmegine ýa-da köwülmesine eroziýa diýilýär. Eroziýa ýere ägirt uly zyýan ýetirýär. Onuň täsiri astynda ýeriň gumus gatlagy ýuwlup äkidilýär, ýokumly maddalar azalýar we energiýa baýlygy pese düşýär. Şol sebäpli energetik potensialy, hasyllylygy azalýar. Topragyň her ýuwlup äkidilen 1 sm gatlagy – bu 1 gektar ýeriň 167472 </a:t>
            </a:r>
            <a:r>
              <a:rPr lang="hr-HR" sz="2400" b="1" baseline="30000" dirty="0">
                <a:latin typeface="Times New Roman" panose="02020603050405020304" pitchFamily="18" charset="0"/>
                <a:ea typeface="Times New Roman" panose="02020603050405020304" pitchFamily="18" charset="0"/>
              </a:rPr>
              <a:t>.</a:t>
            </a:r>
            <a:r>
              <a:rPr lang="hr-HR" sz="2400" baseline="30000" dirty="0">
                <a:latin typeface="Times New Roman" panose="02020603050405020304" pitchFamily="18" charset="0"/>
                <a:ea typeface="Times New Roman" panose="02020603050405020304" pitchFamily="18" charset="0"/>
              </a:rPr>
              <a:t> </a:t>
            </a:r>
            <a:r>
              <a:rPr lang="tt-RU" sz="2400" dirty="0">
                <a:latin typeface="Times New Roman" panose="02020603050405020304" pitchFamily="18" charset="0"/>
                <a:ea typeface="Times New Roman" panose="02020603050405020304" pitchFamily="18" charset="0"/>
              </a:rPr>
              <a:t>10</a:t>
            </a:r>
            <a:r>
              <a:rPr lang="tt-RU" sz="2400" baseline="30000" dirty="0">
                <a:latin typeface="Times New Roman" panose="02020603050405020304" pitchFamily="18" charset="0"/>
                <a:ea typeface="Times New Roman" panose="02020603050405020304" pitchFamily="18" charset="0"/>
              </a:rPr>
              <a:t>6</a:t>
            </a:r>
            <a:r>
              <a:rPr lang="tt-RU" sz="2400" dirty="0">
                <a:latin typeface="Times New Roman" panose="02020603050405020304" pitchFamily="18" charset="0"/>
                <a:ea typeface="Times New Roman" panose="02020603050405020304" pitchFamily="18" charset="0"/>
              </a:rPr>
              <a:t> </a:t>
            </a:r>
            <a:r>
              <a:rPr lang="hr-HR" sz="2400" dirty="0">
                <a:latin typeface="Times New Roman" panose="02020603050405020304" pitchFamily="18" charset="0"/>
                <a:ea typeface="Times New Roman" panose="02020603050405020304" pitchFamily="18" charset="0"/>
              </a:rPr>
              <a:t>j</a:t>
            </a:r>
            <a:r>
              <a:rPr lang="tt-RU" sz="2400" dirty="0">
                <a:latin typeface="Times New Roman" panose="02020603050405020304" pitchFamily="18" charset="0"/>
                <a:ea typeface="Times New Roman" panose="02020603050405020304" pitchFamily="18" charset="0"/>
              </a:rPr>
              <a:t>oul energiýa ýitmesi bolup durýandygyny aýtmak ýeterlikdir. Görkezilen ýagdaýlar ekoulgamyň durnuklylygynyň bozulmagyna, getirýär, şeýle bozulma örän güýçli we hatda, soň topragyň öňki derejesine gelip bolmajak ýagdaýa çenli ýetmegi mümkin </a:t>
            </a:r>
            <a:endParaRPr lang="ru-RU" sz="2400" dirty="0"/>
          </a:p>
        </p:txBody>
      </p:sp>
    </p:spTree>
    <p:extLst>
      <p:ext uri="{BB962C8B-B14F-4D97-AF65-F5344CB8AC3E}">
        <p14:creationId xmlns:p14="http://schemas.microsoft.com/office/powerpoint/2010/main" val="1863464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31029" y="182880"/>
            <a:ext cx="12160971" cy="6697980"/>
          </a:xfrm>
          <a:prstGeom prst="rect">
            <a:avLst/>
          </a:prstGeom>
        </p:spPr>
      </p:pic>
      <p:sp>
        <p:nvSpPr>
          <p:cNvPr id="3" name="Прямоугольник 2"/>
          <p:cNvSpPr/>
          <p:nvPr/>
        </p:nvSpPr>
        <p:spPr>
          <a:xfrm>
            <a:off x="480143" y="-193923"/>
            <a:ext cx="11597470" cy="707886"/>
          </a:xfrm>
          <a:prstGeom prst="rect">
            <a:avLst/>
          </a:prstGeom>
        </p:spPr>
        <p:txBody>
          <a:bodyPr wrap="none">
            <a:spAutoFit/>
          </a:bodyPr>
          <a:lstStyle/>
          <a:p>
            <a:r>
              <a:rPr lang="hr-HR" sz="4000" b="1" i="1" dirty="0">
                <a:ln w="22225">
                  <a:solidFill>
                    <a:schemeClr val="accent2"/>
                  </a:solidFill>
                  <a:prstDash val="solid"/>
                </a:ln>
                <a:solidFill>
                  <a:schemeClr val="accent2">
                    <a:lumMod val="40000"/>
                    <a:lumOff val="60000"/>
                  </a:schemeClr>
                </a:solidFill>
                <a:latin typeface="Times New Roman" panose="02020603050405020304" pitchFamily="18" charset="0"/>
                <a:ea typeface="Times New Roman" panose="02020603050405020304" pitchFamily="18" charset="0"/>
              </a:rPr>
              <a:t>Toprak eroziýasy we toprakda oýtumlaryň emele gelişi</a:t>
            </a:r>
            <a:endParaRPr lang="ru-RU" sz="4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466588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4360" y="421473"/>
            <a:ext cx="11292840" cy="6038576"/>
          </a:xfrm>
          <a:prstGeom prst="rect">
            <a:avLst/>
          </a:prstGeom>
        </p:spPr>
        <p:txBody>
          <a:bodyPr wrap="square">
            <a:spAutoFit/>
          </a:bodyPr>
          <a:lstStyle/>
          <a:p>
            <a:pPr indent="450215" algn="just">
              <a:lnSpc>
                <a:spcPct val="115000"/>
              </a:lnSpc>
              <a:spcAft>
                <a:spcPts val="0"/>
              </a:spcAf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Eroziýanyň görnüşleri – eroziýa ýagdaýlarynyň ýüze çykyp, gidiş tizligine laýyklykda adaty ýa-da geologik eroziýa we tizleşen ýa-da antropogen eroziýa görnüşleri bolýar.</a:t>
            </a:r>
            <a:endParaRPr lang="ru-RU"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Adaty eroziýa, tokaý we ot ösümlikleriniň aşak gatlagynda bolup geçýär. Ol örän gowşak depginde ýüze çykýar we toprak emele geliş şertlerine 1 ýylyň dowamynda</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 t</a:t>
            </a:r>
            <a:r>
              <a:rPr lang="sq-AL" sz="2800" dirty="0">
                <a:latin typeface="Times New Roman" panose="02020603050405020304" pitchFamily="18" charset="0"/>
                <a:ea typeface="Times New Roman" panose="02020603050405020304" pitchFamily="18" charset="0"/>
                <a:cs typeface="Times New Roman" panose="02020603050405020304" pitchFamily="18" charset="0"/>
              </a:rPr>
              <a:t>oprak ýene özüniň öňki ýagdaýyna barýar. Tizleşdirilen eroziýa tebigy ösümlikleri ýok edip, tebigy aýratynlygy hasaba alynman, ulanylmaýan ýerlerde emele gelýär we ýeri şeýle ulanmagyň netijesinde toprak gatlagynyň ýuwlup äkidilmegi, onuň özüni dikeltmek ukybyna görä has çalt depginde bolup geçýär. Eroziýanyň birnäçe görnüşleri bardyr. Eroziýa tebigy şertleriň, şonuň ýaly-da adamyň alyp barýan nädogry hojalyk işleri netijesinde döreýär. </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1255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290278"/>
            <a:ext cx="11361420" cy="6038576"/>
          </a:xfrm>
          <a:prstGeom prst="rect">
            <a:avLst/>
          </a:prstGeom>
        </p:spPr>
        <p:txBody>
          <a:bodyPr wrap="square">
            <a:spAutoFit/>
          </a:bodyPr>
          <a:lstStyle/>
          <a:p>
            <a:pPr indent="450215" algn="just">
              <a:lnSpc>
                <a:spcPct val="115000"/>
              </a:lnSpc>
              <a:spcAft>
                <a:spcPts val="0"/>
              </a:spcAft>
            </a:pPr>
            <a:r>
              <a:rPr lang="sq-AL" sz="2400" dirty="0">
                <a:latin typeface="Times New Roman" panose="02020603050405020304" pitchFamily="18" charset="0"/>
                <a:ea typeface="Times New Roman" panose="02020603050405020304" pitchFamily="18" charset="0"/>
                <a:cs typeface="Times New Roman" panose="02020603050405020304" pitchFamily="18" charset="0"/>
              </a:rPr>
              <a:t>Şeýle hem eroziýanyň iň giň ýaýran görnüşleri: suw tekizligi şekilinde (topragyň ýuwlup äkidilmegi); çyzyk ýa-da dikligine bolýan; ýel (deflýasiýa); suwaryş netijesinde; senagat (tehnogen); suw howdanlarynyň kenarlarynyň opurylmagy; öri meýdanlarda toprak gatlagyny mallaryň bozmagy; mehaniki (toprak oba hojalyk tehnikasynyň täsirinde bozulmagy) bardyr.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Tekizlik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eroziýasy</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 – bu dag eňňitlerinde ýagyş, erän gar suwlary, ýeriň doňunyň aýrylmagy netijesinde dörän suwlar tutuşlaýyn ýa-da çüwdürilip çykyp, topragyň ýokary gatlagyny ýuwup äkitmegi netijesinde döreýär. Şeýle ýuwlup äkidilmäniň: gowşak, orta we güýçli ýuwlan toprak ýaly derejeleri bardyr.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Gowşak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ýuwlan toprak – </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topragyň üstki (A) gatlagy özüniň ýarpy galyňlygyna çenli ýuwulmagy.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Orta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derejede ýuwlan toprak - </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topragyň üstki (A) gatlagy ýarpysy, ýarpysyndan köp galyňlykda ýuwlup äkidilmegi. </a:t>
            </a:r>
            <a:r>
              <a:rPr lang="sq-AL" sz="2400" b="1" dirty="0" smtClean="0">
                <a:latin typeface="Times New Roman" panose="02020603050405020304" pitchFamily="18" charset="0"/>
                <a:ea typeface="Times New Roman" panose="02020603050405020304" pitchFamily="18" charset="0"/>
                <a:cs typeface="Times New Roman" panose="02020603050405020304" pitchFamily="18" charset="0"/>
              </a:rPr>
              <a:t>Güýçli </a:t>
            </a:r>
            <a:r>
              <a:rPr lang="sq-AL" sz="2400" b="1" dirty="0">
                <a:latin typeface="Times New Roman" panose="02020603050405020304" pitchFamily="18" charset="0"/>
                <a:ea typeface="Times New Roman" panose="02020603050405020304" pitchFamily="18" charset="0"/>
                <a:cs typeface="Times New Roman" panose="02020603050405020304" pitchFamily="18" charset="0"/>
              </a:rPr>
              <a:t>ýuwlan toprak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 – topragyň (B) gatlagy bölekleýin ýuwlyp äkidilmegi. </a:t>
            </a:r>
            <a:r>
              <a:rPr lang="sq-AL" sz="2400" dirty="0" smtClean="0">
                <a:latin typeface="Times New Roman" panose="02020603050405020304" pitchFamily="18" charset="0"/>
                <a:ea typeface="Times New Roman" panose="02020603050405020304" pitchFamily="18" charset="0"/>
                <a:cs typeface="Times New Roman" panose="02020603050405020304" pitchFamily="18" charset="0"/>
              </a:rPr>
              <a:t>Gowşak </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ýuwlan ýerlerde däneli ösümlikleriň hasyllylygy 25 % pese düşýär. </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sq-AL" sz="2400" dirty="0">
                <a:latin typeface="Times New Roman" panose="02020603050405020304" pitchFamily="18" charset="0"/>
                <a:ea typeface="Times New Roman" panose="02020603050405020304" pitchFamily="18" charset="0"/>
                <a:cs typeface="Times New Roman" panose="02020603050405020304" pitchFamily="18" charset="0"/>
              </a:rPr>
              <a:t>Orta derejede ýuwlan topraklarda 50 %-e çenli we güýçli ýuwlan topraklarda 70%-e çenli däneli ösümlikleriň hasyly pese düşýär. </a:t>
            </a:r>
            <a:endParaRPr lang="ru-RU"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8913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64820" y="243514"/>
            <a:ext cx="11170920"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sq-A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Çyzyk şekilli eroziýa </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bu erän gar suwlary, doňaklygy aýrylan we ýagyş suwlary, eňňitleriň dar ýerlerinde uly möçberde toplanan suwlar netijesinde topragyň ýuwulmagy, toprakda çukurlaryň, çarkandaklaryň, çuň oýlaryň we läbik emele gelip, soňra ol ýerlerde kem-kemden gurak tekizlikler döräp başlaýar. Toprak we howa şertlerine laýyklykda gurak tekizlikler bir ýylda 8-15 metre çenli tekizlikde emele gelýärler. </a:t>
            </a:r>
            <a:r>
              <a:rPr kumimoji="0" lang="sq-A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Tekizlik eroziýasy </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gurak ýeriň çat açmaklygyna sebäp bolýanlygy üçin, onuň başlanyşyny anyklamagyň kynlygy iň howply bolup durýar. Eger 1 ga sürüm ýerden bir ýylyň dowamynda toprak gatlagy 1mm ýuwlup äkidilse, ol kän bir bilinmeýär, ýöne köp ýagdaýlarda topragyň özüni tebigy dikeldiş ukyby has pes ýagdaýa düşýär. Mysal üçin, eger 100 ga meýdanda uzynlygy 100m, giňligi 5m we çuňlugy 2m boşluk peýda bolsa, onda topragyň we toprakasty gatlagyň ýitgisi 600-800m</a:t>
            </a:r>
            <a:r>
              <a:rPr kumimoji="0" lang="sq-AL" altLang="ru-RU" sz="24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bolar. Hut şeýle möçberdäki meýdanyň iň hasylly gatlagy bolan ýokarky gatlagynyň, 1sm galyňlykda ýuwlup äkidilmesi 10,000 m</a:t>
            </a:r>
            <a:r>
              <a:rPr kumimoji="0" lang="sq-AL" altLang="ru-RU" sz="2400" b="0" i="0" u="none" strike="noStrike" cap="none" normalizeH="0" baseline="3000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kumimoji="0" lang="sq-AL" altLang="ru-RU" sz="24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toprak ýitgisine ekwiwalentdir. Ýitginiň möçberini has anyk göz öňüne getirmek üçin eroziýanyň ýol berilýän derejesi hasyla baý, gara topraklarda 3 t/ga, adaty ýa-da günorta ýerlerde 2,5 t/ga, garamtyl goňur toprak üçin  25 t/ga deňdigini göz öňüne tutmak gerek. Emma topragyň hakyky ýitgisi tiz-tiz onuň tebigy dikelmeginiň görkezijileriniň çäginden geçýär.</a:t>
            </a:r>
            <a:r>
              <a:rPr kumimoji="0" lang="ru-RU" altLang="ru-RU"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endParaRPr kumimoji="0" lang="ru-RU" altLang="ru-RU" sz="32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8246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57200" y="331738"/>
            <a:ext cx="11521440" cy="2308324"/>
          </a:xfrm>
          <a:prstGeom prst="rect">
            <a:avLst/>
          </a:prstGeom>
        </p:spPr>
        <p:txBody>
          <a:bodyPr wrap="square">
            <a:spAutoFit/>
          </a:bodyPr>
          <a:lstStyle/>
          <a:p>
            <a:r>
              <a:rPr lang="sq-AL" sz="2400" b="1" dirty="0">
                <a:latin typeface="Times New Roman" panose="02020603050405020304" pitchFamily="18" charset="0"/>
                <a:ea typeface="Times New Roman" panose="02020603050405020304" pitchFamily="18" charset="0"/>
              </a:rPr>
              <a:t>Ýel eroziýasy </a:t>
            </a:r>
            <a:r>
              <a:rPr lang="sq-AL" sz="2400" dirty="0">
                <a:latin typeface="Times New Roman" panose="02020603050405020304" pitchFamily="18" charset="0"/>
                <a:ea typeface="Times New Roman" panose="02020603050405020304" pitchFamily="18" charset="0"/>
              </a:rPr>
              <a:t>– ýeňil we agyr karbonatly topraklarda ýel ýokary tizlik bilen öwsen ýagdaýynda, topragyň çyglylygy peselip, howanyň deňeşdirerli çyglylygy az bolan ýagdaýynda ýüze çykýar. Ýel eroziýasyna sezewar bolan topraklar gurak, sähra zolaklarda duş gelýä Ýel eroziýasy ýaz paslynda, ýeňil toprak sürülip ýumşadylýan döwründe topragyň ösümlik, gorag örtügi ýok bolup, onuň ýel eroziýasyna garşy durmak ukybynyň iň gowşan wagty döreýär </a:t>
            </a:r>
            <a:endParaRPr lang="ru-RU" sz="2400" dirty="0"/>
          </a:p>
        </p:txBody>
      </p:sp>
      <p:pic>
        <p:nvPicPr>
          <p:cNvPr id="5" name="Рисунок 4"/>
          <p:cNvPicPr>
            <a:picLocks noChangeAspect="1"/>
          </p:cNvPicPr>
          <p:nvPr/>
        </p:nvPicPr>
        <p:blipFill>
          <a:blip r:embed="rId2"/>
          <a:stretch>
            <a:fillRect/>
          </a:stretch>
        </p:blipFill>
        <p:spPr>
          <a:xfrm>
            <a:off x="3337560" y="2388602"/>
            <a:ext cx="6217920" cy="4139148"/>
          </a:xfrm>
          <a:prstGeom prst="rect">
            <a:avLst/>
          </a:prstGeom>
        </p:spPr>
      </p:pic>
    </p:spTree>
    <p:extLst>
      <p:ext uri="{BB962C8B-B14F-4D97-AF65-F5344CB8AC3E}">
        <p14:creationId xmlns:p14="http://schemas.microsoft.com/office/powerpoint/2010/main" val="2188321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84909" y="0"/>
            <a:ext cx="11430001"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Char char="•"/>
              <a:tabLst/>
            </a:pPr>
            <a:r>
              <a:rPr kumimoji="0" lang="tt-RU"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ru-RU"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togala</a:t>
            </a:r>
            <a:r>
              <a:rPr kumimoji="0" lang="sq-AL"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a:t>
            </a:r>
            <a:r>
              <a:rPr kumimoji="0" lang="ru-RU" altLang="ru-RU" sz="28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yny</a:t>
            </a:r>
            <a:r>
              <a:rPr kumimoji="0" lang="sq-AL" altLang="ru-RU" sz="28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ň ýer gorlary. Ýer baýlyklaryny peýdalanmagyň esasy görnüşleri</a:t>
            </a:r>
            <a:endParaRPr kumimoji="0" lang="ru-RU" altLang="ru-RU" sz="2000" b="0" i="0" u="none" strike="noStrike" cap="none" normalizeH="0" baseline="0" dirty="0" smtClean="0">
              <a:ln>
                <a:noFill/>
              </a:ln>
              <a:solidFill>
                <a:schemeClr val="tx1"/>
              </a:solidFill>
              <a:effectLst/>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Toprak oba hojalygynda esasy önümçilik serişdesi</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dir</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.Toprak tebigy – taryhy jisim hökmünde, ýer gatynyň üstki gatlagy bolup, hasyl bermek häsiýetine eýe bolan ekarançynyň işläp bejerilýän iş ýeridir. W.A.</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owd</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nyň anyklamagyna görä toprak gatlagy ösümlikleriň ösüp we köpelip durmagy üçin pote</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sial energiýany, suwy we ýokumly maddalary ýygnaýan, çylşyrymly köp komponentli topragyň tapawutly ulgamydyr. Onuň gatlagynyň ortaça galyňlygy 18-20 sm bolup, ýöne birnäçe gurak ýerlerde galyňlyk birnäçe mm-den tä 1,45 – 2,0 m çenli bolup biler.Topragyň emele gelmegi üçin suwuň</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howanyň</a:t>
            </a:r>
            <a:r>
              <a:rPr kumimoji="0" lang="hr-HR"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temperaturanyň </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ösümlik we haýwan organizmleriniň, esasan hem mikroorganizmleriň we toprak emele getirýän dag j</a:t>
            </a:r>
            <a:r>
              <a:rPr kumimoji="0" lang="sq-AL"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ynslary</a:t>
            </a:r>
            <a:r>
              <a:rPr kumimoji="0" lang="tt-RU" altLang="ru-RU" sz="28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bilen müňlerçe ýyllap bolan özara täsirleşmeleriniň netijesi sebäp bolýar. Toprak ähli elementleriň geohimiki toplaýjysydyr: olary özünde saklaýar we olary akym bilen äkidilmekden goraýar. </a:t>
            </a:r>
            <a:endParaRPr kumimoji="0" lang="tt-RU" altLang="ru-RU" sz="3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8088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4380" y="300841"/>
            <a:ext cx="11064240" cy="6093976"/>
          </a:xfrm>
          <a:prstGeom prst="rect">
            <a:avLst/>
          </a:prstGeom>
        </p:spPr>
        <p:txBody>
          <a:bodyPr wrap="square">
            <a:spAutoFit/>
          </a:bodyPr>
          <a:lstStyle/>
          <a:p>
            <a:pPr algn="just"/>
            <a:r>
              <a:rPr lang="tt-RU" sz="3000" dirty="0">
                <a:latin typeface="Times New Roman" panose="02020603050405020304" pitchFamily="18" charset="0"/>
                <a:ea typeface="Times New Roman" panose="02020603050405020304" pitchFamily="18" charset="0"/>
              </a:rPr>
              <a:t>Gumus – topragyň esasy baýlygydyr, tutuş ekoulgamyň we biosferanyň durnuklylygyny üpjün edýän, onuň iň esasy funksiýalarynyň esasydyr. Ol özünde ägirt uly möçberde gün energiýasyny ösümlik materiýallarynyň özgeriş önümi hökmünde jemleýär. Gumus örtüginiň 1 ga meýdany 1 sm galyňlykdaky ýitgisi 2-4 ton</a:t>
            </a:r>
            <a:r>
              <a:rPr lang="hr-HR" sz="3000" dirty="0">
                <a:latin typeface="Times New Roman" panose="02020603050405020304" pitchFamily="18" charset="0"/>
                <a:ea typeface="Times New Roman" panose="02020603050405020304" pitchFamily="18" charset="0"/>
              </a:rPr>
              <a:t>na</a:t>
            </a:r>
            <a:r>
              <a:rPr lang="tt-RU" sz="3000" dirty="0">
                <a:latin typeface="Times New Roman" panose="02020603050405020304" pitchFamily="18" charset="0"/>
                <a:ea typeface="Times New Roman" panose="02020603050405020304" pitchFamily="18" charset="0"/>
              </a:rPr>
              <a:t> gumus ýitgisine deňdir we däneli </a:t>
            </a:r>
            <a:r>
              <a:rPr lang="hr-HR" sz="3000" dirty="0">
                <a:latin typeface="Times New Roman" panose="02020603050405020304" pitchFamily="18" charset="0"/>
                <a:ea typeface="Times New Roman" panose="02020603050405020304" pitchFamily="18" charset="0"/>
              </a:rPr>
              <a:t>ösümlikleriň </a:t>
            </a:r>
            <a:r>
              <a:rPr lang="tt-RU" sz="3000" dirty="0">
                <a:latin typeface="Times New Roman" panose="02020603050405020304" pitchFamily="18" charset="0"/>
                <a:ea typeface="Times New Roman" panose="02020603050405020304" pitchFamily="18" charset="0"/>
              </a:rPr>
              <a:t>hasylynyň 0,05-0,2 </a:t>
            </a:r>
            <a:r>
              <a:rPr lang="hr-HR" sz="3000" dirty="0">
                <a:latin typeface="Times New Roman" panose="02020603050405020304" pitchFamily="18" charset="0"/>
                <a:ea typeface="Times New Roman" panose="02020603050405020304" pitchFamily="18" charset="0"/>
              </a:rPr>
              <a:t>t</a:t>
            </a:r>
            <a:r>
              <a:rPr lang="tt-RU" sz="3000" dirty="0">
                <a:latin typeface="Times New Roman" panose="02020603050405020304" pitchFamily="18" charset="0"/>
                <a:ea typeface="Times New Roman" panose="02020603050405020304" pitchFamily="18" charset="0"/>
              </a:rPr>
              <a:t>/ga kesellemegine alyp gelýär. Ýer şarynyň ähli topragynyň gumusyndaky potensial (bolup bilýän) energiýa fotosinteziň netijesinde biziň planetamyzyň ähli fitotoplumynda (fitomassa) toplanan umumy energiýa takmynan deňdigi hasaplanyldy. Topragyň gumysy onuň umumy tebigy hasyllylygyn</a:t>
            </a:r>
            <a:r>
              <a:rPr lang="hr-HR" sz="3000" dirty="0">
                <a:latin typeface="Times New Roman" panose="02020603050405020304" pitchFamily="18" charset="0"/>
                <a:ea typeface="Times New Roman" panose="02020603050405020304" pitchFamily="18" charset="0"/>
              </a:rPr>
              <a:t>y</a:t>
            </a:r>
            <a:r>
              <a:rPr lang="tt-RU" sz="3000" dirty="0">
                <a:latin typeface="Times New Roman" panose="02020603050405020304" pitchFamily="18" charset="0"/>
                <a:ea typeface="Times New Roman" panose="02020603050405020304" pitchFamily="18" charset="0"/>
              </a:rPr>
              <a:t> kesgitleýär. Fiziki we himiki özgerişlikleri, täsirleri peseltmek ýa-da gowşatmak ukyby topraga durnuklylyk berýär.</a:t>
            </a:r>
            <a:endParaRPr lang="ru-RU" sz="3000" dirty="0"/>
          </a:p>
        </p:txBody>
      </p:sp>
    </p:spTree>
    <p:extLst>
      <p:ext uri="{BB962C8B-B14F-4D97-AF65-F5344CB8AC3E}">
        <p14:creationId xmlns:p14="http://schemas.microsoft.com/office/powerpoint/2010/main" val="1321412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7240" y="206723"/>
            <a:ext cx="11064240" cy="6124754"/>
          </a:xfrm>
          <a:prstGeom prst="rect">
            <a:avLst/>
          </a:prstGeom>
        </p:spPr>
        <p:txBody>
          <a:bodyPr wrap="square">
            <a:spAutoFit/>
          </a:bodyPr>
          <a:lstStyle/>
          <a:p>
            <a:pPr algn="just"/>
            <a:r>
              <a:rPr lang="tt-RU" sz="2800" dirty="0">
                <a:latin typeface="Times New Roman" panose="02020603050405020304" pitchFamily="18" charset="0"/>
                <a:ea typeface="Times New Roman" panose="02020603050405020304" pitchFamily="18" charset="0"/>
              </a:rPr>
              <a:t>Toprak madda çalşygy kadalaşan ulgam bolup, ol tebigy hadysalar (suw bolmagy, ýeriň zaýalanmagy – doňaklylyk, gurakçylyk we ş.m.) sebäpli ýüze çykan wagtlaýyn zor salmalara garşy durmaga ukyplydyr. Ýöne toprak dowamly täsir edýän (sürülen ýerlerden, öri meýdanlardan peýdalanmak, bede taýýarlamak, tehnikany ulanmak) ýaly köp sanly antropogen ýagdaýlara örän duýgurdyr. Ýeriň hasyllylygynyň derejesi köp möçberde adamyň alyp barýan işine bagly bolup durýar. Toprak deňi-taýy bolmadyk, tebigy çeşme</a:t>
            </a:r>
            <a:r>
              <a:rPr lang="hr-HR" sz="2800" dirty="0">
                <a:latin typeface="Times New Roman" panose="02020603050405020304" pitchFamily="18" charset="0"/>
                <a:ea typeface="Times New Roman" panose="02020603050405020304" pitchFamily="18" charset="0"/>
              </a:rPr>
              <a:t>di</a:t>
            </a:r>
            <a:r>
              <a:rPr lang="tt-RU" sz="2800" dirty="0">
                <a:latin typeface="Times New Roman" panose="02020603050405020304" pitchFamily="18" charset="0"/>
                <a:ea typeface="Times New Roman" panose="02020603050405020304" pitchFamily="18" charset="0"/>
              </a:rPr>
              <a:t>r. Ylym häzire çenli tebigy topragy, emeli toprak bilen çalşyrmagyň usulyny teklip edip bilmeýär. Ösümlikleri ösdürip ýetirşdirmegiň usullary näçe kämil bolsada, toprak bolmasa (gidronon plastonon, aeropon) onuň ornuny hiç zat tutup bilmeýär. Şonuň üçinde topragyň emele gelişinde onuň özüni gaýtadan dikeltm</a:t>
            </a:r>
            <a:r>
              <a:rPr lang="hr-HR" sz="2800" dirty="0">
                <a:latin typeface="Times New Roman" panose="02020603050405020304" pitchFamily="18" charset="0"/>
                <a:ea typeface="Times New Roman" panose="02020603050405020304" pitchFamily="18" charset="0"/>
              </a:rPr>
              <a:t>ek</a:t>
            </a:r>
            <a:r>
              <a:rPr lang="tt-RU" sz="2800" dirty="0">
                <a:latin typeface="Times New Roman" panose="02020603050405020304" pitchFamily="18" charset="0"/>
                <a:ea typeface="Times New Roman" panose="02020603050405020304" pitchFamily="18" charset="0"/>
              </a:rPr>
              <a:t> ukybyny goldamak iň bir wajyp mesele boldy we bolup durýar. B</a:t>
            </a:r>
            <a:r>
              <a:rPr lang="sq-AL" sz="2800" dirty="0">
                <a:latin typeface="Times New Roman" panose="02020603050405020304" pitchFamily="18" charset="0"/>
                <a:ea typeface="Times New Roman" panose="02020603050405020304" pitchFamily="18" charset="0"/>
              </a:rPr>
              <a:t>i</a:t>
            </a:r>
            <a:r>
              <a:rPr lang="tt-RU" sz="2800" dirty="0">
                <a:latin typeface="Times New Roman" panose="02020603050405020304" pitchFamily="18" charset="0"/>
                <a:ea typeface="Times New Roman" panose="02020603050405020304" pitchFamily="18" charset="0"/>
              </a:rPr>
              <a:t>ziň planetamyzyň ýer gory dürli hili ýerleri öz içine alýar</a:t>
            </a:r>
            <a:endParaRPr lang="ru-RU" sz="2800" dirty="0"/>
          </a:p>
        </p:txBody>
      </p:sp>
    </p:spTree>
    <p:extLst>
      <p:ext uri="{BB962C8B-B14F-4D97-AF65-F5344CB8AC3E}">
        <p14:creationId xmlns:p14="http://schemas.microsoft.com/office/powerpoint/2010/main" val="4077148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145363763"/>
              </p:ext>
            </p:extLst>
          </p:nvPr>
        </p:nvGraphicFramePr>
        <p:xfrm>
          <a:off x="602989" y="789709"/>
          <a:ext cx="10882429" cy="5872303"/>
        </p:xfrm>
        <a:graphic>
          <a:graphicData uri="http://schemas.openxmlformats.org/drawingml/2006/table">
            <a:tbl>
              <a:tblPr firstRow="1" firstCol="1" lastRow="1" lastCol="1" bandRow="1" bandCol="1">
                <a:tableStyleId>{5C22544A-7EE6-4342-B048-85BDC9FD1C3A}</a:tableStyleId>
              </a:tblPr>
              <a:tblGrid>
                <a:gridCol w="7166044">
                  <a:extLst>
                    <a:ext uri="{9D8B030D-6E8A-4147-A177-3AD203B41FA5}">
                      <a16:colId xmlns:a16="http://schemas.microsoft.com/office/drawing/2014/main" val="3833439006"/>
                    </a:ext>
                  </a:extLst>
                </a:gridCol>
                <a:gridCol w="1773433">
                  <a:extLst>
                    <a:ext uri="{9D8B030D-6E8A-4147-A177-3AD203B41FA5}">
                      <a16:colId xmlns:a16="http://schemas.microsoft.com/office/drawing/2014/main" val="1365697215"/>
                    </a:ext>
                  </a:extLst>
                </a:gridCol>
                <a:gridCol w="1942952">
                  <a:extLst>
                    <a:ext uri="{9D8B030D-6E8A-4147-A177-3AD203B41FA5}">
                      <a16:colId xmlns:a16="http://schemas.microsoft.com/office/drawing/2014/main" val="2248665865"/>
                    </a:ext>
                  </a:extLst>
                </a:gridCol>
              </a:tblGrid>
              <a:tr h="873777">
                <a:tc>
                  <a:txBody>
                    <a:bodyPr/>
                    <a:lstStyle/>
                    <a:p>
                      <a:pPr algn="l">
                        <a:lnSpc>
                          <a:spcPct val="115000"/>
                        </a:lnSpc>
                        <a:spcAft>
                          <a:spcPts val="0"/>
                        </a:spcAft>
                      </a:pPr>
                      <a:r>
                        <a:rPr lang="tt-RU" sz="2000" dirty="0">
                          <a:effectLst/>
                        </a:rPr>
                        <a:t>Ýerleriň görnüşleri</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Meýdany mln </a:t>
                      </a:r>
                      <a:r>
                        <a:rPr lang="ru-RU" sz="1600" dirty="0">
                          <a:effectLst/>
                        </a:rPr>
                        <a:t>k</a:t>
                      </a:r>
                      <a:r>
                        <a:rPr lang="tt-RU" sz="1600" dirty="0">
                          <a:effectLst/>
                        </a:rPr>
                        <a:t>m</a:t>
                      </a:r>
                      <a:r>
                        <a:rPr lang="tt-RU" sz="1600" baseline="30000" dirty="0">
                          <a:effectLst/>
                        </a:rPr>
                        <a:t>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ru-RU" sz="1600">
                          <a:effectLst/>
                        </a:rPr>
                        <a:t>G</a:t>
                      </a:r>
                      <a:r>
                        <a:rPr lang="tt-RU" sz="1600">
                          <a:effectLst/>
                        </a:rPr>
                        <a:t>ury </a:t>
                      </a:r>
                      <a:r>
                        <a:rPr lang="hr-HR" sz="1600">
                          <a:effectLst/>
                        </a:rPr>
                        <a:t>meýdanyň </a:t>
                      </a:r>
                      <a:r>
                        <a:rPr lang="tt-RU" sz="1600">
                          <a:effectLst/>
                        </a:rPr>
                        <a:t>göterimi</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573969240"/>
                  </a:ext>
                </a:extLst>
              </a:tr>
              <a:tr h="291259">
                <a:tc>
                  <a:txBody>
                    <a:bodyPr/>
                    <a:lstStyle/>
                    <a:p>
                      <a:pPr algn="l">
                        <a:lnSpc>
                          <a:spcPct val="115000"/>
                        </a:lnSpc>
                        <a:spcAft>
                          <a:spcPts val="0"/>
                        </a:spcAft>
                      </a:pPr>
                      <a:r>
                        <a:rPr lang="hr-HR" sz="2000" dirty="0">
                          <a:effectLst/>
                        </a:rPr>
                        <a:t>B</a:t>
                      </a:r>
                      <a:r>
                        <a:rPr lang="tt-RU" sz="2000" dirty="0">
                          <a:effectLst/>
                        </a:rPr>
                        <a:t>uzl</a:t>
                      </a:r>
                      <a:r>
                        <a:rPr lang="sq-AL" sz="2000" dirty="0">
                          <a:effectLst/>
                        </a:rPr>
                        <a:t>u</a:t>
                      </a:r>
                      <a:r>
                        <a:rPr lang="tt-RU" sz="2000" dirty="0">
                          <a:effectLst/>
                        </a:rPr>
                        <a:t>klar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16.3</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a:effectLst/>
                        </a:rPr>
                        <a:t>11.0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814497272"/>
                  </a:ext>
                </a:extLst>
              </a:tr>
              <a:tr h="291259">
                <a:tc>
                  <a:txBody>
                    <a:bodyPr/>
                    <a:lstStyle/>
                    <a:p>
                      <a:pPr algn="l">
                        <a:lnSpc>
                          <a:spcPct val="115000"/>
                        </a:lnSpc>
                        <a:spcAft>
                          <a:spcPts val="0"/>
                        </a:spcAft>
                      </a:pPr>
                      <a:r>
                        <a:rPr lang="tt-RU" sz="2000" dirty="0">
                          <a:effectLst/>
                        </a:rPr>
                        <a:t>Polýar we beýik daglardaky çöller</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5.0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a:effectLst/>
                        </a:rPr>
                        <a:t>3.3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299511072"/>
                  </a:ext>
                </a:extLst>
              </a:tr>
              <a:tr h="344796">
                <a:tc>
                  <a:txBody>
                    <a:bodyPr/>
                    <a:lstStyle/>
                    <a:p>
                      <a:pPr algn="l">
                        <a:lnSpc>
                          <a:spcPct val="115000"/>
                        </a:lnSpc>
                        <a:spcAft>
                          <a:spcPts val="0"/>
                        </a:spcAft>
                      </a:pPr>
                      <a:r>
                        <a:rPr lang="tt-RU" sz="2000" dirty="0">
                          <a:effectLst/>
                        </a:rPr>
                        <a:t>Tundra we tokaý tunrdasy</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7.0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a:effectLst/>
                        </a:rPr>
                        <a:t>4.7</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762317591"/>
                  </a:ext>
                </a:extLst>
              </a:tr>
              <a:tr h="277091">
                <a:tc>
                  <a:txBody>
                    <a:bodyPr/>
                    <a:lstStyle/>
                    <a:p>
                      <a:pPr algn="l">
                        <a:lnSpc>
                          <a:spcPct val="115000"/>
                        </a:lnSpc>
                        <a:spcAft>
                          <a:spcPts val="0"/>
                        </a:spcAft>
                      </a:pPr>
                      <a:r>
                        <a:rPr lang="tt-RU" sz="2000" dirty="0">
                          <a:effectLst/>
                        </a:rPr>
                        <a:t>Batgalyk we tundranyň daşyndaky batgalyk</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4.0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2.7</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64911442"/>
                  </a:ext>
                </a:extLst>
              </a:tr>
              <a:tr h="291259">
                <a:tc>
                  <a:txBody>
                    <a:bodyPr/>
                    <a:lstStyle/>
                    <a:p>
                      <a:pPr algn="l">
                        <a:lnSpc>
                          <a:spcPct val="115000"/>
                        </a:lnSpc>
                        <a:spcAft>
                          <a:spcPts val="0"/>
                        </a:spcAft>
                      </a:pPr>
                      <a:r>
                        <a:rPr lang="tt-RU" sz="2000">
                          <a:effectLst/>
                        </a:rPr>
                        <a:t>Köller derýalar suw howdanlary</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3.2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2.1</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399415262"/>
                  </a:ext>
                </a:extLst>
              </a:tr>
              <a:tr h="346050">
                <a:tc>
                  <a:txBody>
                    <a:bodyPr/>
                    <a:lstStyle/>
                    <a:p>
                      <a:pPr algn="l">
                        <a:lnSpc>
                          <a:spcPct val="115000"/>
                        </a:lnSpc>
                        <a:spcAft>
                          <a:spcPts val="0"/>
                        </a:spcAft>
                      </a:pPr>
                      <a:r>
                        <a:rPr lang="tt-RU" sz="2000" dirty="0">
                          <a:effectLst/>
                        </a:rPr>
                        <a:t>Suwarymsyz, gurak çöller gaýalyk ýerler we kenarýaka çöller.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dirty="0">
                          <a:effectLst/>
                        </a:rPr>
                        <a:t>18.2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12.2</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084251303"/>
                  </a:ext>
                </a:extLst>
              </a:tr>
              <a:tr h="291259">
                <a:tc>
                  <a:txBody>
                    <a:bodyPr/>
                    <a:lstStyle/>
                    <a:p>
                      <a:pPr algn="l">
                        <a:lnSpc>
                          <a:spcPct val="115000"/>
                        </a:lnSpc>
                        <a:spcAft>
                          <a:spcPts val="0"/>
                        </a:spcAft>
                      </a:pPr>
                      <a:r>
                        <a:rPr lang="tt-RU" sz="2000">
                          <a:effectLst/>
                        </a:rPr>
                        <a:t>Tokaýlar (şol sanda tokaý ekilýän zolaklar)</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40.3</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22.0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707203948"/>
                  </a:ext>
                </a:extLst>
              </a:tr>
              <a:tr h="290632">
                <a:tc>
                  <a:txBody>
                    <a:bodyPr/>
                    <a:lstStyle/>
                    <a:p>
                      <a:pPr algn="l">
                        <a:lnSpc>
                          <a:spcPct val="115000"/>
                        </a:lnSpc>
                        <a:spcAft>
                          <a:spcPts val="0"/>
                        </a:spcAft>
                      </a:pPr>
                      <a:r>
                        <a:rPr lang="tt-RU" sz="2000">
                          <a:effectLst/>
                        </a:rPr>
                        <a:t>Ot</a:t>
                      </a:r>
                      <a:r>
                        <a:rPr lang="hr-HR" sz="2000">
                          <a:effectLst/>
                        </a:rPr>
                        <a:t>jumak</a:t>
                      </a:r>
                      <a:r>
                        <a:rPr lang="tt-RU" sz="2000">
                          <a:effectLst/>
                        </a:rPr>
                        <a:t> we gyrymsy agaçly öri meýdanlary tebigy çemenlikler</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28.5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19.0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3643560995"/>
                  </a:ext>
                </a:extLst>
              </a:tr>
              <a:tr h="291259">
                <a:tc>
                  <a:txBody>
                    <a:bodyPr/>
                    <a:lstStyle/>
                    <a:p>
                      <a:pPr algn="l">
                        <a:lnSpc>
                          <a:spcPct val="115000"/>
                        </a:lnSpc>
                        <a:spcAft>
                          <a:spcPts val="0"/>
                        </a:spcAft>
                      </a:pPr>
                      <a:r>
                        <a:rPr lang="tt-RU" sz="2000">
                          <a:effectLst/>
                        </a:rPr>
                        <a:t>Ekarançylyk meýdany</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29.0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13.0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579997510"/>
                  </a:ext>
                </a:extLst>
              </a:tr>
              <a:tr h="291259">
                <a:tc>
                  <a:txBody>
                    <a:bodyPr/>
                    <a:lstStyle/>
                    <a:p>
                      <a:pPr algn="l">
                        <a:lnSpc>
                          <a:spcPct val="115000"/>
                        </a:lnSpc>
                        <a:spcAft>
                          <a:spcPts val="0"/>
                        </a:spcAft>
                      </a:pPr>
                      <a:r>
                        <a:rPr lang="tt-RU" sz="2000">
                          <a:effectLst/>
                        </a:rPr>
                        <a:t>Senagat we şäher üçin niýetlenen ýerler</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3.0</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2.0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1259463891"/>
                  </a:ext>
                </a:extLst>
              </a:tr>
              <a:tr h="345736">
                <a:tc>
                  <a:txBody>
                    <a:bodyPr/>
                    <a:lstStyle/>
                    <a:p>
                      <a:pPr algn="l">
                        <a:lnSpc>
                          <a:spcPct val="115000"/>
                        </a:lnSpc>
                        <a:spcAft>
                          <a:spcPts val="0"/>
                        </a:spcAft>
                      </a:pPr>
                      <a:r>
                        <a:rPr lang="tt-RU" sz="2000">
                          <a:effectLst/>
                        </a:rPr>
                        <a:t>Ýer</a:t>
                      </a:r>
                      <a:r>
                        <a:rPr lang="hr-HR" sz="2000">
                          <a:effectLst/>
                        </a:rPr>
                        <a:t>leri</a:t>
                      </a:r>
                      <a:r>
                        <a:rPr lang="tt-RU" sz="2000">
                          <a:effectLst/>
                        </a:rPr>
                        <a:t>ň </a:t>
                      </a:r>
                      <a:r>
                        <a:rPr lang="hr-HR" sz="2000">
                          <a:effectLst/>
                        </a:rPr>
                        <a:t>eroziýa sezear bolmagy (</a:t>
                      </a:r>
                      <a:r>
                        <a:rPr lang="tt-RU" sz="2000">
                          <a:effectLst/>
                        </a:rPr>
                        <a:t>zaýalanmagy, aşa şorlaşmagy</a:t>
                      </a:r>
                      <a:r>
                        <a:rPr lang="hr-HR" sz="2000">
                          <a:effectLst/>
                        </a:rPr>
                        <a:t>).</a:t>
                      </a:r>
                      <a:endParaRPr lang="ru-RU"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a:txBody>
                    <a:bodyPr/>
                    <a:lstStyle/>
                    <a:p>
                      <a:pPr algn="ctr">
                        <a:lnSpc>
                          <a:spcPct val="115000"/>
                        </a:lnSpc>
                        <a:spcAft>
                          <a:spcPts val="0"/>
                        </a:spcAft>
                      </a:pPr>
                      <a:r>
                        <a:rPr lang="tt-RU" sz="1600">
                          <a:effectLst/>
                        </a:rPr>
                        <a:t>4.5</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tc>
                  <a:txBody>
                    <a:bodyPr/>
                    <a:lstStyle/>
                    <a:p>
                      <a:pPr algn="ctr">
                        <a:lnSpc>
                          <a:spcPct val="115000"/>
                        </a:lnSpc>
                        <a:spcAft>
                          <a:spcPts val="0"/>
                        </a:spcAft>
                      </a:pPr>
                      <a:r>
                        <a:rPr lang="tt-RU" sz="1600" dirty="0">
                          <a:effectLst/>
                        </a:rPr>
                        <a:t>3.0</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nchor="ctr"/>
                </a:tc>
                <a:extLst>
                  <a:ext uri="{0D108BD9-81ED-4DB2-BD59-A6C34878D82A}">
                    <a16:rowId xmlns:a16="http://schemas.microsoft.com/office/drawing/2014/main" val="2331501879"/>
                  </a:ext>
                </a:extLst>
              </a:tr>
              <a:tr h="291259">
                <a:tc gridSpan="3">
                  <a:txBody>
                    <a:bodyPr/>
                    <a:lstStyle/>
                    <a:p>
                      <a:pPr algn="l">
                        <a:lnSpc>
                          <a:spcPct val="115000"/>
                        </a:lnSpc>
                        <a:spcAft>
                          <a:spcPts val="0"/>
                        </a:spcAft>
                      </a:pPr>
                      <a:r>
                        <a:rPr lang="tt-RU" sz="2000" dirty="0">
                          <a:effectLst/>
                        </a:rPr>
                        <a:t>Jemi</a:t>
                      </a:r>
                      <a:r>
                        <a:rPr lang="sq-AL" sz="2000" dirty="0">
                          <a:effectLst/>
                        </a:rPr>
                        <a:t>:                                                  </a:t>
                      </a:r>
                      <a:r>
                        <a:rPr lang="tt-RU" sz="2000" dirty="0">
                          <a:effectLst/>
                        </a:rPr>
                        <a:t> 149 mln km</a:t>
                      </a:r>
                      <a:r>
                        <a:rPr lang="tt-RU" sz="2000" baseline="30000" dirty="0">
                          <a:effectLst/>
                        </a:rPr>
                        <a:t>2 </a:t>
                      </a:r>
                      <a:endParaRPr lang="ru-RU"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0345" marR="60345" marT="0" marB="0"/>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08578945"/>
                  </a:ext>
                </a:extLst>
              </a:tr>
            </a:tbl>
          </a:graphicData>
        </a:graphic>
      </p:graphicFrame>
      <p:sp>
        <p:nvSpPr>
          <p:cNvPr id="3" name="Rectangle 1"/>
          <p:cNvSpPr>
            <a:spLocks noChangeArrowheads="1"/>
          </p:cNvSpPr>
          <p:nvPr/>
        </p:nvSpPr>
        <p:spPr bwMode="auto">
          <a:xfrm>
            <a:off x="3490144" y="204767"/>
            <a:ext cx="6121419"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1pPr>
            <a:lvl2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2pPr>
            <a:lvl3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3pPr>
            <a:lvl4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4pPr>
            <a:lvl5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5pPr>
            <a:lvl6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6pPr>
            <a:lvl7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7pPr>
            <a:lvl8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8pPr>
            <a:lvl9pPr eaLnBrk="0" fontAlgn="base" hangingPunct="0">
              <a:spcBef>
                <a:spcPct val="0"/>
              </a:spcBef>
              <a:spcAft>
                <a:spcPct val="0"/>
              </a:spcAft>
              <a:tabLst>
                <a:tab pos="449263" algn="l"/>
                <a:tab pos="1828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49263" algn="l"/>
                <a:tab pos="1828800" algn="l"/>
              </a:tabLst>
            </a:pPr>
            <a:r>
              <a:rPr kumimoji="0" lang="sq-AL"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Gury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ýeriň</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Ýer</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planetasy</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boýunça</a:t>
            </a:r>
            <a:r>
              <a:rPr kumimoji="0" lang="en-US" altLang="ru-RU" sz="24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24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paýlanyşy</a:t>
            </a:r>
            <a:endParaRPr kumimoji="0" lang="ru-RU" altLang="ru-RU"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49263" algn="l"/>
                <a:tab pos="182880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24340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2900" y="433907"/>
            <a:ext cx="11544300" cy="5502404"/>
          </a:xfrm>
          <a:prstGeom prst="rect">
            <a:avLst/>
          </a:prstGeom>
        </p:spPr>
        <p:txBody>
          <a:bodyPr wrap="square">
            <a:spAutoFit/>
          </a:bodyPr>
          <a:lstStyle/>
          <a:p>
            <a:pPr indent="450215" algn="just">
              <a:lnSpc>
                <a:spcPct val="115000"/>
              </a:lnSpc>
              <a:spcAft>
                <a:spcPts val="0"/>
              </a:spcAft>
            </a:pPr>
            <a:r>
              <a:rPr lang="tt-RU" sz="2800" dirty="0">
                <a:latin typeface="Times New Roman" panose="02020603050405020304" pitchFamily="18" charset="0"/>
                <a:ea typeface="Times New Roman" panose="02020603050405020304" pitchFamily="18" charset="0"/>
                <a:cs typeface="Times New Roman" panose="02020603050405020304" pitchFamily="18" charset="0"/>
              </a:rPr>
              <a:t>Ösen ýurtlarda ýerleriň sürümliligi durnukly ýagdaýa geçdi. Ekerançylygyň öndüri</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j</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iligini artdyrmak, sürümli ýerleriň meýdanyny giňeltmekden ykdysady taýdan has bähbitli hasaplanýar. Çaklamalara görä ýerleri daşlardan</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 gyrymsy tokaýlardan arassalamak, saý ýerleri, batgalyklary, guratmak gurakçylyk şertlerinde ýerleri suwaryp ekeran</a:t>
            </a:r>
            <a:r>
              <a:rPr lang="hr-HR" sz="2800" dirty="0">
                <a:latin typeface="Times New Roman" panose="02020603050405020304" pitchFamily="18" charset="0"/>
                <a:ea typeface="Times New Roman" panose="02020603050405020304" pitchFamily="18" charset="0"/>
                <a:cs typeface="Times New Roman" panose="02020603050405020304" pitchFamily="18" charset="0"/>
              </a:rPr>
              <a:t>çuluk</a:t>
            </a:r>
            <a:r>
              <a:rPr lang="tt-RU" sz="2800" dirty="0">
                <a:latin typeface="Times New Roman" panose="02020603050405020304" pitchFamily="18" charset="0"/>
                <a:ea typeface="Times New Roman" panose="02020603050405020304" pitchFamily="18" charset="0"/>
                <a:cs typeface="Times New Roman" panose="02020603050405020304" pitchFamily="18" charset="0"/>
              </a:rPr>
              <a:t>ly ýerleriň meýdanyny 20-25 % çenli artdyryp bolýar. FAO-nyň maglumatyna görä ýer ýüzüniň ekerançylyk ýer gorynyň 70 % çenli meýdany öndürijiligi pes peýdalanylýan ýer bolup </a:t>
            </a:r>
            <a:r>
              <a:rPr lang="tt-RU" sz="2800" dirty="0" smtClean="0">
                <a:latin typeface="Times New Roman" panose="02020603050405020304" pitchFamily="18" charset="0"/>
                <a:ea typeface="Times New Roman" panose="02020603050405020304" pitchFamily="18" charset="0"/>
                <a:cs typeface="Times New Roman" panose="02020603050405020304" pitchFamily="18" charset="0"/>
              </a:rPr>
              <a:t>durýar.</a:t>
            </a:r>
            <a:r>
              <a:rPr lang="tt-RU" sz="2800" dirty="0" smtClean="0">
                <a:latin typeface="Times New Roman" panose="02020603050405020304" pitchFamily="18" charset="0"/>
                <a:ea typeface="Times New Roman" panose="02020603050405020304" pitchFamily="18" charset="0"/>
              </a:rPr>
              <a:t>Ýer </a:t>
            </a:r>
            <a:r>
              <a:rPr lang="tt-RU" sz="2800" dirty="0">
                <a:latin typeface="Times New Roman" panose="02020603050405020304" pitchFamily="18" charset="0"/>
                <a:ea typeface="Times New Roman" panose="02020603050405020304" pitchFamily="18" charset="0"/>
              </a:rPr>
              <a:t>her bir ýurduň iň möhüm milli baýlygydyr. Ol adamlaryň ýreleşmegi, ýaşamagy we hojalyk işlerini alyp barmagy üçin çalşyp bolmajak tebigy baýlyklaryň biridir. Ýer baýlyklarynyň düzüminde oba hojalygyna ýaramsyz we ýaramly ýerler tapawutlandyrylýar.</a:t>
            </a:r>
            <a:endParaRPr lang="ru-RU" sz="2800" dirty="0"/>
          </a:p>
        </p:txBody>
      </p:sp>
    </p:spTree>
    <p:extLst>
      <p:ext uri="{BB962C8B-B14F-4D97-AF65-F5344CB8AC3E}">
        <p14:creationId xmlns:p14="http://schemas.microsoft.com/office/powerpoint/2010/main" val="1583507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2920" y="425946"/>
            <a:ext cx="11315700" cy="5586979"/>
          </a:xfrm>
          <a:prstGeom prst="rect">
            <a:avLst/>
          </a:prstGeom>
        </p:spPr>
        <p:txBody>
          <a:bodyPr wrap="square">
            <a:spAutoFit/>
          </a:bodyPr>
          <a:lstStyle/>
          <a:p>
            <a:pPr indent="450215" algn="just">
              <a:lnSpc>
                <a:spcPct val="115000"/>
              </a:lnSpc>
              <a:spcAft>
                <a:spcPts val="0"/>
              </a:spcAft>
            </a:pP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Oba hojalygynda ýaramsyz ýerlere daglaryň belent depeleriniň, gerişleriniň üsti, kert gaýalary we ş.m. üstünde toprak örtügi bolmadyk ýerler degişlidir. Oba hojalygynda ýaramly ýerlere sürülýän, tarp, ot ýatyrylýan, köp ýyllyk agaçlaryň ösýän ýerleri we öri meýdanlary </a:t>
            </a:r>
            <a:r>
              <a:rPr lang="tt-RU" sz="2400" dirty="0" smtClean="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degişlidir.Toprak </a:t>
            </a: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janly we jansyz tebigatyň müňlerçe ýyllaryň dowamynda biri-birine işjeň täsir etmegi netijesinde emele gelýär. Toprak diýiip janly jandarlaryň ýaşap, ösüp we hasyl berip biljek ýer üstüne </a:t>
            </a:r>
            <a:r>
              <a:rPr lang="tt-RU" sz="2400" dirty="0" smtClean="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düşünilýär.Ýeriň </a:t>
            </a: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toprak örtügi tebigatyň adamzada peşgeş beren iň oňat zerur zatlarynyň biridir. Ýersiz we topraksyz hojalygyň hiç bir pudagy hem ösüp bilmez. Ýeriň, şol sanda toprak örtükli ýerleriň çäkliligi</a:t>
            </a:r>
            <a:r>
              <a:rPr lang="hr-HR"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ni</a:t>
            </a:r>
            <a:r>
              <a:rPr lang="tt-RU" sz="2400" dirty="0">
                <a:ln w="0"/>
                <a:effectLst>
                  <a:outerShdw blurRad="38100" dist="19050" dir="2700000" algn="tl" rotWithShape="0">
                    <a:schemeClr val="dk1">
                      <a:alpha val="40000"/>
                    </a:schemeClr>
                  </a:outerShdw>
                </a:effectLst>
                <a:latin typeface="Times New Roman" panose="02020603050405020304" pitchFamily="18" charset="0"/>
                <a:ea typeface="Times New Roman" panose="02020603050405020304" pitchFamily="18" charset="0"/>
                <a:cs typeface="Times New Roman" panose="02020603050405020304" pitchFamily="18" charset="0"/>
              </a:rPr>
              <a:t> göz öňünde tutulyp ol örän oýlanyşykly ulanylmalydyr. Senagat kärhanalary, ulag we beýleki käbir obýektleri gurmak üçin ýeriň hili, hasyl berijilik ýagdaýy möhüm däldir. Şonuň üçin hem ýokarda görkezilen obýektler guralanda, oba hojalygynda peýdalanylmagy kyn bolan-baýyrlyklary, tekiz bolmadyk we hasyl berijilik ukyby pes ýerleri ulanmak maslahat berilýär. Hil taýdan oňat ýerleri oba hojalygynda peýdalanmak has netijelidir. </a:t>
            </a:r>
            <a:endParaRPr lang="ru-RU" dirty="0">
              <a:ln w="0"/>
              <a:effectLst>
                <a:outerShdw blurRad="38100" dist="19050" dir="2700000" algn="tl" rotWithShape="0">
                  <a:schemeClr val="dk1">
                    <a:alpha val="40000"/>
                  </a:schemeClr>
                </a:outerShdw>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322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7220" y="160020"/>
            <a:ext cx="11315700" cy="6386685"/>
          </a:xfrm>
          <a:prstGeom prst="rect">
            <a:avLst/>
          </a:prstGeom>
        </p:spPr>
        <p:txBody>
          <a:bodyPr wrap="square">
            <a:spAutoFit/>
          </a:bodyPr>
          <a:lstStyle/>
          <a:p>
            <a:pPr indent="450215" algn="just">
              <a:lnSpc>
                <a:spcPct val="115000"/>
              </a:lnSpc>
              <a:spcAft>
                <a:spcPts val="0"/>
              </a:spcAft>
            </a:pP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Ýer togalagynyň toprak örtügi adamzada iýmit, egin-eşik, senagaty bolsa çig mal bilen üpjün edýär. Biz islendik söwda- satuw bazaryna ýa-da dükana barsak olarda toprakda ösdürilip ýetirşdirilen ösümliklriň (ösümlikler bilen iýmitlenýän haýwanlaryň önümlerini, şolardan öndürilen senagat harytlaryny görýäris. Ýer togalagynyň üstüniň meýdany 510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bolsa, onuň köp bölegi – 361mln.km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(71 %) – suw biln örtülendir, galan bölegi 149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(29 %) – gury ýere degişlidir. Gury ýeriň 1/3 böleginden – 51mln.km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köprägi oba hojalygyna ýaramly ýerlerdir. Onuň 14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 sürülýän ýerler, 37 mln.km</a:t>
            </a:r>
            <a:r>
              <a:rPr lang="tt-RU" sz="2100" baseline="30000"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 öri meýdanlary we ot ýatyrylýan ýerler hasaplanylýar.Oba hojalygyna ýaramly ýerlriň, käbir ýurtlaryň umumy meýdanyndaky paýy indiki ýalydyr:Fransiýada – 63 %, Hindistanda – 60 %, ABŞ-da – 53 %, Hytaýda – 40 %, Braziliýada – 28 %, Kanadada – 7 % deňdir. Bu tapawutlyklar Ýer şarynyň käbir ýerlerinde çölleşmek prosesi, çölüň meýdanynyň a</a:t>
            </a:r>
            <a:r>
              <a:rPr lang="hr-HR" sz="2100" dirty="0" smtClean="0">
                <a:latin typeface="Times New Roman" panose="02020603050405020304" pitchFamily="18" charset="0"/>
                <a:ea typeface="Times New Roman" panose="02020603050405020304" pitchFamily="18" charset="0"/>
                <a:cs typeface="Times New Roman" panose="02020603050405020304" pitchFamily="18" charset="0"/>
              </a:rPr>
              <a:t>r</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tmagy bolup geçýär. Bu hadysa gönüden-göni adamyň hojalyk işi bilen baglanyşykly. Çölde dürli görnüşdäki hojalyk işleriniň alnyp barylmagy </a:t>
            </a:r>
            <a:r>
              <a:rPr lang="hr-HR" sz="2100" dirty="0" smtClean="0">
                <a:latin typeface="Times New Roman" panose="02020603050405020304" pitchFamily="18" charset="0"/>
                <a:ea typeface="Times New Roman" panose="02020603050405020304" pitchFamily="18" charset="0"/>
                <a:cs typeface="Times New Roman" panose="02020603050405020304" pitchFamily="18" charset="0"/>
              </a:rPr>
              <a:t>n</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etijesinde çölüň ösümlik örtügi ýok edilýär. Şeýlelik-de çäge-çöl topragyň üstki gatlagy ýeliň güýji blen tozaýar, süýşýär. Hasylly ýerleriň her ýylda çöle öwrülýäni 6 mln. ga ýetdi. Tokaýlaryň, baglaryň peýdalary ýeke olaryň tebigatdaky maddalaryň üznüksiz aýlanyş prosesind</a:t>
            </a:r>
            <a:r>
              <a:rPr lang="hr-HR" sz="2100" dirty="0" smtClean="0">
                <a:latin typeface="Times New Roman" panose="02020603050405020304" pitchFamily="18" charset="0"/>
                <a:ea typeface="Times New Roman" panose="02020603050405020304" pitchFamily="18" charset="0"/>
                <a:cs typeface="Times New Roman" panose="02020603050405020304" pitchFamily="18" charset="0"/>
              </a:rPr>
              <a:t>e</a:t>
            </a:r>
            <a:r>
              <a:rPr lang="tt-RU" sz="2100" dirty="0" smtClean="0">
                <a:latin typeface="Times New Roman" panose="02020603050405020304" pitchFamily="18" charset="0"/>
                <a:ea typeface="Times New Roman" panose="02020603050405020304" pitchFamily="18" charset="0"/>
                <a:cs typeface="Times New Roman" panose="02020603050405020304" pitchFamily="18" charset="0"/>
              </a:rPr>
              <a:t> tutýan orunlary däl, olar çölleriň süýşüp giňelmezligine, derýalaryň kenarlarynyň opurylmazlygyna, ýagyş suwunyň ýeriň ýüzüne deňräk ýaýramagyna, ekinleriň ýalynly howadan goralmagyna hem peýda edýärler.</a:t>
            </a:r>
            <a:endParaRPr lang="ru-RU" sz="2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6882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5656" y="197342"/>
            <a:ext cx="11269980" cy="6463308"/>
          </a:xfrm>
          <a:prstGeom prst="rect">
            <a:avLst/>
          </a:prstGeom>
        </p:spPr>
        <p:txBody>
          <a:bodyPr wrap="square">
            <a:spAutoFit/>
          </a:bodyPr>
          <a:lstStyle/>
          <a:p>
            <a:pPr marL="342900" lvl="0" indent="-342900" algn="just">
              <a:lnSpc>
                <a:spcPct val="115000"/>
              </a:lnSpc>
              <a:spcAft>
                <a:spcPts val="0"/>
              </a:spcAft>
              <a:buFont typeface="+mj-lt"/>
              <a:buAutoNum type="arabicPeriod"/>
            </a:pPr>
            <a:r>
              <a:rPr lang="pl-PL" sz="2400" b="1" dirty="0">
                <a:latin typeface="Times New Roman" panose="02020603050405020304" pitchFamily="18" charset="0"/>
                <a:ea typeface="Times New Roman" panose="02020603050405020304" pitchFamily="18" charset="0"/>
                <a:cs typeface="Times New Roman" panose="02020603050405020304" pitchFamily="18" charset="0"/>
              </a:rPr>
              <a:t>Topragyň esasy aýratynlyklary (pedosfera), onuň ýer ulgamynyň funksionirlenmegindäki ähmiýeti</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 baýlyklaryny goramak we rejeli peýdalanamak üçin şu aşakdaky çäreleri amala aşyrmak zerurdyr:</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Ýerleri himiki we radioaktiw hapalanmakdan goramak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Rekultiwasiýa işini alyp barmak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 fonduny dogry we rejeli peýdalanmaly</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Sürülýän ýerleriň melioratiw şertlerini gowulandyrmak</a:t>
            </a:r>
            <a:r>
              <a:rPr lang="sq-AL"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tabLst>
                <a:tab pos="630555" algn="l"/>
              </a:tabLs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Topraklary baýlaşdyrmak üçin giň derejede organiki dökünleri ulanmak.</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tt-RU" sz="2400" dirty="0">
                <a:latin typeface="Times New Roman" panose="02020603050405020304" pitchFamily="18" charset="0"/>
                <a:ea typeface="Times New Roman" panose="02020603050405020304" pitchFamily="18" charset="0"/>
                <a:cs typeface="Times New Roman" panose="02020603050405020304" pitchFamily="18" charset="0"/>
              </a:rPr>
              <a:t>Agrotehniki düzgünleriň doly berjaý edilmeýändigi sebäpli ýurdumyzda şorlaşýan ýerleriň meýdanyn </a:t>
            </a:r>
            <a:r>
              <a:rPr lang="tt-RU" sz="2400" dirty="0" smtClean="0">
                <a:latin typeface="Times New Roman" panose="02020603050405020304" pitchFamily="18" charset="0"/>
                <a:ea typeface="Times New Roman" panose="02020603050405020304" pitchFamily="18" charset="0"/>
                <a:cs typeface="Times New Roman" panose="02020603050405020304" pitchFamily="18" charset="0"/>
              </a:rPr>
              <a:t>artýar.Öri </a:t>
            </a:r>
            <a:r>
              <a:rPr lang="tt-RU" sz="2400" dirty="0">
                <a:latin typeface="Times New Roman" panose="02020603050405020304" pitchFamily="18" charset="0"/>
                <a:ea typeface="Times New Roman" panose="02020603050405020304" pitchFamily="18" charset="0"/>
                <a:cs typeface="Times New Roman" panose="02020603050405020304" pitchFamily="18" charset="0"/>
              </a:rPr>
              <a:t>meýdanlaryň nädogry peýdalanylmagy, güýçli, agyr tehnikalaryň çölde oýlanyşyksyz ulanylmagy ösümlik örtüginiň ýok edilmegine çölleşmek hadysalarynyň ýokarlanmagyna </a:t>
            </a:r>
            <a:r>
              <a:rPr lang="tt-RU" sz="2400" dirty="0" smtClean="0">
                <a:latin typeface="Times New Roman" panose="02020603050405020304" pitchFamily="18" charset="0"/>
                <a:ea typeface="Times New Roman" panose="02020603050405020304" pitchFamily="18" charset="0"/>
                <a:cs typeface="Times New Roman" panose="02020603050405020304" pitchFamily="18" charset="0"/>
              </a:rPr>
              <a:t>getirýär.Türkmenistanda </a:t>
            </a:r>
            <a:r>
              <a:rPr lang="tt-RU" sz="2400" dirty="0">
                <a:latin typeface="Times New Roman" panose="02020603050405020304" pitchFamily="18" charset="0"/>
                <a:ea typeface="Times New Roman" panose="02020603050405020304" pitchFamily="18" charset="0"/>
                <a:cs typeface="Times New Roman" panose="02020603050405020304" pitchFamily="18" charset="0"/>
              </a:rPr>
              <a:t>ýer resurslaryny rejeli peýdalanmak we goramak boýunça ep-esli işler amala aşyrylýar. Bu barada mundan beýläk hem indiki işleri geçirmegi dowam etdirmek zerurdyr</a:t>
            </a:r>
            <a:r>
              <a:rPr lang="sq-AL" sz="2400"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439663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TotalTime>
  <Words>2114</Words>
  <Application>Microsoft Office PowerPoint</Application>
  <PresentationFormat>Широкоэкранный</PresentationFormat>
  <Paragraphs>80</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Arial</vt:lpstr>
      <vt:lpstr>Calibri</vt:lpstr>
      <vt:lpstr>Century Gothic</vt:lpstr>
      <vt:lpstr>Times New Roman</vt:lpstr>
      <vt:lpstr>Wingdings</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4</cp:revision>
  <dcterms:created xsi:type="dcterms:W3CDTF">2019-11-03T18:13:16Z</dcterms:created>
  <dcterms:modified xsi:type="dcterms:W3CDTF">2019-11-03T18:58:24Z</dcterms:modified>
</cp:coreProperties>
</file>