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63" r:id="rId5"/>
    <p:sldId id="264" r:id="rId6"/>
    <p:sldId id="265" r:id="rId7"/>
    <p:sldId id="266"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4DFF9B4-4B5B-4697-B668-E2C2F1489C92}">
          <p14:sldIdLst>
            <p14:sldId id="257"/>
            <p14:sldId id="261"/>
            <p14:sldId id="262"/>
            <p14:sldId id="263"/>
            <p14:sldId id="264"/>
            <p14:sldId id="265"/>
            <p14:sldId id="266"/>
            <p14:sldId id="267"/>
            <p14:sldId id="268"/>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38"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7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A33713DB-F800-4359-8E71-3D3EEA56C69F}" type="datetimeFigureOut">
              <a:rPr lang="ru-RU" smtClean="0"/>
              <a:t>19.10.2020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3834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166788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29565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91064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589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115599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3007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85160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72349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82709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24408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33713DB-F800-4359-8E71-3D3EEA56C69F}" type="datetimeFigureOut">
              <a:rPr lang="ru-RU" smtClean="0"/>
              <a:t>19.10.2020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95968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33713DB-F800-4359-8E71-3D3EEA56C69F}" type="datetimeFigureOut">
              <a:rPr lang="ru-RU" smtClean="0"/>
              <a:t>19.10.2020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31124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713DB-F800-4359-8E71-3D3EEA56C69F}" type="datetimeFigureOut">
              <a:rPr lang="ru-RU" smtClean="0"/>
              <a:t>19.10.2020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2202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77475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53596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3713DB-F800-4359-8E71-3D3EEA56C69F}" type="datetimeFigureOut">
              <a:rPr lang="ru-RU" smtClean="0"/>
              <a:t>19.10.2020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6ED145C-12CA-4FF4-B7E8-7C4039B3ED4F}" type="slidenum">
              <a:rPr lang="ru-RU" smtClean="0"/>
              <a:t>‹#›</a:t>
            </a:fld>
            <a:endParaRPr lang="ru-RU"/>
          </a:p>
        </p:txBody>
      </p:sp>
    </p:spTree>
    <p:extLst>
      <p:ext uri="{BB962C8B-B14F-4D97-AF65-F5344CB8AC3E}">
        <p14:creationId xmlns:p14="http://schemas.microsoft.com/office/powerpoint/2010/main" val="22802477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rezentasiya\Background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642"/>
          <a:stretch/>
        </p:blipFill>
        <p:spPr bwMode="auto">
          <a:xfrm>
            <a:off x="0" y="0"/>
            <a:ext cx="12201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24000" y="84871"/>
            <a:ext cx="9144000" cy="1550499"/>
          </a:xfrm>
        </p:spPr>
        <p:txBody>
          <a:bodyPr>
            <a:normAutofit fontScale="90000"/>
          </a:bodyPr>
          <a:lstStyle/>
          <a:p>
            <a:r>
              <a:rPr lang="en-US" b="1" dirty="0" smtClean="0"/>
              <a:t>IX-XII </a:t>
            </a:r>
            <a:r>
              <a:rPr lang="tk-TM" b="1" dirty="0" smtClean="0"/>
              <a:t>asyrlarda türkmenleriň döreden döwletleri</a:t>
            </a:r>
            <a:endParaRPr lang="ru-RU" b="1" dirty="0"/>
          </a:p>
        </p:txBody>
      </p:sp>
      <p:sp>
        <p:nvSpPr>
          <p:cNvPr id="3" name="Подзаголовок 2"/>
          <p:cNvSpPr>
            <a:spLocks noGrp="1"/>
          </p:cNvSpPr>
          <p:nvPr>
            <p:ph type="subTitle" idx="1"/>
          </p:nvPr>
        </p:nvSpPr>
        <p:spPr>
          <a:xfrm>
            <a:off x="1524000" y="1958108"/>
            <a:ext cx="9144000" cy="3731491"/>
          </a:xfrm>
        </p:spPr>
        <p:txBody>
          <a:bodyPr/>
          <a:lstStyle/>
          <a:p>
            <a:pPr marL="457200" indent="-457200">
              <a:buAutoNum type="arabicPeriod"/>
            </a:pPr>
            <a:r>
              <a:rPr lang="tk-TM" dirty="0" smtClean="0"/>
              <a:t>Gaznaly we Seljuk gatnaşyklary.</a:t>
            </a:r>
          </a:p>
          <a:p>
            <a:pPr marL="457200" indent="-457200">
              <a:buAutoNum type="arabicPeriod"/>
            </a:pPr>
            <a:r>
              <a:rPr lang="tk-TM" dirty="0" smtClean="0"/>
              <a:t>Beýik Seljuk türkmen döwletiniň döremegi. Daňdanakan söweşi.</a:t>
            </a:r>
          </a:p>
          <a:p>
            <a:pPr marL="457200" indent="-457200">
              <a:buAutoNum type="arabicPeriod"/>
            </a:pPr>
            <a:r>
              <a:rPr lang="tk-TM" dirty="0" smtClean="0"/>
              <a:t>Alp-Arslan,Mälik şa we olaryň wezir Nyzam al mülk.</a:t>
            </a:r>
          </a:p>
          <a:p>
            <a:pPr marL="457200" indent="-457200">
              <a:buAutoNum type="arabicPeriod"/>
            </a:pPr>
            <a:r>
              <a:rPr lang="tk-TM" dirty="0" smtClean="0"/>
              <a:t>Soltan Sanjaryň döwri</a:t>
            </a:r>
            <a:r>
              <a:rPr lang="tk-TM" dirty="0" smtClean="0"/>
              <a:t> </a:t>
            </a:r>
            <a:endParaRPr lang="ru-RU" dirty="0"/>
          </a:p>
        </p:txBody>
      </p:sp>
    </p:spTree>
    <p:extLst>
      <p:ext uri="{BB962C8B-B14F-4D97-AF65-F5344CB8AC3E}">
        <p14:creationId xmlns:p14="http://schemas.microsoft.com/office/powerpoint/2010/main" val="936114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207818"/>
            <a:ext cx="10515600" cy="581891"/>
          </a:xfrm>
        </p:spPr>
        <p:txBody>
          <a:bodyPr>
            <a:normAutofit fontScale="90000"/>
          </a:bodyPr>
          <a:lstStyle/>
          <a:p>
            <a:pPr algn="ctr"/>
            <a:r>
              <a:rPr lang="tk-TM" b="1" dirty="0" smtClean="0">
                <a:solidFill>
                  <a:schemeClr val="bg1"/>
                </a:solidFill>
              </a:rPr>
              <a:t>Seljuklylar we wizantiýalalaryň urşy: </a:t>
            </a:r>
            <a:endParaRPr lang="ru-RU" b="1" dirty="0">
              <a:solidFill>
                <a:schemeClr val="bg1"/>
              </a:solidFill>
            </a:endParaRPr>
          </a:p>
        </p:txBody>
      </p:sp>
      <p:sp>
        <p:nvSpPr>
          <p:cNvPr id="3" name="Объект 2"/>
          <p:cNvSpPr>
            <a:spLocks noGrp="1"/>
          </p:cNvSpPr>
          <p:nvPr>
            <p:ph idx="1"/>
          </p:nvPr>
        </p:nvSpPr>
        <p:spPr>
          <a:xfrm>
            <a:off x="249383" y="817418"/>
            <a:ext cx="11665526" cy="5943600"/>
          </a:xfrm>
        </p:spPr>
        <p:txBody>
          <a:bodyPr>
            <a:noAutofit/>
          </a:bodyPr>
          <a:lstStyle/>
          <a:p>
            <a:pPr marL="685800" indent="-457200" algn="just">
              <a:lnSpc>
                <a:spcPct val="115000"/>
              </a:lnSpc>
              <a:spcAft>
                <a:spcPts val="600"/>
              </a:spcAft>
              <a:buFont typeface="Wingdings" pitchFamily="2" charset="2"/>
              <a:buChar char="Ø"/>
            </a:pPr>
            <a:r>
              <a:rPr lang="tk-TM" sz="3500" dirty="0" smtClean="0">
                <a:solidFill>
                  <a:schemeClr val="bg1"/>
                </a:solidFill>
                <a:ea typeface="TimesNewRomanPSMT"/>
              </a:rPr>
              <a:t>1071 ý.:</a:t>
            </a:r>
            <a:r>
              <a:rPr lang="en-US" sz="3500" dirty="0" smtClean="0">
                <a:solidFill>
                  <a:schemeClr val="bg1"/>
                </a:solidFill>
                <a:ea typeface="TimesNewRomanPSMT"/>
              </a:rPr>
              <a:t> </a:t>
            </a:r>
            <a:r>
              <a:rPr lang="en-US" sz="3500" dirty="0" err="1">
                <a:solidFill>
                  <a:schemeClr val="bg1"/>
                </a:solidFill>
                <a:ea typeface="TimesNewRomanPSMT"/>
              </a:rPr>
              <a:t>Wizantiýanyň</a:t>
            </a:r>
            <a:r>
              <a:rPr lang="en-US" sz="3500" dirty="0">
                <a:solidFill>
                  <a:schemeClr val="bg1"/>
                </a:solidFill>
                <a:ea typeface="TimesNewRomanPSMT"/>
              </a:rPr>
              <a:t> </a:t>
            </a:r>
            <a:r>
              <a:rPr lang="en-US" sz="3500" dirty="0" err="1" smtClean="0">
                <a:solidFill>
                  <a:schemeClr val="bg1"/>
                </a:solidFill>
                <a:ea typeface="TimesNewRomanPSMT"/>
              </a:rPr>
              <a:t>hökümdary</a:t>
            </a:r>
            <a:r>
              <a:rPr lang="tk-TM" sz="3500" dirty="0" smtClean="0">
                <a:solidFill>
                  <a:schemeClr val="bg1"/>
                </a:solidFill>
                <a:ea typeface="TimesNewRomanPSMT"/>
              </a:rPr>
              <a:t> </a:t>
            </a:r>
            <a:r>
              <a:rPr lang="en-US" sz="3500" dirty="0" smtClean="0">
                <a:solidFill>
                  <a:schemeClr val="bg1"/>
                </a:solidFill>
                <a:ea typeface="TimesNewRomanPSMT"/>
              </a:rPr>
              <a:t>Roman </a:t>
            </a:r>
            <a:r>
              <a:rPr lang="en-US" sz="3500" dirty="0" err="1" smtClean="0">
                <a:solidFill>
                  <a:schemeClr val="bg1"/>
                </a:solidFill>
                <a:ea typeface="TimesNewRomanPSMT"/>
              </a:rPr>
              <a:t>Diogen</a:t>
            </a:r>
            <a:r>
              <a:rPr lang="en-US" sz="3500" dirty="0" smtClean="0">
                <a:solidFill>
                  <a:schemeClr val="bg1"/>
                </a:solidFill>
                <a:ea typeface="TimesNewRomanPSMT"/>
              </a:rPr>
              <a:t> </a:t>
            </a:r>
            <a:r>
              <a:rPr lang="en-US" sz="3500" dirty="0" err="1" smtClean="0">
                <a:solidFill>
                  <a:schemeClr val="bg1"/>
                </a:solidFill>
                <a:ea typeface="TimesNewRomanPSMT"/>
              </a:rPr>
              <a:t>ruml</a:t>
            </a:r>
            <a:r>
              <a:rPr lang="tk-TM" sz="3500" dirty="0" smtClean="0">
                <a:solidFill>
                  <a:schemeClr val="bg1"/>
                </a:solidFill>
                <a:ea typeface="TimesNewRomanPSMT"/>
              </a:rPr>
              <a:t>y</a:t>
            </a:r>
            <a:r>
              <a:rPr lang="en-US" sz="3500" dirty="0" err="1" smtClean="0">
                <a:solidFill>
                  <a:schemeClr val="bg1"/>
                </a:solidFill>
                <a:ea typeface="TimesNewRomanPSMT"/>
              </a:rPr>
              <a:t>lardan</a:t>
            </a:r>
            <a:r>
              <a:rPr lang="en-US" sz="3500" dirty="0">
                <a:solidFill>
                  <a:schemeClr val="bg1"/>
                </a:solidFill>
                <a:ea typeface="TimesNewRomanPSMT"/>
              </a:rPr>
              <a:t>, </a:t>
            </a:r>
            <a:r>
              <a:rPr lang="en-US" sz="3500" dirty="0" err="1">
                <a:solidFill>
                  <a:schemeClr val="bg1"/>
                </a:solidFill>
                <a:ea typeface="TimesNewRomanPSMT"/>
              </a:rPr>
              <a:t>ýewropalylardan</a:t>
            </a:r>
            <a:r>
              <a:rPr lang="en-US" sz="3500" dirty="0">
                <a:solidFill>
                  <a:schemeClr val="bg1"/>
                </a:solidFill>
                <a:ea typeface="TimesNewRomanPSMT"/>
              </a:rPr>
              <a:t>, </a:t>
            </a:r>
            <a:r>
              <a:rPr lang="en-US" sz="3500" dirty="0" err="1">
                <a:solidFill>
                  <a:schemeClr val="bg1"/>
                </a:solidFill>
                <a:ea typeface="TimesNewRomanPSMT"/>
              </a:rPr>
              <a:t>ruslardan</a:t>
            </a:r>
            <a:r>
              <a:rPr lang="en-US" sz="3500" dirty="0">
                <a:solidFill>
                  <a:schemeClr val="bg1"/>
                </a:solidFill>
                <a:ea typeface="TimesNewRomanPSMT"/>
              </a:rPr>
              <a:t>, </a:t>
            </a:r>
            <a:r>
              <a:rPr lang="en-US" sz="3500" dirty="0" err="1">
                <a:solidFill>
                  <a:schemeClr val="bg1"/>
                </a:solidFill>
                <a:ea typeface="TimesNewRomanPSMT"/>
              </a:rPr>
              <a:t>peçeneklerden</a:t>
            </a:r>
            <a:r>
              <a:rPr lang="en-US" sz="3500" dirty="0">
                <a:solidFill>
                  <a:schemeClr val="bg1"/>
                </a:solidFill>
                <a:ea typeface="TimesNewRomanPSMT"/>
              </a:rPr>
              <a:t>, </a:t>
            </a:r>
            <a:r>
              <a:rPr lang="en-US" sz="3500" dirty="0" err="1">
                <a:solidFill>
                  <a:schemeClr val="bg1"/>
                </a:solidFill>
                <a:ea typeface="TimesNewRomanPSMT"/>
              </a:rPr>
              <a:t>gürjülerden</a:t>
            </a:r>
            <a:r>
              <a:rPr lang="en-US" sz="3500" dirty="0">
                <a:solidFill>
                  <a:schemeClr val="bg1"/>
                </a:solidFill>
                <a:ea typeface="TimesNewRomanPSMT"/>
              </a:rPr>
              <a:t> we </a:t>
            </a:r>
            <a:r>
              <a:rPr lang="en-US" sz="3500" dirty="0" err="1">
                <a:solidFill>
                  <a:schemeClr val="bg1"/>
                </a:solidFill>
                <a:ea typeface="TimesNewRomanPSMT"/>
              </a:rPr>
              <a:t>şol</a:t>
            </a:r>
            <a:r>
              <a:rPr lang="en-US" sz="3500" dirty="0">
                <a:solidFill>
                  <a:schemeClr val="bg1"/>
                </a:solidFill>
                <a:ea typeface="TimesNewRomanPSMT"/>
              </a:rPr>
              <a:t> </a:t>
            </a:r>
            <a:r>
              <a:rPr lang="en-US" sz="3500" dirty="0" err="1">
                <a:solidFill>
                  <a:schemeClr val="bg1"/>
                </a:solidFill>
                <a:ea typeface="TimesNewRomanPSMT"/>
              </a:rPr>
              <a:t>tarapdaky</a:t>
            </a:r>
            <a:r>
              <a:rPr lang="en-US" sz="3500" dirty="0">
                <a:solidFill>
                  <a:schemeClr val="bg1"/>
                </a:solidFill>
                <a:ea typeface="TimesNewRomanPSMT"/>
              </a:rPr>
              <a:t> </a:t>
            </a:r>
            <a:r>
              <a:rPr lang="en-US" sz="3500" dirty="0" err="1">
                <a:solidFill>
                  <a:schemeClr val="bg1"/>
                </a:solidFill>
                <a:ea typeface="TimesNewRomanPSMT"/>
              </a:rPr>
              <a:t>başga</a:t>
            </a:r>
            <a:r>
              <a:rPr lang="en-US" sz="3500" dirty="0">
                <a:solidFill>
                  <a:schemeClr val="bg1"/>
                </a:solidFill>
                <a:ea typeface="TimesNewRomanPSMT"/>
              </a:rPr>
              <a:t> </a:t>
            </a:r>
            <a:r>
              <a:rPr lang="en-US" sz="3500" dirty="0" err="1">
                <a:solidFill>
                  <a:schemeClr val="bg1"/>
                </a:solidFill>
                <a:ea typeface="TimesNewRomanPSMT"/>
              </a:rPr>
              <a:t>milletlerden</a:t>
            </a:r>
            <a:r>
              <a:rPr lang="en-US" sz="3500" dirty="0">
                <a:solidFill>
                  <a:schemeClr val="bg1"/>
                </a:solidFill>
                <a:ea typeface="TimesNewRomanPSMT"/>
              </a:rPr>
              <a:t> </a:t>
            </a:r>
            <a:r>
              <a:rPr lang="en-US" sz="3500" dirty="0" err="1">
                <a:solidFill>
                  <a:schemeClr val="bg1"/>
                </a:solidFill>
                <a:ea typeface="TimesNewRomanPSMT"/>
              </a:rPr>
              <a:t>toplan</a:t>
            </a:r>
            <a:r>
              <a:rPr lang="en-US" sz="3500" dirty="0">
                <a:solidFill>
                  <a:schemeClr val="bg1"/>
                </a:solidFill>
                <a:ea typeface="TimesNewRomanPSMT"/>
              </a:rPr>
              <a:t> 200 </a:t>
            </a:r>
            <a:r>
              <a:rPr lang="en-US" sz="3500" dirty="0" err="1">
                <a:solidFill>
                  <a:schemeClr val="bg1"/>
                </a:solidFill>
                <a:ea typeface="TimesNewRomanPSMT"/>
              </a:rPr>
              <a:t>müňlük</a:t>
            </a:r>
            <a:r>
              <a:rPr lang="en-US" sz="3500" dirty="0">
                <a:solidFill>
                  <a:schemeClr val="bg1"/>
                </a:solidFill>
                <a:ea typeface="TimesNewRomanPSMT"/>
              </a:rPr>
              <a:t> </a:t>
            </a:r>
            <a:r>
              <a:rPr lang="en-US" sz="3500" dirty="0" err="1">
                <a:solidFill>
                  <a:schemeClr val="bg1"/>
                </a:solidFill>
                <a:ea typeface="TimesNewRomanPSMT"/>
              </a:rPr>
              <a:t>goşuny</a:t>
            </a:r>
            <a:r>
              <a:rPr lang="en-US" sz="3500" dirty="0">
                <a:solidFill>
                  <a:schemeClr val="bg1"/>
                </a:solidFill>
                <a:ea typeface="TimesNewRomanPSMT"/>
              </a:rPr>
              <a:t> </a:t>
            </a:r>
            <a:r>
              <a:rPr lang="en-US" sz="3500" dirty="0" err="1">
                <a:solidFill>
                  <a:schemeClr val="bg1"/>
                </a:solidFill>
                <a:ea typeface="TimesNewRomanPSMT"/>
              </a:rPr>
              <a:t>bilen</a:t>
            </a:r>
            <a:r>
              <a:rPr lang="en-US" sz="3500" dirty="0">
                <a:solidFill>
                  <a:schemeClr val="bg1"/>
                </a:solidFill>
                <a:ea typeface="TimesNewRomanPSMT"/>
              </a:rPr>
              <a:t> </a:t>
            </a:r>
            <a:r>
              <a:rPr lang="en-US" sz="3500" dirty="0" err="1">
                <a:solidFill>
                  <a:schemeClr val="bg1"/>
                </a:solidFill>
                <a:ea typeface="TimesNewRomanPSMT"/>
              </a:rPr>
              <a:t>soltan</a:t>
            </a:r>
            <a:r>
              <a:rPr lang="en-US" sz="3500" dirty="0">
                <a:solidFill>
                  <a:schemeClr val="bg1"/>
                </a:solidFill>
                <a:ea typeface="TimesNewRomanPSMT"/>
              </a:rPr>
              <a:t> Alp </a:t>
            </a:r>
            <a:r>
              <a:rPr lang="en-US" sz="3500" dirty="0" err="1">
                <a:solidFill>
                  <a:schemeClr val="bg1"/>
                </a:solidFill>
                <a:ea typeface="TimesNewRomanPSMT"/>
              </a:rPr>
              <a:t>Arslanyň</a:t>
            </a:r>
            <a:r>
              <a:rPr lang="en-US" sz="3500" dirty="0">
                <a:solidFill>
                  <a:schemeClr val="bg1"/>
                </a:solidFill>
                <a:ea typeface="TimesNewRomanPSMT"/>
              </a:rPr>
              <a:t> </a:t>
            </a:r>
            <a:r>
              <a:rPr lang="en-US" sz="3500" dirty="0" err="1">
                <a:solidFill>
                  <a:schemeClr val="bg1"/>
                </a:solidFill>
                <a:ea typeface="TimesNewRomanPSMT"/>
              </a:rPr>
              <a:t>üstüne</a:t>
            </a:r>
            <a:r>
              <a:rPr lang="en-US" sz="3500" dirty="0">
                <a:solidFill>
                  <a:schemeClr val="bg1"/>
                </a:solidFill>
                <a:ea typeface="TimesNewRomanPSMT"/>
              </a:rPr>
              <a:t> </a:t>
            </a:r>
            <a:r>
              <a:rPr lang="en-US" sz="3500" dirty="0" err="1">
                <a:solidFill>
                  <a:schemeClr val="bg1"/>
                </a:solidFill>
                <a:ea typeface="TimesNewRomanPSMT"/>
              </a:rPr>
              <a:t>ýöriş</a:t>
            </a:r>
            <a:r>
              <a:rPr lang="en-US" sz="3500" dirty="0">
                <a:solidFill>
                  <a:schemeClr val="bg1"/>
                </a:solidFill>
                <a:ea typeface="TimesNewRomanPSMT"/>
              </a:rPr>
              <a:t> </a:t>
            </a:r>
            <a:r>
              <a:rPr lang="en-US" sz="3500" dirty="0" err="1" smtClean="0">
                <a:solidFill>
                  <a:schemeClr val="bg1"/>
                </a:solidFill>
                <a:ea typeface="TimesNewRomanPSMT"/>
              </a:rPr>
              <a:t>edýär</a:t>
            </a:r>
            <a:r>
              <a:rPr lang="tk-TM" sz="3500" dirty="0" smtClean="0">
                <a:solidFill>
                  <a:schemeClr val="bg1"/>
                </a:solidFill>
                <a:ea typeface="TimesNewRomanPSMT"/>
              </a:rPr>
              <a:t>;</a:t>
            </a:r>
          </a:p>
          <a:p>
            <a:pPr marL="685800" indent="-457200" algn="just">
              <a:lnSpc>
                <a:spcPct val="115000"/>
              </a:lnSpc>
              <a:spcAft>
                <a:spcPts val="600"/>
              </a:spcAft>
              <a:buFont typeface="Wingdings" pitchFamily="2" charset="2"/>
              <a:buChar char="Ø"/>
            </a:pPr>
            <a:r>
              <a:rPr lang="tk-TM" sz="3500" dirty="0" smtClean="0">
                <a:solidFill>
                  <a:schemeClr val="bg1"/>
                </a:solidFill>
                <a:ea typeface="TimesNewRomanPSMT"/>
              </a:rPr>
              <a:t>Alp Arslan </a:t>
            </a:r>
            <a:r>
              <a:rPr lang="en-US" sz="3500" dirty="0" err="1" smtClean="0">
                <a:solidFill>
                  <a:schemeClr val="bg1"/>
                </a:solidFill>
                <a:ea typeface="TimesNewRomanPSMT"/>
              </a:rPr>
              <a:t>ol</a:t>
            </a:r>
            <a:r>
              <a:rPr lang="en-US" sz="3500" dirty="0" smtClean="0">
                <a:solidFill>
                  <a:schemeClr val="bg1"/>
                </a:solidFill>
                <a:ea typeface="TimesNewRomanPSMT"/>
              </a:rPr>
              <a:t> </a:t>
            </a:r>
            <a:r>
              <a:rPr lang="en-US" sz="3500" dirty="0" err="1">
                <a:solidFill>
                  <a:schemeClr val="bg1"/>
                </a:solidFill>
                <a:ea typeface="TimesNewRomanPSMT"/>
              </a:rPr>
              <a:t>söweşe</a:t>
            </a:r>
            <a:r>
              <a:rPr lang="en-US" sz="3500" dirty="0">
                <a:solidFill>
                  <a:schemeClr val="bg1"/>
                </a:solidFill>
                <a:ea typeface="TimesNewRomanPSMT"/>
              </a:rPr>
              <a:t> </a:t>
            </a:r>
            <a:r>
              <a:rPr lang="en-US" sz="3500" dirty="0" err="1">
                <a:solidFill>
                  <a:schemeClr val="bg1"/>
                </a:solidFill>
                <a:ea typeface="TimesNewRomanPSMT"/>
              </a:rPr>
              <a:t>garaşmandyr</a:t>
            </a:r>
            <a:r>
              <a:rPr lang="en-US" sz="3500" dirty="0">
                <a:solidFill>
                  <a:schemeClr val="bg1"/>
                </a:solidFill>
                <a:ea typeface="TimesNewRomanPSMT"/>
              </a:rPr>
              <a:t>. </a:t>
            </a:r>
            <a:r>
              <a:rPr lang="en-US" sz="3500" dirty="0" err="1">
                <a:solidFill>
                  <a:schemeClr val="bg1"/>
                </a:solidFill>
                <a:ea typeface="TimesNewRomanPSMT"/>
              </a:rPr>
              <a:t>Onuň</a:t>
            </a:r>
            <a:r>
              <a:rPr lang="en-US" sz="3500" dirty="0">
                <a:solidFill>
                  <a:schemeClr val="bg1"/>
                </a:solidFill>
                <a:ea typeface="TimesNewRomanPSMT"/>
              </a:rPr>
              <a:t> </a:t>
            </a:r>
            <a:r>
              <a:rPr lang="en-US" sz="3500" dirty="0" err="1">
                <a:solidFill>
                  <a:schemeClr val="bg1"/>
                </a:solidFill>
                <a:ea typeface="TimesNewRomanPSMT"/>
              </a:rPr>
              <a:t>esgerleriniň</a:t>
            </a:r>
            <a:r>
              <a:rPr lang="en-US" sz="3500" dirty="0">
                <a:solidFill>
                  <a:schemeClr val="bg1"/>
                </a:solidFill>
                <a:ea typeface="TimesNewRomanPSMT"/>
              </a:rPr>
              <a:t> </a:t>
            </a:r>
            <a:r>
              <a:rPr lang="en-US" sz="3500" dirty="0" err="1">
                <a:solidFill>
                  <a:schemeClr val="bg1"/>
                </a:solidFill>
                <a:ea typeface="TimesNewRomanPSMT"/>
              </a:rPr>
              <a:t>köpüsi</a:t>
            </a:r>
            <a:r>
              <a:rPr lang="en-US" sz="3500" dirty="0">
                <a:solidFill>
                  <a:schemeClr val="bg1"/>
                </a:solidFill>
                <a:ea typeface="TimesNewRomanPSMT"/>
              </a:rPr>
              <a:t> </a:t>
            </a:r>
            <a:r>
              <a:rPr lang="en-US" sz="3500" dirty="0" err="1">
                <a:solidFill>
                  <a:schemeClr val="bg1"/>
                </a:solidFill>
                <a:ea typeface="TimesNewRomanPSMT"/>
              </a:rPr>
              <a:t>uzakda</a:t>
            </a:r>
            <a:r>
              <a:rPr lang="en-US" sz="3500" dirty="0">
                <a:solidFill>
                  <a:schemeClr val="bg1"/>
                </a:solidFill>
                <a:ea typeface="TimesNewRomanPSMT"/>
              </a:rPr>
              <a:t> </a:t>
            </a:r>
            <a:r>
              <a:rPr lang="en-US" sz="3500" dirty="0" err="1">
                <a:solidFill>
                  <a:schemeClr val="bg1"/>
                </a:solidFill>
                <a:ea typeface="TimesNewRomanPSMT"/>
              </a:rPr>
              <a:t>ekeni</a:t>
            </a:r>
            <a:r>
              <a:rPr lang="en-US" sz="3500" dirty="0" smtClean="0">
                <a:solidFill>
                  <a:schemeClr val="bg1"/>
                </a:solidFill>
                <a:ea typeface="TimesNewRomanPSMT"/>
              </a:rPr>
              <a:t>.</a:t>
            </a:r>
            <a:r>
              <a:rPr lang="tk-TM" sz="3500" dirty="0" smtClean="0">
                <a:solidFill>
                  <a:schemeClr val="bg1"/>
                </a:solidFill>
                <a:ea typeface="TimesNewRomanPSMT"/>
              </a:rPr>
              <a:t> Ýanyndakylar 15 müň, duşman 200 müň;   </a:t>
            </a:r>
          </a:p>
          <a:p>
            <a:pPr marL="685800" indent="-457200" algn="just">
              <a:lnSpc>
                <a:spcPct val="115000"/>
              </a:lnSpc>
              <a:spcAft>
                <a:spcPts val="600"/>
              </a:spcAft>
              <a:buFont typeface="Wingdings" pitchFamily="2" charset="2"/>
              <a:buChar char="Ø"/>
            </a:pPr>
            <a:r>
              <a:rPr lang="tk-TM" sz="3500" dirty="0" smtClean="0">
                <a:solidFill>
                  <a:prstClr val="white"/>
                </a:solidFill>
                <a:ea typeface="TimesNewRomanPSMT"/>
              </a:rPr>
              <a:t>Alp </a:t>
            </a:r>
            <a:r>
              <a:rPr lang="tk-TM" sz="3500" dirty="0">
                <a:solidFill>
                  <a:prstClr val="white"/>
                </a:solidFill>
                <a:ea typeface="TimesNewRomanPSMT"/>
              </a:rPr>
              <a:t>Arslan </a:t>
            </a:r>
            <a:r>
              <a:rPr lang="tk-TM" sz="3500" dirty="0" smtClean="0">
                <a:solidFill>
                  <a:schemeClr val="bg1"/>
                </a:solidFill>
                <a:ea typeface="TimesNewRomanPSMT"/>
              </a:rPr>
              <a:t>Söweşmegi makul bilýär. </a:t>
            </a:r>
            <a:endParaRPr lang="ru-RU" sz="3500" dirty="0"/>
          </a:p>
        </p:txBody>
      </p:sp>
    </p:spTree>
    <p:extLst>
      <p:ext uri="{BB962C8B-B14F-4D97-AF65-F5344CB8AC3E}">
        <p14:creationId xmlns:p14="http://schemas.microsoft.com/office/powerpoint/2010/main" val="158395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tk-TM" b="1" dirty="0" smtClean="0">
                <a:solidFill>
                  <a:schemeClr val="bg1"/>
                </a:solidFill>
              </a:rPr>
              <a:t> </a:t>
            </a:r>
            <a:endParaRPr lang="ru-RU" b="1" dirty="0">
              <a:solidFill>
                <a:schemeClr val="bg1"/>
              </a:solidFill>
            </a:endParaRPr>
          </a:p>
        </p:txBody>
      </p:sp>
      <p:sp>
        <p:nvSpPr>
          <p:cNvPr id="3" name="Объект 2"/>
          <p:cNvSpPr>
            <a:spLocks noGrp="1"/>
          </p:cNvSpPr>
          <p:nvPr>
            <p:ph idx="1"/>
          </p:nvPr>
        </p:nvSpPr>
        <p:spPr>
          <a:xfrm>
            <a:off x="838200" y="1825625"/>
            <a:ext cx="7252855" cy="4351338"/>
          </a:xfrm>
        </p:spPr>
        <p:txBody>
          <a:bodyPr>
            <a:normAutofit fontScale="92500"/>
          </a:bodyPr>
          <a:lstStyle/>
          <a:p>
            <a:pPr algn="just"/>
            <a:r>
              <a:rPr lang="en-US" sz="3600" dirty="0">
                <a:solidFill>
                  <a:schemeClr val="bg1"/>
                </a:solidFill>
                <a:ea typeface="TimesNewRomanPSMT"/>
              </a:rPr>
              <a:t>“</a:t>
            </a:r>
            <a:r>
              <a:rPr lang="en-US" sz="3600" dirty="0" err="1">
                <a:solidFill>
                  <a:schemeClr val="bg1"/>
                </a:solidFill>
                <a:ea typeface="TimesNewRomanPSMT"/>
              </a:rPr>
              <a:t>Gitmek</a:t>
            </a:r>
            <a:r>
              <a:rPr lang="en-US" sz="3600" dirty="0">
                <a:solidFill>
                  <a:schemeClr val="bg1"/>
                </a:solidFill>
                <a:ea typeface="TimesNewRomanPSMT"/>
              </a:rPr>
              <a:t> </a:t>
            </a:r>
            <a:r>
              <a:rPr lang="en-US" sz="3600" dirty="0" err="1">
                <a:solidFill>
                  <a:schemeClr val="bg1"/>
                </a:solidFill>
                <a:ea typeface="TimesNewRomanPSMT"/>
              </a:rPr>
              <a:t>isleýänler</a:t>
            </a:r>
            <a:r>
              <a:rPr lang="en-US" sz="3600" dirty="0">
                <a:solidFill>
                  <a:schemeClr val="bg1"/>
                </a:solidFill>
                <a:ea typeface="TimesNewRomanPSMT"/>
              </a:rPr>
              <a:t> </a:t>
            </a:r>
            <a:r>
              <a:rPr lang="en-US" sz="3600" dirty="0" err="1">
                <a:solidFill>
                  <a:schemeClr val="bg1"/>
                </a:solidFill>
                <a:ea typeface="TimesNewRomanPSMT"/>
              </a:rPr>
              <a:t>gitsin</a:t>
            </a:r>
            <a:r>
              <a:rPr lang="en-US" sz="3600" dirty="0">
                <a:solidFill>
                  <a:schemeClr val="bg1"/>
                </a:solidFill>
                <a:ea typeface="TimesNewRomanPSMT"/>
              </a:rPr>
              <a:t>, </a:t>
            </a:r>
            <a:r>
              <a:rPr lang="en-US" sz="3600" dirty="0" err="1">
                <a:solidFill>
                  <a:schemeClr val="bg1"/>
                </a:solidFill>
                <a:ea typeface="TimesNewRomanPSMT"/>
              </a:rPr>
              <a:t>bu</a:t>
            </a:r>
            <a:r>
              <a:rPr lang="en-US" sz="3600" dirty="0">
                <a:solidFill>
                  <a:schemeClr val="bg1"/>
                </a:solidFill>
                <a:ea typeface="TimesNewRomanPSMT"/>
              </a:rPr>
              <a:t> </a:t>
            </a:r>
            <a:r>
              <a:rPr lang="en-US" sz="3600" dirty="0" err="1">
                <a:solidFill>
                  <a:schemeClr val="bg1"/>
                </a:solidFill>
                <a:ea typeface="TimesNewRomanPSMT"/>
              </a:rPr>
              <a:t>ýerde</a:t>
            </a:r>
            <a:r>
              <a:rPr lang="en-US" sz="3600" dirty="0">
                <a:solidFill>
                  <a:schemeClr val="bg1"/>
                </a:solidFill>
                <a:ea typeface="TimesNewRomanPSMT"/>
              </a:rPr>
              <a:t> ne </a:t>
            </a:r>
            <a:r>
              <a:rPr lang="en-US" sz="3600" dirty="0" err="1">
                <a:solidFill>
                  <a:schemeClr val="bg1"/>
                </a:solidFill>
                <a:ea typeface="TimesNewRomanPSMT"/>
              </a:rPr>
              <a:t>emr</a:t>
            </a:r>
            <a:r>
              <a:rPr lang="en-US" sz="3600" dirty="0">
                <a:solidFill>
                  <a:schemeClr val="bg1"/>
                </a:solidFill>
                <a:ea typeface="TimesNewRomanPSMT"/>
              </a:rPr>
              <a:t> </a:t>
            </a:r>
            <a:r>
              <a:rPr lang="en-US" sz="3600" dirty="0" err="1">
                <a:solidFill>
                  <a:schemeClr val="bg1"/>
                </a:solidFill>
                <a:ea typeface="TimesNewRomanPSMT"/>
              </a:rPr>
              <a:t>berýän</a:t>
            </a:r>
            <a:r>
              <a:rPr lang="en-US" sz="3600" dirty="0">
                <a:solidFill>
                  <a:schemeClr val="bg1"/>
                </a:solidFill>
                <a:ea typeface="TimesNewRomanPSMT"/>
              </a:rPr>
              <a:t>, ne-de </a:t>
            </a:r>
            <a:r>
              <a:rPr lang="en-US" sz="3600" dirty="0" err="1">
                <a:solidFill>
                  <a:schemeClr val="bg1"/>
                </a:solidFill>
                <a:ea typeface="TimesNewRomanPSMT"/>
              </a:rPr>
              <a:t>gadagan</a:t>
            </a:r>
            <a:r>
              <a:rPr lang="en-US" sz="3600" dirty="0">
                <a:solidFill>
                  <a:schemeClr val="bg1"/>
                </a:solidFill>
                <a:ea typeface="TimesNewRomanPSMT"/>
              </a:rPr>
              <a:t> </a:t>
            </a:r>
            <a:r>
              <a:rPr lang="en-US" sz="3600" dirty="0" err="1">
                <a:solidFill>
                  <a:schemeClr val="bg1"/>
                </a:solidFill>
                <a:ea typeface="TimesNewRomanPSMT"/>
              </a:rPr>
              <a:t>edýän</a:t>
            </a:r>
            <a:r>
              <a:rPr lang="en-US" sz="3600" dirty="0">
                <a:solidFill>
                  <a:schemeClr val="bg1"/>
                </a:solidFill>
                <a:ea typeface="TimesNewRomanPSMT"/>
              </a:rPr>
              <a:t> </a:t>
            </a:r>
            <a:r>
              <a:rPr lang="en-US" sz="3600" dirty="0" err="1">
                <a:solidFill>
                  <a:schemeClr val="bg1"/>
                </a:solidFill>
                <a:ea typeface="TimesNewRomanPSMT"/>
              </a:rPr>
              <a:t>hökümdar</a:t>
            </a:r>
            <a:r>
              <a:rPr lang="en-US" sz="3600" dirty="0">
                <a:solidFill>
                  <a:schemeClr val="bg1"/>
                </a:solidFill>
                <a:ea typeface="TimesNewRomanPSMT"/>
              </a:rPr>
              <a:t> bar! Men </a:t>
            </a:r>
            <a:r>
              <a:rPr lang="en-US" sz="3600" dirty="0" err="1">
                <a:solidFill>
                  <a:schemeClr val="bg1"/>
                </a:solidFill>
                <a:ea typeface="TimesNewRomanPSMT"/>
              </a:rPr>
              <a:t>Allanyň</a:t>
            </a:r>
            <a:r>
              <a:rPr lang="en-US" sz="3600" dirty="0">
                <a:solidFill>
                  <a:schemeClr val="bg1"/>
                </a:solidFill>
                <a:ea typeface="TimesNewRomanPSMT"/>
              </a:rPr>
              <a:t> </a:t>
            </a:r>
            <a:r>
              <a:rPr lang="en-US" sz="3600" dirty="0" err="1">
                <a:solidFill>
                  <a:schemeClr val="bg1"/>
                </a:solidFill>
                <a:ea typeface="TimesNewRomanPSMT"/>
              </a:rPr>
              <a:t>razyçylygy</a:t>
            </a:r>
            <a:r>
              <a:rPr lang="en-US" sz="3600" dirty="0">
                <a:solidFill>
                  <a:schemeClr val="bg1"/>
                </a:solidFill>
                <a:ea typeface="TimesNewRomanPSMT"/>
              </a:rPr>
              <a:t> </a:t>
            </a:r>
            <a:r>
              <a:rPr lang="en-US" sz="3600" dirty="0" err="1">
                <a:solidFill>
                  <a:schemeClr val="bg1"/>
                </a:solidFill>
                <a:ea typeface="TimesNewRomanPSMT"/>
              </a:rPr>
              <a:t>üçin</a:t>
            </a:r>
            <a:r>
              <a:rPr lang="en-US" sz="3600" dirty="0">
                <a:solidFill>
                  <a:schemeClr val="bg1"/>
                </a:solidFill>
                <a:ea typeface="TimesNewRomanPSMT"/>
              </a:rPr>
              <a:t> </a:t>
            </a:r>
            <a:r>
              <a:rPr lang="en-US" sz="3600" dirty="0" err="1">
                <a:solidFill>
                  <a:schemeClr val="bg1"/>
                </a:solidFill>
                <a:ea typeface="TimesNewRomanPSMT"/>
              </a:rPr>
              <a:t>sabyr</a:t>
            </a:r>
            <a:r>
              <a:rPr lang="en-US" sz="3600" dirty="0">
                <a:solidFill>
                  <a:schemeClr val="bg1"/>
                </a:solidFill>
                <a:ea typeface="TimesNewRomanPSMT"/>
              </a:rPr>
              <a:t> </a:t>
            </a:r>
            <a:r>
              <a:rPr lang="en-US" sz="3600" dirty="0" err="1">
                <a:solidFill>
                  <a:schemeClr val="bg1"/>
                </a:solidFill>
                <a:ea typeface="TimesNewRomanPSMT"/>
              </a:rPr>
              <a:t>bilen</a:t>
            </a:r>
            <a:r>
              <a:rPr lang="en-US" sz="3600" dirty="0">
                <a:solidFill>
                  <a:schemeClr val="bg1"/>
                </a:solidFill>
                <a:ea typeface="TimesNewRomanPSMT"/>
              </a:rPr>
              <a:t> </a:t>
            </a:r>
            <a:r>
              <a:rPr lang="en-US" sz="3600" dirty="0" err="1">
                <a:solidFill>
                  <a:schemeClr val="bg1"/>
                </a:solidFill>
                <a:ea typeface="TimesNewRomanPSMT"/>
              </a:rPr>
              <a:t>söweşjek</a:t>
            </a:r>
            <a:r>
              <a:rPr lang="en-US" sz="3600" dirty="0">
                <a:solidFill>
                  <a:schemeClr val="bg1"/>
                </a:solidFill>
                <a:ea typeface="TimesNewRomanPSMT"/>
              </a:rPr>
              <a:t>, </a:t>
            </a:r>
            <a:r>
              <a:rPr lang="en-US" sz="3600" dirty="0" err="1">
                <a:solidFill>
                  <a:schemeClr val="bg1"/>
                </a:solidFill>
                <a:ea typeface="TimesNewRomanPSMT"/>
              </a:rPr>
              <a:t>eger</a:t>
            </a:r>
            <a:r>
              <a:rPr lang="en-US" sz="3600" dirty="0">
                <a:solidFill>
                  <a:schemeClr val="bg1"/>
                </a:solidFill>
                <a:ea typeface="TimesNewRomanPSMT"/>
              </a:rPr>
              <a:t> sag </a:t>
            </a:r>
            <a:r>
              <a:rPr lang="en-US" sz="3600" dirty="0" err="1">
                <a:solidFill>
                  <a:schemeClr val="bg1"/>
                </a:solidFill>
                <a:ea typeface="TimesNewRomanPSMT"/>
              </a:rPr>
              <a:t>galsam</a:t>
            </a:r>
            <a:r>
              <a:rPr lang="en-US" sz="3600" dirty="0">
                <a:solidFill>
                  <a:schemeClr val="bg1"/>
                </a:solidFill>
                <a:ea typeface="TimesNewRomanPSMT"/>
              </a:rPr>
              <a:t>, </a:t>
            </a:r>
            <a:r>
              <a:rPr lang="en-US" sz="3600" dirty="0" err="1">
                <a:solidFill>
                  <a:schemeClr val="bg1"/>
                </a:solidFill>
                <a:ea typeface="TimesNewRomanPSMT"/>
              </a:rPr>
              <a:t>bu</a:t>
            </a:r>
            <a:r>
              <a:rPr lang="en-US" sz="3600" dirty="0">
                <a:solidFill>
                  <a:schemeClr val="bg1"/>
                </a:solidFill>
                <a:ea typeface="TimesNewRomanPSMT"/>
              </a:rPr>
              <a:t> </a:t>
            </a:r>
            <a:r>
              <a:rPr lang="en-US" sz="3600" dirty="0" err="1">
                <a:solidFill>
                  <a:schemeClr val="bg1"/>
                </a:solidFill>
                <a:ea typeface="TimesNewRomanPSMT"/>
              </a:rPr>
              <a:t>Allanyň</a:t>
            </a:r>
            <a:r>
              <a:rPr lang="en-US" sz="3600" dirty="0">
                <a:solidFill>
                  <a:schemeClr val="bg1"/>
                </a:solidFill>
                <a:ea typeface="TimesNewRomanPSMT"/>
              </a:rPr>
              <a:t> </a:t>
            </a:r>
            <a:r>
              <a:rPr lang="en-US" sz="3600" dirty="0" err="1">
                <a:solidFill>
                  <a:schemeClr val="bg1"/>
                </a:solidFill>
                <a:ea typeface="TimesNewRomanPSMT"/>
              </a:rPr>
              <a:t>keremidir</a:t>
            </a:r>
            <a:r>
              <a:rPr lang="en-US" sz="3600" dirty="0">
                <a:solidFill>
                  <a:schemeClr val="bg1"/>
                </a:solidFill>
                <a:ea typeface="TimesNewRomanPSMT"/>
              </a:rPr>
              <a:t>. Eger </a:t>
            </a:r>
            <a:r>
              <a:rPr lang="en-US" sz="3600" dirty="0" err="1">
                <a:solidFill>
                  <a:schemeClr val="bg1"/>
                </a:solidFill>
                <a:ea typeface="TimesNewRomanPSMT"/>
              </a:rPr>
              <a:t>şehit</a:t>
            </a:r>
            <a:r>
              <a:rPr lang="en-US" sz="3600" dirty="0">
                <a:solidFill>
                  <a:schemeClr val="bg1"/>
                </a:solidFill>
                <a:ea typeface="TimesNewRomanPSMT"/>
              </a:rPr>
              <a:t> </a:t>
            </a:r>
            <a:r>
              <a:rPr lang="en-US" sz="3600" dirty="0" err="1">
                <a:solidFill>
                  <a:schemeClr val="bg1"/>
                </a:solidFill>
                <a:ea typeface="TimesNewRomanPSMT"/>
              </a:rPr>
              <a:t>bolsam</a:t>
            </a:r>
            <a:r>
              <a:rPr lang="en-US" sz="3600" dirty="0">
                <a:solidFill>
                  <a:schemeClr val="bg1"/>
                </a:solidFill>
                <a:ea typeface="TimesNewRomanPSMT"/>
              </a:rPr>
              <a:t>, </a:t>
            </a:r>
            <a:r>
              <a:rPr lang="en-US" sz="3600" dirty="0" err="1">
                <a:solidFill>
                  <a:schemeClr val="bg1"/>
                </a:solidFill>
                <a:ea typeface="TimesNewRomanPSMT"/>
              </a:rPr>
              <a:t>oglum</a:t>
            </a:r>
            <a:r>
              <a:rPr lang="en-US" sz="3600" dirty="0">
                <a:solidFill>
                  <a:schemeClr val="bg1"/>
                </a:solidFill>
                <a:ea typeface="TimesNewRomanPSMT"/>
              </a:rPr>
              <a:t> </a:t>
            </a:r>
            <a:r>
              <a:rPr lang="en-US" sz="3600" dirty="0" err="1">
                <a:solidFill>
                  <a:schemeClr val="bg1"/>
                </a:solidFill>
                <a:ea typeface="TimesNewRomanPSMT"/>
              </a:rPr>
              <a:t>Mälik</a:t>
            </a:r>
            <a:r>
              <a:rPr lang="en-US" sz="3600" dirty="0">
                <a:solidFill>
                  <a:schemeClr val="bg1"/>
                </a:solidFill>
                <a:ea typeface="TimesNewRomanPSMT"/>
              </a:rPr>
              <a:t> </a:t>
            </a:r>
            <a:r>
              <a:rPr lang="en-US" sz="3600" dirty="0" smtClean="0">
                <a:solidFill>
                  <a:schemeClr val="bg1"/>
                </a:solidFill>
                <a:ea typeface="TimesNewRomanPS-BoldMT"/>
              </a:rPr>
              <a:t>(</a:t>
            </a:r>
            <a:r>
              <a:rPr lang="en-US" sz="3600" dirty="0" err="1">
                <a:solidFill>
                  <a:schemeClr val="bg1"/>
                </a:solidFill>
                <a:ea typeface="TimesNewRomanPS-BoldMT"/>
              </a:rPr>
              <a:t>soltan</a:t>
            </a:r>
            <a:r>
              <a:rPr lang="en-US" sz="3600" dirty="0">
                <a:solidFill>
                  <a:schemeClr val="bg1"/>
                </a:solidFill>
                <a:ea typeface="TimesNewRomanPS-BoldMT"/>
              </a:rPr>
              <a:t> </a:t>
            </a:r>
            <a:r>
              <a:rPr lang="en-US" sz="3600" dirty="0" err="1">
                <a:solidFill>
                  <a:schemeClr val="bg1"/>
                </a:solidFill>
                <a:ea typeface="TimesNewRomanPS-BoldMT"/>
              </a:rPr>
              <a:t>bolmalydyr</a:t>
            </a:r>
            <a:r>
              <a:rPr lang="en-US" sz="3600" dirty="0">
                <a:solidFill>
                  <a:schemeClr val="bg1"/>
                </a:solidFill>
                <a:ea typeface="TimesNewRomanPS-BoldMT"/>
              </a:rPr>
              <a:t>)”</a:t>
            </a:r>
            <a:endParaRPr lang="ru-RU" sz="3600" dirty="0">
              <a:solidFill>
                <a:schemeClr val="bg1"/>
              </a:solidFill>
            </a:endParaRPr>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90" r="42416"/>
          <a:stretch/>
        </p:blipFill>
        <p:spPr bwMode="auto">
          <a:xfrm>
            <a:off x="8213580" y="1715293"/>
            <a:ext cx="3699163" cy="471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194952" y="3244334"/>
            <a:ext cx="184731" cy="369332"/>
          </a:xfrm>
          <a:prstGeom prst="rect">
            <a:avLst/>
          </a:prstGeom>
        </p:spPr>
        <p:txBody>
          <a:bodyPr wrap="none">
            <a:spAutoFit/>
          </a:bodyPr>
          <a:lstStyle/>
          <a:p>
            <a:endParaRPr lang="ru-RU" dirty="0"/>
          </a:p>
        </p:txBody>
      </p:sp>
      <p:sp>
        <p:nvSpPr>
          <p:cNvPr id="5" name="TextBox 4"/>
          <p:cNvSpPr txBox="1"/>
          <p:nvPr/>
        </p:nvSpPr>
        <p:spPr>
          <a:xfrm>
            <a:off x="1431636" y="683491"/>
            <a:ext cx="5366328" cy="923330"/>
          </a:xfrm>
          <a:prstGeom prst="rect">
            <a:avLst/>
          </a:prstGeom>
          <a:noFill/>
        </p:spPr>
        <p:txBody>
          <a:bodyPr wrap="square" rtlCol="0">
            <a:spAutoFit/>
          </a:bodyPr>
          <a:lstStyle/>
          <a:p>
            <a:r>
              <a:rPr lang="tk-TM" sz="5400" i="1" dirty="0" smtClean="0"/>
              <a:t>Alp Arslan:</a:t>
            </a:r>
            <a:endParaRPr lang="ru-RU" sz="5400" i="1" dirty="0"/>
          </a:p>
        </p:txBody>
      </p:sp>
    </p:spTree>
    <p:extLst>
      <p:ext uri="{BB962C8B-B14F-4D97-AF65-F5344CB8AC3E}">
        <p14:creationId xmlns:p14="http://schemas.microsoft.com/office/powerpoint/2010/main" val="336087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5"/>
            <a:ext cx="10515600" cy="812511"/>
          </a:xfrm>
        </p:spPr>
        <p:txBody>
          <a:bodyPr/>
          <a:lstStyle/>
          <a:p>
            <a:pPr algn="ctr"/>
            <a:r>
              <a:rPr lang="tk-TM" b="1" dirty="0" smtClean="0">
                <a:solidFill>
                  <a:schemeClr val="bg1"/>
                </a:solidFill>
              </a:rPr>
              <a:t>Malazgirt söweşi: </a:t>
            </a:r>
            <a:endParaRPr lang="ru-RU" b="1" dirty="0">
              <a:solidFill>
                <a:schemeClr val="bg1"/>
              </a:solidFill>
            </a:endParaRPr>
          </a:p>
        </p:txBody>
      </p:sp>
      <p:sp>
        <p:nvSpPr>
          <p:cNvPr id="3" name="Объект 2"/>
          <p:cNvSpPr>
            <a:spLocks noGrp="1"/>
          </p:cNvSpPr>
          <p:nvPr>
            <p:ph idx="1"/>
          </p:nvPr>
        </p:nvSpPr>
        <p:spPr>
          <a:xfrm>
            <a:off x="346363" y="1246910"/>
            <a:ext cx="9518073" cy="5320146"/>
          </a:xfrm>
        </p:spPr>
        <p:txBody>
          <a:bodyPr>
            <a:normAutofit lnSpcReduction="10000"/>
          </a:bodyPr>
          <a:lstStyle/>
          <a:p>
            <a:pPr marL="685800" indent="-457200" algn="just">
              <a:lnSpc>
                <a:spcPct val="115000"/>
              </a:lnSpc>
              <a:spcAft>
                <a:spcPts val="600"/>
              </a:spcAft>
              <a:buFont typeface="Wingdings" pitchFamily="2" charset="2"/>
              <a:buChar char="q"/>
            </a:pPr>
            <a:r>
              <a:rPr lang="tk-TM" sz="3200" dirty="0" smtClean="0">
                <a:solidFill>
                  <a:schemeClr val="bg1"/>
                </a:solidFill>
              </a:rPr>
              <a:t>1071 ý.: </a:t>
            </a:r>
            <a:r>
              <a:rPr lang="en-US" sz="3200" dirty="0" smtClean="0">
                <a:solidFill>
                  <a:schemeClr val="bg1"/>
                </a:solidFill>
                <a:ea typeface="TimesNewRomanPS-BoldMT"/>
              </a:rPr>
              <a:t>26-njy </a:t>
            </a:r>
            <a:r>
              <a:rPr lang="en-US" sz="3200" dirty="0" err="1" smtClean="0">
                <a:solidFill>
                  <a:schemeClr val="bg1"/>
                </a:solidFill>
                <a:ea typeface="TimesNewRomanPS-BoldMT"/>
              </a:rPr>
              <a:t>awgustda</a:t>
            </a:r>
            <a:r>
              <a:rPr lang="en-US" sz="3200" dirty="0" smtClean="0">
                <a:solidFill>
                  <a:schemeClr val="bg1"/>
                </a:solidFill>
                <a:ea typeface="TimesNewRomanPS-BoldMT"/>
              </a:rPr>
              <a:t> </a:t>
            </a:r>
            <a:r>
              <a:rPr lang="en-US" sz="3200" dirty="0" err="1">
                <a:solidFill>
                  <a:schemeClr val="bg1"/>
                </a:solidFill>
                <a:ea typeface="TimesNewRomanPS-BoldMT"/>
              </a:rPr>
              <a:t>Malazgirt</a:t>
            </a:r>
            <a:r>
              <a:rPr lang="en-US" sz="3200" dirty="0">
                <a:solidFill>
                  <a:schemeClr val="bg1"/>
                </a:solidFill>
                <a:ea typeface="TimesNewRomanPS-BoldMT"/>
              </a:rPr>
              <a:t> </a:t>
            </a:r>
            <a:r>
              <a:rPr lang="en-US" sz="3200" dirty="0" err="1">
                <a:solidFill>
                  <a:schemeClr val="bg1"/>
                </a:solidFill>
                <a:ea typeface="TimesNewRomanPS-BoldMT"/>
              </a:rPr>
              <a:t>meýdanyndaky</a:t>
            </a:r>
            <a:r>
              <a:rPr lang="en-US" sz="3200" dirty="0">
                <a:solidFill>
                  <a:schemeClr val="bg1"/>
                </a:solidFill>
                <a:ea typeface="TimesNewRomanPS-BoldMT"/>
              </a:rPr>
              <a:t> </a:t>
            </a:r>
            <a:r>
              <a:rPr lang="en-US" sz="3200" dirty="0" err="1">
                <a:solidFill>
                  <a:schemeClr val="bg1"/>
                </a:solidFill>
                <a:ea typeface="TimesNewRomanPS-BoldMT"/>
              </a:rPr>
              <a:t>söweşde</a:t>
            </a:r>
            <a:r>
              <a:rPr lang="en-US" sz="3200" dirty="0">
                <a:solidFill>
                  <a:schemeClr val="bg1"/>
                </a:solidFill>
                <a:ea typeface="TimesNewRomanPS-BoldMT"/>
              </a:rPr>
              <a:t> Alp </a:t>
            </a:r>
            <a:r>
              <a:rPr lang="en-US" sz="3200" dirty="0" err="1">
                <a:solidFill>
                  <a:schemeClr val="bg1"/>
                </a:solidFill>
                <a:ea typeface="TimesNewRomanPS-BoldMT"/>
              </a:rPr>
              <a:t>Arslan</a:t>
            </a:r>
            <a:r>
              <a:rPr lang="en-US" sz="3200" dirty="0">
                <a:solidFill>
                  <a:schemeClr val="bg1"/>
                </a:solidFill>
                <a:ea typeface="TimesNewRomanPS-BoldMT"/>
              </a:rPr>
              <a:t> </a:t>
            </a:r>
            <a:r>
              <a:rPr lang="en-US" sz="3200" dirty="0" err="1">
                <a:solidFill>
                  <a:schemeClr val="bg1"/>
                </a:solidFill>
                <a:ea typeface="TimesNewRomanPS-BoldMT"/>
              </a:rPr>
              <a:t>birleşen</a:t>
            </a:r>
            <a:r>
              <a:rPr lang="en-US" sz="3200" dirty="0">
                <a:solidFill>
                  <a:schemeClr val="bg1"/>
                </a:solidFill>
                <a:ea typeface="TimesNewRomanPSMT"/>
              </a:rPr>
              <a:t> </a:t>
            </a:r>
            <a:r>
              <a:rPr lang="en-US" sz="3200" dirty="0" err="1">
                <a:solidFill>
                  <a:schemeClr val="bg1"/>
                </a:solidFill>
                <a:ea typeface="TimesNewRomanPS-BoldMT"/>
              </a:rPr>
              <a:t>Wizantiýa</a:t>
            </a:r>
            <a:r>
              <a:rPr lang="en-US" sz="3200" dirty="0">
                <a:solidFill>
                  <a:schemeClr val="bg1"/>
                </a:solidFill>
                <a:ea typeface="TimesNewRomanPS-BoldMT"/>
              </a:rPr>
              <a:t> </a:t>
            </a:r>
            <a:r>
              <a:rPr lang="en-US" sz="3200" dirty="0" err="1">
                <a:solidFill>
                  <a:schemeClr val="bg1"/>
                </a:solidFill>
                <a:ea typeface="TimesNewRomanPS-BoldMT"/>
              </a:rPr>
              <a:t>goşunyny</a:t>
            </a:r>
            <a:r>
              <a:rPr lang="en-US" sz="3200" dirty="0">
                <a:solidFill>
                  <a:schemeClr val="bg1"/>
                </a:solidFill>
                <a:ea typeface="TimesNewRomanPS-BoldMT"/>
              </a:rPr>
              <a:t> </a:t>
            </a:r>
            <a:r>
              <a:rPr lang="en-US" sz="3200" dirty="0" err="1">
                <a:solidFill>
                  <a:schemeClr val="bg1"/>
                </a:solidFill>
                <a:ea typeface="TimesNewRomanPS-BoldMT"/>
              </a:rPr>
              <a:t>ýeňlişe</a:t>
            </a:r>
            <a:r>
              <a:rPr lang="en-US" sz="3200" dirty="0">
                <a:solidFill>
                  <a:schemeClr val="bg1"/>
                </a:solidFill>
                <a:ea typeface="TimesNewRomanPS-BoldMT"/>
              </a:rPr>
              <a:t> </a:t>
            </a:r>
            <a:r>
              <a:rPr lang="en-US" sz="3200" dirty="0" err="1">
                <a:solidFill>
                  <a:schemeClr val="bg1"/>
                </a:solidFill>
                <a:ea typeface="TimesNewRomanPS-BoldMT"/>
              </a:rPr>
              <a:t>sezewar</a:t>
            </a:r>
            <a:r>
              <a:rPr lang="en-US" sz="3200" dirty="0">
                <a:solidFill>
                  <a:schemeClr val="bg1"/>
                </a:solidFill>
                <a:ea typeface="TimesNewRomanPS-BoldMT"/>
              </a:rPr>
              <a:t> </a:t>
            </a:r>
            <a:r>
              <a:rPr lang="en-US" sz="3200" dirty="0" err="1" smtClean="0">
                <a:solidFill>
                  <a:schemeClr val="bg1"/>
                </a:solidFill>
                <a:ea typeface="TimesNewRomanPS-BoldMT"/>
              </a:rPr>
              <a:t>edýär</a:t>
            </a:r>
            <a:endParaRPr lang="tk-TM" sz="3200" dirty="0">
              <a:solidFill>
                <a:schemeClr val="bg1"/>
              </a:solidFill>
              <a:ea typeface="TimesNewRomanPS-BoldMT"/>
            </a:endParaRPr>
          </a:p>
          <a:p>
            <a:pPr marL="685800" indent="-457200" algn="just">
              <a:lnSpc>
                <a:spcPct val="115000"/>
              </a:lnSpc>
              <a:spcAft>
                <a:spcPts val="600"/>
              </a:spcAft>
              <a:buFont typeface="Wingdings" pitchFamily="2" charset="2"/>
              <a:buChar char="q"/>
            </a:pPr>
            <a:r>
              <a:rPr lang="en-US" sz="3200" dirty="0" smtClean="0">
                <a:solidFill>
                  <a:schemeClr val="bg1"/>
                </a:solidFill>
                <a:ea typeface="TimesNewRomanPS-BoldMT"/>
              </a:rPr>
              <a:t>Imperator </a:t>
            </a:r>
            <a:r>
              <a:rPr lang="en-US" sz="3200" dirty="0" err="1">
                <a:solidFill>
                  <a:schemeClr val="bg1"/>
                </a:solidFill>
                <a:ea typeface="TimesNewRomanPS-BoldMT"/>
              </a:rPr>
              <a:t>ýesir</a:t>
            </a:r>
            <a:r>
              <a:rPr lang="en-US" sz="3200" dirty="0">
                <a:solidFill>
                  <a:schemeClr val="bg1"/>
                </a:solidFill>
                <a:ea typeface="TimesNewRomanPS-BoldMT"/>
              </a:rPr>
              <a:t> </a:t>
            </a:r>
            <a:r>
              <a:rPr lang="en-US" sz="3200" dirty="0" err="1" smtClean="0">
                <a:solidFill>
                  <a:schemeClr val="bg1"/>
                </a:solidFill>
                <a:ea typeface="TimesNewRomanPS-BoldMT"/>
              </a:rPr>
              <a:t>alýa</a:t>
            </a:r>
            <a:r>
              <a:rPr lang="tk-TM" sz="3200" dirty="0" smtClean="0">
                <a:solidFill>
                  <a:schemeClr val="bg1"/>
                </a:solidFill>
                <a:ea typeface="TimesNewRomanPS-BoldMT"/>
              </a:rPr>
              <a:t>nýar; </a:t>
            </a:r>
          </a:p>
          <a:p>
            <a:pPr marL="685800" indent="-457200" algn="just">
              <a:lnSpc>
                <a:spcPct val="115000"/>
              </a:lnSpc>
              <a:spcAft>
                <a:spcPts val="600"/>
              </a:spcAft>
              <a:buFont typeface="Wingdings" pitchFamily="2" charset="2"/>
              <a:buChar char="q"/>
            </a:pPr>
            <a:r>
              <a:rPr lang="en-US" sz="3200" dirty="0" smtClean="0">
                <a:solidFill>
                  <a:schemeClr val="bg1"/>
                </a:solidFill>
                <a:ea typeface="TimesNewRomanPS-BoldMT"/>
              </a:rPr>
              <a:t>Soltan </a:t>
            </a:r>
            <a:r>
              <a:rPr lang="en-US" sz="3200" dirty="0">
                <a:solidFill>
                  <a:schemeClr val="bg1"/>
                </a:solidFill>
                <a:ea typeface="TimesNewRomanPS-BoldMT"/>
              </a:rPr>
              <a:t>imperator </a:t>
            </a:r>
            <a:r>
              <a:rPr lang="en-US" sz="3200" dirty="0" err="1">
                <a:solidFill>
                  <a:schemeClr val="bg1"/>
                </a:solidFill>
                <a:ea typeface="TimesNewRomanPS-BoldMT"/>
              </a:rPr>
              <a:t>bilen</a:t>
            </a:r>
            <a:r>
              <a:rPr lang="en-US" sz="3200" dirty="0">
                <a:solidFill>
                  <a:schemeClr val="bg1"/>
                </a:solidFill>
                <a:ea typeface="TimesNewRomanPS-BoldMT"/>
              </a:rPr>
              <a:t> </a:t>
            </a:r>
            <a:r>
              <a:rPr lang="en-US" sz="3200" dirty="0" err="1">
                <a:solidFill>
                  <a:schemeClr val="bg1"/>
                </a:solidFill>
                <a:ea typeface="TimesNewRomanPS-BoldMT"/>
              </a:rPr>
              <a:t>şertnama</a:t>
            </a:r>
            <a:r>
              <a:rPr lang="en-US" sz="3200" dirty="0">
                <a:solidFill>
                  <a:schemeClr val="bg1"/>
                </a:solidFill>
                <a:ea typeface="TimesNewRomanPS-BoldMT"/>
              </a:rPr>
              <a:t> </a:t>
            </a:r>
            <a:r>
              <a:rPr lang="en-US" sz="3200" dirty="0" err="1">
                <a:solidFill>
                  <a:schemeClr val="bg1"/>
                </a:solidFill>
                <a:ea typeface="TimesNewRomanPS-BoldMT"/>
              </a:rPr>
              <a:t>baglaşýar</a:t>
            </a:r>
            <a:r>
              <a:rPr lang="en-US" sz="3200" dirty="0">
                <a:solidFill>
                  <a:schemeClr val="bg1"/>
                </a:solidFill>
                <a:ea typeface="TimesNewRomanPS-BoldMT"/>
              </a:rPr>
              <a:t>. </a:t>
            </a:r>
            <a:r>
              <a:rPr lang="en-US" sz="3200" dirty="0" err="1">
                <a:solidFill>
                  <a:schemeClr val="bg1"/>
                </a:solidFill>
                <a:ea typeface="TimesNewRomanPS-BoldMT"/>
              </a:rPr>
              <a:t>Şertnama</a:t>
            </a:r>
            <a:r>
              <a:rPr lang="en-US" sz="3200" dirty="0">
                <a:solidFill>
                  <a:schemeClr val="bg1"/>
                </a:solidFill>
                <a:ea typeface="TimesNewRomanPS-BoldMT"/>
              </a:rPr>
              <a:t> </a:t>
            </a:r>
            <a:r>
              <a:rPr lang="en-US" sz="3200" dirty="0" err="1">
                <a:solidFill>
                  <a:schemeClr val="bg1"/>
                </a:solidFill>
                <a:ea typeface="TimesNewRomanPS-BoldMT"/>
              </a:rPr>
              <a:t>görä</a:t>
            </a:r>
            <a:r>
              <a:rPr lang="en-US" sz="3200" dirty="0">
                <a:solidFill>
                  <a:schemeClr val="bg1"/>
                </a:solidFill>
                <a:ea typeface="TimesNewRomanPS-BoldMT"/>
              </a:rPr>
              <a:t>, imperator</a:t>
            </a:r>
            <a:r>
              <a:rPr lang="en-US" sz="3200" dirty="0">
                <a:solidFill>
                  <a:schemeClr val="bg1"/>
                </a:solidFill>
                <a:ea typeface="TimesNewRomanPSMT"/>
              </a:rPr>
              <a:t> </a:t>
            </a:r>
            <a:r>
              <a:rPr lang="en-US" sz="3200" dirty="0" err="1">
                <a:solidFill>
                  <a:schemeClr val="bg1"/>
                </a:solidFill>
                <a:ea typeface="TimesNewRomanPS-BoldMT"/>
              </a:rPr>
              <a:t>halas</a:t>
            </a:r>
            <a:r>
              <a:rPr lang="en-US" sz="3200" dirty="0">
                <a:solidFill>
                  <a:schemeClr val="bg1"/>
                </a:solidFill>
                <a:ea typeface="TimesNewRomanPS-BoldMT"/>
              </a:rPr>
              <a:t> </a:t>
            </a:r>
            <a:r>
              <a:rPr lang="en-US" sz="3200" dirty="0" err="1">
                <a:solidFill>
                  <a:schemeClr val="bg1"/>
                </a:solidFill>
                <a:ea typeface="TimesNewRomanPS-BoldMT"/>
              </a:rPr>
              <a:t>bolmak</a:t>
            </a:r>
            <a:r>
              <a:rPr lang="en-US" sz="3200" dirty="0">
                <a:solidFill>
                  <a:schemeClr val="bg1"/>
                </a:solidFill>
                <a:ea typeface="TimesNewRomanPS-BoldMT"/>
              </a:rPr>
              <a:t> </a:t>
            </a:r>
            <a:r>
              <a:rPr lang="en-US" sz="3200" dirty="0" err="1">
                <a:solidFill>
                  <a:schemeClr val="bg1"/>
                </a:solidFill>
                <a:ea typeface="TimesNewRomanPS-BoldMT"/>
              </a:rPr>
              <a:t>üçin</a:t>
            </a:r>
            <a:r>
              <a:rPr lang="en-US" sz="3200" dirty="0">
                <a:solidFill>
                  <a:schemeClr val="bg1"/>
                </a:solidFill>
                <a:ea typeface="TimesNewRomanPS-BoldMT"/>
              </a:rPr>
              <a:t>, Alp </a:t>
            </a:r>
            <a:r>
              <a:rPr lang="en-US" sz="3200" dirty="0" err="1">
                <a:solidFill>
                  <a:schemeClr val="bg1"/>
                </a:solidFill>
                <a:ea typeface="TimesNewRomanPS-BoldMT"/>
              </a:rPr>
              <a:t>Arslana</a:t>
            </a:r>
            <a:r>
              <a:rPr lang="en-US" sz="3200" dirty="0">
                <a:solidFill>
                  <a:schemeClr val="bg1"/>
                </a:solidFill>
                <a:ea typeface="TimesNewRomanPS-BoldMT"/>
              </a:rPr>
              <a:t> 1 million 500 </a:t>
            </a:r>
            <a:r>
              <a:rPr lang="en-US" sz="3200" dirty="0" err="1">
                <a:solidFill>
                  <a:schemeClr val="bg1"/>
                </a:solidFill>
                <a:ea typeface="TimesNewRomanPS-BoldMT"/>
              </a:rPr>
              <a:t>müň</a:t>
            </a:r>
            <a:r>
              <a:rPr lang="en-US" sz="3200" dirty="0">
                <a:solidFill>
                  <a:schemeClr val="bg1"/>
                </a:solidFill>
                <a:ea typeface="TimesNewRomanPS-BoldMT"/>
              </a:rPr>
              <a:t> dinar </a:t>
            </a:r>
            <a:r>
              <a:rPr lang="en-US" sz="3200" dirty="0" err="1">
                <a:solidFill>
                  <a:schemeClr val="bg1"/>
                </a:solidFill>
                <a:ea typeface="TimesNewRomanPS-BoldMT"/>
              </a:rPr>
              <a:t>pul</a:t>
            </a:r>
            <a:r>
              <a:rPr lang="en-US" sz="3200" dirty="0">
                <a:solidFill>
                  <a:schemeClr val="bg1"/>
                </a:solidFill>
                <a:ea typeface="TimesNewRomanPS-BoldMT"/>
              </a:rPr>
              <a:t> </a:t>
            </a:r>
            <a:r>
              <a:rPr lang="en-US" sz="3200" dirty="0" err="1">
                <a:solidFill>
                  <a:schemeClr val="bg1"/>
                </a:solidFill>
                <a:ea typeface="TimesNewRomanPS-BoldMT"/>
              </a:rPr>
              <a:t>tölemeli</a:t>
            </a:r>
            <a:r>
              <a:rPr lang="en-US" sz="3200" dirty="0">
                <a:solidFill>
                  <a:schemeClr val="bg1"/>
                </a:solidFill>
                <a:ea typeface="TimesNewRomanPSMT"/>
              </a:rPr>
              <a:t> </a:t>
            </a:r>
            <a:r>
              <a:rPr lang="en-US" sz="3200" dirty="0" err="1">
                <a:solidFill>
                  <a:schemeClr val="bg1"/>
                </a:solidFill>
                <a:ea typeface="TimesNewRomanPS-BoldMT"/>
              </a:rPr>
              <a:t>edilýär</a:t>
            </a:r>
            <a:r>
              <a:rPr lang="en-US" sz="3200" dirty="0">
                <a:solidFill>
                  <a:schemeClr val="bg1"/>
                </a:solidFill>
                <a:ea typeface="TimesNewRomanPS-BoldMT"/>
              </a:rPr>
              <a:t>. Imperator </a:t>
            </a:r>
            <a:r>
              <a:rPr lang="en-US" sz="3200" dirty="0" err="1">
                <a:solidFill>
                  <a:schemeClr val="bg1"/>
                </a:solidFill>
                <a:ea typeface="TimesNewRomanPS-BoldMT"/>
              </a:rPr>
              <a:t>AIp</a:t>
            </a:r>
            <a:r>
              <a:rPr lang="en-US" sz="3200" dirty="0">
                <a:solidFill>
                  <a:schemeClr val="bg1"/>
                </a:solidFill>
                <a:ea typeface="TimesNewRomanPS-BoldMT"/>
              </a:rPr>
              <a:t> </a:t>
            </a:r>
            <a:r>
              <a:rPr lang="en-US" sz="3200" dirty="0" err="1">
                <a:solidFill>
                  <a:schemeClr val="bg1"/>
                </a:solidFill>
                <a:ea typeface="TimesNewRomanPS-BoldMT"/>
              </a:rPr>
              <a:t>Arslanyň</a:t>
            </a:r>
            <a:r>
              <a:rPr lang="en-US" sz="3200" dirty="0">
                <a:solidFill>
                  <a:schemeClr val="bg1"/>
                </a:solidFill>
                <a:ea typeface="TimesNewRomanPS-BoldMT"/>
              </a:rPr>
              <a:t> </a:t>
            </a:r>
            <a:r>
              <a:rPr lang="en-US" sz="3200" dirty="0" err="1">
                <a:solidFill>
                  <a:schemeClr val="bg1"/>
                </a:solidFill>
                <a:ea typeface="TimesNewRomanPS-BoldMT"/>
              </a:rPr>
              <a:t>ähli</a:t>
            </a:r>
            <a:r>
              <a:rPr lang="en-US" sz="3200" dirty="0">
                <a:solidFill>
                  <a:schemeClr val="bg1"/>
                </a:solidFill>
                <a:ea typeface="TimesNewRomanPS-BoldMT"/>
              </a:rPr>
              <a:t> </a:t>
            </a:r>
            <a:r>
              <a:rPr lang="en-US" sz="3200" dirty="0" err="1">
                <a:solidFill>
                  <a:schemeClr val="bg1"/>
                </a:solidFill>
                <a:ea typeface="TimesNewRomanPS-BoldMT"/>
              </a:rPr>
              <a:t>şertleri</a:t>
            </a:r>
            <a:r>
              <a:rPr lang="en-US" sz="3200" dirty="0">
                <a:solidFill>
                  <a:schemeClr val="bg1"/>
                </a:solidFill>
                <a:ea typeface="TimesNewRomanPS-BoldMT"/>
              </a:rPr>
              <a:t> </a:t>
            </a:r>
            <a:r>
              <a:rPr lang="en-US" sz="3200" dirty="0" err="1">
                <a:solidFill>
                  <a:schemeClr val="bg1"/>
                </a:solidFill>
                <a:ea typeface="TimesNewRomanPS-BoldMT"/>
              </a:rPr>
              <a:t>bilen</a:t>
            </a:r>
            <a:r>
              <a:rPr lang="en-US" sz="3200" dirty="0">
                <a:solidFill>
                  <a:schemeClr val="bg1"/>
                </a:solidFill>
                <a:ea typeface="TimesNewRomanPS-BoldMT"/>
              </a:rPr>
              <a:t> </a:t>
            </a:r>
            <a:r>
              <a:rPr lang="en-US" sz="3200" dirty="0" err="1">
                <a:solidFill>
                  <a:schemeClr val="bg1"/>
                </a:solidFill>
                <a:ea typeface="TimesNewRomanPS-BoldMT"/>
              </a:rPr>
              <a:t>ylalaşmaly</a:t>
            </a:r>
            <a:r>
              <a:rPr lang="en-US" sz="3200" dirty="0">
                <a:solidFill>
                  <a:schemeClr val="bg1"/>
                </a:solidFill>
                <a:ea typeface="TimesNewRomanPS-BoldMT"/>
              </a:rPr>
              <a:t> </a:t>
            </a:r>
            <a:r>
              <a:rPr lang="en-US" sz="3200" dirty="0" err="1">
                <a:solidFill>
                  <a:schemeClr val="bg1"/>
                </a:solidFill>
                <a:ea typeface="TimesNewRomanPS-BoldMT"/>
              </a:rPr>
              <a:t>bolýar</a:t>
            </a:r>
            <a:r>
              <a:rPr lang="en-US" sz="3200" dirty="0">
                <a:solidFill>
                  <a:schemeClr val="bg1"/>
                </a:solidFill>
                <a:ea typeface="TimesNewRomanPS-BoldMT"/>
              </a:rPr>
              <a:t>.</a:t>
            </a:r>
            <a:endParaRPr lang="ru-RU" sz="3200" dirty="0">
              <a:solidFill>
                <a:schemeClr val="bg1"/>
              </a:solidFill>
              <a:ea typeface="Calibri"/>
            </a:endParaRPr>
          </a:p>
          <a:p>
            <a:pPr marL="0" indent="0">
              <a:buNone/>
            </a:pPr>
            <a:endParaRPr lang="ru-R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309" y="1351251"/>
            <a:ext cx="2161310" cy="473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11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4"/>
            <a:ext cx="10515600" cy="4824557"/>
          </a:xfrm>
        </p:spPr>
        <p:txBody>
          <a:bodyPr>
            <a:normAutofit/>
          </a:bodyPr>
          <a:lstStyle/>
          <a:p>
            <a:pPr marL="685800" indent="-457200" algn="just">
              <a:lnSpc>
                <a:spcPct val="115000"/>
              </a:lnSpc>
              <a:spcAft>
                <a:spcPts val="600"/>
              </a:spcAft>
              <a:buFont typeface="Wingdings" pitchFamily="2" charset="2"/>
              <a:buChar char="v"/>
            </a:pPr>
            <a:r>
              <a:rPr lang="en-US" dirty="0" err="1">
                <a:solidFill>
                  <a:schemeClr val="bg1"/>
                </a:solidFill>
                <a:latin typeface="Times New Roman"/>
                <a:ea typeface="TimesNewRomanPS-BoldMT"/>
              </a:rPr>
              <a:t>Malazgirt</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söweşi</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Anadolynyň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türkmenler</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tarapyndan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eýelenmegini</a:t>
            </a:r>
            <a:r>
              <a:rPr lang="en-US" dirty="0">
                <a:solidFill>
                  <a:schemeClr val="bg1"/>
                </a:solidFill>
                <a:latin typeface="Times New Roman"/>
                <a:ea typeface="TimesNewRomanPSMT"/>
              </a:rPr>
              <a:t> </a:t>
            </a:r>
            <a:r>
              <a:rPr lang="en-US" dirty="0" err="1">
                <a:solidFill>
                  <a:schemeClr val="bg1"/>
                </a:solidFill>
                <a:latin typeface="Times New Roman"/>
                <a:ea typeface="TimesNewRomanPS-BoldMT"/>
              </a:rPr>
              <a:t>üpjün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edipdir</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Anadoly</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şol</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söweşden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soň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oguz</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türkmenleriniň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ýurduna</a:t>
            </a:r>
            <a:r>
              <a:rPr lang="en-US" dirty="0">
                <a:solidFill>
                  <a:schemeClr val="bg1"/>
                </a:solidFill>
                <a:latin typeface="Times New Roman"/>
                <a:ea typeface="TimesNewRomanPSMT"/>
              </a:rPr>
              <a:t> </a:t>
            </a:r>
            <a:r>
              <a:rPr lang="en-US" dirty="0" err="1" smtClean="0">
                <a:solidFill>
                  <a:schemeClr val="bg1"/>
                </a:solidFill>
                <a:latin typeface="Times New Roman"/>
                <a:ea typeface="TimesNewRomanPS-BoldMT"/>
              </a:rPr>
              <a:t>öwrülipdir</a:t>
            </a:r>
            <a:r>
              <a:rPr lang="tk-TM" dirty="0">
                <a:solidFill>
                  <a:schemeClr val="bg1"/>
                </a:solidFill>
                <a:latin typeface="Times New Roman"/>
                <a:ea typeface="TimesNewRomanPS-BoldMT"/>
              </a:rPr>
              <a:t>;</a:t>
            </a:r>
            <a:endParaRPr lang="ru-RU" sz="2000" dirty="0" smtClean="0">
              <a:solidFill>
                <a:schemeClr val="bg1"/>
              </a:solidFill>
              <a:latin typeface="Times New Roman"/>
              <a:ea typeface="TimesNewRomanPS-BoldMT"/>
            </a:endParaRPr>
          </a:p>
          <a:p>
            <a:pPr marL="685800" indent="-457200" algn="just">
              <a:lnSpc>
                <a:spcPct val="115000"/>
              </a:lnSpc>
              <a:spcAft>
                <a:spcPts val="600"/>
              </a:spcAft>
              <a:buFont typeface="Wingdings" pitchFamily="2" charset="2"/>
              <a:buChar char="v"/>
            </a:pPr>
            <a:r>
              <a:rPr lang="en-US" dirty="0" smtClean="0">
                <a:solidFill>
                  <a:schemeClr val="bg1"/>
                </a:solidFill>
                <a:latin typeface="Times New Roman"/>
                <a:ea typeface="TimesNewRomanPS-BoldMT"/>
              </a:rPr>
              <a:t>Alp </a:t>
            </a:r>
            <a:r>
              <a:rPr lang="en-US" dirty="0" err="1">
                <a:solidFill>
                  <a:schemeClr val="bg1"/>
                </a:solidFill>
                <a:latin typeface="Times New Roman"/>
                <a:ea typeface="TimesNewRomanPS-BoldMT"/>
              </a:rPr>
              <a:t>Arslanyň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asyl</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ady</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Muhammet</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bolup</a:t>
            </a:r>
            <a:r>
              <a:rPr lang="en-US" dirty="0">
                <a:solidFill>
                  <a:schemeClr val="bg1"/>
                </a:solidFill>
                <a:latin typeface="Times New Roman"/>
                <a:ea typeface="TimesNewRomanPS-BoldMT"/>
              </a:rPr>
              <a:t>, Alp </a:t>
            </a:r>
            <a:r>
              <a:rPr lang="en-US" dirty="0" err="1">
                <a:solidFill>
                  <a:schemeClr val="bg1"/>
                </a:solidFill>
                <a:latin typeface="Times New Roman"/>
                <a:ea typeface="TimesNewRomanPS-BoldMT"/>
              </a:rPr>
              <a:t>Arslan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onuň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hormatlanyp</a:t>
            </a:r>
            <a:r>
              <a:rPr lang="en-US" dirty="0">
                <a:solidFill>
                  <a:schemeClr val="bg1"/>
                </a:solidFill>
                <a:latin typeface="Times New Roman"/>
                <a:ea typeface="TimesNewRomanPSMT"/>
              </a:rPr>
              <a:t> </a:t>
            </a:r>
            <a:r>
              <a:rPr lang="en-US" dirty="0" err="1">
                <a:solidFill>
                  <a:schemeClr val="bg1"/>
                </a:solidFill>
                <a:latin typeface="Times New Roman"/>
                <a:ea typeface="TimesNewRomanPS-BoldMT"/>
              </a:rPr>
              <a:t>tutulýan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adydyr</a:t>
            </a:r>
            <a:r>
              <a:rPr lang="en-US" dirty="0">
                <a:solidFill>
                  <a:schemeClr val="bg1"/>
                </a:solidFill>
                <a:latin typeface="Times New Roman"/>
                <a:ea typeface="TimesNewRomanPS-BoldMT"/>
              </a:rPr>
              <a:t>. Alp </a:t>
            </a:r>
            <a:r>
              <a:rPr lang="en-US" dirty="0" err="1">
                <a:solidFill>
                  <a:schemeClr val="bg1"/>
                </a:solidFill>
                <a:latin typeface="Times New Roman"/>
                <a:ea typeface="TimesNewRomanPS-BoldMT"/>
              </a:rPr>
              <a:t>Arslan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Adyl</a:t>
            </a:r>
            <a:r>
              <a:rPr lang="en-US" dirty="0">
                <a:solidFill>
                  <a:schemeClr val="bg1"/>
                </a:solidFill>
                <a:latin typeface="Times New Roman"/>
                <a:ea typeface="TimesNewRomanPS-BoldMT"/>
              </a:rPr>
              <a:t> Soltan” </a:t>
            </a:r>
            <a:r>
              <a:rPr lang="en-US" dirty="0" err="1">
                <a:solidFill>
                  <a:schemeClr val="bg1"/>
                </a:solidFill>
                <a:latin typeface="Times New Roman"/>
                <a:ea typeface="TimesNewRomanPS-BoldMT"/>
              </a:rPr>
              <a:t>lakamyny</a:t>
            </a:r>
            <a:r>
              <a:rPr lang="en-US" dirty="0">
                <a:solidFill>
                  <a:schemeClr val="bg1"/>
                </a:solidFill>
                <a:latin typeface="Times New Roman"/>
                <a:ea typeface="TimesNewRomanPS-BoldMT"/>
              </a:rPr>
              <a:t>-da </a:t>
            </a:r>
            <a:r>
              <a:rPr lang="en-US" dirty="0" err="1">
                <a:solidFill>
                  <a:schemeClr val="bg1"/>
                </a:solidFill>
                <a:latin typeface="Times New Roman"/>
                <a:ea typeface="TimesNewRomanPS-BoldMT"/>
              </a:rPr>
              <a:t>göteripdir</a:t>
            </a:r>
            <a:r>
              <a:rPr lang="en-US" dirty="0">
                <a:solidFill>
                  <a:schemeClr val="bg1"/>
                </a:solidFill>
                <a:latin typeface="Times New Roman"/>
                <a:ea typeface="TimesNewRomanPS-BoldMT"/>
              </a:rPr>
              <a:t>.</a:t>
            </a:r>
            <a:r>
              <a:rPr lang="en-US" dirty="0">
                <a:solidFill>
                  <a:schemeClr val="bg1"/>
                </a:solidFill>
                <a:latin typeface="Times New Roman"/>
                <a:ea typeface="TimesNewRomanPSMT"/>
              </a:rPr>
              <a:t> </a:t>
            </a:r>
            <a:r>
              <a:rPr lang="en-US" dirty="0">
                <a:solidFill>
                  <a:schemeClr val="bg1"/>
                </a:solidFill>
                <a:latin typeface="Times New Roman"/>
                <a:ea typeface="TimesNewRomanPS-BoldMT"/>
              </a:rPr>
              <a:t>Seljuk </a:t>
            </a:r>
            <a:r>
              <a:rPr lang="en-US" dirty="0" err="1">
                <a:solidFill>
                  <a:schemeClr val="bg1"/>
                </a:solidFill>
                <a:latin typeface="Times New Roman"/>
                <a:ea typeface="TimesNewRomanPS-BoldMT"/>
              </a:rPr>
              <a:t>türkmenleriniň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hökümdarlaryndan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iň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beýik</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şahslaryň</a:t>
            </a:r>
            <a:r>
              <a:rPr lang="en-US" dirty="0">
                <a:solidFill>
                  <a:schemeClr val="bg1"/>
                </a:solidFill>
                <a:latin typeface="Times New Roman"/>
                <a:ea typeface="TimesNewRomanPSMT"/>
              </a:rPr>
              <a:t> </a:t>
            </a:r>
            <a:r>
              <a:rPr lang="en-US" dirty="0" err="1">
                <a:solidFill>
                  <a:schemeClr val="bg1"/>
                </a:solidFill>
                <a:latin typeface="Times New Roman"/>
                <a:ea typeface="TimesNewRomanPS-BoldMT"/>
              </a:rPr>
              <a:t>biri</a:t>
            </a:r>
            <a:r>
              <a:rPr lang="en-US" dirty="0">
                <a:solidFill>
                  <a:schemeClr val="bg1"/>
                </a:solidFill>
                <a:latin typeface="Times New Roman"/>
                <a:ea typeface="TimesNewRomanPS-BoldMT"/>
              </a:rPr>
              <a:t> Alp </a:t>
            </a:r>
            <a:r>
              <a:rPr lang="en-US" dirty="0" err="1">
                <a:solidFill>
                  <a:schemeClr val="bg1"/>
                </a:solidFill>
                <a:latin typeface="Times New Roman"/>
                <a:ea typeface="TimesNewRomanPS-BoldMT"/>
              </a:rPr>
              <a:t>Arslan</a:t>
            </a:r>
            <a:r>
              <a:rPr lang="en-US" dirty="0">
                <a:solidFill>
                  <a:schemeClr val="bg1"/>
                </a:solidFill>
                <a:latin typeface="Times New Roman"/>
                <a:ea typeface="TimesNewRomanPS-BoldMT"/>
              </a:rPr>
              <a:t> 1072-nji </a:t>
            </a:r>
            <a:r>
              <a:rPr lang="en-US" dirty="0" err="1">
                <a:solidFill>
                  <a:schemeClr val="bg1"/>
                </a:solidFill>
                <a:latin typeface="Times New Roman"/>
                <a:ea typeface="TimesNewRomanPS-BoldMT"/>
              </a:rPr>
              <a:t>ýylda</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Mawerannahrda</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öldürilenden</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soň</a:t>
            </a:r>
            <a:r>
              <a:rPr lang="en-US" dirty="0">
                <a:solidFill>
                  <a:schemeClr val="bg1"/>
                </a:solidFill>
                <a:latin typeface="Times New Roman"/>
                <a:ea typeface="TimesNewRomanPS-BoldMT"/>
              </a:rPr>
              <a:t>. Mara</a:t>
            </a:r>
            <a:r>
              <a:rPr lang="en-US" dirty="0">
                <a:solidFill>
                  <a:schemeClr val="bg1"/>
                </a:solidFill>
                <a:latin typeface="Times New Roman"/>
                <a:ea typeface="TimesNewRomanPSMT"/>
              </a:rPr>
              <a:t> </a:t>
            </a:r>
            <a:r>
              <a:rPr lang="en-US" dirty="0" err="1">
                <a:solidFill>
                  <a:schemeClr val="bg1"/>
                </a:solidFill>
                <a:latin typeface="Times New Roman"/>
                <a:ea typeface="TimesNewRomanPS-BoldMT"/>
              </a:rPr>
              <a:t>getirilip</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kakasy</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Dawut</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Çagry</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begiň</a:t>
            </a:r>
            <a:r>
              <a:rPr lang="en-US" dirty="0">
                <a:solidFill>
                  <a:schemeClr val="bg1"/>
                </a:solidFill>
                <a:latin typeface="Times New Roman"/>
                <a:ea typeface="TimesNewRomanPS-BoldMT"/>
              </a:rPr>
              <a:t> </a:t>
            </a:r>
            <a:r>
              <a:rPr lang="en-US" dirty="0" err="1">
                <a:solidFill>
                  <a:schemeClr val="bg1"/>
                </a:solidFill>
                <a:latin typeface="Times New Roman"/>
                <a:ea typeface="TimesNewRomanPS-BoldMT"/>
              </a:rPr>
              <a:t>ýanynda</a:t>
            </a:r>
            <a:r>
              <a:rPr lang="en-US" dirty="0">
                <a:solidFill>
                  <a:schemeClr val="bg1"/>
                </a:solidFill>
                <a:latin typeface="Times New Roman"/>
                <a:ea typeface="TimesNewRomanPS-BoldMT"/>
              </a:rPr>
              <a:t> </a:t>
            </a:r>
            <a:r>
              <a:rPr lang="en-US" dirty="0" err="1" smtClean="0">
                <a:solidFill>
                  <a:schemeClr val="bg1"/>
                </a:solidFill>
                <a:latin typeface="Times New Roman"/>
                <a:ea typeface="TimesNewRomanPS-BoldMT"/>
              </a:rPr>
              <a:t>jaýlanypdyr</a:t>
            </a:r>
            <a:r>
              <a:rPr lang="tk-TM" dirty="0" smtClean="0">
                <a:solidFill>
                  <a:schemeClr val="bg1"/>
                </a:solidFill>
                <a:latin typeface="Times New Roman"/>
                <a:ea typeface="TimesNewRomanPS-BoldMT"/>
              </a:rPr>
              <a:t>; </a:t>
            </a:r>
            <a:endParaRPr lang="ru-RU" sz="2000" dirty="0">
              <a:solidFill>
                <a:schemeClr val="bg1"/>
              </a:solidFill>
              <a:latin typeface="Times New Roman"/>
              <a:ea typeface="Calibri"/>
            </a:endParaRPr>
          </a:p>
          <a:p>
            <a:endParaRPr lang="ru-RU" dirty="0"/>
          </a:p>
        </p:txBody>
      </p:sp>
    </p:spTree>
    <p:extLst>
      <p:ext uri="{BB962C8B-B14F-4D97-AF65-F5344CB8AC3E}">
        <p14:creationId xmlns:p14="http://schemas.microsoft.com/office/powerpoint/2010/main" val="289415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algn="ctr"/>
            <a:endParaRPr lang="ru-RU" sz="3600" dirty="0">
              <a:solidFill>
                <a:schemeClr val="bg1"/>
              </a:solidFill>
              <a:latin typeface="+mn-lt"/>
            </a:endParaRPr>
          </a:p>
        </p:txBody>
      </p:sp>
      <p:sp>
        <p:nvSpPr>
          <p:cNvPr id="3" name="Объект 2"/>
          <p:cNvSpPr>
            <a:spLocks noGrp="1"/>
          </p:cNvSpPr>
          <p:nvPr>
            <p:ph idx="1"/>
          </p:nvPr>
        </p:nvSpPr>
        <p:spPr>
          <a:xfrm>
            <a:off x="684212" y="685800"/>
            <a:ext cx="8534400" cy="5077691"/>
          </a:xfrm>
        </p:spPr>
        <p:txBody>
          <a:bodyPr/>
          <a:lstStyle/>
          <a:p>
            <a:pPr indent="450215" algn="just">
              <a:lnSpc>
                <a:spcPct val="115000"/>
              </a:lnSpc>
              <a:spcAft>
                <a:spcPts val="600"/>
              </a:spcAft>
            </a:pPr>
            <a:r>
              <a:rPr lang="en-US" dirty="0">
                <a:latin typeface="Times New Roman"/>
                <a:ea typeface="TimesNewRomanPS-BoldMT"/>
              </a:rPr>
              <a:t>Alp </a:t>
            </a:r>
            <a:r>
              <a:rPr lang="en-US" dirty="0" err="1">
                <a:latin typeface="Times New Roman"/>
                <a:ea typeface="TimesNewRomanPS-BoldMT"/>
              </a:rPr>
              <a:t>Arslan</a:t>
            </a:r>
            <a:r>
              <a:rPr lang="en-US" dirty="0">
                <a:latin typeface="Times New Roman"/>
                <a:ea typeface="TimesNewRomanPS-BoldMT"/>
              </a:rPr>
              <a:t> </a:t>
            </a:r>
            <a:r>
              <a:rPr lang="en-US" dirty="0" err="1">
                <a:latin typeface="Times New Roman"/>
                <a:ea typeface="TimesNewRomanPS-BoldMT"/>
              </a:rPr>
              <a:t>ýaralananda</a:t>
            </a:r>
            <a:r>
              <a:rPr lang="en-US" dirty="0">
                <a:latin typeface="Times New Roman"/>
                <a:ea typeface="TimesNewRomanPS-BoldMT"/>
              </a:rPr>
              <a:t>,</a:t>
            </a:r>
            <a:r>
              <a:rPr lang="en-US" dirty="0">
                <a:latin typeface="Times New Roman"/>
                <a:ea typeface="TimesNewRomanPSMT"/>
              </a:rPr>
              <a:t> </a:t>
            </a:r>
            <a:r>
              <a:rPr lang="en-US" dirty="0">
                <a:latin typeface="Times New Roman"/>
                <a:ea typeface="TimesNewRomanPS-BoldMT"/>
              </a:rPr>
              <a:t>Mälik </a:t>
            </a:r>
            <a:r>
              <a:rPr lang="en-US" dirty="0" err="1">
                <a:latin typeface="Times New Roman"/>
                <a:ea typeface="TimesNewRomanPS-BoldMT"/>
              </a:rPr>
              <a:t>şa</a:t>
            </a:r>
            <a:r>
              <a:rPr lang="en-US" dirty="0">
                <a:latin typeface="Times New Roman"/>
                <a:ea typeface="TimesNewRomanPS-BoldMT"/>
              </a:rPr>
              <a:t> </a:t>
            </a:r>
            <a:r>
              <a:rPr lang="en-US" dirty="0" err="1">
                <a:latin typeface="Times New Roman"/>
                <a:ea typeface="TimesNewRomanPS-BoldMT"/>
              </a:rPr>
              <a:t>onuň</a:t>
            </a:r>
            <a:r>
              <a:rPr lang="en-US" dirty="0">
                <a:latin typeface="Times New Roman"/>
                <a:ea typeface="TimesNewRomanPS-BoldMT"/>
              </a:rPr>
              <a:t> </a:t>
            </a:r>
            <a:r>
              <a:rPr lang="en-US" dirty="0" err="1">
                <a:latin typeface="Times New Roman"/>
                <a:ea typeface="TimesNewRomanPS-BoldMT"/>
              </a:rPr>
              <a:t>ýanynda</a:t>
            </a:r>
            <a:r>
              <a:rPr lang="en-US" dirty="0">
                <a:latin typeface="Times New Roman"/>
                <a:ea typeface="TimesNewRomanPS-BoldMT"/>
              </a:rPr>
              <a:t> </a:t>
            </a:r>
            <a:r>
              <a:rPr lang="en-US" dirty="0" err="1">
                <a:latin typeface="Times New Roman"/>
                <a:ea typeface="TimesNewRomanPS-BoldMT"/>
              </a:rPr>
              <a:t>ekeni</a:t>
            </a:r>
            <a:r>
              <a:rPr lang="en-US" dirty="0">
                <a:latin typeface="Times New Roman"/>
                <a:ea typeface="TimesNewRomanPS-BoldMT"/>
              </a:rPr>
              <a:t>. Mälik </a:t>
            </a:r>
            <a:r>
              <a:rPr lang="en-US" dirty="0" err="1">
                <a:latin typeface="Times New Roman"/>
                <a:ea typeface="TimesNewRomanPS-BoldMT"/>
              </a:rPr>
              <a:t>şa</a:t>
            </a:r>
            <a:r>
              <a:rPr lang="en-US" dirty="0">
                <a:latin typeface="Times New Roman"/>
                <a:ea typeface="TimesNewRomanPS-BoldMT"/>
              </a:rPr>
              <a:t> (1072 - 1092 ý.) </a:t>
            </a:r>
            <a:r>
              <a:rPr lang="en-US" dirty="0" err="1">
                <a:latin typeface="Times New Roman"/>
                <a:ea typeface="TimesNewRomanPS-BoldMT"/>
              </a:rPr>
              <a:t>sotan</a:t>
            </a:r>
            <a:r>
              <a:rPr lang="en-US" dirty="0">
                <a:latin typeface="Times New Roman"/>
                <a:ea typeface="TimesNewRomanPS-BoldMT"/>
              </a:rPr>
              <a:t> </a:t>
            </a:r>
            <a:r>
              <a:rPr lang="en-US" dirty="0" err="1">
                <a:latin typeface="Times New Roman"/>
                <a:ea typeface="TimesNewRomanPS-BoldMT"/>
              </a:rPr>
              <a:t>diýlip</a:t>
            </a:r>
            <a:r>
              <a:rPr lang="en-US" dirty="0">
                <a:latin typeface="Times New Roman"/>
                <a:ea typeface="TimesNewRomanPS-BoldMT"/>
              </a:rPr>
              <a:t> </a:t>
            </a:r>
            <a:r>
              <a:rPr lang="en-US" dirty="0" err="1">
                <a:latin typeface="Times New Roman"/>
                <a:ea typeface="TimesNewRomanPS-BoldMT"/>
              </a:rPr>
              <a:t>yglan</a:t>
            </a:r>
            <a:r>
              <a:rPr lang="en-US" dirty="0">
                <a:latin typeface="Times New Roman"/>
                <a:ea typeface="TimesNewRomanPS-BoldMT"/>
              </a:rPr>
              <a:t> </a:t>
            </a:r>
            <a:r>
              <a:rPr lang="en-US" dirty="0" err="1">
                <a:latin typeface="Times New Roman"/>
                <a:ea typeface="TimesNewRomanPS-BoldMT"/>
              </a:rPr>
              <a:t>edilýär</a:t>
            </a:r>
            <a:r>
              <a:rPr lang="en-US" dirty="0">
                <a:latin typeface="Times New Roman"/>
                <a:ea typeface="TimesNewRomanPS-BoldMT"/>
              </a:rPr>
              <a:t>. </a:t>
            </a:r>
            <a:r>
              <a:rPr lang="en-US" dirty="0" err="1">
                <a:latin typeface="Times New Roman"/>
                <a:ea typeface="TimesNewRomanPS-BoldMT"/>
              </a:rPr>
              <a:t>Bagdada</a:t>
            </a:r>
            <a:r>
              <a:rPr lang="en-US" dirty="0">
                <a:latin typeface="Times New Roman"/>
                <a:ea typeface="TimesNewRomanPS-BoldMT"/>
              </a:rPr>
              <a:t> </a:t>
            </a:r>
            <a:r>
              <a:rPr lang="en-US" dirty="0" err="1">
                <a:latin typeface="Times New Roman"/>
                <a:ea typeface="TimesNewRomanPS-BoldMT"/>
              </a:rPr>
              <a:t>habar</a:t>
            </a:r>
            <a:r>
              <a:rPr lang="en-US" dirty="0">
                <a:latin typeface="Times New Roman"/>
                <a:ea typeface="TimesNewRomanPS-BoldMT"/>
              </a:rPr>
              <a:t> </a:t>
            </a:r>
            <a:r>
              <a:rPr lang="en-US" dirty="0" err="1">
                <a:latin typeface="Times New Roman"/>
                <a:ea typeface="TimesNewRomanPS-BoldMT"/>
              </a:rPr>
              <a:t>ýollanylyp</a:t>
            </a:r>
            <a:r>
              <a:rPr lang="en-US" dirty="0">
                <a:latin typeface="Times New Roman"/>
                <a:ea typeface="TimesNewRomanPS-BoldMT"/>
              </a:rPr>
              <a:t>,  </a:t>
            </a:r>
            <a:r>
              <a:rPr lang="en-US" dirty="0" err="1">
                <a:latin typeface="Times New Roman"/>
                <a:ea typeface="TimesNewRomanPS-BoldMT"/>
              </a:rPr>
              <a:t>halyf</a:t>
            </a:r>
            <a:r>
              <a:rPr lang="en-US" dirty="0">
                <a:latin typeface="Times New Roman"/>
                <a:ea typeface="TimesNewRomanPS-BoldMT"/>
              </a:rPr>
              <a:t> </a:t>
            </a:r>
            <a:r>
              <a:rPr lang="en-US" dirty="0" err="1">
                <a:latin typeface="Times New Roman"/>
                <a:ea typeface="TimesNewRomanPS-BoldMT"/>
              </a:rPr>
              <a:t>tarapyndan</a:t>
            </a:r>
            <a:r>
              <a:rPr lang="en-US" dirty="0">
                <a:latin typeface="Times New Roman"/>
                <a:ea typeface="TimesNewRomanPSMT"/>
              </a:rPr>
              <a:t> </a:t>
            </a:r>
            <a:r>
              <a:rPr lang="en-US" dirty="0">
                <a:latin typeface="Times New Roman"/>
                <a:ea typeface="TimesNewRomanPS-BoldMT"/>
              </a:rPr>
              <a:t>Mälik </a:t>
            </a:r>
            <a:r>
              <a:rPr lang="en-US" dirty="0" err="1">
                <a:latin typeface="Times New Roman"/>
                <a:ea typeface="TimesNewRomanPS-BoldMT"/>
              </a:rPr>
              <a:t>şanyň</a:t>
            </a:r>
            <a:r>
              <a:rPr lang="en-US" dirty="0">
                <a:latin typeface="Times New Roman"/>
                <a:ea typeface="TimesNewRomanPS-BoldMT"/>
              </a:rPr>
              <a:t> </a:t>
            </a:r>
            <a:r>
              <a:rPr lang="en-US" dirty="0" err="1">
                <a:latin typeface="Times New Roman"/>
                <a:ea typeface="TimesNewRomanPS-BoldMT"/>
              </a:rPr>
              <a:t>soltanlygy</a:t>
            </a:r>
            <a:r>
              <a:rPr lang="en-US" dirty="0">
                <a:latin typeface="Times New Roman"/>
                <a:ea typeface="TimesNewRomanPS-BoldMT"/>
              </a:rPr>
              <a:t> </a:t>
            </a:r>
            <a:r>
              <a:rPr lang="en-US" dirty="0" err="1">
                <a:latin typeface="Times New Roman"/>
                <a:ea typeface="TimesNewRomanPS-BoldMT"/>
              </a:rPr>
              <a:t>ykrar</a:t>
            </a:r>
            <a:r>
              <a:rPr lang="en-US" dirty="0">
                <a:latin typeface="Times New Roman"/>
                <a:ea typeface="TimesNewRomanPS-BoldMT"/>
              </a:rPr>
              <a:t> </a:t>
            </a:r>
            <a:r>
              <a:rPr lang="en-US" dirty="0" err="1">
                <a:latin typeface="Times New Roman"/>
                <a:ea typeface="TimesNewRomanPS-BoldMT"/>
              </a:rPr>
              <a:t>edilýär</a:t>
            </a:r>
            <a:r>
              <a:rPr lang="en-US" dirty="0">
                <a:latin typeface="Times New Roman"/>
                <a:ea typeface="TimesNewRomanPS-BoldMT"/>
              </a:rPr>
              <a:t>. Mälik </a:t>
            </a:r>
            <a:r>
              <a:rPr lang="en-US" dirty="0" err="1">
                <a:latin typeface="Times New Roman"/>
                <a:ea typeface="TimesNewRomanPS-BoldMT"/>
              </a:rPr>
              <a:t>şa</a:t>
            </a:r>
            <a:r>
              <a:rPr lang="en-US" dirty="0">
                <a:latin typeface="Times New Roman"/>
                <a:ea typeface="TimesNewRomanPS-BoldMT"/>
              </a:rPr>
              <a:t> </a:t>
            </a:r>
            <a:r>
              <a:rPr lang="en-US" dirty="0" err="1">
                <a:latin typeface="Times New Roman"/>
                <a:ea typeface="TimesNewRomanPS-BoldMT"/>
              </a:rPr>
              <a:t>soltan</a:t>
            </a:r>
            <a:r>
              <a:rPr lang="en-US" dirty="0">
                <a:latin typeface="Times New Roman"/>
                <a:ea typeface="TimesNewRomanPS-BoldMT"/>
              </a:rPr>
              <a:t> </a:t>
            </a:r>
            <a:r>
              <a:rPr lang="en-US" dirty="0" err="1">
                <a:latin typeface="Times New Roman"/>
                <a:ea typeface="TimesNewRomanPS-BoldMT"/>
              </a:rPr>
              <a:t>bolanyndan</a:t>
            </a:r>
            <a:r>
              <a:rPr lang="en-US" dirty="0">
                <a:latin typeface="Times New Roman"/>
                <a:ea typeface="TimesNewRomanPSMT"/>
              </a:rPr>
              <a:t> </a:t>
            </a:r>
            <a:r>
              <a:rPr lang="en-US" dirty="0" err="1">
                <a:latin typeface="Times New Roman"/>
                <a:ea typeface="TimesNewRomanPS-BoldMT"/>
              </a:rPr>
              <a:t>soň</a:t>
            </a:r>
            <a:r>
              <a:rPr lang="en-US" dirty="0">
                <a:latin typeface="Times New Roman"/>
                <a:ea typeface="TimesNewRomanPS-BoldMT"/>
              </a:rPr>
              <a:t>, </a:t>
            </a:r>
            <a:r>
              <a:rPr lang="en-US" dirty="0" err="1">
                <a:latin typeface="Times New Roman"/>
                <a:ea typeface="TimesNewRomanPS-BoldMT"/>
              </a:rPr>
              <a:t>imperiýanyň</a:t>
            </a:r>
            <a:r>
              <a:rPr lang="en-US" dirty="0">
                <a:latin typeface="Times New Roman"/>
                <a:ea typeface="TimesNewRomanPS-BoldMT"/>
              </a:rPr>
              <a:t> </a:t>
            </a:r>
            <a:r>
              <a:rPr lang="en-US" dirty="0" err="1">
                <a:latin typeface="Times New Roman"/>
                <a:ea typeface="TimesNewRomanPS-BoldMT"/>
              </a:rPr>
              <a:t>paýtagtyny</a:t>
            </a:r>
            <a:r>
              <a:rPr lang="en-US" dirty="0">
                <a:latin typeface="Times New Roman"/>
                <a:ea typeface="TimesNewRomanPS-BoldMT"/>
              </a:rPr>
              <a:t> </a:t>
            </a:r>
            <a:r>
              <a:rPr lang="en-US" dirty="0" err="1">
                <a:latin typeface="Times New Roman"/>
                <a:ea typeface="TimesNewRomanPS-BoldMT"/>
              </a:rPr>
              <a:t>Yspyhana</a:t>
            </a:r>
            <a:r>
              <a:rPr lang="en-US" dirty="0">
                <a:latin typeface="Times New Roman"/>
                <a:ea typeface="TimesNewRomanPS-BoldMT"/>
              </a:rPr>
              <a:t> </a:t>
            </a:r>
            <a:r>
              <a:rPr lang="en-US" dirty="0" err="1">
                <a:latin typeface="Times New Roman"/>
                <a:ea typeface="TimesNewRomanPS-BoldMT"/>
              </a:rPr>
              <a:t>geçiryär</a:t>
            </a:r>
            <a:r>
              <a:rPr lang="en-US" dirty="0">
                <a:latin typeface="Times New Roman"/>
                <a:ea typeface="TimesNewRomanPS-BoldMT"/>
              </a:rPr>
              <a:t>.</a:t>
            </a:r>
            <a:endParaRPr lang="ru-RU" sz="2000" dirty="0">
              <a:latin typeface="Times New Roman"/>
              <a:ea typeface="Calibri"/>
            </a:endParaRPr>
          </a:p>
          <a:p>
            <a:pPr indent="450215" algn="just">
              <a:lnSpc>
                <a:spcPct val="115000"/>
              </a:lnSpc>
              <a:spcAft>
                <a:spcPts val="600"/>
              </a:spcAft>
            </a:pPr>
            <a:r>
              <a:rPr lang="en-US" dirty="0">
                <a:latin typeface="Times New Roman"/>
                <a:ea typeface="TimesNewRomanPS-BoldMT"/>
              </a:rPr>
              <a:t>Mälik </a:t>
            </a:r>
            <a:r>
              <a:rPr lang="en-US" dirty="0" err="1">
                <a:latin typeface="Times New Roman"/>
                <a:ea typeface="TimesNewRomanPS-BoldMT"/>
              </a:rPr>
              <a:t>şanyň</a:t>
            </a:r>
            <a:r>
              <a:rPr lang="en-US" dirty="0">
                <a:latin typeface="Times New Roman"/>
                <a:ea typeface="TimesNewRomanPS-BoldMT"/>
              </a:rPr>
              <a:t> </a:t>
            </a:r>
            <a:r>
              <a:rPr lang="en-US" dirty="0" err="1">
                <a:latin typeface="Times New Roman"/>
                <a:ea typeface="TimesNewRomanPS-BoldMT"/>
              </a:rPr>
              <a:t>döwründe</a:t>
            </a:r>
            <a:r>
              <a:rPr lang="en-US" dirty="0">
                <a:latin typeface="Times New Roman"/>
                <a:ea typeface="TimesNewRomanPS-BoldMT"/>
              </a:rPr>
              <a:t> </a:t>
            </a:r>
            <a:r>
              <a:rPr lang="en-US" dirty="0" err="1">
                <a:latin typeface="Times New Roman"/>
                <a:ea typeface="TimesNewRomanPS-BoldMT"/>
              </a:rPr>
              <a:t>Beýik</a:t>
            </a:r>
            <a:r>
              <a:rPr lang="en-US" dirty="0">
                <a:latin typeface="Times New Roman"/>
                <a:ea typeface="TimesNewRomanPS-BoldMT"/>
              </a:rPr>
              <a:t> seljuk </a:t>
            </a:r>
            <a:r>
              <a:rPr lang="en-US" dirty="0" err="1">
                <a:latin typeface="Times New Roman"/>
                <a:ea typeface="TimesNewRomanPS-BoldMT"/>
              </a:rPr>
              <a:t>türkmen</a:t>
            </a:r>
            <a:r>
              <a:rPr lang="en-US" dirty="0">
                <a:latin typeface="Times New Roman"/>
                <a:ea typeface="TimesNewRomanPS-BoldMT"/>
              </a:rPr>
              <a:t> </a:t>
            </a:r>
            <a:r>
              <a:rPr lang="en-US" dirty="0" err="1">
                <a:latin typeface="Times New Roman"/>
                <a:ea typeface="TimesNewRomanPS-BoldMT"/>
              </a:rPr>
              <a:t>imperiýasy</a:t>
            </a:r>
            <a:r>
              <a:rPr lang="en-US" dirty="0">
                <a:latin typeface="Times New Roman"/>
                <a:ea typeface="TimesNewRomanPS-BoldMT"/>
              </a:rPr>
              <a:t> </a:t>
            </a:r>
            <a:r>
              <a:rPr lang="en-US" dirty="0" err="1">
                <a:latin typeface="Times New Roman"/>
                <a:ea typeface="TimesNewRomanPS-BoldMT"/>
              </a:rPr>
              <a:t>giňäp</a:t>
            </a:r>
            <a:r>
              <a:rPr lang="en-US" dirty="0">
                <a:latin typeface="Times New Roman"/>
                <a:ea typeface="TimesNewRomanPS-BoldMT"/>
              </a:rPr>
              <a:t>.</a:t>
            </a:r>
            <a:r>
              <a:rPr lang="en-US" dirty="0">
                <a:latin typeface="Times New Roman"/>
                <a:ea typeface="TimesNewRomanPSMT"/>
              </a:rPr>
              <a:t> </a:t>
            </a:r>
            <a:r>
              <a:rPr lang="en-US" dirty="0" err="1">
                <a:latin typeface="Times New Roman"/>
                <a:ea typeface="TimesNewRomanPS-BoldMT"/>
              </a:rPr>
              <a:t>Siriýany</a:t>
            </a:r>
            <a:r>
              <a:rPr lang="en-US" dirty="0">
                <a:latin typeface="Times New Roman"/>
                <a:ea typeface="TimesNewRomanPS-BoldMT"/>
              </a:rPr>
              <a:t> hem </a:t>
            </a:r>
            <a:r>
              <a:rPr lang="en-US" dirty="0" err="1">
                <a:latin typeface="Times New Roman"/>
                <a:ea typeface="TimesNewRomanPS-BoldMT"/>
              </a:rPr>
              <a:t>öz</a:t>
            </a:r>
            <a:r>
              <a:rPr lang="en-US" dirty="0">
                <a:latin typeface="Times New Roman"/>
                <a:ea typeface="TimesNewRomanPS-BoldMT"/>
              </a:rPr>
              <a:t> </a:t>
            </a:r>
            <a:r>
              <a:rPr lang="en-US" dirty="0" err="1">
                <a:latin typeface="Times New Roman"/>
                <a:ea typeface="TimesNewRomanPS-BoldMT"/>
              </a:rPr>
              <a:t>içine</a:t>
            </a:r>
            <a:r>
              <a:rPr lang="en-US" dirty="0">
                <a:latin typeface="Times New Roman"/>
                <a:ea typeface="TimesNewRomanPS-BoldMT"/>
              </a:rPr>
              <a:t> </a:t>
            </a:r>
            <a:r>
              <a:rPr lang="en-US" dirty="0" err="1">
                <a:latin typeface="Times New Roman"/>
                <a:ea typeface="TimesNewRomanPS-BoldMT"/>
              </a:rPr>
              <a:t>alyp</a:t>
            </a:r>
            <a:r>
              <a:rPr lang="en-US" dirty="0">
                <a:latin typeface="Times New Roman"/>
                <a:ea typeface="TimesNewRomanPS-BoldMT"/>
              </a:rPr>
              <a:t>, </a:t>
            </a:r>
            <a:r>
              <a:rPr lang="en-US" dirty="0" err="1">
                <a:latin typeface="Times New Roman"/>
                <a:ea typeface="TimesNewRomanPS-BoldMT"/>
              </a:rPr>
              <a:t>Ýemenden</a:t>
            </a:r>
            <a:r>
              <a:rPr lang="en-US" dirty="0">
                <a:latin typeface="Times New Roman"/>
                <a:ea typeface="TimesNewRomanPS-BoldMT"/>
              </a:rPr>
              <a:t> </a:t>
            </a:r>
            <a:r>
              <a:rPr lang="en-US" dirty="0" err="1">
                <a:latin typeface="Times New Roman"/>
                <a:ea typeface="TimesNewRomanPS-BoldMT"/>
              </a:rPr>
              <a:t>Mermer</a:t>
            </a:r>
            <a:r>
              <a:rPr lang="en-US" dirty="0">
                <a:latin typeface="Times New Roman"/>
                <a:ea typeface="TimesNewRomanPS-BoldMT"/>
              </a:rPr>
              <a:t> </a:t>
            </a:r>
            <a:r>
              <a:rPr lang="en-US" dirty="0" err="1">
                <a:latin typeface="Times New Roman"/>
                <a:ea typeface="TimesNewRomanPS-BoldMT"/>
              </a:rPr>
              <a:t>deňzine</a:t>
            </a:r>
            <a:r>
              <a:rPr lang="en-US" dirty="0">
                <a:latin typeface="Times New Roman"/>
                <a:ea typeface="TimesNewRomanPS-BoldMT"/>
              </a:rPr>
              <a:t> </a:t>
            </a:r>
            <a:r>
              <a:rPr lang="en-US" dirty="0" err="1">
                <a:latin typeface="Times New Roman"/>
                <a:ea typeface="TimesNewRomanPS-BoldMT"/>
              </a:rPr>
              <a:t>çenli</a:t>
            </a:r>
            <a:r>
              <a:rPr lang="en-US" dirty="0">
                <a:latin typeface="Times New Roman"/>
                <a:ea typeface="TimesNewRomanPS-BoldMT"/>
              </a:rPr>
              <a:t> </a:t>
            </a:r>
            <a:r>
              <a:rPr lang="en-US" dirty="0" err="1">
                <a:latin typeface="Times New Roman"/>
                <a:ea typeface="TimesNewRomanPS-BoldMT"/>
              </a:rPr>
              <a:t>aralyk</a:t>
            </a:r>
            <a:r>
              <a:rPr lang="en-US" dirty="0">
                <a:latin typeface="Times New Roman"/>
                <a:ea typeface="TimesNewRomanPS-BoldMT"/>
              </a:rPr>
              <a:t>,</a:t>
            </a:r>
            <a:r>
              <a:rPr lang="en-US" dirty="0">
                <a:latin typeface="Times New Roman"/>
                <a:ea typeface="TimesNewRomanPSMT"/>
              </a:rPr>
              <a:t> </a:t>
            </a:r>
            <a:r>
              <a:rPr lang="en-US" dirty="0" err="1">
                <a:latin typeface="Times New Roman"/>
                <a:ea typeface="TimesNewRomanPS-BoldMT"/>
              </a:rPr>
              <a:t>Kawkaz</a:t>
            </a:r>
            <a:r>
              <a:rPr lang="en-US" dirty="0">
                <a:latin typeface="Times New Roman"/>
                <a:ea typeface="TimesNewRomanPS-BoldMT"/>
              </a:rPr>
              <a:t>, </a:t>
            </a:r>
            <a:r>
              <a:rPr lang="en-US" dirty="0" err="1">
                <a:latin typeface="Times New Roman"/>
                <a:ea typeface="TimesNewRomanPS-BoldMT"/>
              </a:rPr>
              <a:t>Toharystan</a:t>
            </a:r>
            <a:r>
              <a:rPr lang="en-US" dirty="0">
                <a:latin typeface="Times New Roman"/>
                <a:ea typeface="TimesNewRomanPS-BoldMT"/>
              </a:rPr>
              <a:t>, Horezm, </a:t>
            </a:r>
            <a:r>
              <a:rPr lang="en-US" dirty="0" err="1">
                <a:latin typeface="Times New Roman"/>
                <a:ea typeface="TimesNewRomanPS-BoldMT"/>
              </a:rPr>
              <a:t>Horasan</a:t>
            </a:r>
            <a:r>
              <a:rPr lang="en-US" dirty="0">
                <a:latin typeface="Times New Roman"/>
                <a:ea typeface="TimesNewRomanPS-BoldMT"/>
              </a:rPr>
              <a:t>, </a:t>
            </a:r>
            <a:r>
              <a:rPr lang="en-US" dirty="0" err="1">
                <a:latin typeface="Times New Roman"/>
                <a:ea typeface="TimesNewRomanPS-BoldMT"/>
              </a:rPr>
              <a:t>Eýran</a:t>
            </a:r>
            <a:r>
              <a:rPr lang="en-US" dirty="0">
                <a:latin typeface="Times New Roman"/>
                <a:ea typeface="TimesNewRomanPS-BoldMT"/>
              </a:rPr>
              <a:t> </a:t>
            </a:r>
            <a:r>
              <a:rPr lang="en-US" dirty="0" err="1">
                <a:latin typeface="Times New Roman"/>
                <a:ea typeface="TimesNewRomanPS-BoldMT"/>
              </a:rPr>
              <a:t>bu</a:t>
            </a:r>
            <a:r>
              <a:rPr lang="en-US" dirty="0">
                <a:latin typeface="Times New Roman"/>
                <a:ea typeface="TimesNewRomanPS-BoldMT"/>
              </a:rPr>
              <a:t> </a:t>
            </a:r>
            <a:r>
              <a:rPr lang="en-US" dirty="0" err="1">
                <a:latin typeface="Times New Roman"/>
                <a:ea typeface="TimesNewRomanPS-BoldMT"/>
              </a:rPr>
              <a:t>döwletiň</a:t>
            </a:r>
            <a:r>
              <a:rPr lang="en-US" dirty="0">
                <a:latin typeface="Times New Roman"/>
                <a:ea typeface="TimesNewRomanPS-BoldMT"/>
              </a:rPr>
              <a:t> </a:t>
            </a:r>
            <a:r>
              <a:rPr lang="en-US" dirty="0" err="1">
                <a:latin typeface="Times New Roman"/>
                <a:ea typeface="TimesNewRomanPS-BoldMT"/>
              </a:rPr>
              <a:t>düzüminde</a:t>
            </a:r>
            <a:r>
              <a:rPr lang="en-US" dirty="0">
                <a:latin typeface="Times New Roman"/>
                <a:ea typeface="TimesNewRomanPSMT"/>
              </a:rPr>
              <a:t> </a:t>
            </a:r>
            <a:r>
              <a:rPr lang="en-US" dirty="0" err="1">
                <a:latin typeface="Times New Roman"/>
                <a:ea typeface="TimesNewRomanPS-BoldMT"/>
              </a:rPr>
              <a:t>bolupdyr</a:t>
            </a:r>
            <a:r>
              <a:rPr lang="en-US" dirty="0">
                <a:latin typeface="Times New Roman"/>
                <a:ea typeface="TimesNewRomanPS-BoldMT"/>
              </a:rPr>
              <a:t>. </a:t>
            </a:r>
            <a:r>
              <a:rPr lang="en-US" dirty="0" err="1">
                <a:latin typeface="Times New Roman"/>
                <a:ea typeface="TimesNewRomanPS-BoldMT"/>
              </a:rPr>
              <a:t>Wizantiýa</a:t>
            </a:r>
            <a:r>
              <a:rPr lang="en-US" dirty="0">
                <a:latin typeface="Times New Roman"/>
                <a:ea typeface="TimesNewRomanPS-BoldMT"/>
              </a:rPr>
              <a:t> </a:t>
            </a:r>
            <a:r>
              <a:rPr lang="en-US" dirty="0" err="1">
                <a:latin typeface="Times New Roman"/>
                <a:ea typeface="TimesNewRomanPS-BoldMT"/>
              </a:rPr>
              <a:t>hökümdarlary</a:t>
            </a:r>
            <a:r>
              <a:rPr lang="en-US" dirty="0">
                <a:latin typeface="Times New Roman"/>
                <a:ea typeface="TimesNewRomanPS-BoldMT"/>
              </a:rPr>
              <a:t> </a:t>
            </a:r>
            <a:r>
              <a:rPr lang="en-US" dirty="0" err="1">
                <a:latin typeface="Times New Roman"/>
                <a:ea typeface="TimesNewRomanPS-BoldMT"/>
              </a:rPr>
              <a:t>oňa</a:t>
            </a:r>
            <a:r>
              <a:rPr lang="en-US" dirty="0">
                <a:latin typeface="Times New Roman"/>
                <a:ea typeface="TimesNewRomanPS-BoldMT"/>
              </a:rPr>
              <a:t> </a:t>
            </a:r>
            <a:r>
              <a:rPr lang="en-US" dirty="0" err="1">
                <a:latin typeface="Times New Roman"/>
                <a:ea typeface="TimesNewRomanPS-BoldMT"/>
              </a:rPr>
              <a:t>salgyt</a:t>
            </a:r>
            <a:r>
              <a:rPr lang="en-US" dirty="0">
                <a:latin typeface="Times New Roman"/>
                <a:ea typeface="TimesNewRomanPS-BoldMT"/>
              </a:rPr>
              <a:t> </a:t>
            </a:r>
            <a:r>
              <a:rPr lang="en-US" dirty="0" err="1">
                <a:latin typeface="Times New Roman"/>
                <a:ea typeface="TimesNewRomanPS-BoldMT"/>
              </a:rPr>
              <a:t>töläpdirler</a:t>
            </a:r>
            <a:r>
              <a:rPr lang="en-US" dirty="0">
                <a:latin typeface="Times New Roman"/>
                <a:ea typeface="TimesNewRomanPS-BoldMT"/>
              </a:rPr>
              <a:t>.</a:t>
            </a:r>
            <a:endParaRPr lang="ru-RU" sz="2000" dirty="0">
              <a:latin typeface="Times New Roman"/>
              <a:ea typeface="Calibri"/>
            </a:endParaRPr>
          </a:p>
          <a:p>
            <a:endParaRPr lang="ru-RU" dirty="0"/>
          </a:p>
        </p:txBody>
      </p:sp>
      <p:sp>
        <p:nvSpPr>
          <p:cNvPr id="4" name="TextBox 3"/>
          <p:cNvSpPr txBox="1"/>
          <p:nvPr/>
        </p:nvSpPr>
        <p:spPr>
          <a:xfrm>
            <a:off x="5107709" y="517236"/>
            <a:ext cx="184731" cy="369332"/>
          </a:xfrm>
          <a:prstGeom prst="rect">
            <a:avLst/>
          </a:prstGeom>
          <a:noFill/>
        </p:spPr>
        <p:txBody>
          <a:bodyPr wrap="none" rtlCol="0">
            <a:spAutoFit/>
          </a:bodyPr>
          <a:lstStyle/>
          <a:p>
            <a:endParaRPr lang="ru-RU" dirty="0"/>
          </a:p>
        </p:txBody>
      </p:sp>
      <p:sp>
        <p:nvSpPr>
          <p:cNvPr id="5" name="TextBox 4"/>
          <p:cNvSpPr txBox="1"/>
          <p:nvPr/>
        </p:nvSpPr>
        <p:spPr>
          <a:xfrm>
            <a:off x="2549237" y="387927"/>
            <a:ext cx="4922982" cy="1077218"/>
          </a:xfrm>
          <a:prstGeom prst="rect">
            <a:avLst/>
          </a:prstGeom>
          <a:noFill/>
        </p:spPr>
        <p:txBody>
          <a:bodyPr wrap="square" rtlCol="0">
            <a:spAutoFit/>
          </a:bodyPr>
          <a:lstStyle/>
          <a:p>
            <a:r>
              <a:rPr lang="tk-TM" sz="3200" dirty="0"/>
              <a:t>Mälik şanyň döwründe döwletiň dolandyrylyşy</a:t>
            </a:r>
            <a:r>
              <a:rPr lang="tk-TM" dirty="0"/>
              <a:t>.</a:t>
            </a:r>
            <a:endParaRPr lang="tk-TM" dirty="0" smtClean="0"/>
          </a:p>
        </p:txBody>
      </p:sp>
    </p:spTree>
    <p:extLst>
      <p:ext uri="{BB962C8B-B14F-4D97-AF65-F5344CB8AC3E}">
        <p14:creationId xmlns:p14="http://schemas.microsoft.com/office/powerpoint/2010/main" val="332626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44550" y="171162"/>
            <a:ext cx="10515600" cy="701675"/>
          </a:xfrm>
        </p:spPr>
        <p:txBody>
          <a:bodyPr>
            <a:normAutofit fontScale="90000"/>
          </a:bodyPr>
          <a:lstStyle/>
          <a:p>
            <a:r>
              <a:rPr lang="en-US" sz="3600" b="1" dirty="0">
                <a:solidFill>
                  <a:prstClr val="white"/>
                </a:solidFill>
                <a:latin typeface="Calibri"/>
                <a:ea typeface="TimesNewRomanPS-BoldMT"/>
              </a:rPr>
              <a:t>Mälik </a:t>
            </a:r>
            <a:r>
              <a:rPr lang="en-US" sz="3600" b="1" dirty="0" err="1">
                <a:solidFill>
                  <a:prstClr val="white"/>
                </a:solidFill>
                <a:latin typeface="Calibri"/>
                <a:ea typeface="TimesNewRomanPS-BoldMT"/>
              </a:rPr>
              <a:t>şanyň</a:t>
            </a:r>
            <a:r>
              <a:rPr lang="en-US" sz="3600" b="1" dirty="0">
                <a:solidFill>
                  <a:prstClr val="white"/>
                </a:solidFill>
                <a:latin typeface="Calibri"/>
                <a:ea typeface="TimesNewRomanPS-BoldMT"/>
              </a:rPr>
              <a:t> </a:t>
            </a:r>
            <a:r>
              <a:rPr lang="en-US" sz="3600" b="1" dirty="0" err="1">
                <a:solidFill>
                  <a:prstClr val="white"/>
                </a:solidFill>
                <a:latin typeface="Calibri"/>
                <a:ea typeface="TimesNewRomanPS-BoldMT"/>
              </a:rPr>
              <a:t>döwründe</a:t>
            </a:r>
            <a:r>
              <a:rPr lang="en-US" sz="3600" b="1" dirty="0">
                <a:solidFill>
                  <a:prstClr val="white"/>
                </a:solidFill>
                <a:latin typeface="Calibri"/>
                <a:ea typeface="TimesNewRomanPS-BoldMT"/>
              </a:rPr>
              <a:t> </a:t>
            </a:r>
            <a:r>
              <a:rPr lang="en-US" sz="3600" b="1" dirty="0" err="1">
                <a:solidFill>
                  <a:prstClr val="white"/>
                </a:solidFill>
                <a:latin typeface="Calibri"/>
                <a:ea typeface="TimesNewRomanPS-BoldMT"/>
              </a:rPr>
              <a:t>döwletiň</a:t>
            </a:r>
            <a:r>
              <a:rPr lang="en-US" sz="3600" b="1" dirty="0">
                <a:solidFill>
                  <a:prstClr val="white"/>
                </a:solidFill>
                <a:latin typeface="Calibri"/>
                <a:ea typeface="TimesNewRomanPS-BoldMT"/>
              </a:rPr>
              <a:t> </a:t>
            </a:r>
            <a:r>
              <a:rPr lang="en-US" sz="3600" b="1" dirty="0" err="1">
                <a:solidFill>
                  <a:prstClr val="white"/>
                </a:solidFill>
                <a:latin typeface="Calibri"/>
                <a:ea typeface="TimesNewRomanPS-BoldMT"/>
              </a:rPr>
              <a:t>dolandyrylyşy</a:t>
            </a:r>
            <a:r>
              <a:rPr lang="en-US" sz="3600" dirty="0">
                <a:solidFill>
                  <a:prstClr val="white"/>
                </a:solidFill>
                <a:latin typeface="Calibri"/>
                <a:ea typeface="TimesNewRomanPS-BoldMT"/>
              </a:rPr>
              <a:t>.</a:t>
            </a:r>
            <a:endParaRPr lang="ru-RU" dirty="0"/>
          </a:p>
        </p:txBody>
      </p:sp>
      <p:sp>
        <p:nvSpPr>
          <p:cNvPr id="3" name="Объект 2"/>
          <p:cNvSpPr>
            <a:spLocks noGrp="1"/>
          </p:cNvSpPr>
          <p:nvPr>
            <p:ph idx="1"/>
          </p:nvPr>
        </p:nvSpPr>
        <p:spPr>
          <a:xfrm>
            <a:off x="277092" y="900545"/>
            <a:ext cx="8880764" cy="5666510"/>
          </a:xfrm>
        </p:spPr>
        <p:txBody>
          <a:bodyPr>
            <a:normAutofit/>
          </a:bodyPr>
          <a:lstStyle/>
          <a:p>
            <a:pPr marL="685800" indent="-457200" algn="just">
              <a:lnSpc>
                <a:spcPct val="115000"/>
              </a:lnSpc>
              <a:spcAft>
                <a:spcPts val="600"/>
              </a:spcAft>
              <a:buFont typeface="Wingdings" pitchFamily="2" charset="2"/>
              <a:buChar char="v"/>
            </a:pPr>
            <a:r>
              <a:rPr lang="en-US" dirty="0">
                <a:solidFill>
                  <a:schemeClr val="bg1"/>
                </a:solidFill>
                <a:ea typeface="TimesNewRomanPS-BoldMT"/>
              </a:rPr>
              <a:t>Mälik </a:t>
            </a:r>
            <a:r>
              <a:rPr lang="en-US" dirty="0" err="1">
                <a:solidFill>
                  <a:schemeClr val="bg1"/>
                </a:solidFill>
                <a:ea typeface="TimesNewRomanPS-BoldMT"/>
              </a:rPr>
              <a:t>şanyň</a:t>
            </a:r>
            <a:r>
              <a:rPr lang="en-US" dirty="0">
                <a:solidFill>
                  <a:schemeClr val="bg1"/>
                </a:solidFill>
                <a:ea typeface="TimesNewRomanPS-BoldMT"/>
              </a:rPr>
              <a:t> </a:t>
            </a:r>
            <a:r>
              <a:rPr lang="en-US" dirty="0" err="1">
                <a:solidFill>
                  <a:schemeClr val="bg1"/>
                </a:solidFill>
                <a:ea typeface="TimesNewRomanPS-BoldMT"/>
              </a:rPr>
              <a:t>döwründe</a:t>
            </a:r>
            <a:r>
              <a:rPr lang="en-US" dirty="0">
                <a:solidFill>
                  <a:schemeClr val="bg1"/>
                </a:solidFill>
                <a:ea typeface="TimesNewRomanPS-BoldMT"/>
              </a:rPr>
              <a:t> </a:t>
            </a:r>
            <a:r>
              <a:rPr lang="en-US" dirty="0" err="1">
                <a:solidFill>
                  <a:schemeClr val="bg1"/>
                </a:solidFill>
                <a:ea typeface="TimesNewRomanPS-BoldMT"/>
              </a:rPr>
              <a:t>Beýik</a:t>
            </a:r>
            <a:r>
              <a:rPr lang="en-US" dirty="0">
                <a:solidFill>
                  <a:schemeClr val="bg1"/>
                </a:solidFill>
                <a:ea typeface="TimesNewRomanPS-BoldMT"/>
              </a:rPr>
              <a:t> seljuk </a:t>
            </a:r>
            <a:r>
              <a:rPr lang="en-US" dirty="0" err="1">
                <a:solidFill>
                  <a:schemeClr val="bg1"/>
                </a:solidFill>
                <a:ea typeface="TimesNewRomanPS-BoldMT"/>
              </a:rPr>
              <a:t>türkmen</a:t>
            </a:r>
            <a:r>
              <a:rPr lang="en-US" dirty="0">
                <a:solidFill>
                  <a:schemeClr val="bg1"/>
                </a:solidFill>
                <a:ea typeface="TimesNewRomanPS-BoldMT"/>
              </a:rPr>
              <a:t> </a:t>
            </a:r>
            <a:r>
              <a:rPr lang="en-US" dirty="0" err="1">
                <a:solidFill>
                  <a:schemeClr val="bg1"/>
                </a:solidFill>
                <a:ea typeface="TimesNewRomanPS-BoldMT"/>
              </a:rPr>
              <a:t>imperiýasynyň</a:t>
            </a:r>
            <a:r>
              <a:rPr lang="en-US" dirty="0">
                <a:solidFill>
                  <a:schemeClr val="bg1"/>
                </a:solidFill>
                <a:ea typeface="TimesNewRomanPSMT"/>
              </a:rPr>
              <a:t> </a:t>
            </a:r>
            <a:r>
              <a:rPr lang="en-US" dirty="0" err="1">
                <a:solidFill>
                  <a:schemeClr val="bg1"/>
                </a:solidFill>
                <a:ea typeface="TimesNewRomanPS-BoldMT"/>
              </a:rPr>
              <a:t>hemme</a:t>
            </a:r>
            <a:r>
              <a:rPr lang="en-US" dirty="0">
                <a:solidFill>
                  <a:schemeClr val="bg1"/>
                </a:solidFill>
                <a:ea typeface="TimesNewRomanPS-BoldMT"/>
              </a:rPr>
              <a:t> </a:t>
            </a:r>
            <a:r>
              <a:rPr lang="en-US" dirty="0" err="1">
                <a:solidFill>
                  <a:schemeClr val="bg1"/>
                </a:solidFill>
                <a:ea typeface="TimesNewRomanPS-BoldMT"/>
              </a:rPr>
              <a:t>ýerlerinde</a:t>
            </a:r>
            <a:r>
              <a:rPr lang="en-US" dirty="0">
                <a:solidFill>
                  <a:schemeClr val="bg1"/>
                </a:solidFill>
                <a:ea typeface="TimesNewRomanPS-BoldMT"/>
              </a:rPr>
              <a:t> </a:t>
            </a:r>
            <a:r>
              <a:rPr lang="en-US" dirty="0" err="1">
                <a:solidFill>
                  <a:schemeClr val="bg1"/>
                </a:solidFill>
                <a:ea typeface="TimesNewRomanPS-BoldMT"/>
              </a:rPr>
              <a:t>diýen</a:t>
            </a:r>
            <a:r>
              <a:rPr lang="en-US" dirty="0">
                <a:solidFill>
                  <a:schemeClr val="bg1"/>
                </a:solidFill>
                <a:ea typeface="TimesNewRomanPS-BoldMT"/>
              </a:rPr>
              <a:t> </a:t>
            </a:r>
            <a:r>
              <a:rPr lang="en-US" dirty="0" err="1">
                <a:solidFill>
                  <a:schemeClr val="bg1"/>
                </a:solidFill>
                <a:ea typeface="TimesNewRomanPS-BoldMT"/>
              </a:rPr>
              <a:t>ýaly</a:t>
            </a:r>
            <a:r>
              <a:rPr lang="en-US" dirty="0">
                <a:solidFill>
                  <a:schemeClr val="bg1"/>
                </a:solidFill>
                <a:ea typeface="TimesNewRomanPS-BoldMT"/>
              </a:rPr>
              <a:t> </a:t>
            </a:r>
            <a:r>
              <a:rPr lang="en-US" dirty="0" err="1">
                <a:solidFill>
                  <a:schemeClr val="bg1"/>
                </a:solidFill>
                <a:ea typeface="TimesNewRomanPS-BoldMT"/>
              </a:rPr>
              <a:t>söwda-satyk</a:t>
            </a:r>
            <a:r>
              <a:rPr lang="en-US" dirty="0">
                <a:solidFill>
                  <a:schemeClr val="bg1"/>
                </a:solidFill>
                <a:ea typeface="TimesNewRomanPS-BoldMT"/>
              </a:rPr>
              <a:t> </a:t>
            </a:r>
            <a:r>
              <a:rPr lang="en-US" dirty="0" err="1">
                <a:solidFill>
                  <a:schemeClr val="bg1"/>
                </a:solidFill>
                <a:ea typeface="TimesNewRomanPS-BoldMT"/>
              </a:rPr>
              <a:t>güýçlenipdir</a:t>
            </a:r>
            <a:r>
              <a:rPr lang="en-US" dirty="0">
                <a:solidFill>
                  <a:schemeClr val="bg1"/>
                </a:solidFill>
                <a:ea typeface="TimesNewRomanPS-BoldMT"/>
              </a:rPr>
              <a:t>. </a:t>
            </a:r>
            <a:endParaRPr lang="tk-TM" dirty="0" smtClean="0">
              <a:solidFill>
                <a:schemeClr val="bg1"/>
              </a:solidFill>
              <a:ea typeface="TimesNewRomanPS-BoldMT"/>
            </a:endParaRPr>
          </a:p>
          <a:p>
            <a:pPr marL="685800" indent="-457200" algn="just">
              <a:lnSpc>
                <a:spcPct val="115000"/>
              </a:lnSpc>
              <a:spcAft>
                <a:spcPts val="600"/>
              </a:spcAft>
              <a:buFont typeface="Wingdings" pitchFamily="2" charset="2"/>
              <a:buChar char="v"/>
            </a:pPr>
            <a:r>
              <a:rPr lang="en-US" dirty="0" err="1" smtClean="0">
                <a:solidFill>
                  <a:schemeClr val="bg1"/>
                </a:solidFill>
                <a:ea typeface="TimesNewRomanPS-BoldMT"/>
              </a:rPr>
              <a:t>Beýik</a:t>
            </a:r>
            <a:r>
              <a:rPr lang="en-US" dirty="0" smtClean="0">
                <a:solidFill>
                  <a:schemeClr val="bg1"/>
                </a:solidFill>
                <a:ea typeface="TimesNewRomanPS-BoldMT"/>
              </a:rPr>
              <a:t> </a:t>
            </a:r>
            <a:r>
              <a:rPr lang="en-US" dirty="0" err="1">
                <a:solidFill>
                  <a:schemeClr val="bg1"/>
                </a:solidFill>
                <a:ea typeface="TimesNewRomanPS-BoldMT"/>
              </a:rPr>
              <a:t>Ýüpek</a:t>
            </a:r>
            <a:r>
              <a:rPr lang="en-US" dirty="0">
                <a:solidFill>
                  <a:schemeClr val="bg1"/>
                </a:solidFill>
                <a:ea typeface="TimesNewRomanPSMT"/>
              </a:rPr>
              <a:t> </a:t>
            </a:r>
            <a:r>
              <a:rPr lang="en-US" dirty="0" err="1">
                <a:solidFill>
                  <a:schemeClr val="bg1"/>
                </a:solidFill>
                <a:ea typeface="TimesNewRomanPS-BoldMT"/>
              </a:rPr>
              <a:t>ýolunyň</a:t>
            </a:r>
            <a:r>
              <a:rPr lang="en-US" dirty="0">
                <a:solidFill>
                  <a:schemeClr val="bg1"/>
                </a:solidFill>
                <a:ea typeface="TimesNewRomanPS-BoldMT"/>
              </a:rPr>
              <a:t> </a:t>
            </a:r>
            <a:r>
              <a:rPr lang="en-US" dirty="0" err="1">
                <a:solidFill>
                  <a:schemeClr val="bg1"/>
                </a:solidFill>
                <a:ea typeface="TimesNewRomanPS-BoldMT"/>
              </a:rPr>
              <a:t>janlanyp</a:t>
            </a:r>
            <a:r>
              <a:rPr lang="en-US" dirty="0">
                <a:solidFill>
                  <a:schemeClr val="bg1"/>
                </a:solidFill>
                <a:ea typeface="TimesNewRomanPS-BoldMT"/>
              </a:rPr>
              <a:t>, </a:t>
            </a:r>
            <a:r>
              <a:rPr lang="en-US" dirty="0" err="1">
                <a:solidFill>
                  <a:schemeClr val="bg1"/>
                </a:solidFill>
                <a:ea typeface="TimesNewRomanPS-BoldMT"/>
              </a:rPr>
              <a:t>ýokary</a:t>
            </a:r>
            <a:r>
              <a:rPr lang="en-US" dirty="0">
                <a:solidFill>
                  <a:schemeClr val="bg1"/>
                </a:solidFill>
                <a:ea typeface="TimesNewRomanPS-BoldMT"/>
              </a:rPr>
              <a:t> </a:t>
            </a:r>
            <a:r>
              <a:rPr lang="en-US" dirty="0" err="1">
                <a:solidFill>
                  <a:schemeClr val="bg1"/>
                </a:solidFill>
                <a:ea typeface="TimesNewRomanPS-BoldMT"/>
              </a:rPr>
              <a:t>derejede</a:t>
            </a:r>
            <a:r>
              <a:rPr lang="en-US" dirty="0">
                <a:solidFill>
                  <a:schemeClr val="bg1"/>
                </a:solidFill>
                <a:ea typeface="TimesNewRomanPS-BoldMT"/>
              </a:rPr>
              <a:t> </a:t>
            </a:r>
            <a:r>
              <a:rPr lang="en-US" dirty="0" err="1">
                <a:solidFill>
                  <a:schemeClr val="bg1"/>
                </a:solidFill>
                <a:ea typeface="TimesNewRomanPS-BoldMT"/>
              </a:rPr>
              <a:t>bolandygyny</a:t>
            </a:r>
            <a:r>
              <a:rPr lang="en-US" dirty="0">
                <a:solidFill>
                  <a:schemeClr val="bg1"/>
                </a:solidFill>
                <a:ea typeface="TimesNewRomanPS-BoldMT"/>
              </a:rPr>
              <a:t>, Alp </a:t>
            </a:r>
            <a:r>
              <a:rPr lang="en-US" dirty="0" err="1">
                <a:solidFill>
                  <a:schemeClr val="bg1"/>
                </a:solidFill>
                <a:ea typeface="TimesNewRomanPS-BoldMT"/>
              </a:rPr>
              <a:t>Arslanyň</a:t>
            </a:r>
            <a:r>
              <a:rPr lang="en-US" dirty="0">
                <a:solidFill>
                  <a:schemeClr val="bg1"/>
                </a:solidFill>
                <a:ea typeface="TimesNewRomanPS-BoldMT"/>
              </a:rPr>
              <a:t>, Mälik</a:t>
            </a:r>
            <a:r>
              <a:rPr lang="en-US" dirty="0">
                <a:solidFill>
                  <a:schemeClr val="bg1"/>
                </a:solidFill>
                <a:ea typeface="TimesNewRomanPSMT"/>
              </a:rPr>
              <a:t> </a:t>
            </a:r>
            <a:r>
              <a:rPr lang="en-US" dirty="0" err="1">
                <a:solidFill>
                  <a:schemeClr val="bg1"/>
                </a:solidFill>
                <a:ea typeface="TimesNewRomanPS-BoldMT"/>
              </a:rPr>
              <a:t>şanyň</a:t>
            </a:r>
            <a:r>
              <a:rPr lang="en-US" dirty="0">
                <a:solidFill>
                  <a:schemeClr val="bg1"/>
                </a:solidFill>
                <a:ea typeface="TimesNewRomanPS-BoldMT"/>
              </a:rPr>
              <a:t> </a:t>
            </a:r>
            <a:r>
              <a:rPr lang="en-US" dirty="0" err="1">
                <a:solidFill>
                  <a:schemeClr val="bg1"/>
                </a:solidFill>
                <a:ea typeface="TimesNewRomanPS-BoldMT"/>
              </a:rPr>
              <a:t>atlaryna</a:t>
            </a:r>
            <a:r>
              <a:rPr lang="en-US" dirty="0">
                <a:solidFill>
                  <a:schemeClr val="bg1"/>
                </a:solidFill>
                <a:ea typeface="TimesNewRomanPS-BoldMT"/>
              </a:rPr>
              <a:t> </a:t>
            </a:r>
            <a:r>
              <a:rPr lang="en-US" dirty="0" err="1">
                <a:solidFill>
                  <a:schemeClr val="bg1"/>
                </a:solidFill>
                <a:ea typeface="TimesNewRomanPS-BoldMT"/>
              </a:rPr>
              <a:t>zikgelenen</a:t>
            </a:r>
            <a:r>
              <a:rPr lang="en-US" dirty="0">
                <a:solidFill>
                  <a:schemeClr val="bg1"/>
                </a:solidFill>
                <a:ea typeface="TimesNewRomanPS-BoldMT"/>
              </a:rPr>
              <a:t> </a:t>
            </a:r>
            <a:r>
              <a:rPr lang="en-US" dirty="0" err="1">
                <a:solidFill>
                  <a:schemeClr val="bg1"/>
                </a:solidFill>
                <a:ea typeface="TimesNewRomanPS-BoldMT"/>
              </a:rPr>
              <a:t>altyn</a:t>
            </a:r>
            <a:r>
              <a:rPr lang="en-US" dirty="0">
                <a:solidFill>
                  <a:schemeClr val="bg1"/>
                </a:solidFill>
                <a:ea typeface="TimesNewRomanPS-BoldMT"/>
              </a:rPr>
              <a:t> </a:t>
            </a:r>
            <a:r>
              <a:rPr lang="en-US" dirty="0" err="1">
                <a:solidFill>
                  <a:schemeClr val="bg1"/>
                </a:solidFill>
                <a:ea typeface="TimesNewRomanPS-BoldMT"/>
              </a:rPr>
              <a:t>pullardan</a:t>
            </a:r>
            <a:r>
              <a:rPr lang="en-US" dirty="0">
                <a:solidFill>
                  <a:schemeClr val="bg1"/>
                </a:solidFill>
                <a:ea typeface="TimesNewRomanPS-BoldMT"/>
              </a:rPr>
              <a:t> hem </a:t>
            </a:r>
            <a:r>
              <a:rPr lang="en-US" dirty="0" err="1">
                <a:solidFill>
                  <a:schemeClr val="bg1"/>
                </a:solidFill>
                <a:ea typeface="TimesNewRomanPS-BoldMT"/>
              </a:rPr>
              <a:t>görmek</a:t>
            </a:r>
            <a:r>
              <a:rPr lang="en-US" dirty="0">
                <a:solidFill>
                  <a:schemeClr val="bg1"/>
                </a:solidFill>
                <a:ea typeface="TimesNewRomanPS-BoldMT"/>
              </a:rPr>
              <a:t> </a:t>
            </a:r>
            <a:r>
              <a:rPr lang="en-US" dirty="0" err="1" smtClean="0">
                <a:solidFill>
                  <a:schemeClr val="bg1"/>
                </a:solidFill>
                <a:ea typeface="TimesNewRomanPS-BoldMT"/>
              </a:rPr>
              <a:t>bolýar</a:t>
            </a:r>
            <a:r>
              <a:rPr lang="en-US" dirty="0" smtClean="0">
                <a:solidFill>
                  <a:schemeClr val="bg1"/>
                </a:solidFill>
                <a:ea typeface="TimesNewRomanPS-BoldMT"/>
              </a:rPr>
              <a:t>.</a:t>
            </a:r>
            <a:endParaRPr lang="ru-RU" sz="2000" dirty="0" smtClean="0">
              <a:solidFill>
                <a:schemeClr val="bg1"/>
              </a:solidFill>
              <a:ea typeface="TimesNewRomanPS-BoldMT"/>
            </a:endParaRPr>
          </a:p>
          <a:p>
            <a:pPr marL="685800" indent="-457200" algn="just">
              <a:lnSpc>
                <a:spcPct val="115000"/>
              </a:lnSpc>
              <a:spcAft>
                <a:spcPts val="600"/>
              </a:spcAft>
              <a:buFont typeface="Wingdings" pitchFamily="2" charset="2"/>
              <a:buChar char="v"/>
            </a:pPr>
            <a:r>
              <a:rPr lang="en-US" dirty="0" smtClean="0">
                <a:solidFill>
                  <a:schemeClr val="bg1"/>
                </a:solidFill>
                <a:ea typeface="TimesNewRomanPS-BoldMT"/>
              </a:rPr>
              <a:t>Döwleti </a:t>
            </a:r>
            <a:r>
              <a:rPr lang="en-US" dirty="0" err="1">
                <a:solidFill>
                  <a:schemeClr val="bg1"/>
                </a:solidFill>
                <a:ea typeface="TimesNewRomanPS-BoldMT"/>
              </a:rPr>
              <a:t>edara</a:t>
            </a:r>
            <a:r>
              <a:rPr lang="en-US" dirty="0">
                <a:solidFill>
                  <a:schemeClr val="bg1"/>
                </a:solidFill>
                <a:ea typeface="TimesNewRomanPS-BoldMT"/>
              </a:rPr>
              <a:t> </a:t>
            </a:r>
            <a:r>
              <a:rPr lang="en-US" dirty="0" err="1">
                <a:solidFill>
                  <a:schemeClr val="bg1"/>
                </a:solidFill>
                <a:ea typeface="TimesNewRomanPS-BoldMT"/>
              </a:rPr>
              <a:t>etmek</a:t>
            </a:r>
            <a:r>
              <a:rPr lang="en-US" dirty="0">
                <a:solidFill>
                  <a:schemeClr val="bg1"/>
                </a:solidFill>
                <a:ea typeface="TimesNewRomanPS-BoldMT"/>
              </a:rPr>
              <a:t> </a:t>
            </a:r>
            <a:r>
              <a:rPr lang="en-US" dirty="0" err="1">
                <a:solidFill>
                  <a:schemeClr val="bg1"/>
                </a:solidFill>
                <a:ea typeface="TimesNewRomanPS-BoldMT"/>
              </a:rPr>
              <a:t>üçin</a:t>
            </a:r>
            <a:r>
              <a:rPr lang="en-US" dirty="0">
                <a:solidFill>
                  <a:schemeClr val="bg1"/>
                </a:solidFill>
                <a:ea typeface="TimesNewRomanPS-BoldMT"/>
              </a:rPr>
              <a:t> </a:t>
            </a:r>
            <a:r>
              <a:rPr lang="en-US" dirty="0" err="1">
                <a:solidFill>
                  <a:schemeClr val="bg1"/>
                </a:solidFill>
                <a:ea typeface="TimesNewRomanPS-BoldMT"/>
              </a:rPr>
              <a:t>ýurduň</a:t>
            </a:r>
            <a:r>
              <a:rPr lang="en-US" dirty="0">
                <a:solidFill>
                  <a:schemeClr val="bg1"/>
                </a:solidFill>
                <a:ea typeface="TimesNewRomanPS-BoldMT"/>
              </a:rPr>
              <a:t> </a:t>
            </a:r>
            <a:r>
              <a:rPr lang="en-US" dirty="0" err="1">
                <a:solidFill>
                  <a:schemeClr val="bg1"/>
                </a:solidFill>
                <a:ea typeface="TimesNewRomanPS-BoldMT"/>
              </a:rPr>
              <a:t>dürli</a:t>
            </a:r>
            <a:r>
              <a:rPr lang="en-US" dirty="0">
                <a:solidFill>
                  <a:schemeClr val="bg1"/>
                </a:solidFill>
                <a:ea typeface="TimesNewRomanPS-BoldMT"/>
              </a:rPr>
              <a:t> </a:t>
            </a:r>
            <a:r>
              <a:rPr lang="en-US" dirty="0" err="1">
                <a:solidFill>
                  <a:schemeClr val="bg1"/>
                </a:solidFill>
                <a:ea typeface="TimesNewRomanPS-BoldMT"/>
              </a:rPr>
              <a:t>welaýatlaryna</a:t>
            </a:r>
            <a:r>
              <a:rPr lang="en-US" dirty="0">
                <a:solidFill>
                  <a:schemeClr val="bg1"/>
                </a:solidFill>
                <a:ea typeface="TimesNewRomanPS-BoldMT"/>
              </a:rPr>
              <a:t> </a:t>
            </a:r>
            <a:r>
              <a:rPr lang="en-US" dirty="0" err="1">
                <a:solidFill>
                  <a:schemeClr val="bg1"/>
                </a:solidFill>
                <a:ea typeface="TimesNewRomanPS-BoldMT"/>
              </a:rPr>
              <a:t>häkim</a:t>
            </a:r>
            <a:r>
              <a:rPr lang="en-US" dirty="0">
                <a:solidFill>
                  <a:schemeClr val="bg1"/>
                </a:solidFill>
                <a:ea typeface="TimesNewRomanPS-BoldMT"/>
              </a:rPr>
              <a:t> </a:t>
            </a:r>
            <a:r>
              <a:rPr lang="en-US" dirty="0" err="1">
                <a:solidFill>
                  <a:schemeClr val="bg1"/>
                </a:solidFill>
                <a:ea typeface="TimesNewRomanPS-BoldMT"/>
              </a:rPr>
              <a:t>edip</a:t>
            </a:r>
            <a:r>
              <a:rPr lang="en-US" dirty="0">
                <a:solidFill>
                  <a:schemeClr val="bg1"/>
                </a:solidFill>
                <a:ea typeface="TimesNewRomanPSMT"/>
              </a:rPr>
              <a:t> </a:t>
            </a:r>
            <a:r>
              <a:rPr lang="en-US" dirty="0" err="1">
                <a:solidFill>
                  <a:schemeClr val="bg1"/>
                </a:solidFill>
                <a:ea typeface="TimesNewRomanPS-BoldMT"/>
              </a:rPr>
              <a:t>seljuklaryň</a:t>
            </a:r>
            <a:r>
              <a:rPr lang="en-US" dirty="0">
                <a:solidFill>
                  <a:schemeClr val="bg1"/>
                </a:solidFill>
                <a:ea typeface="TimesNewRomanPS-BoldMT"/>
              </a:rPr>
              <a:t> </a:t>
            </a:r>
            <a:r>
              <a:rPr lang="en-US" dirty="0" err="1">
                <a:solidFill>
                  <a:schemeClr val="bg1"/>
                </a:solidFill>
                <a:ea typeface="TimesNewRomanPS-BoldMT"/>
              </a:rPr>
              <a:t>nesline</a:t>
            </a:r>
            <a:r>
              <a:rPr lang="en-US" dirty="0">
                <a:solidFill>
                  <a:schemeClr val="bg1"/>
                </a:solidFill>
                <a:ea typeface="TimesNewRomanPS-BoldMT"/>
              </a:rPr>
              <a:t> </a:t>
            </a:r>
            <a:r>
              <a:rPr lang="en-US" dirty="0" err="1">
                <a:solidFill>
                  <a:schemeClr val="bg1"/>
                </a:solidFill>
                <a:ea typeface="TimesNewRomanPS-BoldMT"/>
              </a:rPr>
              <a:t>degişli</a:t>
            </a:r>
            <a:r>
              <a:rPr lang="en-US" dirty="0">
                <a:solidFill>
                  <a:schemeClr val="bg1"/>
                </a:solidFill>
                <a:ea typeface="TimesNewRomanPS-BoldMT"/>
              </a:rPr>
              <a:t> </a:t>
            </a:r>
            <a:r>
              <a:rPr lang="en-US" dirty="0" err="1">
                <a:solidFill>
                  <a:schemeClr val="bg1"/>
                </a:solidFill>
                <a:ea typeface="TimesNewRomanPS-BoldMT"/>
              </a:rPr>
              <a:t>wekiller</a:t>
            </a:r>
            <a:r>
              <a:rPr lang="en-US" dirty="0">
                <a:solidFill>
                  <a:schemeClr val="bg1"/>
                </a:solidFill>
                <a:ea typeface="TimesNewRomanPS-BoldMT"/>
              </a:rPr>
              <a:t> </a:t>
            </a:r>
            <a:r>
              <a:rPr lang="en-US" dirty="0" err="1">
                <a:solidFill>
                  <a:schemeClr val="bg1"/>
                </a:solidFill>
                <a:ea typeface="TimesNewRomanPS-BoldMT"/>
              </a:rPr>
              <a:t>ýaş</a:t>
            </a:r>
            <a:r>
              <a:rPr lang="en-US" dirty="0">
                <a:solidFill>
                  <a:schemeClr val="bg1"/>
                </a:solidFill>
                <a:ea typeface="TimesNewRomanPS-BoldMT"/>
              </a:rPr>
              <a:t> </a:t>
            </a:r>
            <a:r>
              <a:rPr lang="en-US" dirty="0" err="1">
                <a:solidFill>
                  <a:schemeClr val="bg1"/>
                </a:solidFill>
                <a:ea typeface="TimesNewRomanPS-BoldMT"/>
              </a:rPr>
              <a:t>basgançagyna</a:t>
            </a:r>
            <a:r>
              <a:rPr lang="en-US" dirty="0">
                <a:solidFill>
                  <a:schemeClr val="bg1"/>
                </a:solidFill>
                <a:ea typeface="TimesNewRomanPS-BoldMT"/>
              </a:rPr>
              <a:t> </a:t>
            </a:r>
            <a:r>
              <a:rPr lang="en-US" dirty="0" err="1">
                <a:solidFill>
                  <a:schemeClr val="bg1"/>
                </a:solidFill>
                <a:ea typeface="TimesNewRomanPS-BoldMT"/>
              </a:rPr>
              <a:t>görä</a:t>
            </a:r>
            <a:r>
              <a:rPr lang="en-US" dirty="0">
                <a:solidFill>
                  <a:schemeClr val="bg1"/>
                </a:solidFill>
                <a:ea typeface="TimesNewRomanPS-BoldMT"/>
              </a:rPr>
              <a:t> </a:t>
            </a:r>
            <a:r>
              <a:rPr lang="en-US" dirty="0" err="1" smtClean="0">
                <a:solidFill>
                  <a:schemeClr val="bg1"/>
                </a:solidFill>
                <a:ea typeface="TimesNewRomanPS-BoldMT"/>
              </a:rPr>
              <a:t>iberilipdir</a:t>
            </a:r>
            <a:r>
              <a:rPr lang="en-US" dirty="0" smtClean="0">
                <a:solidFill>
                  <a:schemeClr val="bg1"/>
                </a:solidFill>
                <a:ea typeface="TimesNewRomanPS-BoldMT"/>
              </a:rPr>
              <a:t>.</a:t>
            </a:r>
            <a:endParaRPr lang="tk-TM" dirty="0" smtClean="0">
              <a:solidFill>
                <a:schemeClr val="bg1"/>
              </a:solidFill>
              <a:ea typeface="TimesNewRomanPS-BoldMT"/>
            </a:endParaRPr>
          </a:p>
          <a:p>
            <a:pPr marL="685800" indent="-457200" algn="just">
              <a:lnSpc>
                <a:spcPct val="115000"/>
              </a:lnSpc>
              <a:spcAft>
                <a:spcPts val="600"/>
              </a:spcAft>
              <a:buFont typeface="Wingdings" pitchFamily="2" charset="2"/>
              <a:buChar char="v"/>
            </a:pPr>
            <a:r>
              <a:rPr lang="en-US" dirty="0" smtClean="0">
                <a:solidFill>
                  <a:schemeClr val="bg1"/>
                </a:solidFill>
                <a:ea typeface="TimesNewRomanPS-BoldMT"/>
              </a:rPr>
              <a:t>Bu </a:t>
            </a:r>
            <a:r>
              <a:rPr lang="en-US" dirty="0" err="1">
                <a:solidFill>
                  <a:schemeClr val="bg1"/>
                </a:solidFill>
                <a:ea typeface="TimesNewRomanPS-BoldMT"/>
              </a:rPr>
              <a:t>dessur</a:t>
            </a:r>
            <a:r>
              <a:rPr lang="en-US" dirty="0">
                <a:solidFill>
                  <a:schemeClr val="bg1"/>
                </a:solidFill>
                <a:ea typeface="TimesNewRomanPS-BoldMT"/>
              </a:rPr>
              <a:t> </a:t>
            </a:r>
            <a:r>
              <a:rPr lang="en-US" dirty="0" err="1">
                <a:solidFill>
                  <a:schemeClr val="bg1"/>
                </a:solidFill>
                <a:ea typeface="TimesNewRomanPS-BoldMT"/>
              </a:rPr>
              <a:t>Oguz</a:t>
            </a:r>
            <a:r>
              <a:rPr lang="en-US" dirty="0">
                <a:solidFill>
                  <a:schemeClr val="bg1"/>
                </a:solidFill>
                <a:ea typeface="TimesNewRomanPS-BoldMT"/>
              </a:rPr>
              <a:t> </a:t>
            </a:r>
            <a:r>
              <a:rPr lang="en-US" dirty="0" err="1">
                <a:solidFill>
                  <a:schemeClr val="bg1"/>
                </a:solidFill>
                <a:ea typeface="TimesNewRomanPS-BoldMT"/>
              </a:rPr>
              <a:t>handan</a:t>
            </a:r>
            <a:r>
              <a:rPr lang="en-US" dirty="0">
                <a:solidFill>
                  <a:schemeClr val="bg1"/>
                </a:solidFill>
                <a:ea typeface="TimesNewRomanPS-BoldMT"/>
              </a:rPr>
              <a:t> </a:t>
            </a:r>
            <a:r>
              <a:rPr lang="en-US" dirty="0" err="1">
                <a:solidFill>
                  <a:schemeClr val="bg1"/>
                </a:solidFill>
                <a:ea typeface="TimesNewRomanPS-BoldMT"/>
              </a:rPr>
              <a:t>gaýdan</a:t>
            </a:r>
            <a:r>
              <a:rPr lang="en-US" dirty="0">
                <a:solidFill>
                  <a:schemeClr val="bg1"/>
                </a:solidFill>
                <a:ea typeface="TimesNewRomanPS-BoldMT"/>
              </a:rPr>
              <a:t> </a:t>
            </a:r>
            <a:r>
              <a:rPr lang="en-US" dirty="0" err="1">
                <a:solidFill>
                  <a:schemeClr val="bg1"/>
                </a:solidFill>
                <a:ea typeface="TimesNewRomanPS-BoldMT"/>
              </a:rPr>
              <a:t>düzgünler</a:t>
            </a:r>
            <a:r>
              <a:rPr lang="en-US" dirty="0">
                <a:solidFill>
                  <a:schemeClr val="bg1"/>
                </a:solidFill>
                <a:ea typeface="TimesNewRomanPS-BoldMT"/>
              </a:rPr>
              <a:t> </a:t>
            </a:r>
            <a:r>
              <a:rPr lang="en-US" dirty="0" err="1">
                <a:solidFill>
                  <a:schemeClr val="bg1"/>
                </a:solidFill>
                <a:ea typeface="TimesNewRomanPS-BoldMT"/>
              </a:rPr>
              <a:t>ekeni</a:t>
            </a:r>
            <a:r>
              <a:rPr lang="en-US" dirty="0">
                <a:solidFill>
                  <a:schemeClr val="bg1"/>
                </a:solidFill>
                <a:ea typeface="TimesNewRomanPS-BoldMT"/>
              </a:rPr>
              <a:t>. </a:t>
            </a:r>
            <a:r>
              <a:rPr lang="en-US" dirty="0" err="1">
                <a:solidFill>
                  <a:schemeClr val="bg1"/>
                </a:solidFill>
                <a:ea typeface="TimesNewRomanPS-BoldMT"/>
              </a:rPr>
              <a:t>Horasana</a:t>
            </a:r>
            <a:r>
              <a:rPr lang="en-US" dirty="0">
                <a:solidFill>
                  <a:schemeClr val="bg1"/>
                </a:solidFill>
                <a:ea typeface="TimesNewRomanPS-BoldMT"/>
              </a:rPr>
              <a:t>, </a:t>
            </a:r>
            <a:r>
              <a:rPr lang="en-US" dirty="0" err="1">
                <a:solidFill>
                  <a:schemeClr val="bg1"/>
                </a:solidFill>
                <a:ea typeface="TimesNewRomanPS-BoldMT"/>
              </a:rPr>
              <a:t>Seýistana</a:t>
            </a:r>
            <a:r>
              <a:rPr lang="en-US" dirty="0">
                <a:solidFill>
                  <a:schemeClr val="bg1"/>
                </a:solidFill>
                <a:ea typeface="TimesNewRomanPS-BoldMT"/>
              </a:rPr>
              <a:t>,</a:t>
            </a:r>
            <a:r>
              <a:rPr lang="en-US" dirty="0">
                <a:solidFill>
                  <a:schemeClr val="bg1"/>
                </a:solidFill>
                <a:ea typeface="TimesNewRomanPSMT"/>
              </a:rPr>
              <a:t> </a:t>
            </a:r>
            <a:r>
              <a:rPr lang="en-US" dirty="0" err="1">
                <a:solidFill>
                  <a:schemeClr val="bg1"/>
                </a:solidFill>
                <a:ea typeface="TimesNewRomanPS-BoldMT"/>
              </a:rPr>
              <a:t>Nişapura</a:t>
            </a:r>
            <a:r>
              <a:rPr lang="en-US" dirty="0">
                <a:solidFill>
                  <a:schemeClr val="bg1"/>
                </a:solidFill>
                <a:ea typeface="TimesNewRomanPS-BoldMT"/>
              </a:rPr>
              <a:t>, </a:t>
            </a:r>
            <a:r>
              <a:rPr lang="en-US" dirty="0" err="1">
                <a:solidFill>
                  <a:schemeClr val="bg1"/>
                </a:solidFill>
                <a:ea typeface="TimesNewRomanPS-BoldMT"/>
              </a:rPr>
              <a:t>Hemedana</a:t>
            </a:r>
            <a:r>
              <a:rPr lang="en-US" dirty="0">
                <a:solidFill>
                  <a:schemeClr val="bg1"/>
                </a:solidFill>
                <a:ea typeface="TimesNewRomanPS-BoldMT"/>
              </a:rPr>
              <a:t>, </a:t>
            </a:r>
            <a:r>
              <a:rPr lang="en-US" dirty="0" err="1">
                <a:solidFill>
                  <a:schemeClr val="bg1"/>
                </a:solidFill>
                <a:ea typeface="TimesNewRomanPS-BoldMT"/>
              </a:rPr>
              <a:t>Gürgene</a:t>
            </a:r>
            <a:r>
              <a:rPr lang="en-US" dirty="0">
                <a:solidFill>
                  <a:schemeClr val="bg1"/>
                </a:solidFill>
                <a:ea typeface="TimesNewRomanPS-BoldMT"/>
              </a:rPr>
              <a:t> we </a:t>
            </a:r>
            <a:r>
              <a:rPr lang="en-US" dirty="0" err="1">
                <a:solidFill>
                  <a:schemeClr val="bg1"/>
                </a:solidFill>
                <a:ea typeface="TimesNewRomanPS-BoldMT"/>
              </a:rPr>
              <a:t>beýleki</a:t>
            </a:r>
            <a:r>
              <a:rPr lang="en-US" dirty="0">
                <a:solidFill>
                  <a:schemeClr val="bg1"/>
                </a:solidFill>
                <a:ea typeface="TimesNewRomanPS-BoldMT"/>
              </a:rPr>
              <a:t> </a:t>
            </a:r>
            <a:r>
              <a:rPr lang="en-US" dirty="0" err="1">
                <a:solidFill>
                  <a:schemeClr val="bg1"/>
                </a:solidFill>
                <a:ea typeface="TimesNewRomanPS-BoldMT"/>
              </a:rPr>
              <a:t>welaýatlara</a:t>
            </a:r>
            <a:r>
              <a:rPr lang="en-US" dirty="0">
                <a:solidFill>
                  <a:schemeClr val="bg1"/>
                </a:solidFill>
                <a:ea typeface="TimesNewRomanPS-BoldMT"/>
              </a:rPr>
              <a:t> Togrul</a:t>
            </a:r>
            <a:r>
              <a:rPr lang="en-US" dirty="0">
                <a:solidFill>
                  <a:schemeClr val="bg1"/>
                </a:solidFill>
                <a:ea typeface="TimesNewRomanPSMT"/>
              </a:rPr>
              <a:t> </a:t>
            </a:r>
            <a:r>
              <a:rPr lang="en-US" dirty="0" err="1">
                <a:solidFill>
                  <a:schemeClr val="bg1"/>
                </a:solidFill>
                <a:ea typeface="TimesNewRomanPS-BoldMT"/>
              </a:rPr>
              <a:t>bege</a:t>
            </a:r>
            <a:r>
              <a:rPr lang="en-US" dirty="0">
                <a:solidFill>
                  <a:schemeClr val="bg1"/>
                </a:solidFill>
                <a:ea typeface="TimesNewRomanPS-BoldMT"/>
              </a:rPr>
              <a:t> we </a:t>
            </a:r>
            <a:r>
              <a:rPr lang="en-US" dirty="0" err="1">
                <a:solidFill>
                  <a:schemeClr val="bg1"/>
                </a:solidFill>
                <a:ea typeface="TimesNewRomanPS-BoldMT"/>
              </a:rPr>
              <a:t>Çagry</a:t>
            </a:r>
            <a:r>
              <a:rPr lang="en-US" dirty="0">
                <a:solidFill>
                  <a:schemeClr val="bg1"/>
                </a:solidFill>
                <a:ea typeface="TimesNewRomanPS-BoldMT"/>
              </a:rPr>
              <a:t> </a:t>
            </a:r>
            <a:r>
              <a:rPr lang="en-US" dirty="0" err="1">
                <a:solidFill>
                  <a:schemeClr val="bg1"/>
                </a:solidFill>
                <a:ea typeface="TimesNewRomanPS-BoldMT"/>
              </a:rPr>
              <a:t>bege</a:t>
            </a:r>
            <a:r>
              <a:rPr lang="en-US" dirty="0">
                <a:solidFill>
                  <a:schemeClr val="bg1"/>
                </a:solidFill>
                <a:ea typeface="TimesNewRomanPS-BoldMT"/>
              </a:rPr>
              <a:t> </a:t>
            </a:r>
            <a:r>
              <a:rPr lang="en-US" dirty="0" err="1">
                <a:solidFill>
                  <a:schemeClr val="bg1"/>
                </a:solidFill>
                <a:ea typeface="TimesNewRomanPS-BoldMT"/>
              </a:rPr>
              <a:t>ýakyn</a:t>
            </a:r>
            <a:r>
              <a:rPr lang="en-US" dirty="0">
                <a:solidFill>
                  <a:schemeClr val="bg1"/>
                </a:solidFill>
                <a:ea typeface="TimesNewRomanPS-BoldMT"/>
              </a:rPr>
              <a:t> </a:t>
            </a:r>
            <a:r>
              <a:rPr lang="en-US" dirty="0" err="1">
                <a:solidFill>
                  <a:schemeClr val="bg1"/>
                </a:solidFill>
                <a:ea typeface="TimesNewRomanPS-BoldMT"/>
              </a:rPr>
              <a:t>adamlar</a:t>
            </a:r>
            <a:r>
              <a:rPr lang="en-US" dirty="0">
                <a:solidFill>
                  <a:schemeClr val="bg1"/>
                </a:solidFill>
                <a:ea typeface="TimesNewRomanPS-BoldMT"/>
              </a:rPr>
              <a:t> </a:t>
            </a:r>
            <a:r>
              <a:rPr lang="en-US" dirty="0" err="1">
                <a:solidFill>
                  <a:schemeClr val="bg1"/>
                </a:solidFill>
                <a:ea typeface="TimesNewRomanPS-BoldMT"/>
              </a:rPr>
              <a:t>häkimlik</a:t>
            </a:r>
            <a:r>
              <a:rPr lang="en-US" dirty="0">
                <a:solidFill>
                  <a:schemeClr val="bg1"/>
                </a:solidFill>
                <a:ea typeface="TimesNewRomanPS-BoldMT"/>
              </a:rPr>
              <a:t> </a:t>
            </a:r>
            <a:r>
              <a:rPr lang="en-US" dirty="0" err="1">
                <a:solidFill>
                  <a:schemeClr val="bg1"/>
                </a:solidFill>
                <a:ea typeface="TimesNewRomanPS-BoldMT"/>
              </a:rPr>
              <a:t>edipdir</a:t>
            </a:r>
            <a:r>
              <a:rPr lang="en-US" dirty="0">
                <a:solidFill>
                  <a:schemeClr val="bg1"/>
                </a:solidFill>
                <a:ea typeface="TimesNewRomanPS-BoldMT"/>
              </a:rPr>
              <a:t>.</a:t>
            </a:r>
            <a:endParaRPr lang="ru-RU" sz="2000" dirty="0">
              <a:solidFill>
                <a:schemeClr val="bg1"/>
              </a:solidFill>
              <a:ea typeface="Calibri"/>
            </a:endParaRPr>
          </a:p>
          <a:p>
            <a:endParaRPr lang="ru-RU" dirty="0"/>
          </a:p>
        </p:txBody>
      </p:sp>
    </p:spTree>
    <p:extLst>
      <p:ext uri="{BB962C8B-B14F-4D97-AF65-F5344CB8AC3E}">
        <p14:creationId xmlns:p14="http://schemas.microsoft.com/office/powerpoint/2010/main" val="618743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84212" y="4487332"/>
            <a:ext cx="45719" cy="1507067"/>
          </a:xfrm>
        </p:spPr>
        <p:txBody>
          <a:bodyPr/>
          <a:lstStyle/>
          <a:p>
            <a:pPr algn="ctr"/>
            <a:endParaRPr lang="ru-RU" dirty="0"/>
          </a:p>
        </p:txBody>
      </p:sp>
      <p:sp>
        <p:nvSpPr>
          <p:cNvPr id="3" name="Объект 2"/>
          <p:cNvSpPr>
            <a:spLocks noGrp="1"/>
          </p:cNvSpPr>
          <p:nvPr>
            <p:ph idx="1"/>
          </p:nvPr>
        </p:nvSpPr>
        <p:spPr>
          <a:xfrm>
            <a:off x="684212" y="1551709"/>
            <a:ext cx="8534400" cy="5218546"/>
          </a:xfrm>
        </p:spPr>
        <p:txBody>
          <a:bodyPr>
            <a:normAutofit lnSpcReduction="10000"/>
          </a:bodyPr>
          <a:lstStyle/>
          <a:p>
            <a:pPr marL="0" indent="0">
              <a:buNone/>
            </a:pPr>
            <a:r>
              <a:rPr lang="sq-AL" dirty="0"/>
              <a:t>Nyzamylmülk özüniň meşhur "Syýasatnama" işinde Söbük tegine akyl-paýhasda, batyrlykda, geçirimlilikde, sahawatlylykda, takwalykda, gulluga wepalylykda taý gelip biljegiň bolmandygyny belleýär.</a:t>
            </a:r>
            <a:endParaRPr lang="ru-RU" dirty="0"/>
          </a:p>
          <a:p>
            <a:r>
              <a:rPr lang="sq-AL" dirty="0"/>
              <a:t>Mälik şanyň döwründe wezirlik wezipesi örän güýçli bolupdyr. Ol diňe ýurduň içerki dolandyrylyşy bilen çäklenmän, Beýik Seljuk türkmen imperiýasynyň daşarky syýasaty bilen hem meşgullanypdyr. Muňa mysal edip Alp Arslanyň (1063-1072 ý.) we Mälik şanyň (1072-1092 ý.) döwründe Seljuk döwletinin Beýik weziri adyny alan Nyzamylmülki ýatlap geçmek ýeterlikdir. Ol 30 ýyllap Beýik wezir wezipesini ýerine ýetirip, beýik şahsyýete öwrülipdir. Seljuk soltanlary Nyzamylmülke ähli işleri ynanypdyr.</a:t>
            </a:r>
            <a:endParaRPr lang="ru-RU" dirty="0"/>
          </a:p>
          <a:p>
            <a:r>
              <a:rPr lang="sq-AL" dirty="0"/>
              <a:t>Emma weziriň ýer paýlamaga hukugy bolmandyr. Ýeri häkimlere we beglere diňe soltanyň özi paýlapdyr. Soltan öz beglerine ykta - harby gulluk üçin ýa-da döwletiň hyzmatynda bolan wezipeli adamlara mülk beripdir. Nyzamylmülk Seljuk döwletiniň dolandyrylyşy barada "Syýasatnama" kitabyny hem ýazypdyr.</a:t>
            </a:r>
            <a:endParaRPr lang="ru-RU" dirty="0"/>
          </a:p>
          <a:p>
            <a:pPr marL="0" indent="0">
              <a:buNone/>
            </a:pPr>
            <a:endParaRPr lang="ru-RU" dirty="0"/>
          </a:p>
        </p:txBody>
      </p:sp>
      <p:sp>
        <p:nvSpPr>
          <p:cNvPr id="4" name="TextBox 3"/>
          <p:cNvSpPr txBox="1"/>
          <p:nvPr/>
        </p:nvSpPr>
        <p:spPr>
          <a:xfrm>
            <a:off x="4655127" y="711200"/>
            <a:ext cx="3749744" cy="769441"/>
          </a:xfrm>
          <a:prstGeom prst="rect">
            <a:avLst/>
          </a:prstGeom>
          <a:noFill/>
        </p:spPr>
        <p:txBody>
          <a:bodyPr wrap="none" rtlCol="0">
            <a:spAutoFit/>
          </a:bodyPr>
          <a:lstStyle/>
          <a:p>
            <a:r>
              <a:rPr lang="tk-TM" sz="4400" i="1" dirty="0" smtClean="0"/>
              <a:t>Nyzm al mülk</a:t>
            </a:r>
            <a:endParaRPr lang="ru-RU" sz="4400" i="1" dirty="0"/>
          </a:p>
        </p:txBody>
      </p:sp>
    </p:spTree>
    <p:extLst>
      <p:ext uri="{BB962C8B-B14F-4D97-AF65-F5344CB8AC3E}">
        <p14:creationId xmlns:p14="http://schemas.microsoft.com/office/powerpoint/2010/main" val="2060613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35527" y="138544"/>
            <a:ext cx="11762509" cy="1066801"/>
          </a:xfrm>
        </p:spPr>
        <p:txBody>
          <a:bodyPr>
            <a:noAutofit/>
          </a:bodyPr>
          <a:lstStyle/>
          <a:p>
            <a:pPr>
              <a:lnSpc>
                <a:spcPct val="115000"/>
              </a:lnSpc>
              <a:spcAft>
                <a:spcPts val="600"/>
              </a:spcAft>
            </a:pPr>
            <a:r>
              <a:rPr lang="tr-TR" sz="2800" b="1" dirty="0" smtClean="0">
                <a:solidFill>
                  <a:schemeClr val="bg1"/>
                </a:solidFill>
                <a:latin typeface="+mn-lt"/>
                <a:ea typeface="Calibri"/>
              </a:rPr>
              <a:t/>
            </a:r>
            <a:br>
              <a:rPr lang="tr-TR" sz="2800" b="1" dirty="0" smtClean="0">
                <a:solidFill>
                  <a:schemeClr val="bg1"/>
                </a:solidFill>
                <a:latin typeface="+mn-lt"/>
                <a:ea typeface="Calibri"/>
              </a:rPr>
            </a:br>
            <a:r>
              <a:rPr lang="ru-RU" sz="2800" b="1" dirty="0" smtClean="0">
                <a:solidFill>
                  <a:schemeClr val="bg1"/>
                </a:solidFill>
                <a:latin typeface="+mn-lt"/>
                <a:ea typeface="Calibri"/>
              </a:rPr>
              <a:t>Beýik </a:t>
            </a:r>
            <a:r>
              <a:rPr lang="ru-RU" sz="2800" b="1" dirty="0">
                <a:solidFill>
                  <a:schemeClr val="bg1"/>
                </a:solidFill>
                <a:latin typeface="+mn-lt"/>
                <a:ea typeface="Calibri"/>
              </a:rPr>
              <a:t>Seljuk </a:t>
            </a:r>
            <a:r>
              <a:rPr lang="ru-RU" sz="2800" b="1" dirty="0" err="1">
                <a:solidFill>
                  <a:schemeClr val="bg1"/>
                </a:solidFill>
                <a:latin typeface="+mn-lt"/>
                <a:ea typeface="Calibri"/>
              </a:rPr>
              <a:t>döwletiniň</a:t>
            </a:r>
            <a:r>
              <a:rPr lang="ru-RU" sz="2800" b="1" dirty="0">
                <a:solidFill>
                  <a:schemeClr val="bg1"/>
                </a:solidFill>
                <a:latin typeface="+mn-lt"/>
                <a:ea typeface="Calibri"/>
              </a:rPr>
              <a:t> </a:t>
            </a:r>
            <a:r>
              <a:rPr lang="ru-RU" sz="2800" b="1" dirty="0" err="1">
                <a:solidFill>
                  <a:schemeClr val="bg1"/>
                </a:solidFill>
                <a:latin typeface="+mn-lt"/>
                <a:ea typeface="Calibri"/>
              </a:rPr>
              <a:t>sy</a:t>
            </a:r>
            <a:r>
              <a:rPr lang="en-US" sz="2800" b="1" dirty="0">
                <a:solidFill>
                  <a:schemeClr val="bg1"/>
                </a:solidFill>
                <a:latin typeface="+mn-lt"/>
                <a:ea typeface="Calibri"/>
              </a:rPr>
              <a:t>n</a:t>
            </a:r>
            <a:r>
              <a:rPr lang="ru-RU" sz="2800" b="1" dirty="0" err="1">
                <a:solidFill>
                  <a:schemeClr val="bg1"/>
                </a:solidFill>
                <a:latin typeface="+mn-lt"/>
                <a:ea typeface="Calibri"/>
              </a:rPr>
              <a:t>magy</a:t>
            </a:r>
            <a:r>
              <a:rPr lang="ru-RU" sz="2800" b="1" dirty="0">
                <a:solidFill>
                  <a:schemeClr val="bg1"/>
                </a:solidFill>
                <a:latin typeface="+mn-lt"/>
                <a:ea typeface="Calibri"/>
              </a:rPr>
              <a:t> (</a:t>
            </a:r>
            <a:r>
              <a:rPr lang="ru-RU" sz="2800" b="1" dirty="0" err="1">
                <a:solidFill>
                  <a:schemeClr val="bg1"/>
                </a:solidFill>
                <a:latin typeface="+mn-lt"/>
                <a:ea typeface="Calibri"/>
              </a:rPr>
              <a:t>dargamagy</a:t>
            </a:r>
            <a:r>
              <a:rPr lang="ru-RU" sz="2800" b="1" dirty="0">
                <a:solidFill>
                  <a:schemeClr val="bg1"/>
                </a:solidFill>
                <a:latin typeface="+mn-lt"/>
                <a:ea typeface="Calibri"/>
              </a:rPr>
              <a:t>).</a:t>
            </a:r>
            <a:r>
              <a:rPr lang="ru-RU" sz="2800" dirty="0">
                <a:solidFill>
                  <a:schemeClr val="bg1"/>
                </a:solidFill>
                <a:latin typeface="+mn-lt"/>
                <a:ea typeface="Calibri"/>
              </a:rPr>
              <a:t/>
            </a:r>
            <a:br>
              <a:rPr lang="ru-RU" sz="2800" dirty="0">
                <a:solidFill>
                  <a:schemeClr val="bg1"/>
                </a:solidFill>
                <a:latin typeface="+mn-lt"/>
                <a:ea typeface="Calibri"/>
              </a:rPr>
            </a:br>
            <a:r>
              <a:rPr lang="en-US" sz="2800" b="1" dirty="0" err="1">
                <a:solidFill>
                  <a:schemeClr val="bg1"/>
                </a:solidFill>
                <a:latin typeface="+mn-lt"/>
                <a:ea typeface="TimesNewRomanPS-BoldMT"/>
              </a:rPr>
              <a:t>Beýik</a:t>
            </a:r>
            <a:r>
              <a:rPr lang="en-US" sz="2800" b="1" dirty="0">
                <a:solidFill>
                  <a:schemeClr val="bg1"/>
                </a:solidFill>
                <a:latin typeface="+mn-lt"/>
                <a:ea typeface="TimesNewRomanPS-BoldMT"/>
              </a:rPr>
              <a:t> Seljuk döwleti Soltan Sanjaryň </a:t>
            </a:r>
            <a:r>
              <a:rPr lang="en-US" sz="2800" b="1" dirty="0" err="1">
                <a:solidFill>
                  <a:schemeClr val="bg1"/>
                </a:solidFill>
                <a:latin typeface="+mn-lt"/>
                <a:ea typeface="TimesNewRomanPS-BoldMT"/>
              </a:rPr>
              <a:t>döwründe</a:t>
            </a:r>
            <a:r>
              <a:rPr lang="en-US" sz="2800" b="1" dirty="0">
                <a:solidFill>
                  <a:schemeClr val="bg1"/>
                </a:solidFill>
                <a:latin typeface="+mn-lt"/>
                <a:ea typeface="TimesNewRomanPS-BoldMT"/>
              </a:rPr>
              <a:t>. </a:t>
            </a:r>
            <a:r>
              <a:rPr lang="ru-RU" sz="2800" dirty="0">
                <a:solidFill>
                  <a:schemeClr val="bg1"/>
                </a:solidFill>
                <a:latin typeface="+mn-lt"/>
                <a:ea typeface="Calibri"/>
              </a:rPr>
              <a:t/>
            </a:r>
            <a:br>
              <a:rPr lang="ru-RU" sz="2800" dirty="0">
                <a:solidFill>
                  <a:schemeClr val="bg1"/>
                </a:solidFill>
                <a:latin typeface="+mn-lt"/>
                <a:ea typeface="Calibri"/>
              </a:rPr>
            </a:br>
            <a:endParaRPr lang="ru-RU" sz="2800" dirty="0">
              <a:solidFill>
                <a:schemeClr val="bg1"/>
              </a:solidFill>
              <a:latin typeface="+mn-lt"/>
            </a:endParaRPr>
          </a:p>
        </p:txBody>
      </p:sp>
      <p:sp>
        <p:nvSpPr>
          <p:cNvPr id="3" name="Объект 2"/>
          <p:cNvSpPr>
            <a:spLocks noGrp="1"/>
          </p:cNvSpPr>
          <p:nvPr>
            <p:ph idx="1"/>
          </p:nvPr>
        </p:nvSpPr>
        <p:spPr>
          <a:xfrm>
            <a:off x="138545" y="1316182"/>
            <a:ext cx="11845637" cy="5126182"/>
          </a:xfrm>
        </p:spPr>
        <p:txBody>
          <a:bodyPr>
            <a:normAutofit/>
          </a:bodyPr>
          <a:lstStyle/>
          <a:p>
            <a:pPr algn="just"/>
            <a:r>
              <a:rPr lang="en-US" dirty="0">
                <a:solidFill>
                  <a:schemeClr val="bg1"/>
                </a:solidFill>
                <a:ea typeface="TimesNewRomanPSMT"/>
              </a:rPr>
              <a:t>Soltan </a:t>
            </a:r>
            <a:r>
              <a:rPr lang="en-US" dirty="0" err="1">
                <a:solidFill>
                  <a:schemeClr val="bg1"/>
                </a:solidFill>
                <a:ea typeface="TimesNewRomanPSMT"/>
              </a:rPr>
              <a:t>Sanjar</a:t>
            </a:r>
            <a:r>
              <a:rPr lang="en-US" dirty="0">
                <a:solidFill>
                  <a:schemeClr val="bg1"/>
                </a:solidFill>
                <a:ea typeface="TimesNewRomanPSMT"/>
              </a:rPr>
              <a:t> </a:t>
            </a:r>
            <a:r>
              <a:rPr lang="en-US" dirty="0" err="1">
                <a:solidFill>
                  <a:schemeClr val="bg1"/>
                </a:solidFill>
                <a:ea typeface="TimesNewRomanPSMT"/>
              </a:rPr>
              <a:t>türkmeniň</a:t>
            </a:r>
            <a:r>
              <a:rPr lang="en-US" dirty="0">
                <a:solidFill>
                  <a:schemeClr val="bg1"/>
                </a:solidFill>
                <a:ea typeface="TimesNewRomanPSMT"/>
              </a:rPr>
              <a:t> </a:t>
            </a:r>
            <a:r>
              <a:rPr lang="en-US" dirty="0" err="1">
                <a:solidFill>
                  <a:schemeClr val="bg1"/>
                </a:solidFill>
                <a:ea typeface="TimesNewRomanPSMT"/>
              </a:rPr>
              <a:t>milli</a:t>
            </a:r>
            <a:r>
              <a:rPr lang="en-US" dirty="0">
                <a:solidFill>
                  <a:schemeClr val="bg1"/>
                </a:solidFill>
                <a:ea typeface="TimesNewRomanPSMT"/>
              </a:rPr>
              <a:t> </a:t>
            </a:r>
            <a:r>
              <a:rPr lang="en-US" dirty="0" err="1">
                <a:solidFill>
                  <a:schemeClr val="bg1"/>
                </a:solidFill>
                <a:ea typeface="TimesNewRomanPSMT"/>
              </a:rPr>
              <a:t>gymmatlyklaryna</a:t>
            </a:r>
            <a:r>
              <a:rPr lang="en-US" dirty="0">
                <a:solidFill>
                  <a:schemeClr val="bg1"/>
                </a:solidFill>
                <a:ea typeface="TimesNewRomanPSMT"/>
              </a:rPr>
              <a:t> we </a:t>
            </a:r>
            <a:r>
              <a:rPr lang="en-US" dirty="0" err="1">
                <a:solidFill>
                  <a:schemeClr val="bg1"/>
                </a:solidFill>
                <a:ea typeface="TimesNewRomanPSMT"/>
              </a:rPr>
              <a:t>ylma</a:t>
            </a:r>
            <a:r>
              <a:rPr lang="en-US" dirty="0">
                <a:solidFill>
                  <a:schemeClr val="bg1"/>
                </a:solidFill>
                <a:ea typeface="TimesNewRomanPSMT"/>
              </a:rPr>
              <a:t> </a:t>
            </a:r>
            <a:r>
              <a:rPr lang="en-US" dirty="0" err="1">
                <a:solidFill>
                  <a:schemeClr val="bg1"/>
                </a:solidFill>
                <a:ea typeface="TimesNewRomanPSMT"/>
              </a:rPr>
              <a:t>uly</a:t>
            </a:r>
            <a:r>
              <a:rPr lang="en-US" dirty="0">
                <a:solidFill>
                  <a:schemeClr val="bg1"/>
                </a:solidFill>
                <a:ea typeface="TimesNewRomanPSMT"/>
              </a:rPr>
              <a:t> </a:t>
            </a:r>
            <a:r>
              <a:rPr lang="en-US" dirty="0" err="1">
                <a:solidFill>
                  <a:schemeClr val="bg1"/>
                </a:solidFill>
                <a:ea typeface="TimesNewRomanPSMT"/>
              </a:rPr>
              <a:t>üns</a:t>
            </a:r>
            <a:r>
              <a:rPr lang="en-US" dirty="0">
                <a:solidFill>
                  <a:schemeClr val="bg1"/>
                </a:solidFill>
                <a:ea typeface="TimesNewRomanPSMT"/>
              </a:rPr>
              <a:t> </a:t>
            </a:r>
            <a:r>
              <a:rPr lang="en-US" dirty="0" err="1">
                <a:solidFill>
                  <a:schemeClr val="bg1"/>
                </a:solidFill>
                <a:ea typeface="TimesNewRomanPSMT"/>
              </a:rPr>
              <a:t>beren</a:t>
            </a:r>
            <a:r>
              <a:rPr lang="en-US" dirty="0">
                <a:solidFill>
                  <a:schemeClr val="bg1"/>
                </a:solidFill>
                <a:ea typeface="TimesNewRomanPSMT"/>
              </a:rPr>
              <a:t> </a:t>
            </a:r>
            <a:r>
              <a:rPr lang="en-US" dirty="0" err="1" smtClean="0">
                <a:solidFill>
                  <a:schemeClr val="bg1"/>
                </a:solidFill>
                <a:ea typeface="TimesNewRomanPSMT"/>
              </a:rPr>
              <a:t>soltandyr</a:t>
            </a:r>
            <a:r>
              <a:rPr lang="en-US" dirty="0">
                <a:solidFill>
                  <a:schemeClr val="bg1"/>
                </a:solidFill>
                <a:ea typeface="TimesNewRomanPSMT"/>
              </a:rPr>
              <a:t>;</a:t>
            </a:r>
            <a:r>
              <a:rPr lang="tr-TR" dirty="0" smtClean="0">
                <a:solidFill>
                  <a:schemeClr val="bg1"/>
                </a:solidFill>
                <a:ea typeface="TimesNewRomanPSMT"/>
              </a:rPr>
              <a:t> </a:t>
            </a:r>
          </a:p>
          <a:p>
            <a:pPr algn="just"/>
            <a:r>
              <a:rPr lang="en-US" dirty="0" smtClean="0">
                <a:solidFill>
                  <a:schemeClr val="bg1"/>
                </a:solidFill>
                <a:ea typeface="TimesNewRomanPSMT"/>
              </a:rPr>
              <a:t>Soltan </a:t>
            </a:r>
            <a:r>
              <a:rPr lang="en-US" dirty="0" err="1">
                <a:solidFill>
                  <a:schemeClr val="bg1"/>
                </a:solidFill>
                <a:ea typeface="TimesNewRomanPSMT"/>
              </a:rPr>
              <a:t>Sanjar</a:t>
            </a:r>
            <a:r>
              <a:rPr lang="en-US" dirty="0">
                <a:solidFill>
                  <a:schemeClr val="bg1"/>
                </a:solidFill>
                <a:ea typeface="TimesNewRomanPSMT"/>
              </a:rPr>
              <a:t> 1086-njy </a:t>
            </a:r>
            <a:r>
              <a:rPr lang="en-US" dirty="0" err="1">
                <a:solidFill>
                  <a:schemeClr val="bg1"/>
                </a:solidFill>
                <a:ea typeface="TimesNewRomanPSMT"/>
              </a:rPr>
              <a:t>ýylda</a:t>
            </a:r>
            <a:r>
              <a:rPr lang="en-US" dirty="0">
                <a:solidFill>
                  <a:schemeClr val="bg1"/>
                </a:solidFill>
                <a:ea typeface="TimesNewRomanPSMT"/>
              </a:rPr>
              <a:t>, </a:t>
            </a:r>
            <a:r>
              <a:rPr lang="en-US" dirty="0" err="1">
                <a:solidFill>
                  <a:schemeClr val="bg1"/>
                </a:solidFill>
                <a:ea typeface="TimesNewRomanPSMT"/>
              </a:rPr>
              <a:t>kakasy</a:t>
            </a:r>
            <a:r>
              <a:rPr lang="en-US" dirty="0">
                <a:solidFill>
                  <a:schemeClr val="bg1"/>
                </a:solidFill>
                <a:ea typeface="TimesNewRomanPSMT"/>
              </a:rPr>
              <a:t> Mälik </a:t>
            </a:r>
            <a:r>
              <a:rPr lang="en-US" dirty="0" err="1">
                <a:solidFill>
                  <a:schemeClr val="bg1"/>
                </a:solidFill>
                <a:ea typeface="TimesNewRomanPSMT"/>
              </a:rPr>
              <a:t>şanyň</a:t>
            </a:r>
            <a:r>
              <a:rPr lang="en-US" dirty="0">
                <a:solidFill>
                  <a:schemeClr val="bg1"/>
                </a:solidFill>
                <a:ea typeface="TimesNewRomanPSMT"/>
              </a:rPr>
              <a:t> </a:t>
            </a:r>
            <a:r>
              <a:rPr lang="en-US" dirty="0" err="1">
                <a:solidFill>
                  <a:schemeClr val="bg1"/>
                </a:solidFill>
                <a:ea typeface="TimesNewRomanPSMT"/>
              </a:rPr>
              <a:t>ýörişi</a:t>
            </a:r>
            <a:r>
              <a:rPr lang="en-US" dirty="0">
                <a:solidFill>
                  <a:schemeClr val="bg1"/>
                </a:solidFill>
                <a:ea typeface="TimesNewRomanPSMT"/>
              </a:rPr>
              <a:t> </a:t>
            </a:r>
            <a:r>
              <a:rPr lang="en-US" dirty="0" err="1">
                <a:solidFill>
                  <a:schemeClr val="bg1"/>
                </a:solidFill>
                <a:ea typeface="TimesNewRomanPSMT"/>
              </a:rPr>
              <a:t>mahalynda</a:t>
            </a:r>
            <a:r>
              <a:rPr lang="en-US" dirty="0">
                <a:solidFill>
                  <a:schemeClr val="bg1"/>
                </a:solidFill>
                <a:ea typeface="TimesNewRomanPSMT"/>
              </a:rPr>
              <a:t> </a:t>
            </a:r>
            <a:r>
              <a:rPr lang="en-US" dirty="0" err="1">
                <a:solidFill>
                  <a:schemeClr val="bg1"/>
                </a:solidFill>
                <a:ea typeface="TimesNewRomanPSMT"/>
              </a:rPr>
              <a:t>Sanjar</a:t>
            </a:r>
            <a:r>
              <a:rPr lang="en-US" dirty="0">
                <a:solidFill>
                  <a:schemeClr val="bg1"/>
                </a:solidFill>
                <a:ea typeface="TimesNewRomanPSMT"/>
              </a:rPr>
              <a:t> </a:t>
            </a:r>
            <a:r>
              <a:rPr lang="en-US" dirty="0" err="1">
                <a:solidFill>
                  <a:schemeClr val="bg1"/>
                </a:solidFill>
                <a:ea typeface="TimesNewRomanPSMT"/>
              </a:rPr>
              <a:t>şäherinde</a:t>
            </a:r>
            <a:r>
              <a:rPr lang="en-US" dirty="0">
                <a:solidFill>
                  <a:schemeClr val="bg1"/>
                </a:solidFill>
                <a:ea typeface="TimesNewRomanPSMT"/>
              </a:rPr>
              <a:t> </a:t>
            </a:r>
            <a:r>
              <a:rPr lang="en-US" dirty="0" err="1" smtClean="0">
                <a:solidFill>
                  <a:schemeClr val="bg1"/>
                </a:solidFill>
                <a:ea typeface="TimesNewRomanPSMT"/>
              </a:rPr>
              <a:t>dogulýar</a:t>
            </a:r>
            <a:r>
              <a:rPr lang="en-US" dirty="0" smtClean="0">
                <a:solidFill>
                  <a:schemeClr val="bg1"/>
                </a:solidFill>
                <a:ea typeface="TimesNewRomanPSMT"/>
              </a:rPr>
              <a:t>;</a:t>
            </a:r>
          </a:p>
          <a:p>
            <a:pPr algn="just"/>
            <a:r>
              <a:rPr lang="en-US" dirty="0" smtClean="0">
                <a:solidFill>
                  <a:schemeClr val="bg1"/>
                </a:solidFill>
                <a:ea typeface="TimesNewRomanPSMT"/>
              </a:rPr>
              <a:t> </a:t>
            </a:r>
            <a:r>
              <a:rPr lang="en-US" dirty="0" err="1">
                <a:solidFill>
                  <a:schemeClr val="bg1"/>
                </a:solidFill>
                <a:ea typeface="TimesNewRomanPSMT"/>
              </a:rPr>
              <a:t>Ýaşlykda</a:t>
            </a:r>
            <a:r>
              <a:rPr lang="en-US" dirty="0">
                <a:solidFill>
                  <a:schemeClr val="bg1"/>
                </a:solidFill>
                <a:ea typeface="TimesNewRomanPSMT"/>
              </a:rPr>
              <a:t> </a:t>
            </a:r>
            <a:r>
              <a:rPr lang="en-US" dirty="0" err="1">
                <a:solidFill>
                  <a:schemeClr val="bg1"/>
                </a:solidFill>
                <a:ea typeface="TimesNewRomanPSMT"/>
              </a:rPr>
              <a:t>atabeglik</a:t>
            </a:r>
            <a:r>
              <a:rPr lang="en-US" dirty="0">
                <a:solidFill>
                  <a:schemeClr val="bg1"/>
                </a:solidFill>
                <a:ea typeface="TimesNewRomanPSMT"/>
              </a:rPr>
              <a:t> </a:t>
            </a:r>
            <a:r>
              <a:rPr lang="en-US" dirty="0" err="1">
                <a:solidFill>
                  <a:schemeClr val="bg1"/>
                </a:solidFill>
                <a:ea typeface="TimesNewRomanPSMT"/>
              </a:rPr>
              <a:t>mekdebini</a:t>
            </a:r>
            <a:r>
              <a:rPr lang="en-US" dirty="0">
                <a:solidFill>
                  <a:schemeClr val="bg1"/>
                </a:solidFill>
                <a:ea typeface="TimesNewRomanPSMT"/>
              </a:rPr>
              <a:t> </a:t>
            </a:r>
            <a:r>
              <a:rPr lang="en-US" dirty="0" err="1">
                <a:solidFill>
                  <a:schemeClr val="bg1"/>
                </a:solidFill>
                <a:ea typeface="TimesNewRomanPSMT"/>
              </a:rPr>
              <a:t>tamamlaýar</a:t>
            </a:r>
            <a:r>
              <a:rPr lang="en-US" dirty="0">
                <a:solidFill>
                  <a:schemeClr val="bg1"/>
                </a:solidFill>
                <a:ea typeface="TimesNewRomanPSMT"/>
              </a:rPr>
              <a:t>. </a:t>
            </a:r>
            <a:r>
              <a:rPr lang="en-US" dirty="0" err="1">
                <a:solidFill>
                  <a:schemeClr val="bg1"/>
                </a:solidFill>
                <a:ea typeface="TimesNewRomanPSMT"/>
              </a:rPr>
              <a:t>Agalary</a:t>
            </a:r>
            <a:r>
              <a:rPr lang="en-US" dirty="0">
                <a:solidFill>
                  <a:schemeClr val="bg1"/>
                </a:solidFill>
                <a:ea typeface="TimesNewRomanPSMT"/>
              </a:rPr>
              <a:t> </a:t>
            </a:r>
            <a:r>
              <a:rPr lang="en-US" dirty="0" err="1">
                <a:solidFill>
                  <a:schemeClr val="bg1"/>
                </a:solidFill>
                <a:ea typeface="TimesNewRomanPSMT"/>
              </a:rPr>
              <a:t>Berkiýarygyň</a:t>
            </a:r>
            <a:r>
              <a:rPr lang="en-US" dirty="0">
                <a:solidFill>
                  <a:schemeClr val="bg1"/>
                </a:solidFill>
                <a:ea typeface="TimesNewRomanPSMT"/>
              </a:rPr>
              <a:t> we </a:t>
            </a: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Taparyň</a:t>
            </a:r>
            <a:r>
              <a:rPr lang="en-US" dirty="0">
                <a:solidFill>
                  <a:schemeClr val="bg1"/>
                </a:solidFill>
                <a:ea typeface="TimesNewRomanPSMT"/>
              </a:rPr>
              <a:t> </a:t>
            </a:r>
            <a:r>
              <a:rPr lang="en-US" dirty="0" err="1">
                <a:solidFill>
                  <a:schemeClr val="bg1"/>
                </a:solidFill>
                <a:ea typeface="TimesNewRomanPSMT"/>
              </a:rPr>
              <a:t>golunda</a:t>
            </a:r>
            <a:r>
              <a:rPr lang="en-US" dirty="0">
                <a:solidFill>
                  <a:schemeClr val="bg1"/>
                </a:solidFill>
                <a:ea typeface="TimesNewRomanPSMT"/>
              </a:rPr>
              <a:t> hem </a:t>
            </a:r>
            <a:r>
              <a:rPr lang="en-US" dirty="0" err="1">
                <a:solidFill>
                  <a:schemeClr val="bg1"/>
                </a:solidFill>
                <a:ea typeface="TimesNewRomanPSMT"/>
              </a:rPr>
              <a:t>terbiýe</a:t>
            </a:r>
            <a:r>
              <a:rPr lang="en-US" dirty="0">
                <a:solidFill>
                  <a:schemeClr val="bg1"/>
                </a:solidFill>
                <a:ea typeface="TimesNewRomanPSMT"/>
              </a:rPr>
              <a:t> </a:t>
            </a:r>
            <a:r>
              <a:rPr lang="en-US" dirty="0" err="1" smtClean="0">
                <a:solidFill>
                  <a:schemeClr val="bg1"/>
                </a:solidFill>
                <a:ea typeface="TimesNewRomanPSMT"/>
              </a:rPr>
              <a:t>alýar</a:t>
            </a:r>
            <a:r>
              <a:rPr lang="en-US" dirty="0" smtClean="0">
                <a:solidFill>
                  <a:schemeClr val="bg1"/>
                </a:solidFill>
                <a:ea typeface="TimesNewRomanPSMT"/>
              </a:rPr>
              <a:t>;</a:t>
            </a:r>
          </a:p>
          <a:p>
            <a:pPr algn="just"/>
            <a:r>
              <a:rPr lang="en-US" dirty="0" smtClean="0">
                <a:solidFill>
                  <a:schemeClr val="bg1"/>
                </a:solidFill>
                <a:ea typeface="TimesNewRomanPSMT"/>
              </a:rPr>
              <a:t> 1092 </a:t>
            </a:r>
            <a:r>
              <a:rPr lang="tk-TM" dirty="0" smtClean="0">
                <a:solidFill>
                  <a:schemeClr val="bg1"/>
                </a:solidFill>
                <a:ea typeface="TimesNewRomanPSMT"/>
              </a:rPr>
              <a:t>ý.: </a:t>
            </a:r>
            <a:r>
              <a:rPr lang="en-US" dirty="0" smtClean="0">
                <a:solidFill>
                  <a:schemeClr val="bg1"/>
                </a:solidFill>
                <a:ea typeface="TimesNewRomanPSMT"/>
              </a:rPr>
              <a:t>Mälik </a:t>
            </a:r>
            <a:r>
              <a:rPr lang="en-US" dirty="0" err="1">
                <a:solidFill>
                  <a:schemeClr val="bg1"/>
                </a:solidFill>
                <a:ea typeface="TimesNewRomanPSMT"/>
              </a:rPr>
              <a:t>şa</a:t>
            </a:r>
            <a:r>
              <a:rPr lang="en-US" dirty="0">
                <a:solidFill>
                  <a:schemeClr val="bg1"/>
                </a:solidFill>
                <a:ea typeface="TimesNewRomanPSMT"/>
              </a:rPr>
              <a:t> </a:t>
            </a:r>
            <a:r>
              <a:rPr lang="en-US" dirty="0" err="1" smtClean="0">
                <a:solidFill>
                  <a:schemeClr val="bg1"/>
                </a:solidFill>
                <a:ea typeface="TimesNewRomanPSMT"/>
              </a:rPr>
              <a:t>ýogal</a:t>
            </a:r>
            <a:r>
              <a:rPr lang="tk-TM" dirty="0" smtClean="0">
                <a:solidFill>
                  <a:schemeClr val="bg1"/>
                </a:solidFill>
                <a:ea typeface="TimesNewRomanPSMT"/>
              </a:rPr>
              <a:t>ýar; </a:t>
            </a:r>
            <a:r>
              <a:rPr lang="en-US" dirty="0" smtClean="0">
                <a:solidFill>
                  <a:schemeClr val="bg1"/>
                </a:solidFill>
                <a:ea typeface="TimesNewRomanPSMT"/>
              </a:rPr>
              <a:t>Sanjaryň </a:t>
            </a:r>
            <a:r>
              <a:rPr lang="en-US" dirty="0" err="1">
                <a:solidFill>
                  <a:schemeClr val="bg1"/>
                </a:solidFill>
                <a:ea typeface="TimesNewRomanPSMT"/>
              </a:rPr>
              <a:t>agalary</a:t>
            </a:r>
            <a:r>
              <a:rPr lang="en-US" dirty="0">
                <a:solidFill>
                  <a:schemeClr val="bg1"/>
                </a:solidFill>
                <a:ea typeface="TimesNewRomanPSMT"/>
              </a:rPr>
              <a:t> </a:t>
            </a:r>
            <a:r>
              <a:rPr lang="en-US" dirty="0" err="1">
                <a:solidFill>
                  <a:schemeClr val="bg1"/>
                </a:solidFill>
                <a:ea typeface="TimesNewRomanPSMT"/>
              </a:rPr>
              <a:t>tagt</a:t>
            </a:r>
            <a:r>
              <a:rPr lang="en-US" dirty="0">
                <a:solidFill>
                  <a:schemeClr val="bg1"/>
                </a:solidFill>
                <a:ea typeface="TimesNewRomanPSMT"/>
              </a:rPr>
              <a:t> </a:t>
            </a:r>
            <a:r>
              <a:rPr lang="en-US" dirty="0" err="1">
                <a:solidFill>
                  <a:schemeClr val="bg1"/>
                </a:solidFill>
                <a:ea typeface="TimesNewRomanPSMT"/>
              </a:rPr>
              <a:t>üstünde</a:t>
            </a:r>
            <a:r>
              <a:rPr lang="en-US" dirty="0">
                <a:solidFill>
                  <a:schemeClr val="bg1"/>
                </a:solidFill>
                <a:ea typeface="TimesNewRomanPSMT"/>
              </a:rPr>
              <a:t> </a:t>
            </a:r>
            <a:r>
              <a:rPr lang="en-US" dirty="0" err="1">
                <a:solidFill>
                  <a:schemeClr val="bg1"/>
                </a:solidFill>
                <a:ea typeface="TimesNewRomanPSMT"/>
              </a:rPr>
              <a:t>bäsleşip</a:t>
            </a:r>
            <a:r>
              <a:rPr lang="en-US" dirty="0">
                <a:solidFill>
                  <a:schemeClr val="bg1"/>
                </a:solidFill>
                <a:ea typeface="TimesNewRomanPSMT"/>
              </a:rPr>
              <a:t> </a:t>
            </a:r>
            <a:r>
              <a:rPr lang="en-US" dirty="0" err="1">
                <a:solidFill>
                  <a:schemeClr val="bg1"/>
                </a:solidFill>
                <a:ea typeface="TimesNewRomanPSMT"/>
              </a:rPr>
              <a:t>başlaýar</a:t>
            </a:r>
            <a:r>
              <a:rPr lang="en-US" dirty="0">
                <a:solidFill>
                  <a:schemeClr val="bg1"/>
                </a:solidFill>
                <a:ea typeface="TimesNewRomanPSMT"/>
              </a:rPr>
              <a:t>. </a:t>
            </a:r>
            <a:r>
              <a:rPr lang="en-US" dirty="0" err="1">
                <a:solidFill>
                  <a:schemeClr val="bg1"/>
                </a:solidFill>
                <a:ea typeface="TimesNewRomanPSMT"/>
              </a:rPr>
              <a:t>Ýurtda</a:t>
            </a:r>
            <a:r>
              <a:rPr lang="en-US" dirty="0">
                <a:solidFill>
                  <a:schemeClr val="bg1"/>
                </a:solidFill>
                <a:ea typeface="TimesNewRomanPSMT"/>
              </a:rPr>
              <a:t> </a:t>
            </a:r>
            <a:r>
              <a:rPr lang="en-US" dirty="0" err="1">
                <a:solidFill>
                  <a:schemeClr val="bg1"/>
                </a:solidFill>
                <a:ea typeface="TimesNewRomanPSMT"/>
              </a:rPr>
              <a:t>agzalalyk</a:t>
            </a:r>
            <a:r>
              <a:rPr lang="en-US" dirty="0">
                <a:solidFill>
                  <a:schemeClr val="bg1"/>
                </a:solidFill>
                <a:ea typeface="TimesNewRomanPSMT"/>
              </a:rPr>
              <a:t> </a:t>
            </a:r>
            <a:r>
              <a:rPr lang="en-US" dirty="0" err="1">
                <a:solidFill>
                  <a:schemeClr val="bg1"/>
                </a:solidFill>
                <a:ea typeface="TimesNewRomanPSMT"/>
              </a:rPr>
              <a:t>başlanýar</a:t>
            </a:r>
            <a:r>
              <a:rPr lang="en-US" dirty="0" smtClean="0">
                <a:solidFill>
                  <a:schemeClr val="bg1"/>
                </a:solidFill>
                <a:ea typeface="TimesNewRomanPSMT"/>
              </a:rPr>
              <a:t>.</a:t>
            </a:r>
            <a:r>
              <a:rPr lang="tk-TM" dirty="0" smtClean="0">
                <a:solidFill>
                  <a:schemeClr val="bg1"/>
                </a:solidFill>
                <a:ea typeface="TimesNewRomanPSMT"/>
              </a:rPr>
              <a:t> </a:t>
            </a:r>
            <a:endParaRPr lang="tr-TR" dirty="0">
              <a:solidFill>
                <a:schemeClr val="bg1"/>
              </a:solidFill>
              <a:ea typeface="TimesNewRomanPSMT"/>
            </a:endParaRPr>
          </a:p>
          <a:p>
            <a:pPr algn="just"/>
            <a:r>
              <a:rPr lang="tr-TR" dirty="0" smtClean="0">
                <a:solidFill>
                  <a:schemeClr val="bg1"/>
                </a:solidFill>
                <a:ea typeface="TimesNewRomanPSMT"/>
              </a:rPr>
              <a:t>G</a:t>
            </a:r>
            <a:r>
              <a:rPr lang="en-US" dirty="0" err="1" smtClean="0">
                <a:solidFill>
                  <a:schemeClr val="bg1"/>
                </a:solidFill>
                <a:ea typeface="TimesNewRomanPSMT"/>
              </a:rPr>
              <a:t>arahanly</a:t>
            </a:r>
            <a:r>
              <a:rPr lang="en-US" dirty="0" smtClean="0">
                <a:solidFill>
                  <a:schemeClr val="bg1"/>
                </a:solidFill>
                <a:ea typeface="TimesNewRomanPSMT"/>
              </a:rPr>
              <a:t> </a:t>
            </a:r>
            <a:r>
              <a:rPr lang="en-US" dirty="0" err="1">
                <a:solidFill>
                  <a:schemeClr val="bg1"/>
                </a:solidFill>
                <a:ea typeface="TimesNewRomanPSMT"/>
              </a:rPr>
              <a:t>serkerdesi</a:t>
            </a:r>
            <a:r>
              <a:rPr lang="en-US" dirty="0">
                <a:solidFill>
                  <a:schemeClr val="bg1"/>
                </a:solidFill>
                <a:ea typeface="TimesNewRomanPSMT"/>
              </a:rPr>
              <a:t> </a:t>
            </a:r>
            <a:r>
              <a:rPr lang="en-US" dirty="0" err="1">
                <a:solidFill>
                  <a:schemeClr val="bg1"/>
                </a:solidFill>
                <a:ea typeface="TimesNewRomanPSMT"/>
              </a:rPr>
              <a:t>Kadyr</a:t>
            </a:r>
            <a:r>
              <a:rPr lang="en-US" dirty="0">
                <a:solidFill>
                  <a:schemeClr val="bg1"/>
                </a:solidFill>
                <a:ea typeface="TimesNewRomanPSMT"/>
              </a:rPr>
              <a:t> </a:t>
            </a:r>
            <a:r>
              <a:rPr lang="en-US" dirty="0" err="1">
                <a:solidFill>
                  <a:schemeClr val="bg1"/>
                </a:solidFill>
                <a:ea typeface="TimesNewRomanPSMT"/>
              </a:rPr>
              <a:t>han</a:t>
            </a:r>
            <a:r>
              <a:rPr lang="en-US" dirty="0">
                <a:solidFill>
                  <a:schemeClr val="bg1"/>
                </a:solidFill>
                <a:ea typeface="TimesNewRomanPSMT"/>
              </a:rPr>
              <a:t> </a:t>
            </a:r>
            <a:r>
              <a:rPr lang="en-US" dirty="0" err="1">
                <a:solidFill>
                  <a:schemeClr val="bg1"/>
                </a:solidFill>
                <a:ea typeface="TimesNewRomanPSMT"/>
              </a:rPr>
              <a:t>Mawerannahry</a:t>
            </a:r>
            <a:r>
              <a:rPr lang="en-US" dirty="0">
                <a:solidFill>
                  <a:schemeClr val="bg1"/>
                </a:solidFill>
                <a:ea typeface="TimesNewRomanPSMT"/>
              </a:rPr>
              <a:t> </a:t>
            </a:r>
            <a:r>
              <a:rPr lang="en-US" dirty="0" err="1">
                <a:solidFill>
                  <a:schemeClr val="bg1"/>
                </a:solidFill>
                <a:ea typeface="TimesNewRomanPSMT"/>
              </a:rPr>
              <a:t>eýeläp</a:t>
            </a:r>
            <a:r>
              <a:rPr lang="en-US" dirty="0">
                <a:solidFill>
                  <a:schemeClr val="bg1"/>
                </a:solidFill>
                <a:ea typeface="TimesNewRomanPSMT"/>
              </a:rPr>
              <a:t>, Mara </a:t>
            </a:r>
            <a:r>
              <a:rPr lang="en-US" dirty="0" err="1">
                <a:solidFill>
                  <a:schemeClr val="bg1"/>
                </a:solidFill>
                <a:ea typeface="TimesNewRomanPSMT"/>
              </a:rPr>
              <a:t>ýöriş</a:t>
            </a:r>
            <a:r>
              <a:rPr lang="en-US" dirty="0">
                <a:solidFill>
                  <a:schemeClr val="bg1"/>
                </a:solidFill>
                <a:ea typeface="TimesNewRomanPSMT"/>
              </a:rPr>
              <a:t> </a:t>
            </a:r>
            <a:r>
              <a:rPr lang="en-US" dirty="0" err="1">
                <a:solidFill>
                  <a:schemeClr val="bg1"/>
                </a:solidFill>
                <a:ea typeface="TimesNewRomanPSMT"/>
              </a:rPr>
              <a:t>etmek</a:t>
            </a:r>
            <a:r>
              <a:rPr lang="en-US" dirty="0">
                <a:solidFill>
                  <a:schemeClr val="bg1"/>
                </a:solidFill>
                <a:ea typeface="TimesNewRomanPSMT"/>
              </a:rPr>
              <a:t> </a:t>
            </a:r>
            <a:r>
              <a:rPr lang="en-US" dirty="0" err="1">
                <a:solidFill>
                  <a:schemeClr val="bg1"/>
                </a:solidFill>
                <a:ea typeface="TimesNewRomanPSMT"/>
              </a:rPr>
              <a:t>howpuny</a:t>
            </a:r>
            <a:r>
              <a:rPr lang="en-US" dirty="0">
                <a:solidFill>
                  <a:schemeClr val="bg1"/>
                </a:solidFill>
                <a:ea typeface="TimesNewRomanPSMT"/>
              </a:rPr>
              <a:t> </a:t>
            </a:r>
            <a:r>
              <a:rPr lang="en-US" dirty="0" err="1">
                <a:solidFill>
                  <a:schemeClr val="bg1"/>
                </a:solidFill>
                <a:ea typeface="TimesNewRomanPSMT"/>
              </a:rPr>
              <a:t>salyp</a:t>
            </a:r>
            <a:r>
              <a:rPr lang="en-US" dirty="0">
                <a:solidFill>
                  <a:schemeClr val="bg1"/>
                </a:solidFill>
                <a:ea typeface="TimesNewRomanPSMT"/>
              </a:rPr>
              <a:t> </a:t>
            </a:r>
            <a:r>
              <a:rPr lang="en-US" dirty="0" err="1">
                <a:solidFill>
                  <a:schemeClr val="bg1"/>
                </a:solidFill>
                <a:ea typeface="TimesNewRomanPSMT"/>
              </a:rPr>
              <a:t>başlaýar</a:t>
            </a:r>
            <a:r>
              <a:rPr lang="en-US" dirty="0">
                <a:solidFill>
                  <a:schemeClr val="bg1"/>
                </a:solidFill>
                <a:ea typeface="TimesNewRomanPSMT"/>
              </a:rPr>
              <a:t>. </a:t>
            </a:r>
            <a:endParaRPr lang="tr-TR" dirty="0" smtClean="0">
              <a:solidFill>
                <a:schemeClr val="bg1"/>
              </a:solidFill>
              <a:ea typeface="TimesNewRomanPSMT"/>
            </a:endParaRPr>
          </a:p>
          <a:p>
            <a:pPr algn="just"/>
            <a:r>
              <a:rPr lang="en-US" dirty="0" err="1" smtClean="0">
                <a:solidFill>
                  <a:schemeClr val="bg1"/>
                </a:solidFill>
                <a:ea typeface="TimesNewRomanPSMT"/>
              </a:rPr>
              <a:t>Sanjar</a:t>
            </a:r>
            <a:r>
              <a:rPr lang="en-US" dirty="0" smtClean="0">
                <a:solidFill>
                  <a:schemeClr val="bg1"/>
                </a:solidFill>
                <a:ea typeface="TimesNewRomanPSMT"/>
              </a:rPr>
              <a:t> </a:t>
            </a:r>
            <a:r>
              <a:rPr lang="en-US" dirty="0" err="1">
                <a:solidFill>
                  <a:schemeClr val="bg1"/>
                </a:solidFill>
                <a:ea typeface="TimesNewRomanPSMT"/>
              </a:rPr>
              <a:t>Kadyr</a:t>
            </a:r>
            <a:r>
              <a:rPr lang="en-US" dirty="0">
                <a:solidFill>
                  <a:schemeClr val="bg1"/>
                </a:solidFill>
                <a:ea typeface="TimesNewRomanPSMT"/>
              </a:rPr>
              <a:t> </a:t>
            </a:r>
            <a:r>
              <a:rPr lang="en-US" dirty="0" err="1">
                <a:solidFill>
                  <a:schemeClr val="bg1"/>
                </a:solidFill>
                <a:ea typeface="TimesNewRomanPSMT"/>
              </a:rPr>
              <a:t>han</a:t>
            </a:r>
            <a:r>
              <a:rPr lang="en-US" dirty="0">
                <a:solidFill>
                  <a:schemeClr val="bg1"/>
                </a:solidFill>
                <a:ea typeface="TimesNewRomanPSMT"/>
              </a:rPr>
              <a:t> </a:t>
            </a:r>
            <a:r>
              <a:rPr lang="en-US" dirty="0" err="1">
                <a:solidFill>
                  <a:schemeClr val="bg1"/>
                </a:solidFill>
                <a:ea typeface="TimesNewRomanPSMT"/>
              </a:rPr>
              <a:t>bilen</a:t>
            </a:r>
            <a:r>
              <a:rPr lang="en-US" dirty="0">
                <a:solidFill>
                  <a:schemeClr val="bg1"/>
                </a:solidFill>
                <a:ea typeface="TimesNewRomanPSMT"/>
              </a:rPr>
              <a:t> </a:t>
            </a:r>
            <a:r>
              <a:rPr lang="en-US" dirty="0" err="1">
                <a:solidFill>
                  <a:schemeClr val="bg1"/>
                </a:solidFill>
                <a:ea typeface="TimesNewRomanPSMT"/>
              </a:rPr>
              <a:t>söweşip</a:t>
            </a:r>
            <a:r>
              <a:rPr lang="en-US" dirty="0">
                <a:solidFill>
                  <a:schemeClr val="bg1"/>
                </a:solidFill>
                <a:ea typeface="TimesNewRomanPSMT"/>
              </a:rPr>
              <a:t> </a:t>
            </a:r>
            <a:r>
              <a:rPr lang="en-US" dirty="0" err="1">
                <a:solidFill>
                  <a:schemeClr val="bg1"/>
                </a:solidFill>
                <a:ea typeface="TimesNewRomanPSMT"/>
              </a:rPr>
              <a:t>ýeňýär</a:t>
            </a:r>
            <a:r>
              <a:rPr lang="en-US" dirty="0">
                <a:solidFill>
                  <a:schemeClr val="bg1"/>
                </a:solidFill>
                <a:ea typeface="TimesNewRomanPSMT"/>
              </a:rPr>
              <a:t> we Mara </a:t>
            </a:r>
            <a:r>
              <a:rPr lang="en-US" dirty="0" err="1">
                <a:solidFill>
                  <a:schemeClr val="bg1"/>
                </a:solidFill>
                <a:ea typeface="TimesNewRomanPSMT"/>
              </a:rPr>
              <a:t>dabaraly</a:t>
            </a:r>
            <a:r>
              <a:rPr lang="en-US" dirty="0">
                <a:solidFill>
                  <a:schemeClr val="bg1"/>
                </a:solidFill>
                <a:ea typeface="TimesNewRomanPSMT"/>
              </a:rPr>
              <a:t> </a:t>
            </a:r>
            <a:r>
              <a:rPr lang="en-US" dirty="0" err="1">
                <a:solidFill>
                  <a:schemeClr val="bg1"/>
                </a:solidFill>
                <a:ea typeface="TimesNewRomanPSMT"/>
              </a:rPr>
              <a:t>ýagdaýda</a:t>
            </a:r>
            <a:r>
              <a:rPr lang="en-US" dirty="0">
                <a:solidFill>
                  <a:schemeClr val="bg1"/>
                </a:solidFill>
                <a:ea typeface="TimesNewRomanPSMT"/>
              </a:rPr>
              <a:t> </a:t>
            </a:r>
            <a:r>
              <a:rPr lang="en-US" dirty="0" err="1">
                <a:solidFill>
                  <a:schemeClr val="bg1"/>
                </a:solidFill>
                <a:ea typeface="TimesNewRomanPSMT"/>
              </a:rPr>
              <a:t>girýär</a:t>
            </a:r>
            <a:r>
              <a:rPr lang="en-US" dirty="0">
                <a:solidFill>
                  <a:schemeClr val="bg1"/>
                </a:solidFill>
                <a:ea typeface="TimesNewRomanPSMT"/>
              </a:rPr>
              <a:t>. </a:t>
            </a:r>
            <a:r>
              <a:rPr lang="en-US" dirty="0" err="1">
                <a:solidFill>
                  <a:schemeClr val="bg1"/>
                </a:solidFill>
                <a:ea typeface="TimesNewRomanPSMT"/>
              </a:rPr>
              <a:t>Sanjar</a:t>
            </a:r>
            <a:r>
              <a:rPr lang="en-US" dirty="0">
                <a:solidFill>
                  <a:schemeClr val="bg1"/>
                </a:solidFill>
                <a:ea typeface="TimesNewRomanPSMT"/>
              </a:rPr>
              <a:t> </a:t>
            </a:r>
            <a:r>
              <a:rPr lang="en-US" dirty="0" err="1">
                <a:solidFill>
                  <a:schemeClr val="bg1"/>
                </a:solidFill>
                <a:ea typeface="TimesNewRomanPSMT"/>
              </a:rPr>
              <a:t>Maryda</a:t>
            </a:r>
            <a:r>
              <a:rPr lang="en-US" dirty="0">
                <a:solidFill>
                  <a:schemeClr val="bg1"/>
                </a:solidFill>
                <a:ea typeface="TimesNewRomanPSMT"/>
              </a:rPr>
              <a:t> </a:t>
            </a:r>
            <a:r>
              <a:rPr lang="en-US" dirty="0" err="1">
                <a:solidFill>
                  <a:schemeClr val="bg1"/>
                </a:solidFill>
                <a:ea typeface="TimesNewRomanPSMT"/>
              </a:rPr>
              <a:t>Horasanyň</a:t>
            </a:r>
            <a:r>
              <a:rPr lang="en-US" dirty="0">
                <a:solidFill>
                  <a:schemeClr val="bg1"/>
                </a:solidFill>
                <a:ea typeface="TimesNewRomanPSMT"/>
              </a:rPr>
              <a:t> </a:t>
            </a:r>
            <a:r>
              <a:rPr lang="en-US" dirty="0" err="1">
                <a:solidFill>
                  <a:schemeClr val="bg1"/>
                </a:solidFill>
                <a:ea typeface="TimesNewRomanPSMT"/>
              </a:rPr>
              <a:t>häkimi</a:t>
            </a:r>
            <a:r>
              <a:rPr lang="en-US" dirty="0">
                <a:solidFill>
                  <a:schemeClr val="bg1"/>
                </a:solidFill>
                <a:ea typeface="TimesNewRomanPSMT"/>
              </a:rPr>
              <a:t> </a:t>
            </a:r>
            <a:r>
              <a:rPr lang="en-US" dirty="0" err="1">
                <a:solidFill>
                  <a:schemeClr val="bg1"/>
                </a:solidFill>
                <a:ea typeface="TimesNewRomanPSMT"/>
              </a:rPr>
              <a:t>diýlip</a:t>
            </a:r>
            <a:r>
              <a:rPr lang="en-US" dirty="0">
                <a:solidFill>
                  <a:schemeClr val="bg1"/>
                </a:solidFill>
                <a:ea typeface="TimesNewRomanPSMT"/>
              </a:rPr>
              <a:t> </a:t>
            </a:r>
            <a:r>
              <a:rPr lang="en-US" dirty="0" err="1">
                <a:solidFill>
                  <a:schemeClr val="bg1"/>
                </a:solidFill>
                <a:ea typeface="TimesNewRomanPSMT"/>
              </a:rPr>
              <a:t>bellenilýär</a:t>
            </a:r>
            <a:r>
              <a:rPr lang="en-US" dirty="0" smtClean="0">
                <a:solidFill>
                  <a:schemeClr val="bg1"/>
                </a:solidFill>
                <a:ea typeface="TimesNewRomanPSMT"/>
              </a:rPr>
              <a:t>.</a:t>
            </a:r>
            <a:endParaRPr lang="tr-TR" dirty="0" smtClean="0">
              <a:solidFill>
                <a:schemeClr val="bg1"/>
              </a:solidFill>
              <a:ea typeface="TimesNewRomanPSMT"/>
            </a:endParaRPr>
          </a:p>
          <a:p>
            <a:pPr algn="just"/>
            <a:r>
              <a:rPr lang="en-US" dirty="0" smtClean="0">
                <a:solidFill>
                  <a:schemeClr val="bg1"/>
                </a:solidFill>
                <a:ea typeface="TimesNewRomanPSMT"/>
              </a:rPr>
              <a:t> </a:t>
            </a:r>
            <a:r>
              <a:rPr lang="en-US" dirty="0">
                <a:solidFill>
                  <a:schemeClr val="bg1"/>
                </a:solidFill>
                <a:ea typeface="TimesNewRomanPSMT"/>
              </a:rPr>
              <a:t>1118-nji </a:t>
            </a:r>
            <a:r>
              <a:rPr lang="en-US" dirty="0" err="1">
                <a:solidFill>
                  <a:schemeClr val="bg1"/>
                </a:solidFill>
                <a:ea typeface="TimesNewRomanPSMT"/>
              </a:rPr>
              <a:t>ýylda</a:t>
            </a:r>
            <a:r>
              <a:rPr lang="en-US" dirty="0">
                <a:solidFill>
                  <a:schemeClr val="bg1"/>
                </a:solidFill>
                <a:ea typeface="TimesNewRomanPSMT"/>
              </a:rPr>
              <a:t> </a:t>
            </a:r>
            <a:r>
              <a:rPr lang="en-US" dirty="0" err="1">
                <a:solidFill>
                  <a:schemeClr val="bg1"/>
                </a:solidFill>
                <a:ea typeface="TimesNewRomanPSMT"/>
              </a:rPr>
              <a:t>Sanjar</a:t>
            </a:r>
            <a:r>
              <a:rPr lang="en-US" dirty="0">
                <a:solidFill>
                  <a:schemeClr val="bg1"/>
                </a:solidFill>
                <a:ea typeface="TimesNewRomanPSMT"/>
              </a:rPr>
              <a:t> </a:t>
            </a:r>
            <a:r>
              <a:rPr lang="en-US" dirty="0" err="1">
                <a:solidFill>
                  <a:schemeClr val="bg1"/>
                </a:solidFill>
                <a:ea typeface="TimesNewRomanPSMT"/>
              </a:rPr>
              <a:t>Maryda</a:t>
            </a:r>
            <a:r>
              <a:rPr lang="en-US" dirty="0">
                <a:solidFill>
                  <a:schemeClr val="bg1"/>
                </a:solidFill>
                <a:ea typeface="TimesNewRomanPSMT"/>
              </a:rPr>
              <a:t> “</a:t>
            </a:r>
            <a:r>
              <a:rPr lang="en-US" dirty="0" err="1">
                <a:solidFill>
                  <a:schemeClr val="bg1"/>
                </a:solidFill>
                <a:ea typeface="TimesNewRomanPSMT"/>
              </a:rPr>
              <a:t>Horasanyň</a:t>
            </a:r>
            <a:r>
              <a:rPr lang="en-US" dirty="0">
                <a:solidFill>
                  <a:schemeClr val="bg1"/>
                </a:solidFill>
                <a:ea typeface="TimesNewRomanPSMT"/>
              </a:rPr>
              <a:t> </a:t>
            </a:r>
            <a:r>
              <a:rPr lang="en-US" dirty="0" err="1">
                <a:solidFill>
                  <a:schemeClr val="bg1"/>
                </a:solidFill>
                <a:ea typeface="TimesNewRomanPSMT"/>
              </a:rPr>
              <a:t>soltany</a:t>
            </a:r>
            <a:r>
              <a:rPr lang="en-US" dirty="0">
                <a:solidFill>
                  <a:schemeClr val="bg1"/>
                </a:solidFill>
                <a:ea typeface="TimesNewRomanPSMT"/>
              </a:rPr>
              <a:t>” </a:t>
            </a:r>
            <a:r>
              <a:rPr lang="en-US" dirty="0" err="1">
                <a:solidFill>
                  <a:schemeClr val="bg1"/>
                </a:solidFill>
                <a:ea typeface="TimesNewRomanPSMT"/>
              </a:rPr>
              <a:t>diýlip</a:t>
            </a:r>
            <a:r>
              <a:rPr lang="en-US" dirty="0">
                <a:solidFill>
                  <a:schemeClr val="bg1"/>
                </a:solidFill>
                <a:ea typeface="TimesNewRomanPSMT"/>
              </a:rPr>
              <a:t> jar </a:t>
            </a:r>
            <a:r>
              <a:rPr lang="en-US" dirty="0" err="1">
                <a:solidFill>
                  <a:schemeClr val="bg1"/>
                </a:solidFill>
                <a:ea typeface="TimesNewRomanPSMT"/>
              </a:rPr>
              <a:t>edilýär</a:t>
            </a:r>
            <a:r>
              <a:rPr lang="en-US" dirty="0">
                <a:solidFill>
                  <a:schemeClr val="bg1"/>
                </a:solidFill>
                <a:ea typeface="TimesNewRomanPSMT"/>
              </a:rPr>
              <a:t> we </a:t>
            </a:r>
            <a:r>
              <a:rPr lang="en-US" dirty="0" err="1">
                <a:solidFill>
                  <a:schemeClr val="bg1"/>
                </a:solidFill>
                <a:ea typeface="TimesNewRomanPSMT"/>
              </a:rPr>
              <a:t>döwletiň</a:t>
            </a:r>
            <a:r>
              <a:rPr lang="en-US" dirty="0">
                <a:solidFill>
                  <a:schemeClr val="bg1"/>
                </a:solidFill>
                <a:ea typeface="TimesNewRomanPSMT"/>
              </a:rPr>
              <a:t> </a:t>
            </a:r>
            <a:r>
              <a:rPr lang="en-US" dirty="0" err="1">
                <a:solidFill>
                  <a:schemeClr val="bg1"/>
                </a:solidFill>
                <a:ea typeface="TimesNewRomanPSMT"/>
              </a:rPr>
              <a:t>paýtagtyny</a:t>
            </a:r>
            <a:r>
              <a:rPr lang="en-US" dirty="0">
                <a:solidFill>
                  <a:schemeClr val="bg1"/>
                </a:solidFill>
                <a:ea typeface="TimesNewRomanPSMT"/>
              </a:rPr>
              <a:t> </a:t>
            </a:r>
            <a:r>
              <a:rPr lang="en-US" dirty="0" err="1">
                <a:solidFill>
                  <a:schemeClr val="bg1"/>
                </a:solidFill>
                <a:ea typeface="TimesNewRomanPSMT"/>
              </a:rPr>
              <a:t>Bagdatdan</a:t>
            </a:r>
            <a:r>
              <a:rPr lang="en-US" dirty="0">
                <a:solidFill>
                  <a:schemeClr val="bg1"/>
                </a:solidFill>
                <a:ea typeface="TimesNewRomanPSMT"/>
              </a:rPr>
              <a:t> Mara </a:t>
            </a:r>
            <a:r>
              <a:rPr lang="en-US" dirty="0" err="1">
                <a:solidFill>
                  <a:schemeClr val="bg1"/>
                </a:solidFill>
                <a:ea typeface="TimesNewRomanPSMT"/>
              </a:rPr>
              <a:t>geçirýär</a:t>
            </a:r>
            <a:r>
              <a:rPr lang="en-US" dirty="0">
                <a:solidFill>
                  <a:schemeClr val="bg1"/>
                </a:solidFill>
                <a:ea typeface="TimesNewRomanPSMT"/>
              </a:rPr>
              <a:t>. </a:t>
            </a:r>
            <a:endParaRPr lang="ru-RU" sz="2000" dirty="0">
              <a:solidFill>
                <a:schemeClr val="bg1"/>
              </a:solidFill>
              <a:ea typeface="Calibri"/>
            </a:endParaRPr>
          </a:p>
          <a:p>
            <a:endParaRPr lang="ru-RU" dirty="0"/>
          </a:p>
        </p:txBody>
      </p:sp>
    </p:spTree>
    <p:extLst>
      <p:ext uri="{BB962C8B-B14F-4D97-AF65-F5344CB8AC3E}">
        <p14:creationId xmlns:p14="http://schemas.microsoft.com/office/powerpoint/2010/main" val="149058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6"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63236" y="1825624"/>
            <a:ext cx="11734800" cy="4921539"/>
          </a:xfrm>
        </p:spPr>
        <p:txBody>
          <a:bodyPr>
            <a:normAutofit/>
          </a:bodyPr>
          <a:lstStyle/>
          <a:p>
            <a:pPr marL="685800" indent="-457200" algn="just">
              <a:lnSpc>
                <a:spcPct val="115000"/>
              </a:lnSpc>
              <a:spcAft>
                <a:spcPts val="600"/>
              </a:spcAft>
              <a:buFont typeface="Wingdings" pitchFamily="2" charset="2"/>
              <a:buChar char="v"/>
            </a:pPr>
            <a:r>
              <a:rPr lang="en-US" sz="2800" dirty="0">
                <a:solidFill>
                  <a:schemeClr val="bg1"/>
                </a:solidFill>
                <a:ea typeface="TimesNewRomanPSMT"/>
              </a:rPr>
              <a:t>Soltan Sanjaryň </a:t>
            </a:r>
            <a:r>
              <a:rPr lang="en-US" sz="2800" dirty="0" err="1">
                <a:solidFill>
                  <a:schemeClr val="bg1"/>
                </a:solidFill>
                <a:ea typeface="TimesNewRomanPSMT"/>
              </a:rPr>
              <a:t>döwründe</a:t>
            </a:r>
            <a:r>
              <a:rPr lang="en-US" sz="2800" dirty="0">
                <a:solidFill>
                  <a:schemeClr val="bg1"/>
                </a:solidFill>
                <a:ea typeface="TimesNewRomanPSMT"/>
              </a:rPr>
              <a:t> Mary </a:t>
            </a:r>
            <a:r>
              <a:rPr lang="en-US" sz="2800" dirty="0" err="1">
                <a:solidFill>
                  <a:schemeClr val="bg1"/>
                </a:solidFill>
                <a:ea typeface="TimesNewRomanPSMT"/>
              </a:rPr>
              <a:t>Maru-Şahu-Jahan</a:t>
            </a:r>
            <a:r>
              <a:rPr lang="en-US" sz="2800" dirty="0">
                <a:solidFill>
                  <a:schemeClr val="bg1"/>
                </a:solidFill>
                <a:ea typeface="TimesNewRomanPSMT"/>
              </a:rPr>
              <a:t> </a:t>
            </a:r>
            <a:r>
              <a:rPr lang="en-US" sz="2800" dirty="0" err="1">
                <a:solidFill>
                  <a:schemeClr val="bg1"/>
                </a:solidFill>
                <a:ea typeface="TimesNewRomanPSMT"/>
              </a:rPr>
              <a:t>adyny</a:t>
            </a:r>
            <a:r>
              <a:rPr lang="en-US" sz="2800" dirty="0">
                <a:solidFill>
                  <a:schemeClr val="bg1"/>
                </a:solidFill>
                <a:ea typeface="TimesNewRomanPSMT"/>
              </a:rPr>
              <a:t> </a:t>
            </a:r>
            <a:r>
              <a:rPr lang="en-US" sz="2800" dirty="0" err="1">
                <a:solidFill>
                  <a:schemeClr val="bg1"/>
                </a:solidFill>
                <a:ea typeface="TimesNewRomanPSMT"/>
              </a:rPr>
              <a:t>alypdyr</a:t>
            </a:r>
            <a:r>
              <a:rPr lang="en-US" sz="2800" dirty="0">
                <a:solidFill>
                  <a:schemeClr val="bg1"/>
                </a:solidFill>
                <a:ea typeface="TimesNewRomanPSMT"/>
              </a:rPr>
              <a:t>. Mara </a:t>
            </a:r>
            <a:r>
              <a:rPr lang="en-US" sz="2800" dirty="0" err="1">
                <a:solidFill>
                  <a:schemeClr val="bg1"/>
                </a:solidFill>
                <a:ea typeface="TimesNewRomanPSMT"/>
              </a:rPr>
              <a:t>döwürdeşleri</a:t>
            </a:r>
            <a:r>
              <a:rPr lang="en-US" sz="2800" dirty="0">
                <a:solidFill>
                  <a:schemeClr val="bg1"/>
                </a:solidFill>
                <a:ea typeface="TimesNewRomanPSMT"/>
              </a:rPr>
              <a:t> “</a:t>
            </a:r>
            <a:r>
              <a:rPr lang="en-US" sz="2800" dirty="0" err="1">
                <a:solidFill>
                  <a:schemeClr val="bg1"/>
                </a:solidFill>
                <a:ea typeface="TimesNewRomanPSMT"/>
              </a:rPr>
              <a:t>Horasan</a:t>
            </a:r>
            <a:r>
              <a:rPr lang="en-US" sz="2800" dirty="0">
                <a:solidFill>
                  <a:schemeClr val="bg1"/>
                </a:solidFill>
                <a:ea typeface="TimesNewRomanPSMT"/>
              </a:rPr>
              <a:t> </a:t>
            </a:r>
            <a:r>
              <a:rPr lang="en-US" sz="2800" dirty="0" err="1">
                <a:solidFill>
                  <a:schemeClr val="bg1"/>
                </a:solidFill>
                <a:ea typeface="TimesNewRomanPSMT"/>
              </a:rPr>
              <a:t>şäherleriniň</a:t>
            </a:r>
            <a:r>
              <a:rPr lang="en-US" sz="2800" dirty="0">
                <a:solidFill>
                  <a:schemeClr val="bg1"/>
                </a:solidFill>
                <a:ea typeface="TimesNewRomanPSMT"/>
              </a:rPr>
              <a:t> </a:t>
            </a:r>
            <a:r>
              <a:rPr lang="en-US" sz="2800" dirty="0" err="1">
                <a:solidFill>
                  <a:schemeClr val="bg1"/>
                </a:solidFill>
                <a:ea typeface="TimesNewRomanPSMT"/>
              </a:rPr>
              <a:t>enesi</a:t>
            </a:r>
            <a:r>
              <a:rPr lang="en-US" sz="2800" dirty="0">
                <a:solidFill>
                  <a:schemeClr val="bg1"/>
                </a:solidFill>
                <a:ea typeface="TimesNewRomanPSMT"/>
              </a:rPr>
              <a:t>” </a:t>
            </a:r>
            <a:r>
              <a:rPr lang="en-US" sz="2800" dirty="0" err="1">
                <a:solidFill>
                  <a:schemeClr val="bg1"/>
                </a:solidFill>
                <a:ea typeface="TimesNewRomanPSMT"/>
              </a:rPr>
              <a:t>diýen</a:t>
            </a:r>
            <a:r>
              <a:rPr lang="en-US" sz="2800" dirty="0">
                <a:solidFill>
                  <a:schemeClr val="bg1"/>
                </a:solidFill>
                <a:ea typeface="TimesNewRomanPSMT"/>
              </a:rPr>
              <a:t> at </a:t>
            </a:r>
            <a:r>
              <a:rPr lang="en-US" sz="2800" dirty="0" err="1">
                <a:solidFill>
                  <a:schemeClr val="bg1"/>
                </a:solidFill>
                <a:ea typeface="TimesNewRomanPSMT"/>
              </a:rPr>
              <a:t>beripdirler</a:t>
            </a:r>
            <a:r>
              <a:rPr lang="en-US" sz="2800" dirty="0">
                <a:solidFill>
                  <a:schemeClr val="bg1"/>
                </a:solidFill>
                <a:ea typeface="TimesNewRomanPSMT"/>
              </a:rPr>
              <a:t>. Soltan </a:t>
            </a:r>
            <a:r>
              <a:rPr lang="en-US" sz="2800" dirty="0" err="1">
                <a:solidFill>
                  <a:schemeClr val="bg1"/>
                </a:solidFill>
                <a:ea typeface="TimesNewRomanPSMT"/>
              </a:rPr>
              <a:t>Sanjar</a:t>
            </a:r>
            <a:r>
              <a:rPr lang="en-US" sz="2800" dirty="0">
                <a:solidFill>
                  <a:schemeClr val="bg1"/>
                </a:solidFill>
                <a:ea typeface="TimesNewRomanPSMT"/>
              </a:rPr>
              <a:t> </a:t>
            </a:r>
            <a:r>
              <a:rPr lang="en-US" sz="2800" dirty="0" err="1">
                <a:solidFill>
                  <a:schemeClr val="bg1"/>
                </a:solidFill>
                <a:ea typeface="TimesNewRomanPSMT"/>
              </a:rPr>
              <a:t>Marydaky</a:t>
            </a:r>
            <a:r>
              <a:rPr lang="en-US" sz="2800" dirty="0">
                <a:solidFill>
                  <a:schemeClr val="bg1"/>
                </a:solidFill>
                <a:ea typeface="TimesNewRomanPSMT"/>
              </a:rPr>
              <a:t> </a:t>
            </a:r>
            <a:r>
              <a:rPr lang="en-US" sz="2800" dirty="0" err="1">
                <a:solidFill>
                  <a:schemeClr val="bg1"/>
                </a:solidFill>
                <a:ea typeface="TimesNewRomanPSMT"/>
              </a:rPr>
              <a:t>köşgünde</a:t>
            </a:r>
            <a:r>
              <a:rPr lang="en-US" sz="2800" dirty="0">
                <a:solidFill>
                  <a:schemeClr val="bg1"/>
                </a:solidFill>
                <a:ea typeface="TimesNewRomanPSMT"/>
              </a:rPr>
              <a:t> </a:t>
            </a:r>
            <a:r>
              <a:rPr lang="en-US" sz="2800" dirty="0" err="1">
                <a:solidFill>
                  <a:schemeClr val="bg1"/>
                </a:solidFill>
                <a:ea typeface="TimesNewRomanPSMT"/>
              </a:rPr>
              <a:t>şahyrlaryň</a:t>
            </a:r>
            <a:r>
              <a:rPr lang="en-US" sz="2800" dirty="0">
                <a:solidFill>
                  <a:schemeClr val="bg1"/>
                </a:solidFill>
                <a:ea typeface="TimesNewRomanPSMT"/>
              </a:rPr>
              <a:t>, </a:t>
            </a:r>
            <a:r>
              <a:rPr lang="en-US" sz="2800" dirty="0" err="1">
                <a:solidFill>
                  <a:schemeClr val="bg1"/>
                </a:solidFill>
                <a:ea typeface="TimesNewRomanPSMT"/>
              </a:rPr>
              <a:t>alymlaryň</a:t>
            </a:r>
            <a:r>
              <a:rPr lang="en-US" sz="2800" dirty="0">
                <a:solidFill>
                  <a:schemeClr val="bg1"/>
                </a:solidFill>
                <a:ea typeface="TimesNewRomanPSMT"/>
              </a:rPr>
              <a:t> </a:t>
            </a:r>
            <a:r>
              <a:rPr lang="en-US" sz="2800" dirty="0" err="1">
                <a:solidFill>
                  <a:schemeClr val="bg1"/>
                </a:solidFill>
                <a:ea typeface="TimesNewRomanPSMT"/>
              </a:rPr>
              <a:t>ençemesini</a:t>
            </a:r>
            <a:r>
              <a:rPr lang="en-US" sz="2800" dirty="0">
                <a:solidFill>
                  <a:schemeClr val="bg1"/>
                </a:solidFill>
                <a:ea typeface="TimesNewRomanPSMT"/>
              </a:rPr>
              <a:t> </a:t>
            </a:r>
            <a:r>
              <a:rPr lang="en-US" sz="2800" dirty="0" err="1">
                <a:solidFill>
                  <a:schemeClr val="bg1"/>
                </a:solidFill>
                <a:ea typeface="TimesNewRomanPSMT"/>
              </a:rPr>
              <a:t>işledipdir</a:t>
            </a:r>
            <a:r>
              <a:rPr lang="en-US" sz="2800" dirty="0">
                <a:solidFill>
                  <a:schemeClr val="bg1"/>
                </a:solidFill>
                <a:ea typeface="TimesNewRomanPSMT"/>
              </a:rPr>
              <a:t>. </a:t>
            </a:r>
            <a:r>
              <a:rPr lang="en-US" sz="2800" dirty="0" err="1">
                <a:solidFill>
                  <a:schemeClr val="bg1"/>
                </a:solidFill>
                <a:ea typeface="TimesNewRomanPSMT"/>
              </a:rPr>
              <a:t>Onuň</a:t>
            </a:r>
            <a:r>
              <a:rPr lang="en-US" sz="2800" dirty="0">
                <a:solidFill>
                  <a:schemeClr val="bg1"/>
                </a:solidFill>
                <a:ea typeface="TimesNewRomanPSMT"/>
              </a:rPr>
              <a:t> </a:t>
            </a:r>
            <a:r>
              <a:rPr lang="en-US" sz="2800" dirty="0" err="1">
                <a:solidFill>
                  <a:schemeClr val="bg1"/>
                </a:solidFill>
                <a:ea typeface="TimesNewRomanPSMT"/>
              </a:rPr>
              <a:t>özi</a:t>
            </a:r>
            <a:r>
              <a:rPr lang="en-US" sz="2800" dirty="0">
                <a:solidFill>
                  <a:schemeClr val="bg1"/>
                </a:solidFill>
                <a:ea typeface="TimesNewRomanPSMT"/>
              </a:rPr>
              <a:t> hem </a:t>
            </a:r>
            <a:r>
              <a:rPr lang="en-US" sz="2800" dirty="0" err="1">
                <a:solidFill>
                  <a:schemeClr val="bg1"/>
                </a:solidFill>
                <a:ea typeface="TimesNewRomanPSMT"/>
              </a:rPr>
              <a:t>oňat</a:t>
            </a:r>
            <a:r>
              <a:rPr lang="en-US" sz="2800" dirty="0">
                <a:solidFill>
                  <a:schemeClr val="bg1"/>
                </a:solidFill>
                <a:ea typeface="TimesNewRomanPSMT"/>
              </a:rPr>
              <a:t> </a:t>
            </a:r>
            <a:r>
              <a:rPr lang="en-US" sz="2800" dirty="0" err="1">
                <a:solidFill>
                  <a:schemeClr val="bg1"/>
                </a:solidFill>
                <a:ea typeface="TimesNewRomanPSMT"/>
              </a:rPr>
              <a:t>goşgulary</a:t>
            </a:r>
            <a:r>
              <a:rPr lang="en-US" sz="2800" dirty="0">
                <a:solidFill>
                  <a:schemeClr val="bg1"/>
                </a:solidFill>
                <a:ea typeface="TimesNewRomanPSMT"/>
              </a:rPr>
              <a:t> </a:t>
            </a:r>
            <a:r>
              <a:rPr lang="en-US" sz="2800" dirty="0" err="1" smtClean="0">
                <a:solidFill>
                  <a:schemeClr val="bg1"/>
                </a:solidFill>
                <a:ea typeface="TimesNewRomanPSMT"/>
              </a:rPr>
              <a:t>düzüpdir</a:t>
            </a:r>
            <a:r>
              <a:rPr lang="en-US" sz="2800" dirty="0" smtClean="0">
                <a:solidFill>
                  <a:schemeClr val="bg1"/>
                </a:solidFill>
                <a:ea typeface="TimesNewRomanPSMT"/>
              </a:rPr>
              <a:t>.</a:t>
            </a:r>
            <a:endParaRPr lang="tr-TR" sz="2800" dirty="0" smtClean="0">
              <a:solidFill>
                <a:schemeClr val="bg1"/>
              </a:solidFill>
              <a:ea typeface="TimesNewRomanPSMT"/>
            </a:endParaRPr>
          </a:p>
          <a:p>
            <a:pPr marL="685800" indent="-457200" algn="just">
              <a:lnSpc>
                <a:spcPct val="115000"/>
              </a:lnSpc>
              <a:spcAft>
                <a:spcPts val="600"/>
              </a:spcAft>
              <a:buFont typeface="Wingdings" pitchFamily="2" charset="2"/>
              <a:buChar char="v"/>
            </a:pPr>
            <a:r>
              <a:rPr lang="en-US" sz="2800" dirty="0" err="1" smtClean="0">
                <a:solidFill>
                  <a:schemeClr val="bg1"/>
                </a:solidFill>
                <a:ea typeface="TimesNewRomanPSMT"/>
              </a:rPr>
              <a:t>Şahyr</a:t>
            </a:r>
            <a:r>
              <a:rPr lang="en-US" sz="2800" dirty="0" smtClean="0">
                <a:solidFill>
                  <a:schemeClr val="bg1"/>
                </a:solidFill>
                <a:ea typeface="TimesNewRomanPSMT"/>
              </a:rPr>
              <a:t> </a:t>
            </a:r>
            <a:r>
              <a:rPr lang="en-US" sz="2800" dirty="0" err="1">
                <a:solidFill>
                  <a:schemeClr val="bg1"/>
                </a:solidFill>
                <a:ea typeface="TimesNewRomanPSMT"/>
              </a:rPr>
              <a:t>Enweri</a:t>
            </a:r>
            <a:r>
              <a:rPr lang="en-US" sz="2800" dirty="0">
                <a:solidFill>
                  <a:schemeClr val="bg1"/>
                </a:solidFill>
                <a:ea typeface="TimesNewRomanPSMT"/>
              </a:rPr>
              <a:t> Soltan Sanjaryň </a:t>
            </a:r>
            <a:r>
              <a:rPr lang="en-US" sz="2800" dirty="0" err="1">
                <a:solidFill>
                  <a:schemeClr val="bg1"/>
                </a:solidFill>
                <a:ea typeface="TimesNewRomanPSMT"/>
              </a:rPr>
              <a:t>köşk</a:t>
            </a:r>
            <a:r>
              <a:rPr lang="en-US" sz="2800" dirty="0">
                <a:solidFill>
                  <a:schemeClr val="bg1"/>
                </a:solidFill>
                <a:ea typeface="TimesNewRomanPSMT"/>
              </a:rPr>
              <a:t> </a:t>
            </a:r>
            <a:r>
              <a:rPr lang="en-US" sz="2800" dirty="0" err="1">
                <a:solidFill>
                  <a:schemeClr val="bg1"/>
                </a:solidFill>
                <a:ea typeface="TimesNewRomanPSMT"/>
              </a:rPr>
              <a:t>şahyry</a:t>
            </a:r>
            <a:r>
              <a:rPr lang="en-US" sz="2800" dirty="0">
                <a:solidFill>
                  <a:schemeClr val="bg1"/>
                </a:solidFill>
                <a:ea typeface="TimesNewRomanPSMT"/>
              </a:rPr>
              <a:t> </a:t>
            </a:r>
            <a:r>
              <a:rPr lang="en-US" sz="2800" dirty="0" err="1">
                <a:solidFill>
                  <a:schemeClr val="bg1"/>
                </a:solidFill>
                <a:ea typeface="TimesNewRomanPSMT"/>
              </a:rPr>
              <a:t>ekeni</a:t>
            </a:r>
            <a:r>
              <a:rPr lang="en-US" sz="2800" dirty="0">
                <a:solidFill>
                  <a:schemeClr val="bg1"/>
                </a:solidFill>
                <a:ea typeface="TimesNewRomanPSMT"/>
              </a:rPr>
              <a:t>. Soltan </a:t>
            </a:r>
            <a:r>
              <a:rPr lang="en-US" sz="2800" dirty="0" err="1">
                <a:solidFill>
                  <a:schemeClr val="bg1"/>
                </a:solidFill>
                <a:ea typeface="TimesNewRomanPSMT"/>
              </a:rPr>
              <a:t>Sanjar</a:t>
            </a:r>
            <a:r>
              <a:rPr lang="en-US" sz="2800" dirty="0">
                <a:solidFill>
                  <a:schemeClr val="bg1"/>
                </a:solidFill>
                <a:ea typeface="TimesNewRomanPSMT"/>
              </a:rPr>
              <a:t> </a:t>
            </a:r>
            <a:r>
              <a:rPr lang="en-US" sz="2800" dirty="0" err="1">
                <a:solidFill>
                  <a:schemeClr val="bg1"/>
                </a:solidFill>
                <a:ea typeface="TimesNewRomanPSMT"/>
              </a:rPr>
              <a:t>Maryda</a:t>
            </a:r>
            <a:r>
              <a:rPr lang="en-US" sz="2800" dirty="0">
                <a:solidFill>
                  <a:schemeClr val="bg1"/>
                </a:solidFill>
                <a:ea typeface="TimesNewRomanPSMT"/>
              </a:rPr>
              <a:t> </a:t>
            </a:r>
            <a:r>
              <a:rPr lang="en-US" sz="2800" dirty="0" err="1">
                <a:solidFill>
                  <a:schemeClr val="bg1"/>
                </a:solidFill>
                <a:ea typeface="TimesNewRomanPSMT"/>
              </a:rPr>
              <a:t>dünýäde</a:t>
            </a:r>
            <a:r>
              <a:rPr lang="en-US" sz="2800" dirty="0">
                <a:solidFill>
                  <a:schemeClr val="bg1"/>
                </a:solidFill>
                <a:ea typeface="TimesNewRomanPSMT"/>
              </a:rPr>
              <a:t> </a:t>
            </a:r>
            <a:r>
              <a:rPr lang="en-US" sz="2800" dirty="0" err="1">
                <a:solidFill>
                  <a:schemeClr val="bg1"/>
                </a:solidFill>
                <a:ea typeface="TimesNewRomanPSMT"/>
              </a:rPr>
              <a:t>iň</a:t>
            </a:r>
            <a:r>
              <a:rPr lang="en-US" sz="2800" dirty="0">
                <a:solidFill>
                  <a:schemeClr val="bg1"/>
                </a:solidFill>
                <a:ea typeface="TimesNewRomanPSMT"/>
              </a:rPr>
              <a:t> </a:t>
            </a:r>
            <a:r>
              <a:rPr lang="en-US" sz="2800" dirty="0" err="1">
                <a:solidFill>
                  <a:schemeClr val="bg1"/>
                </a:solidFill>
                <a:ea typeface="TimesNewRomanPSMT"/>
              </a:rPr>
              <a:t>uly</a:t>
            </a:r>
            <a:r>
              <a:rPr lang="en-US" sz="2800" dirty="0">
                <a:solidFill>
                  <a:schemeClr val="bg1"/>
                </a:solidFill>
                <a:ea typeface="TimesNewRomanPSMT"/>
              </a:rPr>
              <a:t> 10 </a:t>
            </a:r>
            <a:r>
              <a:rPr lang="en-US" sz="2800" dirty="0" err="1">
                <a:solidFill>
                  <a:schemeClr val="bg1"/>
                </a:solidFill>
                <a:ea typeface="TimesNewRomanPSMT"/>
              </a:rPr>
              <a:t>sany</a:t>
            </a:r>
            <a:r>
              <a:rPr lang="en-US" sz="2800" dirty="0">
                <a:solidFill>
                  <a:schemeClr val="bg1"/>
                </a:solidFill>
                <a:ea typeface="TimesNewRomanPSMT"/>
              </a:rPr>
              <a:t> </a:t>
            </a:r>
            <a:r>
              <a:rPr lang="en-US" sz="2800" dirty="0" err="1">
                <a:solidFill>
                  <a:schemeClr val="bg1"/>
                </a:solidFill>
                <a:ea typeface="TimesNewRomanPSMT"/>
              </a:rPr>
              <a:t>kitaphana</a:t>
            </a:r>
            <a:r>
              <a:rPr lang="en-US" sz="2800" dirty="0">
                <a:solidFill>
                  <a:schemeClr val="bg1"/>
                </a:solidFill>
                <a:ea typeface="TimesNewRomanPSMT"/>
              </a:rPr>
              <a:t> </a:t>
            </a:r>
            <a:r>
              <a:rPr lang="en-US" sz="2800" dirty="0" err="1">
                <a:solidFill>
                  <a:schemeClr val="bg1"/>
                </a:solidFill>
                <a:ea typeface="TimesNewRomanPSMT"/>
              </a:rPr>
              <a:t>saklapdyr</a:t>
            </a:r>
            <a:r>
              <a:rPr lang="en-US" sz="2800" dirty="0">
                <a:solidFill>
                  <a:schemeClr val="bg1"/>
                </a:solidFill>
                <a:ea typeface="TimesNewRomanPSMT"/>
              </a:rPr>
              <a:t>. </a:t>
            </a:r>
            <a:r>
              <a:rPr lang="en-US" sz="2800" dirty="0" err="1">
                <a:solidFill>
                  <a:schemeClr val="bg1"/>
                </a:solidFill>
                <a:ea typeface="TimesNewRomanPSMT"/>
              </a:rPr>
              <a:t>Onda</a:t>
            </a:r>
            <a:r>
              <a:rPr lang="en-US" sz="2800" dirty="0">
                <a:solidFill>
                  <a:schemeClr val="bg1"/>
                </a:solidFill>
                <a:ea typeface="TimesNewRomanPSMT"/>
              </a:rPr>
              <a:t> </a:t>
            </a:r>
            <a:r>
              <a:rPr lang="en-US" sz="2800" dirty="0" err="1">
                <a:solidFill>
                  <a:schemeClr val="bg1"/>
                </a:solidFill>
                <a:ea typeface="TimesNewRomanPSMT"/>
              </a:rPr>
              <a:t>dünýä</a:t>
            </a:r>
            <a:r>
              <a:rPr lang="en-US" sz="2800" dirty="0">
                <a:solidFill>
                  <a:schemeClr val="bg1"/>
                </a:solidFill>
                <a:ea typeface="TimesNewRomanPSMT"/>
              </a:rPr>
              <a:t> belli Omar </a:t>
            </a:r>
            <a:r>
              <a:rPr lang="en-US" sz="2800" dirty="0" err="1">
                <a:solidFill>
                  <a:schemeClr val="bg1"/>
                </a:solidFill>
                <a:ea typeface="TimesNewRomanPSMT"/>
              </a:rPr>
              <a:t>Haýýam</a:t>
            </a:r>
            <a:r>
              <a:rPr lang="en-US" sz="2800" dirty="0">
                <a:solidFill>
                  <a:schemeClr val="bg1"/>
                </a:solidFill>
                <a:ea typeface="TimesNewRomanPSMT"/>
              </a:rPr>
              <a:t> </a:t>
            </a:r>
            <a:r>
              <a:rPr lang="en-US" sz="2800" dirty="0" err="1">
                <a:solidFill>
                  <a:schemeClr val="bg1"/>
                </a:solidFill>
                <a:ea typeface="TimesNewRomanPSMT"/>
              </a:rPr>
              <a:t>ýaly</a:t>
            </a:r>
            <a:r>
              <a:rPr lang="en-US" sz="2800" dirty="0">
                <a:solidFill>
                  <a:schemeClr val="bg1"/>
                </a:solidFill>
                <a:ea typeface="TimesNewRomanPSMT"/>
              </a:rPr>
              <a:t> </a:t>
            </a:r>
            <a:r>
              <a:rPr lang="en-US" sz="2800" dirty="0" err="1">
                <a:solidFill>
                  <a:schemeClr val="bg1"/>
                </a:solidFill>
                <a:ea typeface="TimesNewRomanPSMT"/>
              </a:rPr>
              <a:t>alymlar</a:t>
            </a:r>
            <a:r>
              <a:rPr lang="en-US" sz="2800" dirty="0">
                <a:solidFill>
                  <a:schemeClr val="bg1"/>
                </a:solidFill>
                <a:ea typeface="TimesNewRomanPSMT"/>
              </a:rPr>
              <a:t> </a:t>
            </a:r>
            <a:r>
              <a:rPr lang="en-US" sz="2800" dirty="0" err="1">
                <a:solidFill>
                  <a:schemeClr val="bg1"/>
                </a:solidFill>
                <a:ea typeface="TimesNewRomanPSMT"/>
              </a:rPr>
              <a:t>işläpdirler</a:t>
            </a:r>
            <a:r>
              <a:rPr lang="en-US" sz="2800" dirty="0">
                <a:solidFill>
                  <a:schemeClr val="bg1"/>
                </a:solidFill>
                <a:ea typeface="TimesNewRomanPSMT"/>
              </a:rPr>
              <a:t>.</a:t>
            </a:r>
            <a:endParaRPr lang="ru-RU" sz="2800" dirty="0">
              <a:solidFill>
                <a:schemeClr val="bg1"/>
              </a:solidFill>
              <a:ea typeface="Calibri"/>
            </a:endParaRPr>
          </a:p>
          <a:p>
            <a:endParaRPr lang="ru-RU" sz="2800" dirty="0"/>
          </a:p>
        </p:txBody>
      </p:sp>
    </p:spTree>
    <p:extLst>
      <p:ext uri="{BB962C8B-B14F-4D97-AF65-F5344CB8AC3E}">
        <p14:creationId xmlns:p14="http://schemas.microsoft.com/office/powerpoint/2010/main" val="703842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85800" y="641838"/>
            <a:ext cx="10668000" cy="5535125"/>
          </a:xfrm>
        </p:spPr>
        <p:txBody>
          <a:bodyPr>
            <a:noAutofit/>
          </a:bodyPr>
          <a:lstStyle/>
          <a:p>
            <a:pPr indent="450215" algn="just">
              <a:lnSpc>
                <a:spcPct val="115000"/>
              </a:lnSpc>
              <a:spcAft>
                <a:spcPts val="600"/>
              </a:spcAft>
            </a:pPr>
            <a:r>
              <a:rPr lang="en-US" sz="2800" dirty="0" err="1">
                <a:latin typeface="Times New Roman"/>
                <a:ea typeface="TimesNewRomanPSMT"/>
              </a:rPr>
              <a:t>Maryda</a:t>
            </a:r>
            <a:r>
              <a:rPr lang="en-US" sz="2800" dirty="0">
                <a:latin typeface="Times New Roman"/>
                <a:ea typeface="TimesNewRomanPSMT"/>
              </a:rPr>
              <a:t> Soltan </a:t>
            </a:r>
            <a:r>
              <a:rPr lang="en-US" sz="2800" dirty="0" err="1">
                <a:latin typeface="Times New Roman"/>
                <a:ea typeface="TimesNewRomanPSMT"/>
              </a:rPr>
              <a:t>obserwatoriýasy</a:t>
            </a:r>
            <a:r>
              <a:rPr lang="en-US" sz="2800" dirty="0">
                <a:latin typeface="Times New Roman"/>
                <a:ea typeface="TimesNewRomanPSMT"/>
              </a:rPr>
              <a:t> </a:t>
            </a:r>
            <a:r>
              <a:rPr lang="en-US" sz="2800" dirty="0" err="1">
                <a:latin typeface="Times New Roman"/>
                <a:ea typeface="TimesNewRomanPSMT"/>
              </a:rPr>
              <a:t>gurlupdyr</a:t>
            </a:r>
            <a:r>
              <a:rPr lang="en-US" sz="2800" dirty="0">
                <a:latin typeface="Times New Roman"/>
                <a:ea typeface="TimesNewRomanPSMT"/>
              </a:rPr>
              <a:t>. “Men </a:t>
            </a:r>
            <a:r>
              <a:rPr lang="en-US" sz="2800" dirty="0" err="1">
                <a:latin typeface="Times New Roman"/>
                <a:ea typeface="TimesNewRomanPSMT"/>
              </a:rPr>
              <a:t>bütin</a:t>
            </a:r>
            <a:r>
              <a:rPr lang="en-US" sz="2800" dirty="0">
                <a:latin typeface="Times New Roman"/>
                <a:ea typeface="TimesNewRomanPSMT"/>
              </a:rPr>
              <a:t> </a:t>
            </a:r>
            <a:r>
              <a:rPr lang="en-US" sz="2800" dirty="0" err="1">
                <a:latin typeface="Times New Roman"/>
                <a:ea typeface="TimesNewRomanPSMT"/>
              </a:rPr>
              <a:t>dünýäde</a:t>
            </a:r>
            <a:r>
              <a:rPr lang="en-US" sz="2800" dirty="0">
                <a:latin typeface="Times New Roman"/>
                <a:ea typeface="TimesNewRomanPSMT"/>
              </a:rPr>
              <a:t> </a:t>
            </a:r>
            <a:r>
              <a:rPr lang="en-US" sz="2800" dirty="0" err="1">
                <a:latin typeface="Times New Roman"/>
                <a:ea typeface="TimesNewRomanPSMT"/>
              </a:rPr>
              <a:t>sany</a:t>
            </a:r>
            <a:r>
              <a:rPr lang="en-US" sz="2800" dirty="0">
                <a:latin typeface="Times New Roman"/>
                <a:ea typeface="TimesNewRomanPSMT"/>
              </a:rPr>
              <a:t> we </a:t>
            </a:r>
            <a:r>
              <a:rPr lang="en-US" sz="2800" dirty="0" err="1">
                <a:latin typeface="Times New Roman"/>
                <a:ea typeface="TimesNewRomanPSMT"/>
              </a:rPr>
              <a:t>ajaýyplygy</a:t>
            </a:r>
            <a:r>
              <a:rPr lang="en-US" sz="2800" dirty="0">
                <a:latin typeface="Times New Roman"/>
                <a:ea typeface="TimesNewRomanPSMT"/>
              </a:rPr>
              <a:t> </a:t>
            </a:r>
            <a:r>
              <a:rPr lang="en-US" sz="2800" dirty="0" err="1">
                <a:latin typeface="Times New Roman"/>
                <a:ea typeface="TimesNewRomanPSMT"/>
              </a:rPr>
              <a:t>boýunça</a:t>
            </a:r>
            <a:r>
              <a:rPr lang="en-US" sz="2800" dirty="0">
                <a:latin typeface="Times New Roman"/>
                <a:ea typeface="TimesNewRomanPSMT"/>
              </a:rPr>
              <a:t> </a:t>
            </a:r>
            <a:r>
              <a:rPr lang="en-US" sz="2800" dirty="0" err="1">
                <a:latin typeface="Times New Roman"/>
                <a:ea typeface="TimesNewRomanPSMT"/>
              </a:rPr>
              <a:t>bulara</a:t>
            </a:r>
            <a:r>
              <a:rPr lang="en-US" sz="2800" dirty="0">
                <a:latin typeface="Times New Roman"/>
                <a:ea typeface="TimesNewRomanPSMT"/>
              </a:rPr>
              <a:t> </a:t>
            </a:r>
            <a:r>
              <a:rPr lang="en-US" sz="2800" dirty="0" err="1">
                <a:latin typeface="Times New Roman"/>
                <a:ea typeface="TimesNewRomanPSMT"/>
              </a:rPr>
              <a:t>meňzeş</a:t>
            </a:r>
            <a:r>
              <a:rPr lang="en-US" sz="2800" dirty="0">
                <a:latin typeface="Times New Roman"/>
                <a:ea typeface="TimesNewRomanPSMT"/>
              </a:rPr>
              <a:t> </a:t>
            </a:r>
            <a:r>
              <a:rPr lang="en-US" sz="2800" dirty="0" err="1">
                <a:latin typeface="Times New Roman"/>
                <a:ea typeface="TimesNewRomanPSMT"/>
              </a:rPr>
              <a:t>zady</a:t>
            </a:r>
            <a:r>
              <a:rPr lang="en-US" sz="2800" dirty="0">
                <a:latin typeface="Times New Roman"/>
                <a:ea typeface="TimesNewRomanPSMT"/>
              </a:rPr>
              <a:t> </a:t>
            </a:r>
            <a:r>
              <a:rPr lang="en-US" sz="2800" dirty="0" err="1">
                <a:latin typeface="Times New Roman"/>
                <a:ea typeface="TimesNewRomanPSMT"/>
              </a:rPr>
              <a:t>görmedim</a:t>
            </a:r>
            <a:r>
              <a:rPr lang="en-US" sz="2800" dirty="0">
                <a:latin typeface="Times New Roman"/>
                <a:ea typeface="TimesNewRomanPSMT"/>
              </a:rPr>
              <a:t>” </a:t>
            </a:r>
            <a:r>
              <a:rPr lang="en-US" sz="2800" dirty="0" err="1">
                <a:latin typeface="Times New Roman"/>
                <a:ea typeface="TimesNewRomanPSMT"/>
              </a:rPr>
              <a:t>diýip</a:t>
            </a:r>
            <a:r>
              <a:rPr lang="en-US" sz="2800" dirty="0">
                <a:latin typeface="Times New Roman"/>
                <a:ea typeface="TimesNewRomanPSMT"/>
              </a:rPr>
              <a:t>, </a:t>
            </a:r>
            <a:r>
              <a:rPr lang="en-US" sz="2800" dirty="0" err="1">
                <a:latin typeface="Times New Roman"/>
                <a:ea typeface="TimesNewRomanPSMT"/>
              </a:rPr>
              <a:t>ibn</a:t>
            </a:r>
            <a:r>
              <a:rPr lang="en-US" sz="2800" dirty="0">
                <a:latin typeface="Times New Roman"/>
                <a:ea typeface="TimesNewRomanPSMT"/>
              </a:rPr>
              <a:t> Yakut XIII </a:t>
            </a:r>
            <a:r>
              <a:rPr lang="en-US" sz="2800" dirty="0" err="1">
                <a:latin typeface="Times New Roman"/>
                <a:ea typeface="TimesNewRomanPSMT"/>
              </a:rPr>
              <a:t>asyrda</a:t>
            </a:r>
            <a:r>
              <a:rPr lang="en-US" sz="2800" dirty="0">
                <a:latin typeface="Times New Roman"/>
                <a:ea typeface="TimesNewRomanPSMT"/>
              </a:rPr>
              <a:t> </a:t>
            </a:r>
            <a:r>
              <a:rPr lang="en-US" sz="2800" dirty="0" err="1">
                <a:latin typeface="Times New Roman"/>
                <a:ea typeface="TimesNewRomanPSMT"/>
              </a:rPr>
              <a:t>ýazypdyr</a:t>
            </a:r>
            <a:r>
              <a:rPr lang="en-US" sz="2800" dirty="0">
                <a:latin typeface="Times New Roman"/>
                <a:ea typeface="TimesNewRomanPSMT"/>
              </a:rPr>
              <a:t>.</a:t>
            </a:r>
            <a:endParaRPr lang="ru-RU" sz="2800" dirty="0">
              <a:latin typeface="Times New Roman"/>
              <a:ea typeface="Calibri"/>
            </a:endParaRPr>
          </a:p>
          <a:p>
            <a:pPr indent="450215" algn="just">
              <a:lnSpc>
                <a:spcPct val="115000"/>
              </a:lnSpc>
              <a:spcAft>
                <a:spcPts val="600"/>
              </a:spcAft>
            </a:pPr>
            <a:r>
              <a:rPr lang="en-US" sz="2800" dirty="0" err="1">
                <a:latin typeface="Times New Roman"/>
                <a:ea typeface="TimesNewRomanPSMT"/>
              </a:rPr>
              <a:t>Merwiň</a:t>
            </a:r>
            <a:r>
              <a:rPr lang="en-US" sz="2800" dirty="0">
                <a:latin typeface="Times New Roman"/>
                <a:ea typeface="TimesNewRomanPSMT"/>
              </a:rPr>
              <a:t> </a:t>
            </a:r>
            <a:r>
              <a:rPr lang="en-US" sz="2800" dirty="0" err="1">
                <a:latin typeface="Times New Roman"/>
                <a:ea typeface="TimesNewRomanPSMT"/>
              </a:rPr>
              <a:t>lukmanlary</a:t>
            </a:r>
            <a:r>
              <a:rPr lang="en-US" sz="2800" dirty="0">
                <a:latin typeface="Times New Roman"/>
                <a:ea typeface="TimesNewRomanPSMT"/>
              </a:rPr>
              <a:t>, </a:t>
            </a:r>
            <a:r>
              <a:rPr lang="en-US" sz="2800" dirty="0" err="1">
                <a:latin typeface="Times New Roman"/>
                <a:ea typeface="TimesNewRomanPSMT"/>
              </a:rPr>
              <a:t>tebigaty</a:t>
            </a:r>
            <a:r>
              <a:rPr lang="en-US" sz="2800" dirty="0">
                <a:latin typeface="Times New Roman"/>
                <a:ea typeface="TimesNewRomanPSMT"/>
              </a:rPr>
              <a:t> </a:t>
            </a:r>
            <a:r>
              <a:rPr lang="en-US" sz="2800" dirty="0" err="1">
                <a:latin typeface="Times New Roman"/>
                <a:ea typeface="TimesNewRomanPSMT"/>
              </a:rPr>
              <a:t>öwrenijileri</a:t>
            </a:r>
            <a:r>
              <a:rPr lang="en-US" sz="2800" dirty="0">
                <a:latin typeface="Times New Roman"/>
                <a:ea typeface="TimesNewRomanPSMT"/>
              </a:rPr>
              <a:t>, </a:t>
            </a:r>
            <a:r>
              <a:rPr lang="en-US" sz="2800" dirty="0" err="1">
                <a:latin typeface="Times New Roman"/>
                <a:ea typeface="TimesNewRomanPSMT"/>
              </a:rPr>
              <a:t>hasapçylary</a:t>
            </a:r>
            <a:r>
              <a:rPr lang="en-US" sz="2800" dirty="0">
                <a:latin typeface="Times New Roman"/>
                <a:ea typeface="TimesNewRomanPSMT"/>
              </a:rPr>
              <a:t>, </a:t>
            </a:r>
            <a:r>
              <a:rPr lang="en-US" sz="2800" dirty="0" err="1">
                <a:latin typeface="Times New Roman"/>
                <a:ea typeface="TimesNewRomanPSMT"/>
              </a:rPr>
              <a:t>astronomlary</a:t>
            </a:r>
            <a:r>
              <a:rPr lang="en-US" sz="2800" dirty="0">
                <a:latin typeface="Times New Roman"/>
                <a:ea typeface="TimesNewRomanPSMT"/>
              </a:rPr>
              <a:t>, </a:t>
            </a:r>
            <a:r>
              <a:rPr lang="en-US" sz="2800" dirty="0" err="1">
                <a:latin typeface="Times New Roman"/>
                <a:ea typeface="TimesNewRomanPSMT"/>
              </a:rPr>
              <a:t>taryhçylary</a:t>
            </a:r>
            <a:r>
              <a:rPr lang="en-US" sz="2800" dirty="0">
                <a:latin typeface="Times New Roman"/>
                <a:ea typeface="TimesNewRomanPSMT"/>
              </a:rPr>
              <a:t>, </a:t>
            </a:r>
            <a:r>
              <a:rPr lang="en-US" sz="2800" dirty="0" err="1">
                <a:latin typeface="Times New Roman"/>
                <a:ea typeface="TimesNewRomanPSMT"/>
              </a:rPr>
              <a:t>filosoflary</a:t>
            </a:r>
            <a:r>
              <a:rPr lang="en-US" sz="2800" dirty="0">
                <a:latin typeface="Times New Roman"/>
                <a:ea typeface="TimesNewRomanPSMT"/>
              </a:rPr>
              <a:t>, </a:t>
            </a:r>
            <a:r>
              <a:rPr lang="en-US" sz="2800" dirty="0" err="1">
                <a:latin typeface="Times New Roman"/>
                <a:ea typeface="TimesNewRomanPSMT"/>
              </a:rPr>
              <a:t>şahyrlary</a:t>
            </a:r>
            <a:r>
              <a:rPr lang="en-US" sz="2800" dirty="0">
                <a:latin typeface="Times New Roman"/>
                <a:ea typeface="TimesNewRomanPSMT"/>
              </a:rPr>
              <a:t> </a:t>
            </a:r>
            <a:r>
              <a:rPr lang="en-US" sz="2800" dirty="0" err="1">
                <a:latin typeface="Times New Roman"/>
                <a:ea typeface="TimesNewRomanPSMT"/>
              </a:rPr>
              <a:t>bütin</a:t>
            </a:r>
            <a:r>
              <a:rPr lang="en-US" sz="2800" dirty="0">
                <a:latin typeface="Times New Roman"/>
                <a:ea typeface="TimesNewRomanPSMT"/>
              </a:rPr>
              <a:t> </a:t>
            </a:r>
            <a:r>
              <a:rPr lang="en-US" sz="2800" dirty="0" err="1">
                <a:latin typeface="Times New Roman"/>
                <a:ea typeface="TimesNewRomanPSMT"/>
              </a:rPr>
              <a:t>Gündogara</a:t>
            </a:r>
            <a:r>
              <a:rPr lang="en-US" sz="2800" dirty="0">
                <a:latin typeface="Times New Roman"/>
                <a:ea typeface="TimesNewRomanPSMT"/>
              </a:rPr>
              <a:t> </a:t>
            </a:r>
            <a:r>
              <a:rPr lang="en-US" sz="2800" dirty="0" err="1">
                <a:latin typeface="Times New Roman"/>
                <a:ea typeface="TimesNewRomanPSMT"/>
              </a:rPr>
              <a:t>mälim</a:t>
            </a:r>
            <a:r>
              <a:rPr lang="en-US" sz="2800" dirty="0">
                <a:latin typeface="Times New Roman"/>
                <a:ea typeface="TimesNewRomanPSMT"/>
              </a:rPr>
              <a:t> </a:t>
            </a:r>
            <a:r>
              <a:rPr lang="en-US" sz="2800" dirty="0" err="1">
                <a:latin typeface="Times New Roman"/>
                <a:ea typeface="TimesNewRomanPSMT"/>
              </a:rPr>
              <a:t>bolupdyrlar</a:t>
            </a:r>
            <a:r>
              <a:rPr lang="en-US" sz="2800" dirty="0">
                <a:latin typeface="Times New Roman"/>
                <a:ea typeface="TimesNewRomanPSMT"/>
              </a:rPr>
              <a:t>. </a:t>
            </a:r>
            <a:r>
              <a:rPr lang="en-US" sz="2800" dirty="0" err="1">
                <a:latin typeface="Times New Roman"/>
                <a:ea typeface="TimesNewRomanPSMT"/>
              </a:rPr>
              <a:t>Olardan</a:t>
            </a:r>
            <a:r>
              <a:rPr lang="en-US" sz="2800" dirty="0">
                <a:latin typeface="Times New Roman"/>
                <a:ea typeface="TimesNewRomanPSMT"/>
              </a:rPr>
              <a:t> </a:t>
            </a:r>
            <a:r>
              <a:rPr lang="en-US" sz="2800" dirty="0" err="1">
                <a:latin typeface="Times New Roman"/>
                <a:ea typeface="TimesNewRomanPSMT"/>
              </a:rPr>
              <a:t>görnükli</a:t>
            </a:r>
            <a:r>
              <a:rPr lang="en-US" sz="2800" dirty="0">
                <a:latin typeface="Times New Roman"/>
                <a:ea typeface="TimesNewRomanPSMT"/>
              </a:rPr>
              <a:t> </a:t>
            </a:r>
            <a:r>
              <a:rPr lang="en-US" sz="2800" dirty="0" err="1">
                <a:latin typeface="Times New Roman"/>
                <a:ea typeface="TimesNewRomanPSMT"/>
              </a:rPr>
              <a:t>matematik</a:t>
            </a:r>
            <a:r>
              <a:rPr lang="en-US" sz="2800" dirty="0">
                <a:latin typeface="Times New Roman"/>
                <a:ea typeface="TimesNewRomanPSMT"/>
              </a:rPr>
              <a:t> we </a:t>
            </a:r>
            <a:r>
              <a:rPr lang="en-US" sz="2800" dirty="0" err="1">
                <a:latin typeface="Times New Roman"/>
                <a:ea typeface="TimesNewRomanPSMT"/>
              </a:rPr>
              <a:t>astronom</a:t>
            </a:r>
            <a:r>
              <a:rPr lang="en-US" sz="2800" dirty="0">
                <a:latin typeface="Times New Roman"/>
                <a:ea typeface="TimesNewRomanPSMT"/>
              </a:rPr>
              <a:t> Al-</a:t>
            </a:r>
            <a:r>
              <a:rPr lang="en-US" sz="2800" dirty="0" err="1">
                <a:latin typeface="Times New Roman"/>
                <a:ea typeface="TimesNewRomanPSMT"/>
              </a:rPr>
              <a:t>Merwezi</a:t>
            </a:r>
            <a:r>
              <a:rPr lang="en-US" sz="2800" dirty="0">
                <a:latin typeface="Times New Roman"/>
                <a:ea typeface="TimesNewRomanPSMT"/>
              </a:rPr>
              <a:t> </a:t>
            </a:r>
            <a:r>
              <a:rPr lang="en-US" sz="2800" dirty="0" err="1">
                <a:latin typeface="Times New Roman"/>
                <a:ea typeface="TimesNewRomanPSMT"/>
              </a:rPr>
              <a:t>dünýäde</a:t>
            </a:r>
            <a:r>
              <a:rPr lang="en-US" sz="2800" dirty="0">
                <a:latin typeface="Times New Roman"/>
                <a:ea typeface="TimesNewRomanPSMT"/>
              </a:rPr>
              <a:t> </a:t>
            </a:r>
            <a:r>
              <a:rPr lang="en-US" sz="2800" dirty="0" err="1">
                <a:latin typeface="Times New Roman"/>
                <a:ea typeface="TimesNewRomanPSMT"/>
              </a:rPr>
              <a:t>ilkinji</a:t>
            </a:r>
            <a:r>
              <a:rPr lang="en-US" sz="2800" dirty="0">
                <a:latin typeface="Times New Roman"/>
                <a:ea typeface="TimesNewRomanPSMT"/>
              </a:rPr>
              <a:t> </a:t>
            </a:r>
            <a:r>
              <a:rPr lang="en-US" sz="2800" dirty="0" err="1">
                <a:latin typeface="Times New Roman"/>
                <a:ea typeface="TimesNewRomanPSMT"/>
              </a:rPr>
              <a:t>bolup</a:t>
            </a:r>
            <a:r>
              <a:rPr lang="en-US" sz="2800" dirty="0">
                <a:latin typeface="Times New Roman"/>
                <a:ea typeface="TimesNewRomanPSMT"/>
              </a:rPr>
              <a:t> </a:t>
            </a:r>
            <a:r>
              <a:rPr lang="en-US" sz="2800" dirty="0" err="1">
                <a:latin typeface="Times New Roman"/>
                <a:ea typeface="TimesNewRomanPSMT"/>
              </a:rPr>
              <a:t>trigonometriýanyň</a:t>
            </a:r>
            <a:r>
              <a:rPr lang="en-US" sz="2800" dirty="0">
                <a:latin typeface="Times New Roman"/>
                <a:ea typeface="TimesNewRomanPSMT"/>
              </a:rPr>
              <a:t> </a:t>
            </a:r>
            <a:r>
              <a:rPr lang="en-US" sz="2800" dirty="0" err="1">
                <a:latin typeface="Times New Roman"/>
                <a:ea typeface="TimesNewRomanPSMT"/>
              </a:rPr>
              <a:t>esasy</a:t>
            </a:r>
            <a:r>
              <a:rPr lang="en-US" sz="2800" dirty="0">
                <a:latin typeface="Times New Roman"/>
                <a:ea typeface="TimesNewRomanPSMT"/>
              </a:rPr>
              <a:t> </a:t>
            </a:r>
            <a:r>
              <a:rPr lang="en-US" sz="2800" dirty="0" err="1">
                <a:latin typeface="Times New Roman"/>
                <a:ea typeface="TimesNewRomanPSMT"/>
              </a:rPr>
              <a:t>düzgünlerini</a:t>
            </a:r>
            <a:r>
              <a:rPr lang="en-US" sz="2800" dirty="0">
                <a:latin typeface="Times New Roman"/>
                <a:ea typeface="TimesNewRomanPSMT"/>
              </a:rPr>
              <a:t> </a:t>
            </a:r>
            <a:r>
              <a:rPr lang="en-US" sz="2800" dirty="0" err="1">
                <a:latin typeface="Times New Roman"/>
                <a:ea typeface="TimesNewRomanPSMT"/>
              </a:rPr>
              <a:t>kesgitläpdir</a:t>
            </a:r>
            <a:r>
              <a:rPr lang="en-US" sz="2800" dirty="0">
                <a:latin typeface="Times New Roman"/>
                <a:ea typeface="TimesNewRomanPSMT"/>
              </a:rPr>
              <a:t>.</a:t>
            </a:r>
            <a:r>
              <a:rPr lang="en-US" sz="2800" b="1" dirty="0">
                <a:latin typeface="Times New Roman"/>
                <a:ea typeface="Calibri"/>
              </a:rPr>
              <a:t> </a:t>
            </a:r>
            <a:r>
              <a:rPr lang="en-US" sz="2800" dirty="0">
                <a:latin typeface="Times New Roman"/>
                <a:ea typeface="TimesNewRomanPSMT"/>
              </a:rPr>
              <a:t>Soltan </a:t>
            </a:r>
            <a:r>
              <a:rPr lang="en-US" sz="2800" dirty="0" err="1">
                <a:latin typeface="Times New Roman"/>
                <a:ea typeface="TimesNewRomanPSMT"/>
              </a:rPr>
              <a:t>obserwatoriýasynda</a:t>
            </a:r>
            <a:r>
              <a:rPr lang="en-US" sz="2800" dirty="0">
                <a:latin typeface="Times New Roman"/>
                <a:ea typeface="TimesNewRomanPSMT"/>
              </a:rPr>
              <a:t> </a:t>
            </a:r>
            <a:r>
              <a:rPr lang="en-US" sz="2800" dirty="0" err="1">
                <a:latin typeface="Times New Roman"/>
                <a:ea typeface="TimesNewRomanPSMT"/>
              </a:rPr>
              <a:t>işlän</a:t>
            </a:r>
            <a:r>
              <a:rPr lang="en-US" sz="2800" dirty="0">
                <a:latin typeface="Times New Roman"/>
                <a:ea typeface="TimesNewRomanPSMT"/>
              </a:rPr>
              <a:t> </a:t>
            </a:r>
            <a:r>
              <a:rPr lang="en-US" sz="2800" dirty="0" err="1">
                <a:latin typeface="Times New Roman"/>
                <a:ea typeface="TimesNewRomanPSMT"/>
              </a:rPr>
              <a:t>astronom</a:t>
            </a:r>
            <a:r>
              <a:rPr lang="en-US" sz="2800" dirty="0">
                <a:latin typeface="Times New Roman"/>
                <a:ea typeface="TimesNewRomanPSMT"/>
              </a:rPr>
              <a:t> </a:t>
            </a:r>
            <a:r>
              <a:rPr lang="en-US" sz="2800" dirty="0" err="1">
                <a:latin typeface="Times New Roman"/>
                <a:ea typeface="TimesNewRomanPSMT"/>
              </a:rPr>
              <a:t>ibn</a:t>
            </a:r>
            <a:r>
              <a:rPr lang="en-US" sz="2800" dirty="0">
                <a:latin typeface="Times New Roman"/>
                <a:ea typeface="TimesNewRomanPSMT"/>
              </a:rPr>
              <a:t> </a:t>
            </a:r>
            <a:r>
              <a:rPr lang="en-US" sz="2800" dirty="0" err="1">
                <a:latin typeface="Times New Roman"/>
                <a:ea typeface="TimesNewRomanPSMT"/>
              </a:rPr>
              <a:t>Talha</a:t>
            </a:r>
            <a:r>
              <a:rPr lang="en-US" sz="2800" dirty="0">
                <a:latin typeface="Times New Roman"/>
                <a:ea typeface="TimesNewRomanPSMT"/>
              </a:rPr>
              <a:t> </a:t>
            </a:r>
            <a:r>
              <a:rPr lang="en-US" sz="2800" dirty="0" err="1">
                <a:latin typeface="Times New Roman"/>
                <a:ea typeface="TimesNewRomanPSMT"/>
              </a:rPr>
              <a:t>şol</a:t>
            </a:r>
            <a:r>
              <a:rPr lang="en-US" sz="2800" dirty="0">
                <a:latin typeface="Times New Roman"/>
                <a:ea typeface="TimesNewRomanPSMT"/>
              </a:rPr>
              <a:t> </a:t>
            </a:r>
            <a:r>
              <a:rPr lang="en-US" sz="2800" dirty="0" err="1">
                <a:latin typeface="Times New Roman"/>
                <a:ea typeface="TimesNewRomanPSMT"/>
              </a:rPr>
              <a:t>ýerde</a:t>
            </a:r>
            <a:r>
              <a:rPr lang="en-US" sz="2800" b="1" dirty="0">
                <a:latin typeface="Times New Roman"/>
                <a:ea typeface="Calibri"/>
              </a:rPr>
              <a:t> </a:t>
            </a:r>
            <a:r>
              <a:rPr lang="en-US" sz="2800" dirty="0" err="1">
                <a:latin typeface="Times New Roman"/>
                <a:ea typeface="TimesNewRomanPSMT"/>
              </a:rPr>
              <a:t>hasaplamalary</a:t>
            </a:r>
            <a:r>
              <a:rPr lang="en-US" sz="2800" dirty="0">
                <a:latin typeface="Times New Roman"/>
                <a:ea typeface="TimesNewRomanPSMT"/>
              </a:rPr>
              <a:t> </a:t>
            </a:r>
            <a:r>
              <a:rPr lang="en-US" sz="2800" dirty="0" err="1">
                <a:latin typeface="Times New Roman"/>
                <a:ea typeface="TimesNewRomanPSMT"/>
              </a:rPr>
              <a:t>geçipdir</a:t>
            </a:r>
            <a:r>
              <a:rPr lang="en-US" sz="2800" dirty="0">
                <a:latin typeface="Times New Roman"/>
                <a:ea typeface="TimesNewRomanPSMT"/>
              </a:rPr>
              <a:t>. “</a:t>
            </a:r>
            <a:r>
              <a:rPr lang="en-US" sz="2800" dirty="0" err="1">
                <a:latin typeface="Times New Roman"/>
                <a:ea typeface="TimesNewRomanPSMT"/>
              </a:rPr>
              <a:t>Asman</a:t>
            </a:r>
            <a:r>
              <a:rPr lang="en-US" sz="2800" dirty="0">
                <a:latin typeface="Times New Roman"/>
                <a:ea typeface="TimesNewRomanPSMT"/>
              </a:rPr>
              <a:t> </a:t>
            </a:r>
            <a:r>
              <a:rPr lang="en-US" sz="2800" dirty="0" err="1">
                <a:latin typeface="Times New Roman"/>
                <a:ea typeface="TimesNewRomanPSMT"/>
              </a:rPr>
              <a:t>gurşawyny</a:t>
            </a:r>
            <a:r>
              <a:rPr lang="en-US" sz="2800" dirty="0">
                <a:latin typeface="Times New Roman"/>
                <a:ea typeface="TimesNewRomanPSMT"/>
              </a:rPr>
              <a:t> </a:t>
            </a:r>
            <a:r>
              <a:rPr lang="en-US" sz="2800" dirty="0" err="1">
                <a:latin typeface="Times New Roman"/>
                <a:ea typeface="TimesNewRomanPSMT"/>
              </a:rPr>
              <a:t>düşündirmek</a:t>
            </a:r>
            <a:r>
              <a:rPr lang="en-US" sz="2800" dirty="0">
                <a:latin typeface="Times New Roman"/>
                <a:ea typeface="TimesNewRomanPSMT"/>
              </a:rPr>
              <a:t> </a:t>
            </a:r>
            <a:r>
              <a:rPr lang="en-US" sz="2800" dirty="0" err="1">
                <a:latin typeface="Times New Roman"/>
                <a:ea typeface="TimesNewRomanPSMT"/>
              </a:rPr>
              <a:t>hakynda</a:t>
            </a:r>
            <a:r>
              <a:rPr lang="en-US" sz="2800" dirty="0">
                <a:latin typeface="Times New Roman"/>
                <a:ea typeface="TimesNewRomanPSMT"/>
              </a:rPr>
              <a:t>" </a:t>
            </a:r>
            <a:r>
              <a:rPr lang="en-US" sz="2800" dirty="0" err="1">
                <a:latin typeface="Times New Roman"/>
                <a:ea typeface="TimesNewRomanPSMT"/>
              </a:rPr>
              <a:t>diýen</a:t>
            </a:r>
            <a:r>
              <a:rPr lang="en-US" sz="2800" dirty="0">
                <a:latin typeface="Times New Roman"/>
                <a:ea typeface="TimesNewRomanPSMT"/>
              </a:rPr>
              <a:t> </a:t>
            </a:r>
            <a:r>
              <a:rPr lang="en-US" sz="2800" dirty="0" err="1">
                <a:latin typeface="Times New Roman"/>
                <a:ea typeface="TimesNewRomanPSMT"/>
              </a:rPr>
              <a:t>ajaýyp</a:t>
            </a:r>
            <a:r>
              <a:rPr lang="en-US" sz="2800" dirty="0">
                <a:latin typeface="Times New Roman"/>
                <a:ea typeface="TimesNewRomanPSMT"/>
              </a:rPr>
              <a:t> </a:t>
            </a:r>
            <a:r>
              <a:rPr lang="en-US" sz="2800" dirty="0" err="1">
                <a:latin typeface="Times New Roman"/>
                <a:ea typeface="TimesNewRomanPSMT"/>
              </a:rPr>
              <a:t>işini</a:t>
            </a:r>
            <a:r>
              <a:rPr lang="en-US" sz="2800" dirty="0">
                <a:latin typeface="Times New Roman"/>
                <a:ea typeface="TimesNewRomanPSMT"/>
              </a:rPr>
              <a:t> </a:t>
            </a:r>
            <a:r>
              <a:rPr lang="en-US" sz="2800" dirty="0" err="1">
                <a:latin typeface="Times New Roman"/>
                <a:ea typeface="TimesNewRomanPSMT"/>
              </a:rPr>
              <a:t>ýazypdyr</a:t>
            </a:r>
            <a:r>
              <a:rPr lang="en-US" dirty="0">
                <a:latin typeface="Times New Roman"/>
                <a:ea typeface="TimesNewRomanPSMT"/>
              </a:rPr>
              <a:t>.</a:t>
            </a:r>
            <a:endParaRPr lang="ru-RU" sz="2000" dirty="0">
              <a:latin typeface="Times New Roman"/>
              <a:ea typeface="Calibri"/>
            </a:endParaRPr>
          </a:p>
          <a:p>
            <a:endParaRPr lang="ru-RU" dirty="0"/>
          </a:p>
        </p:txBody>
      </p:sp>
    </p:spTree>
    <p:extLst>
      <p:ext uri="{BB962C8B-B14F-4D97-AF65-F5344CB8AC3E}">
        <p14:creationId xmlns:p14="http://schemas.microsoft.com/office/powerpoint/2010/main" val="317559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205250" cy="6858594"/>
          </a:xfrm>
          <a:prstGeom prst="rect">
            <a:avLst/>
          </a:prstGeom>
        </p:spPr>
      </p:pic>
      <p:sp>
        <p:nvSpPr>
          <p:cNvPr id="2" name="Заголовок 1"/>
          <p:cNvSpPr>
            <a:spLocks noGrp="1"/>
          </p:cNvSpPr>
          <p:nvPr>
            <p:ph type="title"/>
          </p:nvPr>
        </p:nvSpPr>
        <p:spPr>
          <a:xfrm>
            <a:off x="838200" y="365125"/>
            <a:ext cx="10515600" cy="654783"/>
          </a:xfrm>
        </p:spPr>
        <p:txBody>
          <a:bodyPr>
            <a:normAutofit/>
          </a:bodyPr>
          <a:lstStyle/>
          <a:p>
            <a:pPr algn="ctr"/>
            <a:r>
              <a:rPr lang="tk-TM" b="1" dirty="0" smtClean="0">
                <a:solidFill>
                  <a:schemeClr val="bg1"/>
                </a:solidFill>
                <a:effectLst>
                  <a:outerShdw blurRad="38100" dist="38100" dir="2700000" algn="tl">
                    <a:srgbClr val="000000">
                      <a:alpha val="43137"/>
                    </a:srgbClr>
                  </a:outerShdw>
                </a:effectLst>
              </a:rPr>
              <a:t>Seljuk – gaznaly gatnaşyklary: </a:t>
            </a:r>
            <a:endParaRPr lang="ru-RU"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48408" y="1019908"/>
            <a:ext cx="10905392" cy="5574323"/>
          </a:xfrm>
        </p:spPr>
        <p:txBody>
          <a:bodyPr>
            <a:normAutofit/>
          </a:bodyPr>
          <a:lstStyle/>
          <a:p>
            <a:pPr marL="685800" indent="-457200" algn="just">
              <a:lnSpc>
                <a:spcPct val="115000"/>
              </a:lnSpc>
              <a:spcAft>
                <a:spcPts val="600"/>
              </a:spcAft>
              <a:buFont typeface="Wingdings" panose="05000000000000000000" pitchFamily="2" charset="2"/>
              <a:buChar char="q"/>
            </a:pPr>
            <a:r>
              <a:rPr lang="en-US" dirty="0" smtClean="0">
                <a:solidFill>
                  <a:schemeClr val="bg1"/>
                </a:solidFill>
                <a:ea typeface="TimesNewRomanPS-BoldMT"/>
              </a:rPr>
              <a:t>1030</a:t>
            </a:r>
            <a:r>
              <a:rPr lang="tk-TM" dirty="0" smtClean="0">
                <a:solidFill>
                  <a:schemeClr val="bg1"/>
                </a:solidFill>
                <a:ea typeface="TimesNewRomanPS-BoldMT"/>
              </a:rPr>
              <a:t> ý.:</a:t>
            </a:r>
            <a:r>
              <a:rPr lang="en-US" dirty="0" smtClean="0">
                <a:solidFill>
                  <a:schemeClr val="bg1"/>
                </a:solidFill>
                <a:ea typeface="TimesNewRomanPS-BoldMT"/>
              </a:rPr>
              <a:t> </a:t>
            </a:r>
            <a:r>
              <a:rPr lang="en-US" dirty="0" err="1">
                <a:solidFill>
                  <a:schemeClr val="bg1"/>
                </a:solidFill>
                <a:ea typeface="TimesNewRomanPS-BoldMT"/>
              </a:rPr>
              <a:t>soltan</a:t>
            </a:r>
            <a:r>
              <a:rPr lang="en-US" dirty="0">
                <a:solidFill>
                  <a:schemeClr val="bg1"/>
                </a:solidFill>
                <a:ea typeface="TimesNewRomanPS-BoldMT"/>
              </a:rPr>
              <a:t> </a:t>
            </a:r>
            <a:r>
              <a:rPr lang="en-US" dirty="0" err="1">
                <a:solidFill>
                  <a:schemeClr val="bg1"/>
                </a:solidFill>
                <a:ea typeface="TimesNewRomanPS-BoldMT"/>
              </a:rPr>
              <a:t>Mahmydyň</a:t>
            </a:r>
            <a:r>
              <a:rPr lang="en-US" dirty="0">
                <a:solidFill>
                  <a:schemeClr val="bg1"/>
                </a:solidFill>
                <a:ea typeface="TimesNewRomanPS-BoldMT"/>
              </a:rPr>
              <a:t> </a:t>
            </a:r>
            <a:r>
              <a:rPr lang="en-US" dirty="0" err="1">
                <a:solidFill>
                  <a:schemeClr val="bg1"/>
                </a:solidFill>
                <a:ea typeface="TimesNewRomanPS-BoldMT"/>
              </a:rPr>
              <a:t>ogly</a:t>
            </a:r>
            <a:r>
              <a:rPr lang="en-US" dirty="0">
                <a:solidFill>
                  <a:schemeClr val="bg1"/>
                </a:solidFill>
                <a:ea typeface="TimesNewRomanPS-BoldMT"/>
              </a:rPr>
              <a:t> </a:t>
            </a:r>
            <a:r>
              <a:rPr lang="en-US" dirty="0" err="1">
                <a:solidFill>
                  <a:schemeClr val="bg1"/>
                </a:solidFill>
                <a:ea typeface="TimesNewRomanPS-BoldMT"/>
              </a:rPr>
              <a:t>soltan</a:t>
            </a:r>
            <a:r>
              <a:rPr lang="en-US" dirty="0">
                <a:solidFill>
                  <a:schemeClr val="bg1"/>
                </a:solidFill>
                <a:ea typeface="TimesNewRomanPS-BoldMT"/>
              </a:rPr>
              <a:t> </a:t>
            </a:r>
            <a:r>
              <a:rPr lang="en-US" dirty="0" err="1">
                <a:solidFill>
                  <a:schemeClr val="bg1"/>
                </a:solidFill>
                <a:ea typeface="TimesNewRomanPS-BoldMT"/>
              </a:rPr>
              <a:t>Masud</a:t>
            </a:r>
            <a:r>
              <a:rPr lang="en-US" dirty="0">
                <a:solidFill>
                  <a:schemeClr val="bg1"/>
                </a:solidFill>
                <a:ea typeface="TimesNewRomanPS-BoldMT"/>
              </a:rPr>
              <a:t> </a:t>
            </a:r>
            <a:r>
              <a:rPr lang="en-US" dirty="0" err="1">
                <a:solidFill>
                  <a:schemeClr val="bg1"/>
                </a:solidFill>
                <a:ea typeface="TimesNewRomanPS-BoldMT"/>
              </a:rPr>
              <a:t>tagta</a:t>
            </a:r>
            <a:r>
              <a:rPr lang="en-US" dirty="0">
                <a:solidFill>
                  <a:schemeClr val="bg1"/>
                </a:solidFill>
                <a:ea typeface="TimesNewRomanPS-BoldMT"/>
              </a:rPr>
              <a:t> </a:t>
            </a:r>
            <a:r>
              <a:rPr lang="en-US" dirty="0" err="1">
                <a:solidFill>
                  <a:schemeClr val="bg1"/>
                </a:solidFill>
                <a:ea typeface="TimesNewRomanPS-BoldMT"/>
              </a:rPr>
              <a:t>geçeninden</a:t>
            </a:r>
            <a:r>
              <a:rPr lang="en-US" dirty="0">
                <a:solidFill>
                  <a:schemeClr val="bg1"/>
                </a:solidFill>
                <a:ea typeface="TimesNewRomanPS-BoldMT"/>
              </a:rPr>
              <a:t> </a:t>
            </a:r>
            <a:r>
              <a:rPr lang="en-US" dirty="0" err="1">
                <a:solidFill>
                  <a:schemeClr val="bg1"/>
                </a:solidFill>
                <a:ea typeface="TimesNewRomanPS-BoldMT"/>
              </a:rPr>
              <a:t>soň</a:t>
            </a:r>
            <a:r>
              <a:rPr lang="en-US" dirty="0">
                <a:solidFill>
                  <a:schemeClr val="bg1"/>
                </a:solidFill>
                <a:ea typeface="TimesNewRomanPS-BoldMT"/>
              </a:rPr>
              <a:t>, </a:t>
            </a:r>
            <a:r>
              <a:rPr lang="en-US" dirty="0" err="1">
                <a:solidFill>
                  <a:schemeClr val="bg1"/>
                </a:solidFill>
                <a:ea typeface="TimesNewRomanPS-BoldMT"/>
              </a:rPr>
              <a:t>onuň</a:t>
            </a:r>
            <a:r>
              <a:rPr lang="en-US" dirty="0">
                <a:solidFill>
                  <a:schemeClr val="bg1"/>
                </a:solidFill>
                <a:ea typeface="TimesNewRomanPS-BoldMT"/>
              </a:rPr>
              <a:t> </a:t>
            </a:r>
            <a:r>
              <a:rPr lang="en-US" dirty="0" err="1">
                <a:solidFill>
                  <a:schemeClr val="bg1"/>
                </a:solidFill>
                <a:ea typeface="TimesNewRomanPS-BoldMT"/>
              </a:rPr>
              <a:t>esasy</a:t>
            </a:r>
            <a:r>
              <a:rPr lang="en-US" dirty="0">
                <a:solidFill>
                  <a:schemeClr val="bg1"/>
                </a:solidFill>
                <a:ea typeface="TimesNewRomanPS-BoldMT"/>
              </a:rPr>
              <a:t> </a:t>
            </a:r>
            <a:r>
              <a:rPr lang="en-US" dirty="0" err="1">
                <a:solidFill>
                  <a:schemeClr val="bg1"/>
                </a:solidFill>
                <a:ea typeface="TimesNewRomanPS-BoldMT"/>
              </a:rPr>
              <a:t>işi</a:t>
            </a:r>
            <a:r>
              <a:rPr lang="en-US" dirty="0">
                <a:solidFill>
                  <a:schemeClr val="bg1"/>
                </a:solidFill>
                <a:ea typeface="TimesNewRomanPS-BoldMT"/>
              </a:rPr>
              <a:t> seljuk </a:t>
            </a:r>
            <a:r>
              <a:rPr lang="en-US" dirty="0" err="1">
                <a:solidFill>
                  <a:schemeClr val="bg1"/>
                </a:solidFill>
                <a:ea typeface="TimesNewRomanPS-BoldMT"/>
              </a:rPr>
              <a:t>türkmenleri</a:t>
            </a:r>
            <a:r>
              <a:rPr lang="en-US" dirty="0">
                <a:solidFill>
                  <a:schemeClr val="bg1"/>
                </a:solidFill>
                <a:ea typeface="TimesNewRomanPS-BoldMT"/>
              </a:rPr>
              <a:t> </a:t>
            </a:r>
            <a:r>
              <a:rPr lang="en-US" dirty="0" err="1">
                <a:solidFill>
                  <a:schemeClr val="bg1"/>
                </a:solidFill>
                <a:ea typeface="TimesNewRomanPS-BoldMT"/>
              </a:rPr>
              <a:t>bilen</a:t>
            </a:r>
            <a:r>
              <a:rPr lang="en-US" dirty="0">
                <a:solidFill>
                  <a:schemeClr val="bg1"/>
                </a:solidFill>
                <a:ea typeface="TimesNewRomanPS-BoldMT"/>
              </a:rPr>
              <a:t> </a:t>
            </a:r>
            <a:r>
              <a:rPr lang="en-US" dirty="0" err="1">
                <a:solidFill>
                  <a:schemeClr val="bg1"/>
                </a:solidFill>
                <a:ea typeface="TimesNewRomanPS-BoldMT"/>
              </a:rPr>
              <a:t>çaknyşmak</a:t>
            </a:r>
            <a:r>
              <a:rPr lang="en-US" dirty="0">
                <a:solidFill>
                  <a:schemeClr val="bg1"/>
                </a:solidFill>
                <a:ea typeface="TimesNewRomanPS-BoldMT"/>
              </a:rPr>
              <a:t> </a:t>
            </a:r>
            <a:r>
              <a:rPr lang="en-US" dirty="0" err="1">
                <a:solidFill>
                  <a:schemeClr val="bg1"/>
                </a:solidFill>
                <a:ea typeface="TimesNewRomanPS-BoldMT"/>
              </a:rPr>
              <a:t>bolýar</a:t>
            </a:r>
            <a:r>
              <a:rPr lang="en-US" dirty="0">
                <a:solidFill>
                  <a:schemeClr val="bg1"/>
                </a:solidFill>
                <a:ea typeface="TimesNewRomanPS-BoldMT"/>
              </a:rPr>
              <a:t>. </a:t>
            </a:r>
            <a:endParaRPr lang="tk-TM" dirty="0" smtClean="0">
              <a:solidFill>
                <a:schemeClr val="bg1"/>
              </a:solidFill>
              <a:ea typeface="TimesNewRomanPS-BoldMT"/>
            </a:endParaRPr>
          </a:p>
          <a:p>
            <a:pPr marL="685800" indent="-457200" algn="just">
              <a:lnSpc>
                <a:spcPct val="115000"/>
              </a:lnSpc>
              <a:spcAft>
                <a:spcPts val="600"/>
              </a:spcAft>
              <a:buFont typeface="Wingdings" panose="05000000000000000000" pitchFamily="2" charset="2"/>
              <a:buChar char="q"/>
            </a:pPr>
            <a:r>
              <a:rPr lang="en-US" dirty="0" smtClean="0">
                <a:solidFill>
                  <a:schemeClr val="bg1"/>
                </a:solidFill>
                <a:ea typeface="TimesNewRomanPS-BoldMT"/>
              </a:rPr>
              <a:t>1033</a:t>
            </a:r>
            <a:r>
              <a:rPr lang="tk-TM" dirty="0" smtClean="0">
                <a:solidFill>
                  <a:schemeClr val="bg1"/>
                </a:solidFill>
                <a:ea typeface="TimesNewRomanPS-BoldMT"/>
              </a:rPr>
              <a:t> ý.: </a:t>
            </a:r>
            <a:r>
              <a:rPr lang="en-US" dirty="0" err="1" smtClean="0">
                <a:solidFill>
                  <a:schemeClr val="bg1"/>
                </a:solidFill>
                <a:ea typeface="TimesNewRomanPS-BoldMT"/>
              </a:rPr>
              <a:t>Balkanda</a:t>
            </a:r>
            <a:r>
              <a:rPr lang="en-US" dirty="0" smtClean="0">
                <a:solidFill>
                  <a:schemeClr val="bg1"/>
                </a:solidFill>
                <a:ea typeface="TimesNewRomanPS-BoldMT"/>
              </a:rPr>
              <a:t> </a:t>
            </a:r>
            <a:r>
              <a:rPr lang="en-US" dirty="0" err="1" smtClean="0">
                <a:solidFill>
                  <a:schemeClr val="bg1"/>
                </a:solidFill>
                <a:ea typeface="TimesNewRomanPS-BoldMT"/>
              </a:rPr>
              <a:t>ot</a:t>
            </a:r>
            <a:r>
              <a:rPr lang="tk-TM" dirty="0" smtClean="0">
                <a:solidFill>
                  <a:schemeClr val="bg1"/>
                </a:solidFill>
                <a:ea typeface="TimesNewRomanPS-BoldMT"/>
              </a:rPr>
              <a:t>u</a:t>
            </a:r>
            <a:r>
              <a:rPr lang="en-US" dirty="0" smtClean="0">
                <a:solidFill>
                  <a:schemeClr val="bg1"/>
                </a:solidFill>
                <a:ea typeface="TimesNewRomanPS-BoldMT"/>
              </a:rPr>
              <a:t>ran </a:t>
            </a:r>
            <a:r>
              <a:rPr lang="en-US" dirty="0" err="1">
                <a:solidFill>
                  <a:schemeClr val="bg1"/>
                </a:solidFill>
                <a:ea typeface="TimesNewRomanPS-BoldMT"/>
              </a:rPr>
              <a:t>oguzlaryň</a:t>
            </a:r>
            <a:r>
              <a:rPr lang="en-US" dirty="0">
                <a:solidFill>
                  <a:schemeClr val="bg1"/>
                </a:solidFill>
                <a:ea typeface="TimesNewRomanPS-BoldMT"/>
              </a:rPr>
              <a:t> </a:t>
            </a:r>
            <a:r>
              <a:rPr lang="en-US" dirty="0" err="1">
                <a:solidFill>
                  <a:schemeClr val="bg1"/>
                </a:solidFill>
                <a:ea typeface="TimesNewRomanPS-BoldMT"/>
              </a:rPr>
              <a:t>baştutany</a:t>
            </a:r>
            <a:r>
              <a:rPr lang="en-US" dirty="0">
                <a:solidFill>
                  <a:schemeClr val="bg1"/>
                </a:solidFill>
                <a:ea typeface="TimesNewRomanPS-BoldMT"/>
              </a:rPr>
              <a:t> </a:t>
            </a:r>
            <a:r>
              <a:rPr lang="en-US" dirty="0" err="1">
                <a:solidFill>
                  <a:schemeClr val="bg1"/>
                </a:solidFill>
                <a:ea typeface="TimesNewRomanPS-BoldMT"/>
              </a:rPr>
              <a:t>Ýagmyry</a:t>
            </a:r>
            <a:r>
              <a:rPr lang="en-US" dirty="0">
                <a:solidFill>
                  <a:schemeClr val="bg1"/>
                </a:solidFill>
                <a:ea typeface="TimesNewRomanPS-BoldMT"/>
              </a:rPr>
              <a:t>, </a:t>
            </a:r>
            <a:r>
              <a:rPr lang="en-US" dirty="0" err="1">
                <a:solidFill>
                  <a:schemeClr val="bg1"/>
                </a:solidFill>
                <a:ea typeface="TimesNewRomanPS-BoldMT"/>
              </a:rPr>
              <a:t>olaryň</a:t>
            </a:r>
            <a:r>
              <a:rPr lang="en-US" dirty="0">
                <a:solidFill>
                  <a:schemeClr val="bg1"/>
                </a:solidFill>
                <a:ea typeface="TimesNewRomanPS-BoldMT"/>
              </a:rPr>
              <a:t> 50 </a:t>
            </a:r>
            <a:r>
              <a:rPr lang="en-US" dirty="0" err="1">
                <a:solidFill>
                  <a:schemeClr val="bg1"/>
                </a:solidFill>
                <a:ea typeface="TimesNewRomanPS-BoldMT"/>
              </a:rPr>
              <a:t>adamdan</a:t>
            </a:r>
            <a:r>
              <a:rPr lang="en-US" dirty="0">
                <a:solidFill>
                  <a:schemeClr val="bg1"/>
                </a:solidFill>
                <a:ea typeface="TimesNewRomanPS-BoldMT"/>
              </a:rPr>
              <a:t> </a:t>
            </a:r>
            <a:r>
              <a:rPr lang="en-US" dirty="0" err="1">
                <a:solidFill>
                  <a:schemeClr val="bg1"/>
                </a:solidFill>
                <a:ea typeface="TimesNewRomanPS-BoldMT"/>
              </a:rPr>
              <a:t>ybarat</a:t>
            </a:r>
            <a:r>
              <a:rPr lang="en-US" dirty="0">
                <a:solidFill>
                  <a:schemeClr val="bg1"/>
                </a:solidFill>
                <a:ea typeface="TimesNewRomanPS-BoldMT"/>
              </a:rPr>
              <a:t> </a:t>
            </a:r>
            <a:r>
              <a:rPr lang="en-US" dirty="0" err="1">
                <a:solidFill>
                  <a:schemeClr val="bg1"/>
                </a:solidFill>
                <a:ea typeface="TimesNewRomanPS-BoldMT"/>
              </a:rPr>
              <a:t>serdarlaryny</a:t>
            </a:r>
            <a:r>
              <a:rPr lang="en-US" dirty="0">
                <a:solidFill>
                  <a:schemeClr val="bg1"/>
                </a:solidFill>
                <a:ea typeface="TimesNewRomanPS-BoldMT"/>
              </a:rPr>
              <a:t> </a:t>
            </a:r>
            <a:r>
              <a:rPr lang="en-US" dirty="0" err="1" smtClean="0">
                <a:solidFill>
                  <a:schemeClr val="bg1"/>
                </a:solidFill>
                <a:ea typeface="TimesNewRomanPS-BoldMT"/>
              </a:rPr>
              <a:t>gyrýar</a:t>
            </a:r>
            <a:r>
              <a:rPr lang="tk-TM" dirty="0" smtClean="0">
                <a:solidFill>
                  <a:schemeClr val="bg1"/>
                </a:solidFill>
                <a:ea typeface="TimesNewRomanPS-BoldMT"/>
              </a:rPr>
              <a:t> we </a:t>
            </a:r>
            <a:r>
              <a:rPr lang="en-US" dirty="0" err="1" smtClean="0">
                <a:solidFill>
                  <a:schemeClr val="bg1"/>
                </a:solidFill>
                <a:ea typeface="TimesNewRomanPS-BoldMT"/>
              </a:rPr>
              <a:t>uruş</a:t>
            </a:r>
            <a:r>
              <a:rPr lang="en-US" dirty="0" smtClean="0">
                <a:solidFill>
                  <a:schemeClr val="bg1"/>
                </a:solidFill>
                <a:ea typeface="TimesNewRomanPS-BoldMT"/>
              </a:rPr>
              <a:t> </a:t>
            </a:r>
            <a:r>
              <a:rPr lang="en-US" dirty="0" err="1">
                <a:solidFill>
                  <a:schemeClr val="bg1"/>
                </a:solidFill>
                <a:ea typeface="TimesNewRomanPS-BoldMT"/>
              </a:rPr>
              <a:t>başlanýar</a:t>
            </a:r>
            <a:r>
              <a:rPr lang="tk-TM" dirty="0">
                <a:solidFill>
                  <a:schemeClr val="bg1"/>
                </a:solidFill>
                <a:ea typeface="TimesNewRomanPS-BoldMT"/>
              </a:rPr>
              <a:t>;</a:t>
            </a:r>
          </a:p>
          <a:p>
            <a:pPr marL="685800" indent="-457200" algn="just">
              <a:lnSpc>
                <a:spcPct val="115000"/>
              </a:lnSpc>
              <a:spcAft>
                <a:spcPts val="600"/>
              </a:spcAft>
              <a:buFont typeface="Wingdings" panose="05000000000000000000" pitchFamily="2" charset="2"/>
              <a:buChar char="q"/>
            </a:pPr>
            <a:r>
              <a:rPr lang="en-US" dirty="0" smtClean="0">
                <a:solidFill>
                  <a:schemeClr val="bg1"/>
                </a:solidFill>
                <a:ea typeface="TimesNewRomanPS-BoldMT"/>
              </a:rPr>
              <a:t>1034 ý.: </a:t>
            </a:r>
            <a:r>
              <a:rPr lang="en-US" dirty="0" err="1" smtClean="0">
                <a:solidFill>
                  <a:schemeClr val="bg1"/>
                </a:solidFill>
                <a:ea typeface="TimesNewRomanPS-BoldMT"/>
              </a:rPr>
              <a:t>Horezmşa</a:t>
            </a:r>
            <a:r>
              <a:rPr lang="en-US" dirty="0" smtClean="0">
                <a:solidFill>
                  <a:schemeClr val="bg1"/>
                </a:solidFill>
                <a:ea typeface="TimesNewRomanPS-BoldMT"/>
              </a:rPr>
              <a:t> </a:t>
            </a:r>
            <a:r>
              <a:rPr lang="en-US" dirty="0">
                <a:solidFill>
                  <a:schemeClr val="bg1"/>
                </a:solidFill>
                <a:ea typeface="TimesNewRomanPS-BoldMT"/>
              </a:rPr>
              <a:t>Harun </a:t>
            </a:r>
            <a:r>
              <a:rPr lang="en-US" dirty="0" err="1">
                <a:solidFill>
                  <a:schemeClr val="bg1"/>
                </a:solidFill>
                <a:ea typeface="TimesNewRomanPS-BoldMT"/>
              </a:rPr>
              <a:t>özüniň</a:t>
            </a:r>
            <a:r>
              <a:rPr lang="en-US" dirty="0">
                <a:solidFill>
                  <a:schemeClr val="bg1"/>
                </a:solidFill>
                <a:ea typeface="TimesNewRomanPS-BoldMT"/>
              </a:rPr>
              <a:t> </a:t>
            </a:r>
            <a:r>
              <a:rPr lang="en-US" dirty="0" err="1">
                <a:solidFill>
                  <a:schemeClr val="bg1"/>
                </a:solidFill>
                <a:ea typeface="TimesNewRomanPS-BoldMT"/>
              </a:rPr>
              <a:t>özbaşdaklygyny</a:t>
            </a:r>
            <a:r>
              <a:rPr lang="en-US" dirty="0">
                <a:solidFill>
                  <a:schemeClr val="bg1"/>
                </a:solidFill>
                <a:ea typeface="TimesNewRomanPS-BoldMT"/>
              </a:rPr>
              <a:t> </a:t>
            </a:r>
            <a:r>
              <a:rPr lang="en-US" dirty="0" err="1">
                <a:solidFill>
                  <a:schemeClr val="bg1"/>
                </a:solidFill>
                <a:ea typeface="TimesNewRomanPS-BoldMT"/>
              </a:rPr>
              <a:t>yglan</a:t>
            </a:r>
            <a:r>
              <a:rPr lang="en-US" dirty="0">
                <a:solidFill>
                  <a:schemeClr val="bg1"/>
                </a:solidFill>
                <a:ea typeface="TimesNewRomanPS-BoldMT"/>
              </a:rPr>
              <a:t> </a:t>
            </a:r>
            <a:r>
              <a:rPr lang="en-US" dirty="0" err="1">
                <a:solidFill>
                  <a:schemeClr val="bg1"/>
                </a:solidFill>
                <a:ea typeface="TimesNewRomanPS-BoldMT"/>
              </a:rPr>
              <a:t>edýär</a:t>
            </a:r>
            <a:r>
              <a:rPr lang="en-US" dirty="0">
                <a:solidFill>
                  <a:schemeClr val="bg1"/>
                </a:solidFill>
                <a:ea typeface="TimesNewRomanPS-BoldMT"/>
              </a:rPr>
              <a:t>. Soltan Masuda </a:t>
            </a:r>
            <a:r>
              <a:rPr lang="en-US" dirty="0" err="1">
                <a:solidFill>
                  <a:schemeClr val="bg1"/>
                </a:solidFill>
                <a:ea typeface="TimesNewRomanPS-BoldMT"/>
              </a:rPr>
              <a:t>garşy</a:t>
            </a:r>
            <a:r>
              <a:rPr lang="en-US" dirty="0">
                <a:solidFill>
                  <a:schemeClr val="bg1"/>
                </a:solidFill>
                <a:ea typeface="TimesNewRomanPS-BoldMT"/>
              </a:rPr>
              <a:t> </a:t>
            </a:r>
            <a:r>
              <a:rPr lang="en-US" dirty="0" err="1">
                <a:solidFill>
                  <a:schemeClr val="bg1"/>
                </a:solidFill>
                <a:ea typeface="TimesNewRomanPS-BoldMT"/>
              </a:rPr>
              <a:t>ýöriş</a:t>
            </a:r>
            <a:r>
              <a:rPr lang="en-US" dirty="0">
                <a:solidFill>
                  <a:schemeClr val="bg1"/>
                </a:solidFill>
                <a:ea typeface="TimesNewRomanPS-BoldMT"/>
              </a:rPr>
              <a:t> </a:t>
            </a:r>
            <a:r>
              <a:rPr lang="en-US" dirty="0" err="1">
                <a:solidFill>
                  <a:schemeClr val="bg1"/>
                </a:solidFill>
                <a:ea typeface="TimesNewRomanPS-BoldMT"/>
              </a:rPr>
              <a:t>etmek</a:t>
            </a:r>
            <a:r>
              <a:rPr lang="en-US" dirty="0">
                <a:solidFill>
                  <a:schemeClr val="bg1"/>
                </a:solidFill>
                <a:ea typeface="TimesNewRomanPS-BoldMT"/>
              </a:rPr>
              <a:t> </a:t>
            </a:r>
            <a:r>
              <a:rPr lang="en-US" dirty="0" err="1">
                <a:solidFill>
                  <a:schemeClr val="bg1"/>
                </a:solidFill>
                <a:ea typeface="TimesNewRomanPS-BoldMT"/>
              </a:rPr>
              <a:t>üçin</a:t>
            </a:r>
            <a:r>
              <a:rPr lang="en-US" dirty="0">
                <a:solidFill>
                  <a:schemeClr val="bg1"/>
                </a:solidFill>
                <a:ea typeface="TimesNewRomanPS-BoldMT"/>
              </a:rPr>
              <a:t> </a:t>
            </a:r>
            <a:r>
              <a:rPr lang="en-US" dirty="0" err="1">
                <a:solidFill>
                  <a:schemeClr val="bg1"/>
                </a:solidFill>
                <a:ea typeface="TimesNewRomanPS-BoldMT"/>
              </a:rPr>
              <a:t>seljuklar</a:t>
            </a:r>
            <a:r>
              <a:rPr lang="en-US" dirty="0">
                <a:solidFill>
                  <a:schemeClr val="bg1"/>
                </a:solidFill>
                <a:ea typeface="TimesNewRomanPS-BoldMT"/>
              </a:rPr>
              <a:t> </a:t>
            </a:r>
            <a:r>
              <a:rPr lang="en-US" dirty="0" err="1">
                <a:solidFill>
                  <a:schemeClr val="bg1"/>
                </a:solidFill>
                <a:ea typeface="TimesNewRomanPS-BoldMT"/>
              </a:rPr>
              <a:t>bilen</a:t>
            </a:r>
            <a:r>
              <a:rPr lang="en-US" dirty="0">
                <a:solidFill>
                  <a:schemeClr val="bg1"/>
                </a:solidFill>
                <a:ea typeface="TimesNewRomanPS-BoldMT"/>
              </a:rPr>
              <a:t> </a:t>
            </a:r>
            <a:r>
              <a:rPr lang="en-US" dirty="0" err="1">
                <a:solidFill>
                  <a:schemeClr val="bg1"/>
                </a:solidFill>
                <a:ea typeface="TimesNewRomanPS-BoldMT"/>
              </a:rPr>
              <a:t>ylalaşyk</a:t>
            </a:r>
            <a:r>
              <a:rPr lang="en-US" dirty="0">
                <a:solidFill>
                  <a:schemeClr val="bg1"/>
                </a:solidFill>
                <a:ea typeface="TimesNewRomanPS-BoldMT"/>
              </a:rPr>
              <a:t> </a:t>
            </a:r>
            <a:r>
              <a:rPr lang="en-US" dirty="0" err="1" smtClean="0">
                <a:solidFill>
                  <a:schemeClr val="bg1"/>
                </a:solidFill>
                <a:ea typeface="TimesNewRomanPS-BoldMT"/>
              </a:rPr>
              <a:t>baglaşýar</a:t>
            </a:r>
            <a:r>
              <a:rPr lang="en-US" dirty="0" smtClean="0">
                <a:solidFill>
                  <a:schemeClr val="bg1"/>
                </a:solidFill>
                <a:ea typeface="TimesNewRomanPS-BoldMT"/>
              </a:rPr>
              <a:t>; 1035 ý.: </a:t>
            </a:r>
            <a:r>
              <a:rPr lang="en-US" dirty="0" err="1" smtClean="0">
                <a:solidFill>
                  <a:schemeClr val="bg1"/>
                </a:solidFill>
                <a:ea typeface="TimesNewRomanPS-BoldMT"/>
              </a:rPr>
              <a:t>aprelde</a:t>
            </a:r>
            <a:r>
              <a:rPr lang="en-US" dirty="0" smtClean="0">
                <a:solidFill>
                  <a:schemeClr val="bg1"/>
                </a:solidFill>
                <a:ea typeface="TimesNewRomanPS-BoldMT"/>
              </a:rPr>
              <a:t> Harun </a:t>
            </a:r>
            <a:r>
              <a:rPr lang="en-US" dirty="0" err="1">
                <a:solidFill>
                  <a:schemeClr val="bg1"/>
                </a:solidFill>
                <a:ea typeface="TimesNewRomanPS-BoldMT"/>
              </a:rPr>
              <a:t>Horezmden</a:t>
            </a:r>
            <a:r>
              <a:rPr lang="en-US" dirty="0">
                <a:solidFill>
                  <a:schemeClr val="bg1"/>
                </a:solidFill>
                <a:ea typeface="TimesNewRomanPS-BoldMT"/>
              </a:rPr>
              <a:t> </a:t>
            </a:r>
            <a:r>
              <a:rPr lang="en-US" dirty="0" err="1">
                <a:solidFill>
                  <a:schemeClr val="bg1"/>
                </a:solidFill>
                <a:ea typeface="TimesNewRomanPS-BoldMT"/>
              </a:rPr>
              <a:t>Horasana</a:t>
            </a:r>
            <a:r>
              <a:rPr lang="en-US" dirty="0">
                <a:solidFill>
                  <a:schemeClr val="bg1"/>
                </a:solidFill>
                <a:ea typeface="TimesNewRomanPS-BoldMT"/>
              </a:rPr>
              <a:t> </a:t>
            </a:r>
            <a:r>
              <a:rPr lang="en-US" dirty="0" err="1">
                <a:solidFill>
                  <a:schemeClr val="bg1"/>
                </a:solidFill>
                <a:ea typeface="TimesNewRomanPS-BoldMT"/>
              </a:rPr>
              <a:t>tarap</a:t>
            </a:r>
            <a:r>
              <a:rPr lang="en-US" dirty="0">
                <a:solidFill>
                  <a:schemeClr val="bg1"/>
                </a:solidFill>
                <a:ea typeface="TimesNewRomanPS-BoldMT"/>
              </a:rPr>
              <a:t> </a:t>
            </a:r>
            <a:r>
              <a:rPr lang="en-US" dirty="0" err="1">
                <a:solidFill>
                  <a:schemeClr val="bg1"/>
                </a:solidFill>
                <a:ea typeface="TimesNewRomanPS-BoldMT"/>
              </a:rPr>
              <a:t>goşun</a:t>
            </a:r>
            <a:r>
              <a:rPr lang="en-US" dirty="0">
                <a:solidFill>
                  <a:schemeClr val="bg1"/>
                </a:solidFill>
                <a:ea typeface="TimesNewRomanPS-BoldMT"/>
              </a:rPr>
              <a:t> </a:t>
            </a:r>
            <a:r>
              <a:rPr lang="en-US" dirty="0" err="1">
                <a:solidFill>
                  <a:schemeClr val="bg1"/>
                </a:solidFill>
                <a:ea typeface="TimesNewRomanPS-BoldMT"/>
              </a:rPr>
              <a:t>çekip</a:t>
            </a:r>
            <a:r>
              <a:rPr lang="en-US" dirty="0">
                <a:solidFill>
                  <a:schemeClr val="bg1"/>
                </a:solidFill>
                <a:ea typeface="TimesNewRomanPS-BoldMT"/>
              </a:rPr>
              <a:t> </a:t>
            </a:r>
            <a:r>
              <a:rPr lang="en-US" dirty="0" err="1">
                <a:solidFill>
                  <a:schemeClr val="bg1"/>
                </a:solidFill>
                <a:ea typeface="TimesNewRomanPS-BoldMT"/>
              </a:rPr>
              <a:t>ugranda</a:t>
            </a:r>
            <a:r>
              <a:rPr lang="en-US" dirty="0">
                <a:solidFill>
                  <a:schemeClr val="bg1"/>
                </a:solidFill>
                <a:ea typeface="TimesNewRomanPS-BoldMT"/>
              </a:rPr>
              <a:t>, </a:t>
            </a:r>
            <a:r>
              <a:rPr lang="en-US" dirty="0" err="1">
                <a:solidFill>
                  <a:schemeClr val="bg1"/>
                </a:solidFill>
                <a:ea typeface="TimesNewRomanPS-BoldMT"/>
              </a:rPr>
              <a:t>gaznalylaryň</a:t>
            </a:r>
            <a:r>
              <a:rPr lang="en-US" dirty="0">
                <a:solidFill>
                  <a:schemeClr val="bg1"/>
                </a:solidFill>
                <a:ea typeface="TimesNewRomanPS-BoldMT"/>
              </a:rPr>
              <a:t> </a:t>
            </a:r>
            <a:r>
              <a:rPr lang="en-US" dirty="0" err="1">
                <a:solidFill>
                  <a:schemeClr val="bg1"/>
                </a:solidFill>
                <a:ea typeface="TimesNewRomanPS-BoldMT"/>
              </a:rPr>
              <a:t>jansyzlary</a:t>
            </a:r>
            <a:r>
              <a:rPr lang="en-US" dirty="0">
                <a:solidFill>
                  <a:schemeClr val="bg1"/>
                </a:solidFill>
                <a:ea typeface="TimesNewRomanPS-BoldMT"/>
              </a:rPr>
              <a:t> </a:t>
            </a:r>
            <a:r>
              <a:rPr lang="en-US" dirty="0" err="1">
                <a:solidFill>
                  <a:schemeClr val="bg1"/>
                </a:solidFill>
                <a:ea typeface="TimesNewRomanPS-BoldMT"/>
              </a:rPr>
              <a:t>tarapyndan</a:t>
            </a:r>
            <a:r>
              <a:rPr lang="en-US" dirty="0">
                <a:solidFill>
                  <a:schemeClr val="bg1"/>
                </a:solidFill>
                <a:ea typeface="TimesNewRomanPS-BoldMT"/>
              </a:rPr>
              <a:t> </a:t>
            </a:r>
            <a:r>
              <a:rPr lang="en-US" dirty="0" err="1">
                <a:solidFill>
                  <a:schemeClr val="bg1"/>
                </a:solidFill>
                <a:ea typeface="TimesNewRomanPS-BoldMT"/>
              </a:rPr>
              <a:t>öldürilýär</a:t>
            </a:r>
            <a:r>
              <a:rPr lang="en-US" dirty="0">
                <a:solidFill>
                  <a:schemeClr val="bg1"/>
                </a:solidFill>
                <a:ea typeface="TimesNewRomanPS-BoldMT"/>
              </a:rPr>
              <a:t>. </a:t>
            </a:r>
            <a:r>
              <a:rPr lang="en-US" dirty="0" err="1">
                <a:solidFill>
                  <a:schemeClr val="bg1"/>
                </a:solidFill>
                <a:ea typeface="TimesNewRomanPS-BoldMT"/>
              </a:rPr>
              <a:t>Serdarsyz</a:t>
            </a:r>
            <a:r>
              <a:rPr lang="en-US" dirty="0">
                <a:solidFill>
                  <a:schemeClr val="bg1"/>
                </a:solidFill>
                <a:ea typeface="TimesNewRomanPS-BoldMT"/>
              </a:rPr>
              <a:t> </a:t>
            </a:r>
            <a:r>
              <a:rPr lang="en-US" dirty="0" err="1">
                <a:solidFill>
                  <a:schemeClr val="bg1"/>
                </a:solidFill>
                <a:ea typeface="TimesNewRomanPS-BoldMT"/>
              </a:rPr>
              <a:t>galan</a:t>
            </a:r>
            <a:r>
              <a:rPr lang="en-US" dirty="0">
                <a:solidFill>
                  <a:schemeClr val="bg1"/>
                </a:solidFill>
                <a:ea typeface="TimesNewRomanPS-BoldMT"/>
              </a:rPr>
              <a:t> </a:t>
            </a:r>
            <a:r>
              <a:rPr lang="en-US" dirty="0" err="1">
                <a:solidFill>
                  <a:schemeClr val="bg1"/>
                </a:solidFill>
                <a:ea typeface="TimesNewRomanPS-BoldMT"/>
              </a:rPr>
              <a:t>goşun</a:t>
            </a:r>
            <a:r>
              <a:rPr lang="en-US" dirty="0">
                <a:solidFill>
                  <a:schemeClr val="bg1"/>
                </a:solidFill>
                <a:ea typeface="TimesNewRomanPS-BoldMT"/>
              </a:rPr>
              <a:t> </a:t>
            </a:r>
            <a:r>
              <a:rPr lang="en-US" dirty="0" err="1">
                <a:solidFill>
                  <a:schemeClr val="bg1"/>
                </a:solidFill>
                <a:ea typeface="TimesNewRomanPS-BoldMT"/>
              </a:rPr>
              <a:t>Horezme</a:t>
            </a:r>
            <a:r>
              <a:rPr lang="en-US" dirty="0">
                <a:solidFill>
                  <a:schemeClr val="bg1"/>
                </a:solidFill>
                <a:ea typeface="TimesNewRomanPS-BoldMT"/>
              </a:rPr>
              <a:t> </a:t>
            </a:r>
            <a:r>
              <a:rPr lang="en-US" dirty="0" err="1">
                <a:solidFill>
                  <a:schemeClr val="bg1"/>
                </a:solidFill>
                <a:ea typeface="TimesNewRomanPS-BoldMT"/>
              </a:rPr>
              <a:t>dolanýar</a:t>
            </a:r>
            <a:r>
              <a:rPr lang="en-US" dirty="0">
                <a:solidFill>
                  <a:schemeClr val="bg1"/>
                </a:solidFill>
                <a:ea typeface="TimesNewRomanPS-BoldMT"/>
              </a:rPr>
              <a:t>; </a:t>
            </a:r>
          </a:p>
          <a:p>
            <a:pPr marL="685800" indent="-457200" algn="just">
              <a:lnSpc>
                <a:spcPct val="115000"/>
              </a:lnSpc>
              <a:spcAft>
                <a:spcPts val="600"/>
              </a:spcAft>
              <a:buFont typeface="Wingdings" panose="05000000000000000000" pitchFamily="2" charset="2"/>
              <a:buChar char="q"/>
            </a:pPr>
            <a:r>
              <a:rPr lang="en-US" dirty="0" err="1" smtClean="0">
                <a:solidFill>
                  <a:schemeClr val="bg1"/>
                </a:solidFill>
                <a:ea typeface="TimesNewRomanPS-BoldMT"/>
              </a:rPr>
              <a:t>Seljuklar</a:t>
            </a:r>
            <a:r>
              <a:rPr lang="en-US" dirty="0" smtClean="0">
                <a:solidFill>
                  <a:schemeClr val="bg1"/>
                </a:solidFill>
                <a:ea typeface="TimesNewRomanPS-BoldMT"/>
              </a:rPr>
              <a:t> </a:t>
            </a:r>
            <a:r>
              <a:rPr lang="en-US" dirty="0" err="1">
                <a:solidFill>
                  <a:schemeClr val="bg1"/>
                </a:solidFill>
                <a:ea typeface="TimesNewRomanPS-BoldMT"/>
              </a:rPr>
              <a:t>Horasana</a:t>
            </a:r>
            <a:r>
              <a:rPr lang="en-US" dirty="0">
                <a:solidFill>
                  <a:schemeClr val="bg1"/>
                </a:solidFill>
                <a:ea typeface="TimesNewRomanPS-BoldMT"/>
              </a:rPr>
              <a:t> </a:t>
            </a:r>
            <a:r>
              <a:rPr lang="en-US" dirty="0" err="1">
                <a:solidFill>
                  <a:schemeClr val="bg1"/>
                </a:solidFill>
                <a:ea typeface="TimesNewRomanPS-BoldMT"/>
              </a:rPr>
              <a:t>gidip</a:t>
            </a:r>
            <a:r>
              <a:rPr lang="en-US" dirty="0">
                <a:solidFill>
                  <a:schemeClr val="bg1"/>
                </a:solidFill>
                <a:ea typeface="TimesNewRomanPS-BoldMT"/>
              </a:rPr>
              <a:t>, </a:t>
            </a:r>
            <a:r>
              <a:rPr lang="en-US" dirty="0" err="1">
                <a:solidFill>
                  <a:schemeClr val="bg1"/>
                </a:solidFill>
                <a:ea typeface="TimesNewRomanPS-BoldMT"/>
              </a:rPr>
              <a:t>şol</a:t>
            </a:r>
            <a:r>
              <a:rPr lang="en-US" dirty="0">
                <a:solidFill>
                  <a:schemeClr val="bg1"/>
                </a:solidFill>
                <a:ea typeface="TimesNewRomanPS-BoldMT"/>
              </a:rPr>
              <a:t> </a:t>
            </a:r>
            <a:r>
              <a:rPr lang="en-US" dirty="0" err="1">
                <a:solidFill>
                  <a:schemeClr val="bg1"/>
                </a:solidFill>
                <a:ea typeface="TimesNewRomanPS-BoldMT"/>
              </a:rPr>
              <a:t>ýerde</a:t>
            </a:r>
            <a:r>
              <a:rPr lang="en-US" dirty="0">
                <a:solidFill>
                  <a:schemeClr val="bg1"/>
                </a:solidFill>
                <a:ea typeface="TimesNewRomanPS-BoldMT"/>
              </a:rPr>
              <a:t> </a:t>
            </a:r>
            <a:r>
              <a:rPr lang="en-US" dirty="0" err="1">
                <a:solidFill>
                  <a:schemeClr val="bg1"/>
                </a:solidFill>
                <a:ea typeface="TimesNewRomanPS-BoldMT"/>
              </a:rPr>
              <a:t>ýerleşmegi</a:t>
            </a:r>
            <a:r>
              <a:rPr lang="en-US" dirty="0">
                <a:solidFill>
                  <a:schemeClr val="bg1"/>
                </a:solidFill>
                <a:ea typeface="TimesNewRomanPS-BoldMT"/>
              </a:rPr>
              <a:t> </a:t>
            </a:r>
            <a:r>
              <a:rPr lang="en-US" dirty="0" err="1">
                <a:solidFill>
                  <a:schemeClr val="bg1"/>
                </a:solidFill>
                <a:ea typeface="TimesNewRomanPS-BoldMT"/>
              </a:rPr>
              <a:t>maksat</a:t>
            </a:r>
            <a:r>
              <a:rPr lang="en-US" dirty="0">
                <a:solidFill>
                  <a:schemeClr val="bg1"/>
                </a:solidFill>
                <a:ea typeface="TimesNewRomanPS-BoldMT"/>
              </a:rPr>
              <a:t> </a:t>
            </a:r>
            <a:r>
              <a:rPr lang="en-US" dirty="0" err="1">
                <a:solidFill>
                  <a:schemeClr val="bg1"/>
                </a:solidFill>
                <a:ea typeface="TimesNewRomanPS-BoldMT"/>
              </a:rPr>
              <a:t>edinýärler</a:t>
            </a:r>
            <a:r>
              <a:rPr lang="en-US" dirty="0">
                <a:solidFill>
                  <a:schemeClr val="bg1"/>
                </a:solidFill>
                <a:ea typeface="TimesNewRomanPS-BoldMT"/>
              </a:rPr>
              <a:t>. </a:t>
            </a:r>
            <a:r>
              <a:rPr lang="en-US" dirty="0" err="1">
                <a:solidFill>
                  <a:schemeClr val="bg1"/>
                </a:solidFill>
                <a:ea typeface="TimesNewRomanPS-BoldMT"/>
              </a:rPr>
              <a:t>Olar</a:t>
            </a:r>
            <a:r>
              <a:rPr lang="en-US" dirty="0">
                <a:solidFill>
                  <a:schemeClr val="bg1"/>
                </a:solidFill>
                <a:ea typeface="TimesNewRomanPS-BoldMT"/>
              </a:rPr>
              <a:t> 900 </a:t>
            </a:r>
            <a:r>
              <a:rPr lang="en-US" dirty="0" err="1">
                <a:solidFill>
                  <a:schemeClr val="bg1"/>
                </a:solidFill>
                <a:ea typeface="TimesNewRomanPS-BoldMT"/>
              </a:rPr>
              <a:t>atly</a:t>
            </a:r>
            <a:r>
              <a:rPr lang="en-US" dirty="0">
                <a:solidFill>
                  <a:schemeClr val="bg1"/>
                </a:solidFill>
                <a:ea typeface="TimesNewRomanPS-BoldMT"/>
              </a:rPr>
              <a:t> </a:t>
            </a:r>
            <a:r>
              <a:rPr lang="en-US" dirty="0" err="1">
                <a:solidFill>
                  <a:schemeClr val="bg1"/>
                </a:solidFill>
                <a:ea typeface="TimesNewRomanPS-BoldMT"/>
              </a:rPr>
              <a:t>bolup</a:t>
            </a:r>
            <a:r>
              <a:rPr lang="en-US" dirty="0">
                <a:solidFill>
                  <a:schemeClr val="bg1"/>
                </a:solidFill>
                <a:ea typeface="TimesNewRomanPS-BoldMT"/>
              </a:rPr>
              <a:t>, </a:t>
            </a:r>
            <a:r>
              <a:rPr lang="en-US" dirty="0" err="1">
                <a:solidFill>
                  <a:schemeClr val="bg1"/>
                </a:solidFill>
                <a:ea typeface="TimesNewRomanPS-BoldMT"/>
              </a:rPr>
              <a:t>Gaznaly</a:t>
            </a:r>
            <a:r>
              <a:rPr lang="en-US" dirty="0">
                <a:solidFill>
                  <a:schemeClr val="bg1"/>
                </a:solidFill>
                <a:ea typeface="TimesNewRomanPS-BoldMT"/>
              </a:rPr>
              <a:t> döwletiniň </a:t>
            </a:r>
            <a:r>
              <a:rPr lang="en-US" dirty="0" err="1">
                <a:solidFill>
                  <a:schemeClr val="bg1"/>
                </a:solidFill>
                <a:ea typeface="TimesNewRomanPS-BoldMT"/>
              </a:rPr>
              <a:t>hökümdaryndan</a:t>
            </a:r>
            <a:r>
              <a:rPr lang="en-US" dirty="0">
                <a:solidFill>
                  <a:schemeClr val="bg1"/>
                </a:solidFill>
                <a:ea typeface="TimesNewRomanPS-BoldMT"/>
              </a:rPr>
              <a:t> </a:t>
            </a:r>
            <a:r>
              <a:rPr lang="en-US" dirty="0" err="1">
                <a:solidFill>
                  <a:schemeClr val="bg1"/>
                </a:solidFill>
                <a:ea typeface="TimesNewRomanPS-BoldMT"/>
              </a:rPr>
              <a:t>rugsat</a:t>
            </a:r>
            <a:r>
              <a:rPr lang="en-US" dirty="0">
                <a:solidFill>
                  <a:schemeClr val="bg1"/>
                </a:solidFill>
                <a:ea typeface="TimesNewRomanPS-BoldMT"/>
              </a:rPr>
              <a:t> </a:t>
            </a:r>
            <a:r>
              <a:rPr lang="en-US" dirty="0" err="1">
                <a:solidFill>
                  <a:schemeClr val="bg1"/>
                </a:solidFill>
                <a:ea typeface="TimesNewRomanPS-BoldMT"/>
              </a:rPr>
              <a:t>almazdan</a:t>
            </a:r>
            <a:r>
              <a:rPr lang="en-US" dirty="0">
                <a:solidFill>
                  <a:schemeClr val="bg1"/>
                </a:solidFill>
                <a:ea typeface="TimesNewRomanPS-BoldMT"/>
              </a:rPr>
              <a:t>, </a:t>
            </a:r>
            <a:r>
              <a:rPr lang="en-US" dirty="0" err="1">
                <a:solidFill>
                  <a:schemeClr val="bg1"/>
                </a:solidFill>
                <a:ea typeface="TimesNewRomanPS-BoldMT"/>
              </a:rPr>
              <a:t>Amyderýadan</a:t>
            </a:r>
            <a:r>
              <a:rPr lang="en-US" dirty="0">
                <a:solidFill>
                  <a:schemeClr val="bg1"/>
                </a:solidFill>
                <a:ea typeface="TimesNewRomanPS-BoldMT"/>
              </a:rPr>
              <a:t> </a:t>
            </a:r>
            <a:r>
              <a:rPr lang="en-US" dirty="0" err="1">
                <a:solidFill>
                  <a:schemeClr val="bg1"/>
                </a:solidFill>
                <a:ea typeface="TimesNewRomanPS-BoldMT"/>
              </a:rPr>
              <a:t>geçip</a:t>
            </a:r>
            <a:r>
              <a:rPr lang="en-US" dirty="0">
                <a:solidFill>
                  <a:schemeClr val="bg1"/>
                </a:solidFill>
                <a:ea typeface="TimesNewRomanPS-BoldMT"/>
              </a:rPr>
              <a:t> Mary, </a:t>
            </a:r>
            <a:r>
              <a:rPr lang="en-US" dirty="0" err="1">
                <a:solidFill>
                  <a:schemeClr val="bg1"/>
                </a:solidFill>
                <a:ea typeface="TimesNewRomanPS-BoldMT"/>
              </a:rPr>
              <a:t>Nusaý</a:t>
            </a:r>
            <a:r>
              <a:rPr lang="en-US" dirty="0">
                <a:solidFill>
                  <a:schemeClr val="bg1"/>
                </a:solidFill>
                <a:ea typeface="TimesNewRomanPS-BoldMT"/>
              </a:rPr>
              <a:t> </a:t>
            </a:r>
            <a:r>
              <a:rPr lang="en-US" dirty="0" err="1">
                <a:solidFill>
                  <a:schemeClr val="bg1"/>
                </a:solidFill>
                <a:ea typeface="TimesNewRomanPS-BoldMT"/>
              </a:rPr>
              <a:t>töwereklerinde</a:t>
            </a:r>
            <a:r>
              <a:rPr lang="en-US" dirty="0">
                <a:solidFill>
                  <a:schemeClr val="bg1"/>
                </a:solidFill>
                <a:ea typeface="TimesNewRomanPS-BoldMT"/>
              </a:rPr>
              <a:t> </a:t>
            </a:r>
            <a:r>
              <a:rPr lang="en-US" dirty="0" err="1" smtClean="0">
                <a:solidFill>
                  <a:schemeClr val="bg1"/>
                </a:solidFill>
                <a:ea typeface="TimesNewRomanPS-BoldMT"/>
              </a:rPr>
              <a:t>ýerleşipdirler</a:t>
            </a:r>
            <a:r>
              <a:rPr lang="en-US" dirty="0" smtClean="0">
                <a:solidFill>
                  <a:schemeClr val="bg1"/>
                </a:solidFill>
                <a:ea typeface="TimesNewRomanPS-BoldMT"/>
              </a:rPr>
              <a:t>; </a:t>
            </a:r>
            <a:endParaRPr lang="ru-RU" dirty="0">
              <a:solidFill>
                <a:schemeClr val="bg1"/>
              </a:solidFill>
              <a:ea typeface="TimesNewRomanPS-BoldMT"/>
            </a:endParaRPr>
          </a:p>
          <a:p>
            <a:pPr marL="685800" indent="-457200" algn="just">
              <a:lnSpc>
                <a:spcPct val="115000"/>
              </a:lnSpc>
              <a:spcAft>
                <a:spcPts val="600"/>
              </a:spcAft>
              <a:buFont typeface="Wingdings" panose="05000000000000000000" pitchFamily="2" charset="2"/>
              <a:buChar char="q"/>
            </a:pPr>
            <a:endParaRPr lang="ru-RU" dirty="0" smtClean="0">
              <a:effectLst/>
              <a:ea typeface="Calibri" panose="020F0502020204030204" pitchFamily="34" charset="0"/>
            </a:endParaRPr>
          </a:p>
          <a:p>
            <a:endParaRPr lang="ru-RU" dirty="0"/>
          </a:p>
        </p:txBody>
      </p:sp>
    </p:spTree>
    <p:extLst>
      <p:ext uri="{BB962C8B-B14F-4D97-AF65-F5344CB8AC3E}">
        <p14:creationId xmlns:p14="http://schemas.microsoft.com/office/powerpoint/2010/main" val="82247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indent="450215" algn="just">
              <a:lnSpc>
                <a:spcPct val="115000"/>
              </a:lnSpc>
              <a:spcAft>
                <a:spcPts val="600"/>
              </a:spcAft>
            </a:pPr>
            <a:r>
              <a:rPr lang="en-US" dirty="0" err="1">
                <a:latin typeface="Times New Roman"/>
                <a:ea typeface="TimesNewRomanPSMT"/>
              </a:rPr>
              <a:t>Merwde</a:t>
            </a:r>
            <a:r>
              <a:rPr lang="en-US" dirty="0">
                <a:latin typeface="Times New Roman"/>
                <a:ea typeface="TimesNewRomanPSMT"/>
              </a:rPr>
              <a:t> </a:t>
            </a:r>
            <a:r>
              <a:rPr lang="en-US" dirty="0" err="1">
                <a:latin typeface="Times New Roman"/>
                <a:ea typeface="TimesNewRomanPSMT"/>
              </a:rPr>
              <a:t>ýaşan</a:t>
            </a:r>
            <a:r>
              <a:rPr lang="en-US" dirty="0">
                <a:latin typeface="Times New Roman"/>
                <a:ea typeface="TimesNewRomanPSMT"/>
              </a:rPr>
              <a:t> </a:t>
            </a:r>
            <a:r>
              <a:rPr lang="en-US" dirty="0" err="1">
                <a:latin typeface="Times New Roman"/>
                <a:ea typeface="TimesNewRomanPSMT"/>
              </a:rPr>
              <a:t>alym</a:t>
            </a:r>
            <a:r>
              <a:rPr lang="en-US" dirty="0">
                <a:latin typeface="Times New Roman"/>
                <a:ea typeface="TimesNewRomanPSMT"/>
              </a:rPr>
              <a:t> al-</a:t>
            </a:r>
            <a:r>
              <a:rPr lang="en-US" dirty="0" err="1">
                <a:latin typeface="Times New Roman"/>
                <a:ea typeface="TimesNewRomanPSMT"/>
              </a:rPr>
              <a:t>Hazyny</a:t>
            </a:r>
            <a:r>
              <a:rPr lang="en-US" dirty="0">
                <a:latin typeface="Times New Roman"/>
                <a:ea typeface="TimesNewRomanPSMT"/>
              </a:rPr>
              <a:t> (XII </a:t>
            </a:r>
            <a:r>
              <a:rPr lang="en-US" dirty="0" err="1">
                <a:latin typeface="Times New Roman"/>
                <a:ea typeface="TimesNewRomanPSMT"/>
              </a:rPr>
              <a:t>asyr</a:t>
            </a:r>
            <a:r>
              <a:rPr lang="en-US" dirty="0">
                <a:latin typeface="Times New Roman"/>
                <a:ea typeface="TimesNewRomanPSMT"/>
              </a:rPr>
              <a:t>) </a:t>
            </a:r>
            <a:r>
              <a:rPr lang="en-US" dirty="0" err="1">
                <a:latin typeface="Times New Roman"/>
                <a:ea typeface="TimesNewRomanPSMT"/>
              </a:rPr>
              <a:t>Gündogaryň</a:t>
            </a:r>
            <a:r>
              <a:rPr lang="en-US" dirty="0">
                <a:latin typeface="Times New Roman"/>
                <a:ea typeface="TimesNewRomanPSMT"/>
              </a:rPr>
              <a:t> </a:t>
            </a:r>
            <a:r>
              <a:rPr lang="en-US" dirty="0" err="1">
                <a:latin typeface="Times New Roman"/>
                <a:ea typeface="TimesNewRomanPSMT"/>
              </a:rPr>
              <a:t>meşhur</a:t>
            </a:r>
            <a:r>
              <a:rPr lang="en-US" b="1" dirty="0">
                <a:latin typeface="Times New Roman"/>
                <a:ea typeface="Calibri"/>
              </a:rPr>
              <a:t> </a:t>
            </a:r>
            <a:r>
              <a:rPr lang="en-US" b="1" dirty="0" err="1">
                <a:latin typeface="Times New Roman"/>
                <a:ea typeface="Calibri"/>
              </a:rPr>
              <a:t>f</a:t>
            </a:r>
            <a:r>
              <a:rPr lang="en-US" dirty="0" err="1">
                <a:latin typeface="Times New Roman"/>
                <a:ea typeface="TimesNewRomanPSMT"/>
              </a:rPr>
              <a:t>izikleriniň</a:t>
            </a:r>
            <a:r>
              <a:rPr lang="en-US" dirty="0">
                <a:latin typeface="Times New Roman"/>
                <a:ea typeface="TimesNewRomanPSMT"/>
              </a:rPr>
              <a:t> </a:t>
            </a:r>
            <a:r>
              <a:rPr lang="en-US" dirty="0" err="1">
                <a:latin typeface="Times New Roman"/>
                <a:ea typeface="TimesNewRomanPSMT"/>
              </a:rPr>
              <a:t>biri</a:t>
            </a:r>
            <a:r>
              <a:rPr lang="en-US" dirty="0">
                <a:latin typeface="Times New Roman"/>
                <a:ea typeface="TimesNewRomanPSMT"/>
              </a:rPr>
              <a:t> </a:t>
            </a:r>
            <a:r>
              <a:rPr lang="en-US" dirty="0" err="1">
                <a:latin typeface="Times New Roman"/>
                <a:ea typeface="TimesNewRomanPSMT"/>
              </a:rPr>
              <a:t>bolupdyr</a:t>
            </a:r>
            <a:r>
              <a:rPr lang="en-US" dirty="0">
                <a:latin typeface="Times New Roman"/>
                <a:ea typeface="TimesNewRomanPSMT"/>
              </a:rPr>
              <a:t>. </a:t>
            </a:r>
            <a:r>
              <a:rPr lang="en-US" dirty="0" err="1">
                <a:latin typeface="Times New Roman"/>
                <a:ea typeface="TimesNewRomanPSMT"/>
              </a:rPr>
              <a:t>Ol</a:t>
            </a:r>
            <a:r>
              <a:rPr lang="en-US" dirty="0">
                <a:latin typeface="Times New Roman"/>
                <a:ea typeface="TimesNewRomanPSMT"/>
              </a:rPr>
              <a:t> </a:t>
            </a:r>
            <a:r>
              <a:rPr lang="en-US" dirty="0" err="1">
                <a:latin typeface="Times New Roman"/>
                <a:ea typeface="TimesNewRomanPSMT"/>
              </a:rPr>
              <a:t>dünýäde</a:t>
            </a:r>
            <a:r>
              <a:rPr lang="en-US" dirty="0">
                <a:latin typeface="Times New Roman"/>
                <a:ea typeface="TimesNewRomanPSMT"/>
              </a:rPr>
              <a:t> </a:t>
            </a:r>
            <a:r>
              <a:rPr lang="en-US" dirty="0" err="1">
                <a:latin typeface="Times New Roman"/>
                <a:ea typeface="TimesNewRomanPSMT"/>
              </a:rPr>
              <a:t>ilkinji</a:t>
            </a:r>
            <a:r>
              <a:rPr lang="en-US" dirty="0">
                <a:latin typeface="Times New Roman"/>
                <a:ea typeface="TimesNewRomanPSMT"/>
              </a:rPr>
              <a:t> </a:t>
            </a:r>
            <a:r>
              <a:rPr lang="en-US" dirty="0" err="1">
                <a:latin typeface="Times New Roman"/>
                <a:ea typeface="TimesNewRomanPSMT"/>
              </a:rPr>
              <a:t>bolup</a:t>
            </a:r>
            <a:r>
              <a:rPr lang="en-US" dirty="0">
                <a:latin typeface="Times New Roman"/>
                <a:ea typeface="TimesNewRomanPSMT"/>
              </a:rPr>
              <a:t> </a:t>
            </a:r>
            <a:r>
              <a:rPr lang="en-US" dirty="0" err="1">
                <a:latin typeface="Times New Roman"/>
                <a:ea typeface="TimesNewRomanPSMT"/>
              </a:rPr>
              <a:t>howanyň</a:t>
            </a:r>
            <a:r>
              <a:rPr lang="en-US" dirty="0">
                <a:latin typeface="Times New Roman"/>
                <a:ea typeface="TimesNewRomanPSMT"/>
              </a:rPr>
              <a:t> </a:t>
            </a:r>
            <a:r>
              <a:rPr lang="en-US" dirty="0" err="1">
                <a:latin typeface="Times New Roman"/>
                <a:ea typeface="TimesNewRomanPSMT"/>
              </a:rPr>
              <a:t>fiziki</a:t>
            </a:r>
            <a:r>
              <a:rPr lang="en-US" b="1" dirty="0">
                <a:latin typeface="Times New Roman"/>
                <a:ea typeface="Calibri"/>
              </a:rPr>
              <a:t> </a:t>
            </a:r>
            <a:r>
              <a:rPr lang="en-US" dirty="0" err="1">
                <a:latin typeface="Times New Roman"/>
                <a:ea typeface="TimesNewRomanPSMT"/>
              </a:rPr>
              <a:t>häsiýellerini</a:t>
            </a:r>
            <a:r>
              <a:rPr lang="en-US" dirty="0">
                <a:latin typeface="Times New Roman"/>
                <a:ea typeface="TimesNewRomanPSMT"/>
              </a:rPr>
              <a:t> </a:t>
            </a:r>
            <a:r>
              <a:rPr lang="en-US" dirty="0" err="1">
                <a:latin typeface="Times New Roman"/>
                <a:ea typeface="TimesNewRomanPSMT"/>
              </a:rPr>
              <a:t>barlapdyr</a:t>
            </a:r>
            <a:r>
              <a:rPr lang="en-US" dirty="0">
                <a:latin typeface="Times New Roman"/>
                <a:ea typeface="TimesNewRomanPSMT"/>
              </a:rPr>
              <a:t>, </a:t>
            </a:r>
            <a:r>
              <a:rPr lang="en-US" dirty="0" err="1">
                <a:latin typeface="Times New Roman"/>
                <a:ea typeface="TimesNewRomanPSMT"/>
              </a:rPr>
              <a:t>suwuklyklaryň</a:t>
            </a:r>
            <a:r>
              <a:rPr lang="en-US" dirty="0">
                <a:latin typeface="Times New Roman"/>
                <a:ea typeface="TimesNewRomanPSMT"/>
              </a:rPr>
              <a:t> </a:t>
            </a:r>
            <a:r>
              <a:rPr lang="en-US" dirty="0" err="1">
                <a:latin typeface="Times New Roman"/>
                <a:ea typeface="TimesNewRomanPSMT"/>
              </a:rPr>
              <a:t>dykyzlygyny</a:t>
            </a:r>
            <a:r>
              <a:rPr lang="en-US" dirty="0">
                <a:latin typeface="Times New Roman"/>
                <a:ea typeface="TimesNewRomanPSMT"/>
              </a:rPr>
              <a:t> </a:t>
            </a:r>
            <a:r>
              <a:rPr lang="en-US" dirty="0" err="1">
                <a:latin typeface="Times New Roman"/>
                <a:ea typeface="TimesNewRomanPSMT"/>
              </a:rPr>
              <a:t>kesgitlemek</a:t>
            </a:r>
            <a:r>
              <a:rPr lang="en-US" b="1" dirty="0">
                <a:latin typeface="Times New Roman"/>
                <a:ea typeface="Calibri"/>
              </a:rPr>
              <a:t> </a:t>
            </a:r>
            <a:r>
              <a:rPr lang="en-US" dirty="0" err="1">
                <a:latin typeface="Times New Roman"/>
                <a:ea typeface="TimesNewRomanPSMT"/>
              </a:rPr>
              <a:t>boýunça</a:t>
            </a:r>
            <a:r>
              <a:rPr lang="en-US" dirty="0">
                <a:latin typeface="Times New Roman"/>
                <a:ea typeface="TimesNewRomanPSMT"/>
              </a:rPr>
              <a:t> </a:t>
            </a:r>
            <a:r>
              <a:rPr lang="en-US" dirty="0" err="1">
                <a:latin typeface="Times New Roman"/>
                <a:ea typeface="TimesNewRomanPSMT"/>
              </a:rPr>
              <a:t>özüniň</a:t>
            </a:r>
            <a:r>
              <a:rPr lang="en-US" dirty="0">
                <a:latin typeface="Times New Roman"/>
                <a:ea typeface="TimesNewRomanPSMT"/>
              </a:rPr>
              <a:t> </a:t>
            </a:r>
            <a:r>
              <a:rPr lang="en-US" dirty="0" err="1">
                <a:latin typeface="Times New Roman"/>
                <a:ea typeface="TimesNewRomanPSMT"/>
              </a:rPr>
              <a:t>oýlap</a:t>
            </a:r>
            <a:r>
              <a:rPr lang="en-US" dirty="0">
                <a:latin typeface="Times New Roman"/>
                <a:ea typeface="TimesNewRomanPSMT"/>
              </a:rPr>
              <a:t> </a:t>
            </a:r>
            <a:r>
              <a:rPr lang="en-US" dirty="0" err="1">
                <a:latin typeface="Times New Roman"/>
                <a:ea typeface="TimesNewRomanPSMT"/>
              </a:rPr>
              <a:t>tapan</a:t>
            </a:r>
            <a:r>
              <a:rPr lang="en-US" dirty="0">
                <a:latin typeface="Times New Roman"/>
                <a:ea typeface="TimesNewRomanPSMT"/>
              </a:rPr>
              <a:t> </a:t>
            </a:r>
            <a:r>
              <a:rPr lang="en-US" dirty="0" err="1">
                <a:latin typeface="Times New Roman"/>
                <a:ea typeface="TimesNewRomanPSMT"/>
              </a:rPr>
              <a:t>abzallaryny</a:t>
            </a:r>
            <a:r>
              <a:rPr lang="en-US" dirty="0">
                <a:latin typeface="Times New Roman"/>
                <a:ea typeface="TimesNewRomanPSMT"/>
              </a:rPr>
              <a:t> </a:t>
            </a:r>
            <a:r>
              <a:rPr lang="en-US" dirty="0" err="1">
                <a:latin typeface="Times New Roman"/>
                <a:ea typeface="TimesNewRomanPSMT"/>
              </a:rPr>
              <a:t>ulanypdyr</a:t>
            </a:r>
            <a:r>
              <a:rPr lang="en-US" dirty="0">
                <a:latin typeface="Times New Roman"/>
                <a:ea typeface="TimesNewRomanPSMT"/>
              </a:rPr>
              <a:t>.</a:t>
            </a:r>
            <a:endParaRPr lang="ru-RU" sz="2000" dirty="0">
              <a:latin typeface="Times New Roman"/>
              <a:ea typeface="Calibri"/>
            </a:endParaRPr>
          </a:p>
          <a:p>
            <a:pPr indent="450215" algn="just">
              <a:lnSpc>
                <a:spcPct val="115000"/>
              </a:lnSpc>
              <a:spcAft>
                <a:spcPts val="600"/>
              </a:spcAft>
            </a:pPr>
            <a:r>
              <a:rPr lang="en-US" dirty="0">
                <a:latin typeface="Times New Roman"/>
                <a:ea typeface="TimesNewRomanPSMT"/>
              </a:rPr>
              <a:t>Soltan Sanjaryň </a:t>
            </a:r>
            <a:r>
              <a:rPr lang="en-US" dirty="0" err="1">
                <a:latin typeface="Times New Roman"/>
                <a:ea typeface="TimesNewRomanPSMT"/>
              </a:rPr>
              <a:t>döwletine</a:t>
            </a:r>
            <a:r>
              <a:rPr lang="en-US" dirty="0">
                <a:latin typeface="Times New Roman"/>
                <a:ea typeface="TimesNewRomanPSMT"/>
              </a:rPr>
              <a:t> </a:t>
            </a:r>
            <a:r>
              <a:rPr lang="en-US" dirty="0" err="1">
                <a:latin typeface="Times New Roman"/>
                <a:ea typeface="TimesNewRomanPSMT"/>
              </a:rPr>
              <a:t>Türkmenistanyň</a:t>
            </a:r>
            <a:r>
              <a:rPr lang="en-US" dirty="0">
                <a:latin typeface="Times New Roman"/>
                <a:ea typeface="TimesNewRomanPSMT"/>
              </a:rPr>
              <a:t> </a:t>
            </a:r>
            <a:r>
              <a:rPr lang="en-US" dirty="0" err="1">
                <a:latin typeface="Times New Roman"/>
                <a:ea typeface="TimesNewRomanPSMT"/>
              </a:rPr>
              <a:t>çäklerinden</a:t>
            </a:r>
            <a:r>
              <a:rPr lang="en-US" dirty="0">
                <a:latin typeface="Times New Roman"/>
                <a:ea typeface="TimesNewRomanPSMT"/>
              </a:rPr>
              <a:t> </a:t>
            </a:r>
            <a:r>
              <a:rPr lang="en-US" dirty="0" err="1">
                <a:latin typeface="Times New Roman"/>
                <a:ea typeface="TimesNewRomanPSMT"/>
              </a:rPr>
              <a:t>daşarda</a:t>
            </a:r>
            <a:r>
              <a:rPr lang="en-US" dirty="0">
                <a:latin typeface="Times New Roman"/>
                <a:ea typeface="TimesNewRomanPSMT"/>
              </a:rPr>
              <a:t> </a:t>
            </a:r>
            <a:r>
              <a:rPr lang="en-US" dirty="0" err="1">
                <a:latin typeface="Times New Roman"/>
                <a:ea typeface="TimesNewRomanPSMT"/>
              </a:rPr>
              <a:t>Eýran</a:t>
            </a:r>
            <a:r>
              <a:rPr lang="en-US" dirty="0">
                <a:latin typeface="Times New Roman"/>
                <a:ea typeface="TimesNewRomanPSMT"/>
              </a:rPr>
              <a:t>, </a:t>
            </a:r>
            <a:r>
              <a:rPr lang="en-US" dirty="0" err="1">
                <a:latin typeface="Times New Roman"/>
                <a:ea typeface="TimesNewRomanPSMT"/>
              </a:rPr>
              <a:t>Owganystan</a:t>
            </a:r>
            <a:r>
              <a:rPr lang="en-US" dirty="0">
                <a:latin typeface="Times New Roman"/>
                <a:ea typeface="TimesNewRomanPSMT"/>
              </a:rPr>
              <a:t>, </a:t>
            </a:r>
            <a:r>
              <a:rPr lang="en-US" dirty="0" err="1">
                <a:latin typeface="Times New Roman"/>
                <a:ea typeface="TimesNewRomanPSMT"/>
              </a:rPr>
              <a:t>Kawkaz</a:t>
            </a:r>
            <a:r>
              <a:rPr lang="en-US" dirty="0">
                <a:latin typeface="Times New Roman"/>
                <a:ea typeface="TimesNewRomanPSMT"/>
              </a:rPr>
              <a:t>, </a:t>
            </a:r>
            <a:r>
              <a:rPr lang="en-US" dirty="0" err="1">
                <a:latin typeface="Times New Roman"/>
                <a:ea typeface="TimesNewRomanPSMT"/>
              </a:rPr>
              <a:t>Mazendaran</a:t>
            </a:r>
            <a:r>
              <a:rPr lang="en-US" dirty="0">
                <a:latin typeface="Times New Roman"/>
                <a:ea typeface="TimesNewRomanPSMT"/>
              </a:rPr>
              <a:t>, Horezm, </a:t>
            </a:r>
            <a:r>
              <a:rPr lang="en-US" dirty="0" err="1">
                <a:latin typeface="Times New Roman"/>
                <a:ea typeface="TimesNewRomanPSMT"/>
              </a:rPr>
              <a:t>Yrak</a:t>
            </a:r>
            <a:r>
              <a:rPr lang="en-US" dirty="0">
                <a:latin typeface="Times New Roman"/>
                <a:ea typeface="TimesNewRomanPSMT"/>
              </a:rPr>
              <a:t>, Kerman</a:t>
            </a:r>
            <a:r>
              <a:rPr lang="en-US" b="1" dirty="0">
                <a:latin typeface="Times New Roman"/>
                <a:ea typeface="Calibri"/>
              </a:rPr>
              <a:t> </a:t>
            </a:r>
            <a:r>
              <a:rPr lang="en-US" dirty="0" err="1">
                <a:latin typeface="Times New Roman"/>
                <a:ea typeface="TimesNewRomanPSMT"/>
              </a:rPr>
              <a:t>ýaly</a:t>
            </a:r>
            <a:r>
              <a:rPr lang="en-US" dirty="0">
                <a:latin typeface="Times New Roman"/>
                <a:ea typeface="TimesNewRomanPSMT"/>
              </a:rPr>
              <a:t> </a:t>
            </a:r>
            <a:r>
              <a:rPr lang="en-US" dirty="0" err="1">
                <a:latin typeface="Times New Roman"/>
                <a:ea typeface="TimesNewRomanPSMT"/>
              </a:rPr>
              <a:t>ýurtlar</a:t>
            </a:r>
            <a:r>
              <a:rPr lang="en-US" dirty="0">
                <a:latin typeface="Times New Roman"/>
                <a:ea typeface="TimesNewRomanPSMT"/>
              </a:rPr>
              <a:t> </a:t>
            </a:r>
            <a:r>
              <a:rPr lang="en-US" dirty="0" err="1">
                <a:latin typeface="Times New Roman"/>
                <a:ea typeface="TimesNewRomanPSMT"/>
              </a:rPr>
              <a:t>boýun</a:t>
            </a:r>
            <a:r>
              <a:rPr lang="en-US" dirty="0">
                <a:latin typeface="Times New Roman"/>
                <a:ea typeface="TimesNewRomanPSMT"/>
              </a:rPr>
              <a:t> </a:t>
            </a:r>
            <a:r>
              <a:rPr lang="en-US" dirty="0" err="1">
                <a:latin typeface="Times New Roman"/>
                <a:ea typeface="TimesNewRomanPSMT"/>
              </a:rPr>
              <a:t>bolýarlar</a:t>
            </a:r>
            <a:r>
              <a:rPr lang="en-US" dirty="0">
                <a:latin typeface="Times New Roman"/>
                <a:ea typeface="TimesNewRomanPSMT"/>
              </a:rPr>
              <a:t>. Emma 1141-nji </a:t>
            </a:r>
            <a:r>
              <a:rPr lang="en-US" dirty="0" err="1">
                <a:latin typeface="Times New Roman"/>
                <a:ea typeface="TimesNewRomanPSMT"/>
              </a:rPr>
              <a:t>ýylda</a:t>
            </a:r>
            <a:r>
              <a:rPr lang="en-US" dirty="0">
                <a:latin typeface="Times New Roman"/>
                <a:ea typeface="TimesNewRomanPSMT"/>
              </a:rPr>
              <a:t> </a:t>
            </a:r>
            <a:r>
              <a:rPr lang="en-US" dirty="0" err="1">
                <a:latin typeface="Times New Roman"/>
                <a:ea typeface="TimesNewRomanPSMT"/>
              </a:rPr>
              <a:t>Mawerannahra</a:t>
            </a:r>
            <a:r>
              <a:rPr lang="en-US" b="1" dirty="0">
                <a:latin typeface="Times New Roman"/>
                <a:ea typeface="Calibri"/>
              </a:rPr>
              <a:t> </a:t>
            </a:r>
            <a:r>
              <a:rPr lang="en-US" dirty="0" err="1">
                <a:latin typeface="Times New Roman"/>
                <a:ea typeface="TimesNewRomanPSMT"/>
              </a:rPr>
              <a:t>çozup</a:t>
            </a:r>
            <a:r>
              <a:rPr lang="en-US" dirty="0">
                <a:latin typeface="Times New Roman"/>
                <a:ea typeface="TimesNewRomanPSMT"/>
              </a:rPr>
              <a:t> </a:t>
            </a:r>
            <a:r>
              <a:rPr lang="en-US" dirty="0" err="1">
                <a:latin typeface="Times New Roman"/>
                <a:ea typeface="TimesNewRomanPSMT"/>
              </a:rPr>
              <a:t>giren</a:t>
            </a:r>
            <a:r>
              <a:rPr lang="en-US" dirty="0">
                <a:latin typeface="Times New Roman"/>
                <a:ea typeface="TimesNewRomanPSMT"/>
              </a:rPr>
              <a:t> </a:t>
            </a:r>
            <a:r>
              <a:rPr lang="en-US" dirty="0" err="1">
                <a:latin typeface="Times New Roman"/>
                <a:ea typeface="TimesNewRomanPSMT"/>
              </a:rPr>
              <a:t>garahytaýlylar</a:t>
            </a:r>
            <a:r>
              <a:rPr lang="en-US" dirty="0">
                <a:latin typeface="Times New Roman"/>
                <a:ea typeface="TimesNewRomanPSMT"/>
              </a:rPr>
              <a:t> </a:t>
            </a:r>
            <a:r>
              <a:rPr lang="en-US" dirty="0" err="1">
                <a:latin typeface="Times New Roman"/>
                <a:ea typeface="TimesNewRomanPSMT"/>
              </a:rPr>
              <a:t>bilen</a:t>
            </a:r>
            <a:r>
              <a:rPr lang="en-US" dirty="0">
                <a:latin typeface="Times New Roman"/>
                <a:ea typeface="TimesNewRomanPSMT"/>
              </a:rPr>
              <a:t> </a:t>
            </a:r>
            <a:r>
              <a:rPr lang="en-US" dirty="0" err="1">
                <a:latin typeface="Times New Roman"/>
                <a:ea typeface="TimesNewRomanPSMT"/>
              </a:rPr>
              <a:t>söweşde</a:t>
            </a:r>
            <a:r>
              <a:rPr lang="en-US" dirty="0">
                <a:latin typeface="Times New Roman"/>
                <a:ea typeface="TimesNewRomanPSMT"/>
              </a:rPr>
              <a:t> Soltan </a:t>
            </a:r>
            <a:r>
              <a:rPr lang="en-US" dirty="0" err="1">
                <a:latin typeface="Times New Roman"/>
                <a:ea typeface="TimesNewRomanPSMT"/>
              </a:rPr>
              <a:t>Sanjar</a:t>
            </a:r>
            <a:r>
              <a:rPr lang="en-US" dirty="0">
                <a:latin typeface="Times New Roman"/>
                <a:ea typeface="TimesNewRomanPSMT"/>
              </a:rPr>
              <a:t> </a:t>
            </a:r>
            <a:r>
              <a:rPr lang="en-US" dirty="0" err="1">
                <a:latin typeface="Times New Roman"/>
                <a:ea typeface="TimesNewRomanPSMT"/>
              </a:rPr>
              <a:t>ýeňilýär</a:t>
            </a:r>
            <a:r>
              <a:rPr lang="en-US" dirty="0">
                <a:latin typeface="Times New Roman"/>
                <a:ea typeface="TimesNewRomanPSMT"/>
              </a:rPr>
              <a:t>,</a:t>
            </a:r>
            <a:r>
              <a:rPr lang="en-US" b="1" dirty="0">
                <a:latin typeface="Times New Roman"/>
                <a:ea typeface="Calibri"/>
              </a:rPr>
              <a:t> </a:t>
            </a:r>
            <a:r>
              <a:rPr lang="en-US" dirty="0" err="1">
                <a:latin typeface="Times New Roman"/>
                <a:ea typeface="TimesNewRomanPSMT"/>
              </a:rPr>
              <a:t>onuň</a:t>
            </a:r>
            <a:r>
              <a:rPr lang="en-US" dirty="0">
                <a:latin typeface="Times New Roman"/>
                <a:ea typeface="TimesNewRomanPSMT"/>
              </a:rPr>
              <a:t> </a:t>
            </a:r>
            <a:r>
              <a:rPr lang="en-US" dirty="0" err="1">
                <a:latin typeface="Times New Roman"/>
                <a:ea typeface="TimesNewRomanPSMT"/>
              </a:rPr>
              <a:t>aýaly</a:t>
            </a:r>
            <a:r>
              <a:rPr lang="en-US" dirty="0">
                <a:latin typeface="Times New Roman"/>
                <a:ea typeface="TimesNewRomanPSMT"/>
              </a:rPr>
              <a:t> </a:t>
            </a:r>
            <a:r>
              <a:rPr lang="en-US" dirty="0" err="1">
                <a:latin typeface="Times New Roman"/>
                <a:ea typeface="TimesNewRomanPSMT"/>
              </a:rPr>
              <a:t>Türkan</a:t>
            </a:r>
            <a:r>
              <a:rPr lang="en-US" dirty="0">
                <a:latin typeface="Times New Roman"/>
                <a:ea typeface="TimesNewRomanPSMT"/>
              </a:rPr>
              <a:t> </a:t>
            </a:r>
            <a:r>
              <a:rPr lang="en-US" dirty="0" err="1">
                <a:latin typeface="Times New Roman"/>
                <a:ea typeface="TimesNewRomanPSMT"/>
              </a:rPr>
              <a:t>hatyn</a:t>
            </a:r>
            <a:r>
              <a:rPr lang="en-US" dirty="0">
                <a:latin typeface="Times New Roman"/>
                <a:ea typeface="TimesNewRomanPSMT"/>
              </a:rPr>
              <a:t> </a:t>
            </a:r>
            <a:r>
              <a:rPr lang="en-US" dirty="0" err="1">
                <a:latin typeface="Times New Roman"/>
                <a:ea typeface="TimesNewRomanPSMT"/>
              </a:rPr>
              <a:t>ýesir</a:t>
            </a:r>
            <a:r>
              <a:rPr lang="en-US" dirty="0">
                <a:latin typeface="Times New Roman"/>
                <a:ea typeface="TimesNewRomanPSMT"/>
              </a:rPr>
              <a:t> </a:t>
            </a:r>
            <a:r>
              <a:rPr lang="en-US" dirty="0" err="1">
                <a:latin typeface="Times New Roman"/>
                <a:ea typeface="TimesNewRomanPSMT"/>
              </a:rPr>
              <a:t>düşýär</a:t>
            </a:r>
            <a:r>
              <a:rPr lang="en-US" dirty="0">
                <a:latin typeface="Times New Roman"/>
                <a:ea typeface="TimesNewRomanPSMT"/>
              </a:rPr>
              <a:t>. </a:t>
            </a:r>
            <a:r>
              <a:rPr lang="en-US" dirty="0" err="1">
                <a:latin typeface="Times New Roman"/>
                <a:ea typeface="TimesNewRomanPSMT"/>
              </a:rPr>
              <a:t>Köneürgenç</a:t>
            </a:r>
            <a:r>
              <a:rPr lang="en-US" dirty="0">
                <a:latin typeface="Times New Roman"/>
                <a:ea typeface="TimesNewRomanPSMT"/>
              </a:rPr>
              <a:t> </a:t>
            </a:r>
            <a:r>
              <a:rPr lang="en-US" dirty="0" err="1">
                <a:latin typeface="Times New Roman"/>
                <a:ea typeface="TimesNewRomanPSMT"/>
              </a:rPr>
              <a:t>soltany</a:t>
            </a:r>
            <a:r>
              <a:rPr lang="en-US" dirty="0">
                <a:latin typeface="Times New Roman"/>
                <a:ea typeface="TimesNewRomanPSMT"/>
              </a:rPr>
              <a:t> </a:t>
            </a:r>
            <a:r>
              <a:rPr lang="en-US" dirty="0" err="1">
                <a:latin typeface="Times New Roman"/>
                <a:ea typeface="TimesNewRomanPSMT"/>
              </a:rPr>
              <a:t>Atsyz</a:t>
            </a:r>
            <a:r>
              <a:rPr lang="en-US" dirty="0">
                <a:latin typeface="Times New Roman"/>
                <a:ea typeface="TimesNewRomanPSMT"/>
              </a:rPr>
              <a:t> hem</a:t>
            </a:r>
            <a:r>
              <a:rPr lang="en-US" b="1" dirty="0">
                <a:latin typeface="Times New Roman"/>
                <a:ea typeface="Calibri"/>
              </a:rPr>
              <a:t> </a:t>
            </a:r>
            <a:r>
              <a:rPr lang="en-US" dirty="0">
                <a:latin typeface="Times New Roman"/>
                <a:ea typeface="TimesNewRomanPSMT"/>
              </a:rPr>
              <a:t>Soltan </a:t>
            </a:r>
            <a:r>
              <a:rPr lang="en-US" dirty="0" err="1">
                <a:latin typeface="Times New Roman"/>
                <a:ea typeface="TimesNewRomanPSMT"/>
              </a:rPr>
              <a:t>Sanjara</a:t>
            </a:r>
            <a:r>
              <a:rPr lang="en-US" dirty="0">
                <a:latin typeface="Times New Roman"/>
                <a:ea typeface="TimesNewRomanPSMT"/>
              </a:rPr>
              <a:t> </a:t>
            </a:r>
            <a:r>
              <a:rPr lang="en-US" dirty="0" err="1">
                <a:latin typeface="Times New Roman"/>
                <a:ea typeface="TimesNewRomanPSMT"/>
              </a:rPr>
              <a:t>boýun</a:t>
            </a:r>
            <a:r>
              <a:rPr lang="en-US" dirty="0">
                <a:latin typeface="Times New Roman"/>
                <a:ea typeface="TimesNewRomanPSMT"/>
              </a:rPr>
              <a:t> </a:t>
            </a:r>
            <a:r>
              <a:rPr lang="en-US" dirty="0" err="1">
                <a:latin typeface="Times New Roman"/>
                <a:ea typeface="TimesNewRomanPSMT"/>
              </a:rPr>
              <a:t>egmejek</a:t>
            </a:r>
            <a:r>
              <a:rPr lang="en-US" dirty="0">
                <a:latin typeface="Times New Roman"/>
                <a:ea typeface="TimesNewRomanPSMT"/>
              </a:rPr>
              <a:t> </a:t>
            </a:r>
            <a:r>
              <a:rPr lang="en-US" dirty="0" err="1">
                <a:latin typeface="Times New Roman"/>
                <a:ea typeface="TimesNewRomanPSMT"/>
              </a:rPr>
              <a:t>bolup</a:t>
            </a:r>
            <a:r>
              <a:rPr lang="en-US" dirty="0">
                <a:latin typeface="Times New Roman"/>
                <a:ea typeface="TimesNewRomanPSMT"/>
              </a:rPr>
              <a:t> </a:t>
            </a:r>
            <a:r>
              <a:rPr lang="en-US" dirty="0" err="1">
                <a:latin typeface="Times New Roman"/>
                <a:ea typeface="TimesNewRomanPSMT"/>
              </a:rPr>
              <a:t>gozgalaň</a:t>
            </a:r>
            <a:r>
              <a:rPr lang="en-US" dirty="0">
                <a:latin typeface="Times New Roman"/>
                <a:ea typeface="TimesNewRomanPSMT"/>
              </a:rPr>
              <a:t> </a:t>
            </a:r>
            <a:r>
              <a:rPr lang="en-US" dirty="0" err="1">
                <a:latin typeface="Times New Roman"/>
                <a:ea typeface="TimesNewRomanPSMT"/>
              </a:rPr>
              <a:t>edipdir</a:t>
            </a:r>
            <a:r>
              <a:rPr lang="en-US" dirty="0">
                <a:latin typeface="Times New Roman"/>
                <a:ea typeface="TimesNewRomanPSMT"/>
              </a:rPr>
              <a:t> (1147 ý.).</a:t>
            </a:r>
            <a:endParaRPr lang="ru-RU" sz="2000" dirty="0">
              <a:latin typeface="Times New Roman"/>
              <a:ea typeface="Calibri"/>
            </a:endParaRPr>
          </a:p>
          <a:p>
            <a:endParaRPr lang="ru-RU" dirty="0"/>
          </a:p>
        </p:txBody>
      </p:sp>
    </p:spTree>
    <p:extLst>
      <p:ext uri="{BB962C8B-B14F-4D97-AF65-F5344CB8AC3E}">
        <p14:creationId xmlns:p14="http://schemas.microsoft.com/office/powerpoint/2010/main" val="322080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08892" y="1055077"/>
            <a:ext cx="10544908" cy="5121886"/>
          </a:xfrm>
        </p:spPr>
        <p:txBody>
          <a:bodyPr>
            <a:normAutofit/>
          </a:bodyPr>
          <a:lstStyle/>
          <a:p>
            <a:pPr indent="450215" algn="just">
              <a:lnSpc>
                <a:spcPct val="115000"/>
              </a:lnSpc>
              <a:spcAft>
                <a:spcPts val="600"/>
              </a:spcAft>
            </a:pPr>
            <a:r>
              <a:rPr lang="en-US" dirty="0">
                <a:latin typeface="Times New Roman"/>
                <a:ea typeface="TimesNewRomanPSMT"/>
              </a:rPr>
              <a:t>1153-nji </a:t>
            </a:r>
            <a:r>
              <a:rPr lang="en-US" dirty="0" err="1">
                <a:latin typeface="Times New Roman"/>
                <a:ea typeface="TimesNewRomanPSMT"/>
              </a:rPr>
              <a:t>ýylda</a:t>
            </a:r>
            <a:r>
              <a:rPr lang="en-US" dirty="0">
                <a:latin typeface="Times New Roman"/>
                <a:ea typeface="TimesNewRomanPSMT"/>
              </a:rPr>
              <a:t> </a:t>
            </a:r>
            <a:r>
              <a:rPr lang="en-US" dirty="0" err="1">
                <a:latin typeface="Times New Roman"/>
                <a:ea typeface="TimesNewRomanPSMT"/>
              </a:rPr>
              <a:t>Balhda</a:t>
            </a:r>
            <a:r>
              <a:rPr lang="en-US" dirty="0">
                <a:latin typeface="Times New Roman"/>
                <a:ea typeface="TimesNewRomanPSMT"/>
              </a:rPr>
              <a:t> </a:t>
            </a:r>
            <a:r>
              <a:rPr lang="en-US" dirty="0" err="1">
                <a:latin typeface="Times New Roman"/>
                <a:ea typeface="TimesNewRomanPSMT"/>
              </a:rPr>
              <a:t>ýaşaýan</a:t>
            </a:r>
            <a:r>
              <a:rPr lang="en-US" b="1" dirty="0">
                <a:latin typeface="Times New Roman"/>
                <a:ea typeface="Calibri"/>
              </a:rPr>
              <a:t> </a:t>
            </a:r>
            <a:r>
              <a:rPr lang="en-US" dirty="0" err="1">
                <a:latin typeface="Times New Roman"/>
                <a:ea typeface="TimesNewRomanPSMT"/>
              </a:rPr>
              <a:t>oguzlar</a:t>
            </a:r>
            <a:r>
              <a:rPr lang="en-US" dirty="0">
                <a:latin typeface="Times New Roman"/>
                <a:ea typeface="TimesNewRomanPSMT"/>
              </a:rPr>
              <a:t> </a:t>
            </a:r>
            <a:r>
              <a:rPr lang="en-US" dirty="0" err="1">
                <a:latin typeface="Times New Roman"/>
                <a:ea typeface="TimesNewRomanPSMT"/>
              </a:rPr>
              <a:t>gozgalaň</a:t>
            </a:r>
            <a:r>
              <a:rPr lang="en-US" dirty="0">
                <a:latin typeface="Times New Roman"/>
                <a:ea typeface="TimesNewRomanPSMT"/>
              </a:rPr>
              <a:t> </a:t>
            </a:r>
            <a:r>
              <a:rPr lang="en-US" dirty="0" err="1">
                <a:latin typeface="Times New Roman"/>
                <a:ea typeface="TimesNewRomanPSMT"/>
              </a:rPr>
              <a:t>turuzýarlar</a:t>
            </a:r>
            <a:r>
              <a:rPr lang="en-US" dirty="0">
                <a:latin typeface="Times New Roman"/>
                <a:ea typeface="TimesNewRomanPSMT"/>
              </a:rPr>
              <a:t> we </a:t>
            </a:r>
            <a:r>
              <a:rPr lang="en-US" dirty="0" err="1">
                <a:latin typeface="Times New Roman"/>
                <a:ea typeface="TimesNewRomanPSMT"/>
              </a:rPr>
              <a:t>ol</a:t>
            </a:r>
            <a:r>
              <a:rPr lang="en-US" b="1" dirty="0">
                <a:latin typeface="Times New Roman"/>
                <a:ea typeface="Calibri"/>
              </a:rPr>
              <a:t> </a:t>
            </a:r>
            <a:r>
              <a:rPr lang="en-US" dirty="0" err="1">
                <a:latin typeface="Times New Roman"/>
                <a:ea typeface="TimesNewRomanPSMT"/>
              </a:rPr>
              <a:t>ýere</a:t>
            </a:r>
            <a:r>
              <a:rPr lang="en-US" dirty="0">
                <a:latin typeface="Times New Roman"/>
                <a:ea typeface="TimesNewRomanPSMT"/>
              </a:rPr>
              <a:t> </a:t>
            </a:r>
            <a:r>
              <a:rPr lang="en-US" dirty="0" err="1">
                <a:latin typeface="Times New Roman"/>
                <a:ea typeface="TimesNewRomanPSMT"/>
              </a:rPr>
              <a:t>baran</a:t>
            </a:r>
            <a:r>
              <a:rPr lang="en-US" dirty="0">
                <a:latin typeface="Times New Roman"/>
                <a:ea typeface="TimesNewRomanPSMT"/>
              </a:rPr>
              <a:t> Soltan </a:t>
            </a:r>
            <a:r>
              <a:rPr lang="en-US" dirty="0" err="1">
                <a:latin typeface="Times New Roman"/>
                <a:ea typeface="TimesNewRomanPSMT"/>
              </a:rPr>
              <a:t>Sanjary</a:t>
            </a:r>
            <a:r>
              <a:rPr lang="en-US" dirty="0">
                <a:latin typeface="Times New Roman"/>
                <a:ea typeface="TimesNewRomanPSMT"/>
              </a:rPr>
              <a:t> </a:t>
            </a:r>
            <a:r>
              <a:rPr lang="en-US" dirty="0" err="1">
                <a:latin typeface="Times New Roman"/>
                <a:ea typeface="TimesNewRomanPSMT"/>
              </a:rPr>
              <a:t>ýeňip</a:t>
            </a:r>
            <a:r>
              <a:rPr lang="en-US" dirty="0">
                <a:latin typeface="Times New Roman"/>
                <a:ea typeface="TimesNewRomanPSMT"/>
              </a:rPr>
              <a:t>, </a:t>
            </a:r>
            <a:r>
              <a:rPr lang="en-US" dirty="0" err="1">
                <a:latin typeface="Times New Roman"/>
                <a:ea typeface="TimesNewRomanPSMT"/>
              </a:rPr>
              <a:t>ýesir</a:t>
            </a:r>
            <a:r>
              <a:rPr lang="en-US" b="1" dirty="0">
                <a:latin typeface="Times New Roman"/>
                <a:ea typeface="Calibri"/>
              </a:rPr>
              <a:t> </a:t>
            </a:r>
            <a:r>
              <a:rPr lang="en-US" dirty="0" err="1">
                <a:latin typeface="Times New Roman"/>
                <a:ea typeface="TimesNewRomanPSMT"/>
              </a:rPr>
              <a:t>alýarlar</a:t>
            </a:r>
            <a:r>
              <a:rPr lang="en-US" dirty="0">
                <a:latin typeface="Times New Roman"/>
                <a:ea typeface="TimesNewRomanPSMT"/>
              </a:rPr>
              <a:t>. </a:t>
            </a:r>
            <a:r>
              <a:rPr lang="en-US" dirty="0" err="1">
                <a:latin typeface="Times New Roman"/>
                <a:ea typeface="TimesNewRomanPSMT"/>
              </a:rPr>
              <a:t>Gozgalaňçylar</a:t>
            </a:r>
            <a:r>
              <a:rPr lang="en-US" dirty="0">
                <a:latin typeface="Times New Roman"/>
                <a:ea typeface="TimesNewRomanPSMT"/>
              </a:rPr>
              <a:t> Mara </a:t>
            </a:r>
            <a:r>
              <a:rPr lang="en-US" dirty="0" err="1">
                <a:latin typeface="Times New Roman"/>
                <a:ea typeface="TimesNewRomanPSMT"/>
              </a:rPr>
              <a:t>çozup</a:t>
            </a:r>
            <a:r>
              <a:rPr lang="en-US" dirty="0">
                <a:latin typeface="Times New Roman"/>
                <a:ea typeface="TimesNewRomanPSMT"/>
              </a:rPr>
              <a:t>,</a:t>
            </a:r>
            <a:r>
              <a:rPr lang="en-US" b="1" dirty="0">
                <a:latin typeface="Times New Roman"/>
                <a:ea typeface="Calibri"/>
              </a:rPr>
              <a:t> </a:t>
            </a:r>
            <a:r>
              <a:rPr lang="en-US" dirty="0" err="1">
                <a:latin typeface="Times New Roman"/>
                <a:ea typeface="TimesNewRomanPSMT"/>
              </a:rPr>
              <a:t>şäheri</a:t>
            </a:r>
            <a:r>
              <a:rPr lang="en-US" dirty="0">
                <a:latin typeface="Times New Roman"/>
                <a:ea typeface="TimesNewRomanPSMT"/>
              </a:rPr>
              <a:t> 3 </a:t>
            </a:r>
            <a:r>
              <a:rPr lang="en-US" dirty="0" err="1">
                <a:latin typeface="Times New Roman"/>
                <a:ea typeface="TimesNewRomanPSMT"/>
              </a:rPr>
              <a:t>günläp</a:t>
            </a:r>
            <a:r>
              <a:rPr lang="en-US" dirty="0">
                <a:latin typeface="Times New Roman"/>
                <a:ea typeface="TimesNewRomanPSMT"/>
              </a:rPr>
              <a:t> </a:t>
            </a:r>
            <a:r>
              <a:rPr lang="en-US" dirty="0" err="1">
                <a:latin typeface="Times New Roman"/>
                <a:ea typeface="TimesNewRomanPSMT"/>
              </a:rPr>
              <a:t>talaýarlar</a:t>
            </a:r>
            <a:r>
              <a:rPr lang="en-US" dirty="0">
                <a:latin typeface="Times New Roman"/>
                <a:ea typeface="TimesNewRomanPSMT"/>
              </a:rPr>
              <a:t>. </a:t>
            </a:r>
            <a:r>
              <a:rPr lang="en-US" dirty="0" err="1">
                <a:latin typeface="Times New Roman"/>
                <a:ea typeface="TimesNewRomanPSMT"/>
              </a:rPr>
              <a:t>Goşun</a:t>
            </a:r>
            <a:r>
              <a:rPr lang="en-US" dirty="0">
                <a:latin typeface="Times New Roman"/>
                <a:ea typeface="TimesNewRomanPSMT"/>
              </a:rPr>
              <a:t> </a:t>
            </a:r>
            <a:r>
              <a:rPr lang="en-US" dirty="0" err="1">
                <a:latin typeface="Times New Roman"/>
                <a:ea typeface="TimesNewRomanPSMT"/>
              </a:rPr>
              <a:t>dargap</a:t>
            </a:r>
            <a:r>
              <a:rPr lang="en-US" dirty="0">
                <a:latin typeface="Times New Roman"/>
                <a:ea typeface="TimesNewRomanPSMT"/>
              </a:rPr>
              <a:t>, </a:t>
            </a:r>
            <a:r>
              <a:rPr lang="en-US" dirty="0" err="1">
                <a:latin typeface="Times New Roman"/>
                <a:ea typeface="TimesNewRomanPSMT"/>
              </a:rPr>
              <a:t>hazyna</a:t>
            </a:r>
            <a:r>
              <a:rPr lang="en-US" dirty="0">
                <a:latin typeface="Times New Roman"/>
                <a:ea typeface="TimesNewRomanPSMT"/>
              </a:rPr>
              <a:t> </a:t>
            </a:r>
            <a:r>
              <a:rPr lang="en-US" dirty="0" err="1">
                <a:latin typeface="Times New Roman"/>
                <a:ea typeface="TimesNewRomanPSMT"/>
              </a:rPr>
              <a:t>boşap</a:t>
            </a:r>
            <a:r>
              <a:rPr lang="en-US" dirty="0">
                <a:latin typeface="Times New Roman"/>
                <a:ea typeface="TimesNewRomanPSMT"/>
              </a:rPr>
              <a:t>, </a:t>
            </a:r>
            <a:r>
              <a:rPr lang="en-US" dirty="0" err="1">
                <a:latin typeface="Times New Roman"/>
                <a:ea typeface="TimesNewRomanPSMT"/>
              </a:rPr>
              <a:t>köşk</a:t>
            </a:r>
            <a:r>
              <a:rPr lang="en-US" dirty="0">
                <a:latin typeface="Times New Roman"/>
                <a:ea typeface="TimesNewRomanPSMT"/>
              </a:rPr>
              <a:t> </a:t>
            </a:r>
            <a:r>
              <a:rPr lang="en-US" dirty="0" err="1">
                <a:latin typeface="Times New Roman"/>
                <a:ea typeface="TimesNewRomanPSMT"/>
              </a:rPr>
              <a:t>weýran</a:t>
            </a:r>
            <a:r>
              <a:rPr lang="en-US" b="1" dirty="0">
                <a:latin typeface="Times New Roman"/>
                <a:ea typeface="Calibri"/>
              </a:rPr>
              <a:t> </a:t>
            </a:r>
            <a:r>
              <a:rPr lang="en-US" dirty="0" err="1">
                <a:latin typeface="Times New Roman"/>
                <a:ea typeface="TimesNewRomanPSMT"/>
              </a:rPr>
              <a:t>bolup</a:t>
            </a:r>
            <a:r>
              <a:rPr lang="en-US" dirty="0">
                <a:latin typeface="Times New Roman"/>
                <a:ea typeface="TimesNewRomanPSMT"/>
              </a:rPr>
              <a:t> </a:t>
            </a:r>
            <a:r>
              <a:rPr lang="en-US" dirty="0" err="1">
                <a:latin typeface="Times New Roman"/>
                <a:ea typeface="TimesNewRomanPSMT"/>
              </a:rPr>
              <a:t>galýar</a:t>
            </a:r>
            <a:r>
              <a:rPr lang="en-US" dirty="0">
                <a:latin typeface="Times New Roman"/>
                <a:ea typeface="TimesNewRomanPSMT"/>
              </a:rPr>
              <a:t>. </a:t>
            </a:r>
            <a:r>
              <a:rPr lang="en-US" dirty="0" err="1">
                <a:latin typeface="Times New Roman"/>
                <a:ea typeface="TimesNewRomanPSMT"/>
              </a:rPr>
              <a:t>Diňe</a:t>
            </a:r>
            <a:r>
              <a:rPr lang="en-US" dirty="0">
                <a:latin typeface="Times New Roman"/>
                <a:ea typeface="TimesNewRomanPSMT"/>
              </a:rPr>
              <a:t> 3 </a:t>
            </a:r>
            <a:r>
              <a:rPr lang="en-US" dirty="0" err="1">
                <a:latin typeface="Times New Roman"/>
                <a:ea typeface="TimesNewRomanPSMT"/>
              </a:rPr>
              <a:t>ýyldan</a:t>
            </a:r>
            <a:r>
              <a:rPr lang="en-US" dirty="0">
                <a:latin typeface="Times New Roman"/>
                <a:ea typeface="TimesNewRomanPSMT"/>
              </a:rPr>
              <a:t> </a:t>
            </a:r>
            <a:r>
              <a:rPr lang="en-US" dirty="0" err="1">
                <a:latin typeface="Times New Roman"/>
                <a:ea typeface="TimesNewRomanPSMT"/>
              </a:rPr>
              <a:t>soň</a:t>
            </a:r>
            <a:r>
              <a:rPr lang="en-US" dirty="0">
                <a:latin typeface="Times New Roman"/>
                <a:ea typeface="TimesNewRomanPSMT"/>
              </a:rPr>
              <a:t>, Soltan </a:t>
            </a:r>
            <a:r>
              <a:rPr lang="en-US" dirty="0" err="1">
                <a:latin typeface="Times New Roman"/>
                <a:ea typeface="TimesNewRomanPSMT"/>
              </a:rPr>
              <a:t>Sanjara</a:t>
            </a:r>
            <a:r>
              <a:rPr lang="en-US" dirty="0">
                <a:latin typeface="Times New Roman"/>
                <a:ea typeface="TimesNewRomanPSMT"/>
              </a:rPr>
              <a:t> Mara </a:t>
            </a:r>
            <a:r>
              <a:rPr lang="en-US" dirty="0" err="1">
                <a:latin typeface="Times New Roman"/>
                <a:ea typeface="TimesNewRomanPSMT"/>
              </a:rPr>
              <a:t>gaýdyp</a:t>
            </a:r>
            <a:r>
              <a:rPr lang="en-US" dirty="0">
                <a:latin typeface="Times New Roman"/>
                <a:ea typeface="TimesNewRomanPSMT"/>
              </a:rPr>
              <a:t> </a:t>
            </a:r>
            <a:r>
              <a:rPr lang="en-US" dirty="0" err="1">
                <a:latin typeface="Times New Roman"/>
                <a:ea typeface="TimesNewRomanPSMT"/>
              </a:rPr>
              <a:t>gelmek</a:t>
            </a:r>
            <a:r>
              <a:rPr lang="en-US" b="1" dirty="0">
                <a:latin typeface="Times New Roman"/>
                <a:ea typeface="Calibri"/>
              </a:rPr>
              <a:t> </a:t>
            </a:r>
            <a:r>
              <a:rPr lang="en-US" dirty="0" err="1">
                <a:latin typeface="Times New Roman"/>
                <a:ea typeface="TimesNewRomanPSMT"/>
              </a:rPr>
              <a:t>başardýar</a:t>
            </a:r>
            <a:r>
              <a:rPr lang="en-US" dirty="0">
                <a:latin typeface="Times New Roman"/>
                <a:ea typeface="TimesNewRomanPSMT"/>
              </a:rPr>
              <a:t>. </a:t>
            </a:r>
            <a:endParaRPr lang="ru-RU" sz="2000" dirty="0">
              <a:latin typeface="Times New Roman"/>
              <a:ea typeface="Calibri"/>
            </a:endParaRPr>
          </a:p>
          <a:p>
            <a:pPr indent="450215" algn="just">
              <a:lnSpc>
                <a:spcPct val="115000"/>
              </a:lnSpc>
              <a:spcAft>
                <a:spcPts val="600"/>
              </a:spcAft>
            </a:pPr>
            <a:r>
              <a:rPr lang="en-US" dirty="0">
                <a:latin typeface="Times New Roman"/>
                <a:ea typeface="TimesNewRomanPSMT"/>
              </a:rPr>
              <a:t>Emma </a:t>
            </a:r>
            <a:r>
              <a:rPr lang="en-US" dirty="0" err="1">
                <a:latin typeface="Times New Roman"/>
                <a:ea typeface="TimesNewRomanPSMT"/>
              </a:rPr>
              <a:t>indi</a:t>
            </a:r>
            <a:r>
              <a:rPr lang="en-US" dirty="0">
                <a:latin typeface="Times New Roman"/>
                <a:ea typeface="TimesNewRomanPSMT"/>
              </a:rPr>
              <a:t> 40 </a:t>
            </a:r>
            <a:r>
              <a:rPr lang="en-US" dirty="0" err="1">
                <a:latin typeface="Times New Roman"/>
                <a:ea typeface="TimesNewRomanPSMT"/>
              </a:rPr>
              <a:t>ýyl</a:t>
            </a:r>
            <a:r>
              <a:rPr lang="en-US" dirty="0">
                <a:latin typeface="Times New Roman"/>
                <a:ea typeface="TimesNewRomanPSMT"/>
              </a:rPr>
              <a:t> </a:t>
            </a:r>
            <a:r>
              <a:rPr lang="en-US" dirty="0" err="1">
                <a:latin typeface="Times New Roman"/>
                <a:ea typeface="TimesNewRomanPSMT"/>
              </a:rPr>
              <a:t>höküm</a:t>
            </a:r>
            <a:r>
              <a:rPr lang="en-US" dirty="0">
                <a:latin typeface="Times New Roman"/>
                <a:ea typeface="TimesNewRomanPSMT"/>
              </a:rPr>
              <a:t> </a:t>
            </a:r>
            <a:r>
              <a:rPr lang="en-US" dirty="0" err="1">
                <a:latin typeface="Times New Roman"/>
                <a:ea typeface="TimesNewRomanPSMT"/>
              </a:rPr>
              <a:t>süren</a:t>
            </a:r>
            <a:r>
              <a:rPr lang="en-US" b="1" dirty="0">
                <a:latin typeface="Times New Roman"/>
                <a:ea typeface="Calibri"/>
              </a:rPr>
              <a:t> </a:t>
            </a:r>
            <a:r>
              <a:rPr lang="en-US" dirty="0">
                <a:latin typeface="Times New Roman"/>
                <a:ea typeface="TimesNewRomanPSMT"/>
              </a:rPr>
              <a:t>Soltan Sanjaryň </a:t>
            </a:r>
            <a:r>
              <a:rPr lang="en-US" dirty="0" err="1">
                <a:latin typeface="Times New Roman"/>
                <a:ea typeface="TimesNewRomanPSMT"/>
              </a:rPr>
              <a:t>huzuryna</a:t>
            </a:r>
            <a:r>
              <a:rPr lang="en-US" dirty="0">
                <a:latin typeface="Times New Roman"/>
                <a:ea typeface="TimesNewRomanPSMT"/>
              </a:rPr>
              <a:t> </a:t>
            </a:r>
            <a:r>
              <a:rPr lang="en-US" dirty="0" err="1">
                <a:latin typeface="Times New Roman"/>
                <a:ea typeface="TimesNewRomanPSMT"/>
              </a:rPr>
              <a:t>hiç</a:t>
            </a:r>
            <a:r>
              <a:rPr lang="en-US" dirty="0">
                <a:latin typeface="Times New Roman"/>
                <a:ea typeface="TimesNewRomanPSMT"/>
              </a:rPr>
              <a:t> </a:t>
            </a:r>
            <a:r>
              <a:rPr lang="en-US" dirty="0" err="1">
                <a:latin typeface="Times New Roman"/>
                <a:ea typeface="TimesNewRomanPSMT"/>
              </a:rPr>
              <a:t>kim</a:t>
            </a:r>
            <a:r>
              <a:rPr lang="en-US" dirty="0">
                <a:latin typeface="Times New Roman"/>
                <a:ea typeface="TimesNewRomanPSMT"/>
              </a:rPr>
              <a:t> </a:t>
            </a:r>
            <a:r>
              <a:rPr lang="en-US" dirty="0" err="1">
                <a:latin typeface="Times New Roman"/>
                <a:ea typeface="TimesNewRomanPSMT"/>
              </a:rPr>
              <a:t>gelmeýär</a:t>
            </a:r>
            <a:r>
              <a:rPr lang="en-US" dirty="0">
                <a:latin typeface="Times New Roman"/>
                <a:ea typeface="TimesNewRomanPSMT"/>
              </a:rPr>
              <a:t>. </a:t>
            </a:r>
            <a:r>
              <a:rPr lang="en-US" dirty="0" err="1">
                <a:latin typeface="Times New Roman"/>
                <a:ea typeface="TimesNewRomanPSMT"/>
              </a:rPr>
              <a:t>Seljuklaryň</a:t>
            </a:r>
            <a:r>
              <a:rPr lang="en-US" dirty="0">
                <a:latin typeface="Times New Roman"/>
                <a:ea typeface="TimesNewRomanPSMT"/>
              </a:rPr>
              <a:t> </a:t>
            </a:r>
            <a:r>
              <a:rPr lang="en-US" dirty="0" err="1">
                <a:latin typeface="Times New Roman"/>
                <a:ea typeface="TimesNewRomanPSMT"/>
              </a:rPr>
              <a:t>soltany</a:t>
            </a:r>
            <a:r>
              <a:rPr lang="en-US" dirty="0">
                <a:latin typeface="Times New Roman"/>
                <a:ea typeface="TimesNewRomanPSMT"/>
              </a:rPr>
              <a:t> Soltan </a:t>
            </a:r>
            <a:r>
              <a:rPr lang="en-US" dirty="0" err="1">
                <a:latin typeface="Times New Roman"/>
                <a:ea typeface="TimesNewRomanPSMT"/>
              </a:rPr>
              <a:t>Sanjar</a:t>
            </a:r>
            <a:r>
              <a:rPr lang="en-US" dirty="0">
                <a:latin typeface="Times New Roman"/>
                <a:ea typeface="TimesNewRomanPSMT"/>
              </a:rPr>
              <a:t> 1157-nji </a:t>
            </a:r>
            <a:r>
              <a:rPr lang="en-US" dirty="0" err="1">
                <a:latin typeface="Times New Roman"/>
                <a:ea typeface="TimesNewRomanPSMT"/>
              </a:rPr>
              <a:t>ýylda</a:t>
            </a:r>
            <a:r>
              <a:rPr lang="en-US" dirty="0">
                <a:latin typeface="Times New Roman"/>
                <a:ea typeface="TimesNewRomanPSMT"/>
              </a:rPr>
              <a:t> </a:t>
            </a:r>
            <a:r>
              <a:rPr lang="en-US" dirty="0" err="1">
                <a:latin typeface="Times New Roman"/>
                <a:ea typeface="TimesNewRomanPSMT"/>
              </a:rPr>
              <a:t>dünýäden</a:t>
            </a:r>
            <a:r>
              <a:rPr lang="en-US" dirty="0">
                <a:latin typeface="Times New Roman"/>
                <a:ea typeface="TimesNewRomanPSMT"/>
              </a:rPr>
              <a:t> </a:t>
            </a:r>
            <a:r>
              <a:rPr lang="en-US" dirty="0" err="1">
                <a:latin typeface="Times New Roman"/>
                <a:ea typeface="TimesNewRomanPSMT"/>
              </a:rPr>
              <a:t>ötýär</a:t>
            </a:r>
            <a:r>
              <a:rPr lang="en-US" dirty="0">
                <a:latin typeface="Times New Roman"/>
                <a:ea typeface="TimesNewRomanPSMT"/>
              </a:rPr>
              <a:t>. Soltan </a:t>
            </a:r>
            <a:r>
              <a:rPr lang="en-US" dirty="0" err="1">
                <a:latin typeface="Times New Roman"/>
                <a:ea typeface="TimesNewRomanPSMT"/>
              </a:rPr>
              <a:t>özüniň</a:t>
            </a:r>
            <a:r>
              <a:rPr lang="en-US" dirty="0">
                <a:latin typeface="Times New Roman"/>
                <a:ea typeface="TimesNewRomanPSMT"/>
              </a:rPr>
              <a:t> </a:t>
            </a:r>
            <a:r>
              <a:rPr lang="en-US" dirty="0" err="1">
                <a:latin typeface="Times New Roman"/>
                <a:ea typeface="TimesNewRomanPSMT"/>
              </a:rPr>
              <a:t>dirikä</a:t>
            </a:r>
            <a:r>
              <a:rPr lang="en-US" dirty="0">
                <a:latin typeface="Times New Roman"/>
                <a:ea typeface="TimesNewRomanPSMT"/>
              </a:rPr>
              <a:t> </a:t>
            </a:r>
            <a:r>
              <a:rPr lang="en-US" dirty="0" err="1">
                <a:latin typeface="Times New Roman"/>
                <a:ea typeface="TimesNewRomanPSMT"/>
              </a:rPr>
              <a:t>saldyran</a:t>
            </a:r>
            <a:r>
              <a:rPr lang="en-US" dirty="0">
                <a:latin typeface="Times New Roman"/>
                <a:ea typeface="TimesNewRomanPSMT"/>
              </a:rPr>
              <a:t> “Dar-al-</a:t>
            </a:r>
            <a:r>
              <a:rPr lang="en-US" dirty="0" err="1">
                <a:latin typeface="Times New Roman"/>
                <a:ea typeface="TimesNewRomanPSMT"/>
              </a:rPr>
              <a:t>Alnr</a:t>
            </a:r>
            <a:r>
              <a:rPr lang="en-US" dirty="0">
                <a:latin typeface="Times New Roman"/>
                <a:ea typeface="TimesNewRomanPSMT"/>
              </a:rPr>
              <a:t>" (</a:t>
            </a:r>
            <a:r>
              <a:rPr lang="en-US" dirty="0" err="1">
                <a:latin typeface="Times New Roman"/>
                <a:ea typeface="TimesNewRomanPSMT"/>
              </a:rPr>
              <a:t>Ahyret</a:t>
            </a:r>
            <a:r>
              <a:rPr lang="en-US" dirty="0">
                <a:latin typeface="Times New Roman"/>
                <a:ea typeface="TimesNewRomanPSMT"/>
              </a:rPr>
              <a:t> </a:t>
            </a:r>
            <a:r>
              <a:rPr lang="en-US" dirty="0" err="1">
                <a:latin typeface="Times New Roman"/>
                <a:ea typeface="TimesNewRomanPSMT"/>
              </a:rPr>
              <a:t>jaýynda</a:t>
            </a:r>
            <a:r>
              <a:rPr lang="en-US" dirty="0">
                <a:latin typeface="Times New Roman"/>
                <a:ea typeface="TimesNewRomanPSMT"/>
              </a:rPr>
              <a:t>) </a:t>
            </a:r>
            <a:r>
              <a:rPr lang="en-US" dirty="0" err="1">
                <a:latin typeface="Times New Roman"/>
                <a:ea typeface="TimesNewRomanPSMT"/>
              </a:rPr>
              <a:t>aramgähinde</a:t>
            </a:r>
            <a:r>
              <a:rPr lang="en-US" dirty="0">
                <a:latin typeface="Times New Roman"/>
                <a:ea typeface="TimesNewRomanPSMT"/>
              </a:rPr>
              <a:t> </a:t>
            </a:r>
            <a:r>
              <a:rPr lang="en-US" dirty="0" err="1">
                <a:latin typeface="Times New Roman"/>
                <a:ea typeface="TimesNewRomanPSMT"/>
              </a:rPr>
              <a:t>jaýlanyýar</a:t>
            </a:r>
            <a:r>
              <a:rPr lang="en-US" dirty="0">
                <a:latin typeface="Times New Roman"/>
                <a:ea typeface="TimesNewRomanPSMT"/>
              </a:rPr>
              <a:t>. Bu </a:t>
            </a:r>
            <a:r>
              <a:rPr lang="en-US" dirty="0" err="1">
                <a:latin typeface="Times New Roman"/>
                <a:ea typeface="TimesNewRomanPSMT"/>
              </a:rPr>
              <a:t>ymaraty</a:t>
            </a:r>
            <a:r>
              <a:rPr lang="en-US" dirty="0">
                <a:latin typeface="Times New Roman"/>
                <a:ea typeface="TimesNewRomanPSMT"/>
              </a:rPr>
              <a:t> </a:t>
            </a:r>
            <a:r>
              <a:rPr lang="en-US" dirty="0" err="1">
                <a:latin typeface="Times New Roman"/>
                <a:ea typeface="TimesNewRomanPSMT"/>
              </a:rPr>
              <a:t>Sarahsly</a:t>
            </a:r>
            <a:r>
              <a:rPr lang="en-US" dirty="0">
                <a:latin typeface="Times New Roman"/>
                <a:ea typeface="TimesNewRomanPSMT"/>
              </a:rPr>
              <a:t> </a:t>
            </a:r>
            <a:r>
              <a:rPr lang="en-US" dirty="0" err="1">
                <a:latin typeface="Times New Roman"/>
                <a:ea typeface="TimesNewRomanPSMT"/>
              </a:rPr>
              <a:t>ussa</a:t>
            </a:r>
            <a:r>
              <a:rPr lang="en-US" dirty="0">
                <a:latin typeface="Times New Roman"/>
                <a:ea typeface="TimesNewRomanPSMT"/>
              </a:rPr>
              <a:t> </a:t>
            </a:r>
            <a:r>
              <a:rPr lang="en-US" dirty="0" err="1">
                <a:latin typeface="Times New Roman"/>
                <a:ea typeface="TimesNewRomanPSMT"/>
              </a:rPr>
              <a:t>Atsyz</a:t>
            </a:r>
            <a:r>
              <a:rPr lang="en-US" dirty="0">
                <a:latin typeface="Times New Roman"/>
                <a:ea typeface="TimesNewRomanPSMT"/>
              </a:rPr>
              <a:t> </a:t>
            </a:r>
            <a:r>
              <a:rPr lang="en-US" dirty="0" err="1">
                <a:latin typeface="Times New Roman"/>
                <a:ea typeface="TimesNewRomanPSMT"/>
              </a:rPr>
              <a:t>gurupdyr</a:t>
            </a:r>
            <a:r>
              <a:rPr lang="en-US" dirty="0">
                <a:latin typeface="Times New Roman"/>
                <a:ea typeface="TimesNewRomanPSMT"/>
              </a:rPr>
              <a:t>. </a:t>
            </a:r>
            <a:r>
              <a:rPr lang="en-US" dirty="0" err="1">
                <a:latin typeface="Times New Roman"/>
                <a:ea typeface="TimesNewRomanPSMT"/>
              </a:rPr>
              <a:t>Aramgäh</a:t>
            </a:r>
            <a:r>
              <a:rPr lang="en-US" dirty="0">
                <a:latin typeface="Times New Roman"/>
                <a:ea typeface="TimesNewRomanPSMT"/>
              </a:rPr>
              <a:t> </a:t>
            </a:r>
            <a:r>
              <a:rPr lang="en-US" dirty="0" err="1">
                <a:latin typeface="Times New Roman"/>
                <a:ea typeface="TimesNewRomanPSMT"/>
              </a:rPr>
              <a:t>özüniň</a:t>
            </a:r>
            <a:r>
              <a:rPr lang="en-US" dirty="0">
                <a:latin typeface="Times New Roman"/>
                <a:ea typeface="TimesNewRomanPSMT"/>
              </a:rPr>
              <a:t> </a:t>
            </a:r>
            <a:r>
              <a:rPr lang="en-US" dirty="0" err="1">
                <a:latin typeface="Times New Roman"/>
                <a:ea typeface="TimesNewRomanPSMT"/>
              </a:rPr>
              <a:t>ulu</a:t>
            </a:r>
            <a:r>
              <a:rPr lang="en-US" dirty="0">
                <a:latin typeface="Times New Roman"/>
                <a:ea typeface="TimesNewRomanPSMT"/>
              </a:rPr>
              <a:t> </a:t>
            </a:r>
            <a:r>
              <a:rPr lang="en-US" dirty="0" err="1">
                <a:latin typeface="Times New Roman"/>
                <a:ea typeface="TimesNewRomanPSMT"/>
              </a:rPr>
              <a:t>lygy</a:t>
            </a:r>
            <a:r>
              <a:rPr lang="en-US" dirty="0">
                <a:latin typeface="Times New Roman"/>
                <a:ea typeface="TimesNewRomanPSMT"/>
              </a:rPr>
              <a:t> we </a:t>
            </a:r>
            <a:r>
              <a:rPr lang="en-US" dirty="0" err="1">
                <a:latin typeface="Times New Roman"/>
                <a:ea typeface="TimesNewRomanPSMT"/>
              </a:rPr>
              <a:t>owadanlygy</a:t>
            </a:r>
            <a:r>
              <a:rPr lang="en-US" dirty="0">
                <a:latin typeface="Times New Roman"/>
                <a:ea typeface="TimesNewRomanPSMT"/>
              </a:rPr>
              <a:t> </a:t>
            </a:r>
            <a:r>
              <a:rPr lang="en-US" dirty="0" err="1">
                <a:latin typeface="Times New Roman"/>
                <a:ea typeface="TimesNewRomanPSMT"/>
              </a:rPr>
              <a:t>bilen</a:t>
            </a:r>
            <a:r>
              <a:rPr lang="en-US" dirty="0">
                <a:latin typeface="Times New Roman"/>
                <a:ea typeface="TimesNewRomanPSMT"/>
              </a:rPr>
              <a:t> </a:t>
            </a:r>
            <a:r>
              <a:rPr lang="en-US" dirty="0" err="1">
                <a:latin typeface="Times New Roman"/>
                <a:ea typeface="TimesNewRomanPSMT"/>
              </a:rPr>
              <a:t>tapawutlanýar</a:t>
            </a:r>
            <a:r>
              <a:rPr lang="en-US" dirty="0">
                <a:latin typeface="Times New Roman"/>
                <a:ea typeface="TimesNewRomanPSMT"/>
              </a:rPr>
              <a:t>, 27 </a:t>
            </a:r>
            <a:r>
              <a:rPr lang="en-US" dirty="0" err="1">
                <a:latin typeface="Times New Roman"/>
                <a:ea typeface="TimesNewRomanPSMT"/>
              </a:rPr>
              <a:t>metr</a:t>
            </a:r>
            <a:r>
              <a:rPr lang="en-US" dirty="0">
                <a:latin typeface="Times New Roman"/>
                <a:ea typeface="TimesNewRomanPSMT"/>
              </a:rPr>
              <a:t> </a:t>
            </a:r>
            <a:r>
              <a:rPr lang="en-US" dirty="0" err="1">
                <a:latin typeface="Times New Roman"/>
                <a:ea typeface="TimesNewRomanPSMT"/>
              </a:rPr>
              <a:t>beýikligi</a:t>
            </a:r>
            <a:r>
              <a:rPr lang="en-US" dirty="0">
                <a:latin typeface="Times New Roman"/>
                <a:ea typeface="TimesNewRomanPSMT"/>
              </a:rPr>
              <a:t> </a:t>
            </a:r>
            <a:r>
              <a:rPr lang="en-US" dirty="0" err="1">
                <a:latin typeface="Times New Roman"/>
                <a:ea typeface="TimesNewRomanPSMT"/>
              </a:rPr>
              <a:t>bolan</a:t>
            </a:r>
            <a:r>
              <a:rPr lang="en-US" dirty="0">
                <a:latin typeface="Times New Roman"/>
                <a:ea typeface="TimesNewRomanPSMT"/>
              </a:rPr>
              <a:t> Soltan Sanjaryň </a:t>
            </a:r>
            <a:r>
              <a:rPr lang="en-US" dirty="0" err="1">
                <a:latin typeface="Times New Roman"/>
                <a:ea typeface="TimesNewRomanPSMT"/>
              </a:rPr>
              <a:t>aramgähi</a:t>
            </a:r>
            <a:r>
              <a:rPr lang="en-US" dirty="0">
                <a:latin typeface="Times New Roman"/>
                <a:ea typeface="TimesNewRomanPSMT"/>
              </a:rPr>
              <a:t> </a:t>
            </a:r>
            <a:r>
              <a:rPr lang="en-US" dirty="0" err="1">
                <a:latin typeface="Times New Roman"/>
                <a:ea typeface="TimesNewRomanPSMT"/>
              </a:rPr>
              <a:t>barada</a:t>
            </a:r>
            <a:r>
              <a:rPr lang="en-US" dirty="0">
                <a:latin typeface="Times New Roman"/>
                <a:ea typeface="TimesNewRomanPSMT"/>
              </a:rPr>
              <a:t> </a:t>
            </a:r>
            <a:r>
              <a:rPr lang="en-US" dirty="0" err="1">
                <a:latin typeface="Times New Roman"/>
                <a:ea typeface="TimesNewRomanPSMT"/>
              </a:rPr>
              <a:t>dürli</a:t>
            </a:r>
            <a:r>
              <a:rPr lang="en-US" dirty="0">
                <a:latin typeface="Times New Roman"/>
                <a:ea typeface="TimesNewRomanPSMT"/>
              </a:rPr>
              <a:t> </a:t>
            </a:r>
            <a:r>
              <a:rPr lang="en-US" dirty="0" err="1">
                <a:latin typeface="Times New Roman"/>
                <a:ea typeface="TimesNewRomanPSMT"/>
              </a:rPr>
              <a:t>rowaýatlar</a:t>
            </a:r>
            <a:r>
              <a:rPr lang="en-US" dirty="0">
                <a:latin typeface="Times New Roman"/>
                <a:ea typeface="TimesNewRomanPSMT"/>
              </a:rPr>
              <a:t> </a:t>
            </a:r>
            <a:r>
              <a:rPr lang="en-US" dirty="0" err="1">
                <a:latin typeface="Times New Roman"/>
                <a:ea typeface="TimesNewRomanPSMT"/>
              </a:rPr>
              <a:t>düzülipdir</a:t>
            </a:r>
            <a:r>
              <a:rPr lang="en-US" dirty="0">
                <a:latin typeface="Times New Roman"/>
                <a:ea typeface="TimesNewRomanPSMT"/>
              </a:rPr>
              <a:t>.</a:t>
            </a:r>
            <a:endParaRPr lang="ru-RU" sz="2000" dirty="0">
              <a:latin typeface="Times New Roman"/>
              <a:ea typeface="Calibri"/>
            </a:endParaRPr>
          </a:p>
          <a:p>
            <a:endParaRPr lang="ru-RU" dirty="0"/>
          </a:p>
        </p:txBody>
      </p:sp>
    </p:spTree>
    <p:extLst>
      <p:ext uri="{BB962C8B-B14F-4D97-AF65-F5344CB8AC3E}">
        <p14:creationId xmlns:p14="http://schemas.microsoft.com/office/powerpoint/2010/main" val="3920892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7" name="Picture 3" descr="C:\Users\TOSHIBA\Desktop\PREZENTASIÝA TARYH\КАРТЫ по истории  СМОТРЕЛА\kartalar TARYH смотрела\sanjar_files\sanjar-1.jpg"/>
          <p:cNvPicPr>
            <a:picLocks noGrp="1" noChangeAspect="1" noChangeArrowheads="1"/>
          </p:cNvPicPr>
          <p:nvPr>
            <p:ph sz="half" idx="2"/>
          </p:nvPr>
        </p:nvPicPr>
        <p:blipFill>
          <a:blip r:embed="rId2" cstate="print"/>
          <a:srcRect/>
          <a:stretch>
            <a:fillRect/>
          </a:stretch>
        </p:blipFill>
        <p:spPr bwMode="auto">
          <a:xfrm>
            <a:off x="263769" y="365123"/>
            <a:ext cx="5733805" cy="6273068"/>
          </a:xfrm>
          <a:prstGeom prst="rect">
            <a:avLst/>
          </a:prstGeom>
          <a:noFill/>
        </p:spPr>
      </p:pic>
      <p:sp>
        <p:nvSpPr>
          <p:cNvPr id="5" name="Текст 4"/>
          <p:cNvSpPr>
            <a:spLocks noGrp="1"/>
          </p:cNvSpPr>
          <p:nvPr>
            <p:ph type="body" sz="quarter" idx="3"/>
          </p:nvPr>
        </p:nvSpPr>
        <p:spPr/>
        <p:txBody>
          <a:bodyPr/>
          <a:lstStyle/>
          <a:p>
            <a:endParaRPr lang="ru-RU"/>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4" y="365124"/>
            <a:ext cx="6091849" cy="6273067"/>
          </a:xfrm>
          <a:prstGeom prst="rect">
            <a:avLst/>
          </a:prstGeom>
        </p:spPr>
      </p:pic>
    </p:spTree>
    <p:extLst>
      <p:ext uri="{BB962C8B-B14F-4D97-AF65-F5344CB8AC3E}">
        <p14:creationId xmlns:p14="http://schemas.microsoft.com/office/powerpoint/2010/main" val="284954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250" y="0"/>
            <a:ext cx="12205250" cy="6858594"/>
          </a:xfrm>
          <a:prstGeom prst="rect">
            <a:avLst/>
          </a:prstGeom>
        </p:spPr>
      </p:pic>
      <p:sp>
        <p:nvSpPr>
          <p:cNvPr id="2" name="Заголовок 1"/>
          <p:cNvSpPr>
            <a:spLocks noGrp="1"/>
          </p:cNvSpPr>
          <p:nvPr>
            <p:ph type="title"/>
          </p:nvPr>
        </p:nvSpPr>
        <p:spPr>
          <a:xfrm>
            <a:off x="831575" y="516671"/>
            <a:ext cx="10515600" cy="531690"/>
          </a:xfrm>
        </p:spPr>
        <p:txBody>
          <a:bodyPr>
            <a:normAutofit fontScale="90000"/>
          </a:bodyPr>
          <a:lstStyle/>
          <a:p>
            <a:pPr algn="ctr"/>
            <a:r>
              <a:rPr lang="tk-TM" sz="4000" b="1" dirty="0">
                <a:solidFill>
                  <a:schemeClr val="bg1"/>
                </a:solidFill>
                <a:effectLst>
                  <a:outerShdw blurRad="38100" dist="38100" dir="2700000" algn="tl">
                    <a:srgbClr val="000000">
                      <a:alpha val="43137"/>
                    </a:srgbClr>
                  </a:outerShdw>
                </a:effectLst>
              </a:rPr>
              <a:t>Seljuk – gaznaly gatnaşyklary: </a:t>
            </a:r>
            <a:endParaRPr lang="ru-RU" dirty="0">
              <a:solidFill>
                <a:schemeClr val="bg1"/>
              </a:solidFill>
            </a:endParaRPr>
          </a:p>
        </p:txBody>
      </p:sp>
      <p:sp>
        <p:nvSpPr>
          <p:cNvPr id="3" name="Объект 2"/>
          <p:cNvSpPr>
            <a:spLocks noGrp="1"/>
          </p:cNvSpPr>
          <p:nvPr>
            <p:ph idx="1"/>
          </p:nvPr>
        </p:nvSpPr>
        <p:spPr>
          <a:xfrm>
            <a:off x="984738" y="1565031"/>
            <a:ext cx="10700239" cy="4611932"/>
          </a:xfrm>
        </p:spPr>
        <p:txBody>
          <a:bodyPr/>
          <a:lstStyle/>
          <a:p>
            <a:pPr marL="685800" indent="-457200" algn="just">
              <a:lnSpc>
                <a:spcPct val="115000"/>
              </a:lnSpc>
              <a:spcAft>
                <a:spcPts val="600"/>
              </a:spcAft>
              <a:buFont typeface="Wingdings" panose="05000000000000000000" pitchFamily="2" charset="2"/>
              <a:buChar char="v"/>
            </a:pPr>
            <a:r>
              <a:rPr lang="en-US" dirty="0" smtClean="0">
                <a:solidFill>
                  <a:schemeClr val="bg1"/>
                </a:solidFill>
                <a:ea typeface="TimesNewRomanPS-BoldMT"/>
              </a:rPr>
              <a:t>Seljuk </a:t>
            </a:r>
            <a:r>
              <a:rPr lang="en-US" dirty="0" err="1">
                <a:solidFill>
                  <a:schemeClr val="bg1"/>
                </a:solidFill>
                <a:ea typeface="TimesNewRomanPS-BoldMT"/>
              </a:rPr>
              <a:t>serdarlary</a:t>
            </a:r>
            <a:r>
              <a:rPr lang="en-US" dirty="0">
                <a:solidFill>
                  <a:schemeClr val="bg1"/>
                </a:solidFill>
                <a:ea typeface="TimesNewRomanPS-BoldMT"/>
              </a:rPr>
              <a:t> Togrul we </a:t>
            </a:r>
            <a:r>
              <a:rPr lang="en-US" dirty="0" err="1">
                <a:solidFill>
                  <a:schemeClr val="bg1"/>
                </a:solidFill>
                <a:ea typeface="TimesNewRomanPS-BoldMT"/>
              </a:rPr>
              <a:t>Çagry</a:t>
            </a:r>
            <a:r>
              <a:rPr lang="en-US" dirty="0">
                <a:solidFill>
                  <a:schemeClr val="bg1"/>
                </a:solidFill>
                <a:ea typeface="TimesNewRomanPS-BoldMT"/>
              </a:rPr>
              <a:t> beg </a:t>
            </a:r>
            <a:r>
              <a:rPr lang="en-US" dirty="0" err="1">
                <a:solidFill>
                  <a:schemeClr val="bg1"/>
                </a:solidFill>
                <a:ea typeface="TimesNewRomanPS-BoldMT"/>
              </a:rPr>
              <a:t>örän</a:t>
            </a:r>
            <a:r>
              <a:rPr lang="en-US" dirty="0">
                <a:solidFill>
                  <a:schemeClr val="bg1"/>
                </a:solidFill>
                <a:ea typeface="TimesNewRomanPS-BoldMT"/>
              </a:rPr>
              <a:t> </a:t>
            </a:r>
            <a:r>
              <a:rPr lang="en-US" dirty="0" err="1">
                <a:solidFill>
                  <a:schemeClr val="bg1"/>
                </a:solidFill>
                <a:ea typeface="TimesNewRomanPS-BoldMT"/>
              </a:rPr>
              <a:t>parasatlylyk</a:t>
            </a:r>
            <a:r>
              <a:rPr lang="en-US" dirty="0">
                <a:solidFill>
                  <a:schemeClr val="bg1"/>
                </a:solidFill>
                <a:ea typeface="TimesNewRomanPS-BoldMT"/>
              </a:rPr>
              <a:t> </a:t>
            </a:r>
            <a:r>
              <a:rPr lang="en-US" dirty="0" err="1">
                <a:solidFill>
                  <a:schemeClr val="bg1"/>
                </a:solidFill>
                <a:ea typeface="TimesNewRomanPS-BoldMT"/>
              </a:rPr>
              <a:t>edip</a:t>
            </a:r>
            <a:r>
              <a:rPr lang="en-US" dirty="0">
                <a:solidFill>
                  <a:schemeClr val="bg1"/>
                </a:solidFill>
                <a:ea typeface="TimesNewRomanPS-BoldMT"/>
              </a:rPr>
              <a:t>, </a:t>
            </a:r>
            <a:r>
              <a:rPr lang="en-US" dirty="0" err="1">
                <a:solidFill>
                  <a:schemeClr val="bg1"/>
                </a:solidFill>
                <a:ea typeface="TimesNewRomanPS-BoldMT"/>
              </a:rPr>
              <a:t>soltan</a:t>
            </a:r>
            <a:r>
              <a:rPr lang="en-US" dirty="0">
                <a:solidFill>
                  <a:schemeClr val="bg1"/>
                </a:solidFill>
                <a:ea typeface="TimesNewRomanPS-BoldMT"/>
              </a:rPr>
              <a:t> Masuda </a:t>
            </a:r>
            <a:r>
              <a:rPr lang="en-US" b="1" dirty="0" err="1">
                <a:solidFill>
                  <a:schemeClr val="bg1"/>
                </a:solidFill>
                <a:ea typeface="TimesNewRomanPS-BoldMT"/>
              </a:rPr>
              <a:t>nama</a:t>
            </a:r>
            <a:r>
              <a:rPr lang="en-US" dirty="0">
                <a:solidFill>
                  <a:schemeClr val="bg1"/>
                </a:solidFill>
                <a:ea typeface="TimesNewRomanPS-BoldMT"/>
              </a:rPr>
              <a:t> </a:t>
            </a:r>
            <a:r>
              <a:rPr lang="en-US" dirty="0" err="1">
                <a:solidFill>
                  <a:schemeClr val="bg1"/>
                </a:solidFill>
                <a:ea typeface="TimesNewRomanPS-BoldMT"/>
              </a:rPr>
              <a:t>bilen</a:t>
            </a:r>
            <a:r>
              <a:rPr lang="en-US" dirty="0">
                <a:solidFill>
                  <a:schemeClr val="bg1"/>
                </a:solidFill>
                <a:ea typeface="TimesNewRomanPS-BoldMT"/>
              </a:rPr>
              <a:t> </a:t>
            </a:r>
            <a:r>
              <a:rPr lang="en-US" dirty="0" err="1">
                <a:solidFill>
                  <a:schemeClr val="bg1"/>
                </a:solidFill>
                <a:ea typeface="TimesNewRomanPS-BoldMT"/>
              </a:rPr>
              <a:t>ýüzlenipdirler</a:t>
            </a:r>
            <a:r>
              <a:rPr lang="en-US" dirty="0">
                <a:solidFill>
                  <a:schemeClr val="bg1"/>
                </a:solidFill>
                <a:ea typeface="TimesNewRomanPS-BoldMT"/>
              </a:rPr>
              <a:t>. </a:t>
            </a:r>
            <a:r>
              <a:rPr lang="en-US" dirty="0" err="1">
                <a:solidFill>
                  <a:schemeClr val="bg1"/>
                </a:solidFill>
                <a:ea typeface="TimesNewRomanPS-BoldMT"/>
              </a:rPr>
              <a:t>Özleriniň</a:t>
            </a:r>
            <a:r>
              <a:rPr lang="en-US" dirty="0">
                <a:solidFill>
                  <a:schemeClr val="bg1"/>
                </a:solidFill>
                <a:ea typeface="TimesNewRomanPS-BoldMT"/>
              </a:rPr>
              <a:t> </a:t>
            </a:r>
            <a:r>
              <a:rPr lang="en-US" dirty="0" err="1">
                <a:solidFill>
                  <a:schemeClr val="bg1"/>
                </a:solidFill>
                <a:ea typeface="TimesNewRomanPS-BoldMT"/>
              </a:rPr>
              <a:t>Horasany</a:t>
            </a:r>
            <a:r>
              <a:rPr lang="en-US" dirty="0">
                <a:solidFill>
                  <a:schemeClr val="bg1"/>
                </a:solidFill>
                <a:ea typeface="TimesNewRomanPS-BoldMT"/>
              </a:rPr>
              <a:t> </a:t>
            </a:r>
            <a:r>
              <a:rPr lang="en-US" dirty="0" err="1">
                <a:solidFill>
                  <a:schemeClr val="bg1"/>
                </a:solidFill>
                <a:ea typeface="TimesNewRomanPS-BoldMT"/>
              </a:rPr>
              <a:t>basyp</a:t>
            </a:r>
            <a:r>
              <a:rPr lang="en-US" dirty="0">
                <a:solidFill>
                  <a:schemeClr val="bg1"/>
                </a:solidFill>
                <a:ea typeface="TimesNewRomanPS-BoldMT"/>
              </a:rPr>
              <a:t> </a:t>
            </a:r>
            <a:r>
              <a:rPr lang="en-US" dirty="0" err="1">
                <a:solidFill>
                  <a:schemeClr val="bg1"/>
                </a:solidFill>
                <a:ea typeface="TimesNewRomanPS-BoldMT"/>
              </a:rPr>
              <a:t>almak</a:t>
            </a:r>
            <a:r>
              <a:rPr lang="en-US" dirty="0">
                <a:solidFill>
                  <a:schemeClr val="bg1"/>
                </a:solidFill>
                <a:ea typeface="TimesNewRomanPS-BoldMT"/>
              </a:rPr>
              <a:t> </a:t>
            </a:r>
            <a:r>
              <a:rPr lang="en-US" dirty="0" err="1">
                <a:solidFill>
                  <a:schemeClr val="bg1"/>
                </a:solidFill>
                <a:ea typeface="TimesNewRomanPS-BoldMT"/>
              </a:rPr>
              <a:t>niýetleriniň</a:t>
            </a:r>
            <a:r>
              <a:rPr lang="en-US" dirty="0">
                <a:solidFill>
                  <a:schemeClr val="bg1"/>
                </a:solidFill>
                <a:ea typeface="TimesNewRomanPS-BoldMT"/>
              </a:rPr>
              <a:t> </a:t>
            </a:r>
            <a:r>
              <a:rPr lang="en-US" dirty="0" err="1">
                <a:solidFill>
                  <a:schemeClr val="bg1"/>
                </a:solidFill>
                <a:ea typeface="TimesNewRomanPS-BoldMT"/>
              </a:rPr>
              <a:t>ýokdugyny</a:t>
            </a:r>
            <a:r>
              <a:rPr lang="en-US" dirty="0">
                <a:solidFill>
                  <a:schemeClr val="bg1"/>
                </a:solidFill>
                <a:ea typeface="TimesNewRomanPS-BoldMT"/>
              </a:rPr>
              <a:t>, </a:t>
            </a:r>
            <a:r>
              <a:rPr lang="en-US" dirty="0" err="1">
                <a:solidFill>
                  <a:schemeClr val="bg1"/>
                </a:solidFill>
                <a:ea typeface="TimesNewRomanPS-BoldMT"/>
              </a:rPr>
              <a:t>diňe</a:t>
            </a:r>
            <a:r>
              <a:rPr lang="en-US" dirty="0">
                <a:solidFill>
                  <a:schemeClr val="bg1"/>
                </a:solidFill>
                <a:ea typeface="TimesNewRomanPS-BoldMT"/>
              </a:rPr>
              <a:t> </a:t>
            </a:r>
            <a:r>
              <a:rPr lang="en-US" dirty="0" err="1">
                <a:solidFill>
                  <a:schemeClr val="bg1"/>
                </a:solidFill>
                <a:ea typeface="TimesNewRomanPS-BoldMT"/>
              </a:rPr>
              <a:t>oturymly</a:t>
            </a:r>
            <a:r>
              <a:rPr lang="en-US" dirty="0">
                <a:solidFill>
                  <a:schemeClr val="bg1"/>
                </a:solidFill>
                <a:ea typeface="TimesNewRomanPS-BoldMT"/>
              </a:rPr>
              <a:t> </a:t>
            </a:r>
            <a:r>
              <a:rPr lang="en-US" dirty="0" err="1">
                <a:solidFill>
                  <a:schemeClr val="bg1"/>
                </a:solidFill>
                <a:ea typeface="TimesNewRomanPS-BoldMT"/>
              </a:rPr>
              <a:t>ýaşar</a:t>
            </a:r>
            <a:r>
              <a:rPr lang="en-US" dirty="0">
                <a:solidFill>
                  <a:schemeClr val="bg1"/>
                </a:solidFill>
                <a:ea typeface="TimesNewRomanPS-BoldMT"/>
              </a:rPr>
              <a:t> </a:t>
            </a:r>
            <a:r>
              <a:rPr lang="en-US" dirty="0" err="1">
                <a:solidFill>
                  <a:schemeClr val="bg1"/>
                </a:solidFill>
                <a:ea typeface="TimesNewRomanPS-BoldMT"/>
              </a:rPr>
              <a:t>ýaly</a:t>
            </a:r>
            <a:r>
              <a:rPr lang="en-US" dirty="0">
                <a:solidFill>
                  <a:schemeClr val="bg1"/>
                </a:solidFill>
                <a:ea typeface="TimesNewRomanPS-BoldMT"/>
              </a:rPr>
              <a:t> </a:t>
            </a:r>
            <a:r>
              <a:rPr lang="en-US" dirty="0" err="1">
                <a:solidFill>
                  <a:schemeClr val="bg1"/>
                </a:solidFill>
                <a:ea typeface="TimesNewRomanPS-BoldMT"/>
              </a:rPr>
              <a:t>ýer</a:t>
            </a:r>
            <a:r>
              <a:rPr lang="en-US" dirty="0">
                <a:solidFill>
                  <a:schemeClr val="bg1"/>
                </a:solidFill>
                <a:ea typeface="TimesNewRomanPS-BoldMT"/>
              </a:rPr>
              <a:t> </a:t>
            </a:r>
            <a:r>
              <a:rPr lang="en-US" dirty="0" err="1">
                <a:solidFill>
                  <a:schemeClr val="bg1"/>
                </a:solidFill>
                <a:ea typeface="TimesNewRomanPS-BoldMT"/>
              </a:rPr>
              <a:t>soraýandyklaryny</a:t>
            </a:r>
            <a:r>
              <a:rPr lang="en-US" dirty="0">
                <a:solidFill>
                  <a:schemeClr val="bg1"/>
                </a:solidFill>
                <a:ea typeface="TimesNewRomanPS-BoldMT"/>
              </a:rPr>
              <a:t> </a:t>
            </a:r>
            <a:r>
              <a:rPr lang="en-US" dirty="0" err="1" smtClean="0">
                <a:solidFill>
                  <a:schemeClr val="bg1"/>
                </a:solidFill>
                <a:ea typeface="TimesNewRomanPS-BoldMT"/>
              </a:rPr>
              <a:t>aýdýarlar</a:t>
            </a:r>
            <a:r>
              <a:rPr lang="en-US" dirty="0" smtClean="0">
                <a:solidFill>
                  <a:schemeClr val="bg1"/>
                </a:solidFill>
                <a:ea typeface="TimesNewRomanPS-BoldMT"/>
              </a:rPr>
              <a:t>;  </a:t>
            </a:r>
          </a:p>
          <a:p>
            <a:pPr marL="685800" indent="-457200" algn="just">
              <a:lnSpc>
                <a:spcPct val="115000"/>
              </a:lnSpc>
              <a:spcAft>
                <a:spcPts val="600"/>
              </a:spcAft>
              <a:buFont typeface="Wingdings" panose="05000000000000000000" pitchFamily="2" charset="2"/>
              <a:buChar char="v"/>
            </a:pPr>
            <a:r>
              <a:rPr lang="en-US" dirty="0" err="1" smtClean="0">
                <a:solidFill>
                  <a:schemeClr val="bg1"/>
                </a:solidFill>
                <a:ea typeface="TimesNewRomanPS-BoldMT"/>
              </a:rPr>
              <a:t>Olaryň</a:t>
            </a:r>
            <a:r>
              <a:rPr lang="en-US" dirty="0" smtClean="0">
                <a:solidFill>
                  <a:schemeClr val="bg1"/>
                </a:solidFill>
                <a:ea typeface="TimesNewRomanPS-BoldMT"/>
              </a:rPr>
              <a:t> </a:t>
            </a:r>
            <a:r>
              <a:rPr lang="en-US" dirty="0" err="1">
                <a:solidFill>
                  <a:schemeClr val="bg1"/>
                </a:solidFill>
                <a:ea typeface="TimesNewRomanPS-BoldMT"/>
              </a:rPr>
              <a:t>soraýan</a:t>
            </a:r>
            <a:r>
              <a:rPr lang="en-US" dirty="0">
                <a:solidFill>
                  <a:schemeClr val="bg1"/>
                </a:solidFill>
                <a:ea typeface="TimesNewRomanPS-BoldMT"/>
              </a:rPr>
              <a:t> </a:t>
            </a:r>
            <a:r>
              <a:rPr lang="en-US" dirty="0" err="1">
                <a:solidFill>
                  <a:schemeClr val="bg1"/>
                </a:solidFill>
                <a:ea typeface="TimesNewRomanPS-BoldMT"/>
              </a:rPr>
              <a:t>ýerleriniň</a:t>
            </a:r>
            <a:r>
              <a:rPr lang="en-US" dirty="0">
                <a:solidFill>
                  <a:schemeClr val="bg1"/>
                </a:solidFill>
                <a:ea typeface="TimesNewRomanPS-BoldMT"/>
              </a:rPr>
              <a:t> </a:t>
            </a:r>
            <a:r>
              <a:rPr lang="en-US" dirty="0" err="1">
                <a:solidFill>
                  <a:schemeClr val="bg1"/>
                </a:solidFill>
                <a:ea typeface="TimesNewRomanPS-BoldMT"/>
              </a:rPr>
              <a:t>ýokarsy</a:t>
            </a:r>
            <a:r>
              <a:rPr lang="en-US" dirty="0">
                <a:solidFill>
                  <a:schemeClr val="bg1"/>
                </a:solidFill>
                <a:ea typeface="TimesNewRomanPS-BoldMT"/>
              </a:rPr>
              <a:t> </a:t>
            </a:r>
            <a:r>
              <a:rPr lang="en-US" dirty="0" err="1">
                <a:solidFill>
                  <a:schemeClr val="bg1"/>
                </a:solidFill>
                <a:ea typeface="TimesNewRomanPS-BoldMT"/>
              </a:rPr>
              <a:t>Sarahs</a:t>
            </a:r>
            <a:r>
              <a:rPr lang="en-US" dirty="0">
                <a:solidFill>
                  <a:schemeClr val="bg1"/>
                </a:solidFill>
                <a:ea typeface="TimesNewRomanPS-BoldMT"/>
              </a:rPr>
              <a:t>, </a:t>
            </a:r>
            <a:r>
              <a:rPr lang="en-US" dirty="0" err="1">
                <a:solidFill>
                  <a:schemeClr val="bg1"/>
                </a:solidFill>
                <a:ea typeface="TimesNewRomanPS-BoldMT"/>
              </a:rPr>
              <a:t>aşagy</a:t>
            </a:r>
            <a:r>
              <a:rPr lang="en-US" dirty="0">
                <a:solidFill>
                  <a:schemeClr val="bg1"/>
                </a:solidFill>
                <a:ea typeface="TimesNewRomanPS-BoldMT"/>
              </a:rPr>
              <a:t> </a:t>
            </a:r>
            <a:r>
              <a:rPr lang="en-US" dirty="0" err="1">
                <a:solidFill>
                  <a:schemeClr val="bg1"/>
                </a:solidFill>
                <a:ea typeface="TimesNewRomanPS-BoldMT"/>
              </a:rPr>
              <a:t>Paraw</a:t>
            </a:r>
            <a:r>
              <a:rPr lang="en-US" dirty="0">
                <a:solidFill>
                  <a:schemeClr val="bg1"/>
                </a:solidFill>
                <a:ea typeface="TimesNewRomanPS-BoldMT"/>
              </a:rPr>
              <a:t> </a:t>
            </a:r>
            <a:r>
              <a:rPr lang="en-US" dirty="0" err="1">
                <a:solidFill>
                  <a:schemeClr val="bg1"/>
                </a:solidFill>
                <a:ea typeface="TimesNewRomanPS-BoldMT"/>
              </a:rPr>
              <a:t>aralygy</a:t>
            </a:r>
            <a:r>
              <a:rPr lang="en-US" dirty="0">
                <a:solidFill>
                  <a:schemeClr val="bg1"/>
                </a:solidFill>
                <a:ea typeface="TimesNewRomanPS-BoldMT"/>
              </a:rPr>
              <a:t> </a:t>
            </a:r>
            <a:r>
              <a:rPr lang="en-US" dirty="0" err="1">
                <a:solidFill>
                  <a:schemeClr val="bg1"/>
                </a:solidFill>
                <a:ea typeface="TimesNewRomanPS-BoldMT"/>
              </a:rPr>
              <a:t>eken</a:t>
            </a:r>
            <a:r>
              <a:rPr lang="en-US" dirty="0">
                <a:solidFill>
                  <a:schemeClr val="bg1"/>
                </a:solidFill>
                <a:ea typeface="TimesNewRomanPS-BoldMT"/>
              </a:rPr>
              <a:t>. </a:t>
            </a:r>
            <a:r>
              <a:rPr lang="en-US" dirty="0" err="1">
                <a:solidFill>
                  <a:schemeClr val="bg1"/>
                </a:solidFill>
                <a:ea typeface="TimesNewRomanPS-BoldMT"/>
              </a:rPr>
              <a:t>Hatyň</a:t>
            </a:r>
            <a:r>
              <a:rPr lang="en-US" dirty="0">
                <a:solidFill>
                  <a:schemeClr val="bg1"/>
                </a:solidFill>
                <a:ea typeface="TimesNewRomanPS-BoldMT"/>
              </a:rPr>
              <a:t> </a:t>
            </a:r>
            <a:r>
              <a:rPr lang="en-US" dirty="0" err="1">
                <a:solidFill>
                  <a:schemeClr val="bg1"/>
                </a:solidFill>
                <a:ea typeface="TimesNewRomanPS-BoldMT"/>
              </a:rPr>
              <a:t>soňunda</a:t>
            </a:r>
            <a:r>
              <a:rPr lang="en-US" dirty="0">
                <a:solidFill>
                  <a:schemeClr val="bg1"/>
                </a:solidFill>
                <a:ea typeface="TimesNewRomanPS-BoldMT"/>
              </a:rPr>
              <a:t> </a:t>
            </a:r>
            <a:r>
              <a:rPr lang="en-US" dirty="0" err="1">
                <a:solidFill>
                  <a:schemeClr val="bg1"/>
                </a:solidFill>
                <a:ea typeface="TimesNewRomanPS-BoldMT"/>
              </a:rPr>
              <a:t>özleriniň</a:t>
            </a:r>
            <a:r>
              <a:rPr lang="en-US" dirty="0">
                <a:solidFill>
                  <a:schemeClr val="bg1"/>
                </a:solidFill>
                <a:ea typeface="TimesNewRomanPS-BoldMT"/>
              </a:rPr>
              <a:t> </a:t>
            </a:r>
            <a:r>
              <a:rPr lang="en-US" dirty="0" err="1">
                <a:solidFill>
                  <a:schemeClr val="bg1"/>
                </a:solidFill>
                <a:ea typeface="TimesNewRomanPS-BoldMT"/>
              </a:rPr>
              <a:t>harby</a:t>
            </a:r>
            <a:r>
              <a:rPr lang="en-US" dirty="0">
                <a:solidFill>
                  <a:schemeClr val="bg1"/>
                </a:solidFill>
                <a:ea typeface="TimesNewRomanPS-BoldMT"/>
              </a:rPr>
              <a:t> </a:t>
            </a:r>
            <a:r>
              <a:rPr lang="en-US" dirty="0" err="1">
                <a:solidFill>
                  <a:schemeClr val="bg1"/>
                </a:solidFill>
                <a:ea typeface="TimesNewRomanPS-BoldMT"/>
              </a:rPr>
              <a:t>ýörişlere</a:t>
            </a:r>
            <a:r>
              <a:rPr lang="en-US" dirty="0">
                <a:solidFill>
                  <a:schemeClr val="bg1"/>
                </a:solidFill>
                <a:ea typeface="TimesNewRomanPS-BoldMT"/>
              </a:rPr>
              <a:t> </a:t>
            </a:r>
            <a:r>
              <a:rPr lang="en-US" dirty="0" err="1">
                <a:solidFill>
                  <a:schemeClr val="bg1"/>
                </a:solidFill>
                <a:ea typeface="TimesNewRomanPSMT"/>
              </a:rPr>
              <a:t>taýýardyklaryny</a:t>
            </a:r>
            <a:r>
              <a:rPr lang="en-US" dirty="0">
                <a:solidFill>
                  <a:schemeClr val="bg1"/>
                </a:solidFill>
                <a:ea typeface="TimesNewRomanPSMT"/>
              </a:rPr>
              <a:t>, </a:t>
            </a:r>
            <a:r>
              <a:rPr lang="en-US" dirty="0" err="1">
                <a:solidFill>
                  <a:schemeClr val="bg1"/>
                </a:solidFill>
                <a:ea typeface="TimesNewRomanPSMT"/>
              </a:rPr>
              <a:t>nirä</a:t>
            </a:r>
            <a:r>
              <a:rPr lang="en-US" dirty="0">
                <a:solidFill>
                  <a:schemeClr val="bg1"/>
                </a:solidFill>
                <a:ea typeface="TimesNewRomanPSMT"/>
              </a:rPr>
              <a:t> </a:t>
            </a:r>
            <a:r>
              <a:rPr lang="en-US" dirty="0" err="1">
                <a:solidFill>
                  <a:schemeClr val="bg1"/>
                </a:solidFill>
                <a:ea typeface="TimesNewRomanPSMT"/>
              </a:rPr>
              <a:t>ýöriş</a:t>
            </a:r>
            <a:r>
              <a:rPr lang="en-US" dirty="0">
                <a:solidFill>
                  <a:schemeClr val="bg1"/>
                </a:solidFill>
                <a:ea typeface="TimesNewRomanPSMT"/>
              </a:rPr>
              <a:t> </a:t>
            </a:r>
            <a:r>
              <a:rPr lang="en-US" dirty="0" err="1">
                <a:solidFill>
                  <a:schemeClr val="bg1"/>
                </a:solidFill>
                <a:ea typeface="TimesNewRomanPSMT"/>
              </a:rPr>
              <a:t>etmeli</a:t>
            </a:r>
            <a:r>
              <a:rPr lang="en-US" dirty="0">
                <a:solidFill>
                  <a:schemeClr val="bg1"/>
                </a:solidFill>
                <a:ea typeface="TimesNewRomanPSMT"/>
              </a:rPr>
              <a:t> </a:t>
            </a:r>
            <a:r>
              <a:rPr lang="en-US" dirty="0" err="1">
                <a:solidFill>
                  <a:schemeClr val="bg1"/>
                </a:solidFill>
                <a:ea typeface="TimesNewRomanPSMT"/>
              </a:rPr>
              <a:t>bolsa</a:t>
            </a:r>
            <a:r>
              <a:rPr lang="en-US" dirty="0">
                <a:solidFill>
                  <a:schemeClr val="bg1"/>
                </a:solidFill>
                <a:ea typeface="TimesNewRomanPSMT"/>
              </a:rPr>
              <a:t>-da, </a:t>
            </a:r>
            <a:r>
              <a:rPr lang="en-US" dirty="0" err="1">
                <a:solidFill>
                  <a:schemeClr val="bg1"/>
                </a:solidFill>
                <a:ea typeface="TimesNewRomanPSMT"/>
              </a:rPr>
              <a:t>gitjekdiklerini</a:t>
            </a:r>
            <a:r>
              <a:rPr lang="en-US" dirty="0">
                <a:solidFill>
                  <a:schemeClr val="bg1"/>
                </a:solidFill>
                <a:ea typeface="TimesNewRomanPSMT"/>
              </a:rPr>
              <a:t> </a:t>
            </a:r>
            <a:r>
              <a:rPr lang="en-US" dirty="0" err="1">
                <a:solidFill>
                  <a:schemeClr val="bg1"/>
                </a:solidFill>
                <a:ea typeface="TimesNewRomanPSMT"/>
              </a:rPr>
              <a:t>habar</a:t>
            </a:r>
            <a:r>
              <a:rPr lang="en-US" dirty="0">
                <a:solidFill>
                  <a:schemeClr val="bg1"/>
                </a:solidFill>
                <a:ea typeface="TimesNewRomanPSMT"/>
              </a:rPr>
              <a:t> </a:t>
            </a:r>
            <a:r>
              <a:rPr lang="en-US" dirty="0" err="1" smtClean="0">
                <a:solidFill>
                  <a:schemeClr val="bg1"/>
                </a:solidFill>
                <a:ea typeface="TimesNewRomanPSMT"/>
              </a:rPr>
              <a:t>beripdirler</a:t>
            </a:r>
            <a:r>
              <a:rPr lang="en-US" dirty="0" smtClean="0">
                <a:solidFill>
                  <a:schemeClr val="bg1"/>
                </a:solidFill>
                <a:ea typeface="TimesNewRomanPSMT"/>
              </a:rPr>
              <a:t>;</a:t>
            </a:r>
          </a:p>
          <a:p>
            <a:pPr marL="685800" indent="-457200" algn="just">
              <a:lnSpc>
                <a:spcPct val="115000"/>
              </a:lnSpc>
              <a:spcAft>
                <a:spcPts val="600"/>
              </a:spcAft>
              <a:buFont typeface="Wingdings" panose="05000000000000000000" pitchFamily="2" charset="2"/>
              <a:buChar char="v"/>
            </a:pPr>
            <a:endParaRPr lang="ru-RU" dirty="0" smtClean="0">
              <a:effectLst/>
              <a:ea typeface="Calibri" panose="020F0502020204030204" pitchFamily="34" charset="0"/>
            </a:endParaRPr>
          </a:p>
          <a:p>
            <a:pPr>
              <a:buFont typeface="Wingdings" panose="05000000000000000000" pitchFamily="2" charset="2"/>
              <a:buChar char="v"/>
            </a:pPr>
            <a:endParaRPr lang="ru-RU" dirty="0"/>
          </a:p>
        </p:txBody>
      </p:sp>
    </p:spTree>
    <p:extLst>
      <p:ext uri="{BB962C8B-B14F-4D97-AF65-F5344CB8AC3E}">
        <p14:creationId xmlns:p14="http://schemas.microsoft.com/office/powerpoint/2010/main" val="3018413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250" y="-594"/>
            <a:ext cx="12205250" cy="6858594"/>
          </a:xfrm>
          <a:prstGeom prst="rect">
            <a:avLst/>
          </a:prstGeom>
        </p:spPr>
      </p:pic>
      <p:sp>
        <p:nvSpPr>
          <p:cNvPr id="2" name="Заголовок 1"/>
          <p:cNvSpPr>
            <a:spLocks noGrp="1"/>
          </p:cNvSpPr>
          <p:nvPr>
            <p:ph type="title"/>
          </p:nvPr>
        </p:nvSpPr>
        <p:spPr>
          <a:xfrm>
            <a:off x="684212" y="5911273"/>
            <a:ext cx="45719" cy="83126"/>
          </a:xfrm>
        </p:spPr>
        <p:txBody>
          <a:bodyPr>
            <a:normAutofit fontScale="90000"/>
          </a:bodyPr>
          <a:lstStyle/>
          <a:p>
            <a:pPr algn="ctr"/>
            <a:endParaRPr lang="ru-RU" dirty="0">
              <a:solidFill>
                <a:schemeClr val="bg1"/>
              </a:solidFill>
            </a:endParaRPr>
          </a:p>
        </p:txBody>
      </p:sp>
      <p:sp>
        <p:nvSpPr>
          <p:cNvPr id="3" name="Объект 2"/>
          <p:cNvSpPr>
            <a:spLocks noGrp="1"/>
          </p:cNvSpPr>
          <p:nvPr>
            <p:ph idx="1"/>
          </p:nvPr>
        </p:nvSpPr>
        <p:spPr>
          <a:xfrm>
            <a:off x="272562" y="2152073"/>
            <a:ext cx="11684976" cy="5347854"/>
          </a:xfrm>
        </p:spPr>
        <p:txBody>
          <a:bodyPr>
            <a:normAutofit/>
          </a:bodyPr>
          <a:lstStyle/>
          <a:p>
            <a:pPr indent="450215" algn="just">
              <a:lnSpc>
                <a:spcPct val="115000"/>
              </a:lnSpc>
              <a:spcAft>
                <a:spcPts val="600"/>
              </a:spcAft>
            </a:pPr>
            <a:r>
              <a:rPr lang="en-US" dirty="0" err="1" smtClean="0">
                <a:solidFill>
                  <a:schemeClr val="bg1"/>
                </a:solidFill>
                <a:latin typeface="Times New Roman" panose="02020603050405020304" pitchFamily="18" charset="0"/>
                <a:ea typeface="TimesNewRomanPSMT"/>
              </a:rPr>
              <a:t>Seljuklary</a:t>
            </a:r>
            <a:r>
              <a:rPr lang="tk-TM" dirty="0" smtClean="0">
                <a:solidFill>
                  <a:schemeClr val="bg1"/>
                </a:solidFill>
                <a:latin typeface="Times New Roman" panose="02020603050405020304" pitchFamily="18" charset="0"/>
                <a:ea typeface="TimesNewRomanPSMT"/>
              </a:rPr>
              <a:t>ň ýazan namalarynda soňra: </a:t>
            </a:r>
          </a:p>
          <a:p>
            <a:pPr indent="0" algn="just">
              <a:lnSpc>
                <a:spcPct val="115000"/>
              </a:lnSpc>
              <a:spcAft>
                <a:spcPts val="600"/>
              </a:spcAft>
              <a:buNone/>
            </a:pPr>
            <a:r>
              <a:rPr lang="tk-TM" dirty="0" smtClean="0">
                <a:solidFill>
                  <a:schemeClr val="bg1"/>
                </a:solidFill>
                <a:latin typeface="Times New Roman" panose="02020603050405020304" pitchFamily="18" charset="0"/>
                <a:ea typeface="TimesNewRomanPSMT"/>
              </a:rPr>
              <a:t>	- Masud Gaznaly gazaplanýar, </a:t>
            </a:r>
            <a:r>
              <a:rPr lang="en-US" dirty="0" err="1" smtClean="0">
                <a:solidFill>
                  <a:schemeClr val="bg1"/>
                </a:solidFill>
                <a:latin typeface="Times New Roman" panose="02020603050405020304" pitchFamily="18" charset="0"/>
                <a:ea typeface="TimesNewRomanPSMT"/>
              </a:rPr>
              <a:t>beýik</a:t>
            </a:r>
            <a:r>
              <a:rPr lang="en-US" dirty="0" smtClean="0">
                <a:solidFill>
                  <a:schemeClr val="bg1"/>
                </a:solidFill>
                <a:latin typeface="Times New Roman" panose="02020603050405020304" pitchFamily="18" charset="0"/>
                <a:ea typeface="TimesNewRomanPS-BoldMT"/>
              </a:rPr>
              <a:t> </a:t>
            </a:r>
            <a:r>
              <a:rPr lang="en-US" dirty="0" err="1" smtClean="0">
                <a:solidFill>
                  <a:schemeClr val="bg1"/>
                </a:solidFill>
                <a:latin typeface="Times New Roman" panose="02020603050405020304" pitchFamily="18" charset="0"/>
                <a:ea typeface="TimesNewRomanPSMT"/>
              </a:rPr>
              <a:t>serkerdesi</a:t>
            </a:r>
            <a:r>
              <a:rPr lang="en-US" dirty="0" smtClean="0">
                <a:solidFill>
                  <a:schemeClr val="bg1"/>
                </a:solidFill>
                <a:latin typeface="Times New Roman" panose="02020603050405020304" pitchFamily="18" charset="0"/>
                <a:ea typeface="TimesNewRomanPSMT"/>
              </a:rPr>
              <a:t> </a:t>
            </a:r>
            <a:r>
              <a:rPr lang="en-US" b="1" dirty="0" err="1" smtClean="0">
                <a:solidFill>
                  <a:schemeClr val="bg1"/>
                </a:solidFill>
                <a:latin typeface="Times New Roman" panose="02020603050405020304" pitchFamily="18" charset="0"/>
                <a:ea typeface="TimesNewRomanPSMT"/>
              </a:rPr>
              <a:t>Begdogdy</a:t>
            </a:r>
            <a:r>
              <a:rPr lang="en-US" b="1" dirty="0" smtClean="0">
                <a:solidFill>
                  <a:schemeClr val="bg1"/>
                </a:solidFill>
                <a:latin typeface="Times New Roman" panose="02020603050405020304" pitchFamily="18" charset="0"/>
                <a:ea typeface="TimesNewRomanPSMT"/>
              </a:rPr>
              <a:t> </a:t>
            </a:r>
            <a:r>
              <a:rPr lang="en-US" b="1" dirty="0" err="1" smtClean="0">
                <a:solidFill>
                  <a:schemeClr val="bg1"/>
                </a:solidFill>
                <a:latin typeface="Times New Roman" panose="02020603050405020304" pitchFamily="18" charset="0"/>
                <a:ea typeface="TimesNewRomanPSMT"/>
              </a:rPr>
              <a:t>Hajyby</a:t>
            </a:r>
            <a:r>
              <a:rPr lang="en-US" b="1" dirty="0" smtClean="0">
                <a:solidFill>
                  <a:schemeClr val="bg1"/>
                </a:solidFill>
                <a:latin typeface="Times New Roman" panose="02020603050405020304" pitchFamily="18" charset="0"/>
                <a:ea typeface="TimesNewRomanPSMT"/>
              </a:rPr>
              <a:t> </a:t>
            </a:r>
            <a:r>
              <a:rPr lang="en-US" dirty="0" err="1" smtClean="0">
                <a:solidFill>
                  <a:schemeClr val="bg1"/>
                </a:solidFill>
                <a:latin typeface="Times New Roman" panose="02020603050405020304" pitchFamily="18" charset="0"/>
                <a:ea typeface="TimesNewRomanPSMT"/>
              </a:rPr>
              <a:t>agyr</a:t>
            </a:r>
            <a:r>
              <a:rPr lang="en-US" dirty="0" smtClean="0">
                <a:solidFill>
                  <a:schemeClr val="bg1"/>
                </a:solidFill>
                <a:latin typeface="Times New Roman" panose="02020603050405020304" pitchFamily="18" charset="0"/>
                <a:ea typeface="TimesNewRomanPSMT"/>
              </a:rPr>
              <a:t> </a:t>
            </a:r>
            <a:r>
              <a:rPr lang="en-US" dirty="0" err="1" smtClean="0">
                <a:solidFill>
                  <a:schemeClr val="bg1"/>
                </a:solidFill>
                <a:latin typeface="Times New Roman" panose="02020603050405020304" pitchFamily="18" charset="0"/>
                <a:ea typeface="TimesNewRomanPSMT"/>
              </a:rPr>
              <a:t>goşun</a:t>
            </a:r>
            <a:r>
              <a:rPr lang="en-US" dirty="0" smtClean="0">
                <a:solidFill>
                  <a:schemeClr val="bg1"/>
                </a:solidFill>
                <a:latin typeface="Times New Roman" panose="02020603050405020304" pitchFamily="18" charset="0"/>
                <a:ea typeface="TimesNewRomanPSMT"/>
              </a:rPr>
              <a:t> </a:t>
            </a:r>
            <a:r>
              <a:rPr lang="en-US" dirty="0" err="1" smtClean="0">
                <a:solidFill>
                  <a:schemeClr val="bg1"/>
                </a:solidFill>
                <a:latin typeface="Times New Roman" panose="02020603050405020304" pitchFamily="18" charset="0"/>
                <a:ea typeface="TimesNewRomanPSMT"/>
              </a:rPr>
              <a:t>bilen</a:t>
            </a:r>
            <a:r>
              <a:rPr lang="en-US" dirty="0" smtClean="0">
                <a:solidFill>
                  <a:schemeClr val="bg1"/>
                </a:solidFill>
                <a:latin typeface="Times New Roman" panose="02020603050405020304" pitchFamily="18" charset="0"/>
                <a:ea typeface="TimesNewRomanPSMT"/>
              </a:rPr>
              <a:t> Seljuk </a:t>
            </a:r>
            <a:r>
              <a:rPr lang="en-US" dirty="0" err="1" smtClean="0">
                <a:solidFill>
                  <a:schemeClr val="bg1"/>
                </a:solidFill>
                <a:latin typeface="Times New Roman" panose="02020603050405020304" pitchFamily="18" charset="0"/>
                <a:ea typeface="TimesNewRomanPSMT"/>
              </a:rPr>
              <a:t>türkmenleriniň</a:t>
            </a:r>
            <a:r>
              <a:rPr lang="en-US" dirty="0" smtClean="0">
                <a:solidFill>
                  <a:schemeClr val="bg1"/>
                </a:solidFill>
                <a:latin typeface="Times New Roman" panose="02020603050405020304" pitchFamily="18" charset="0"/>
                <a:ea typeface="TimesNewRomanPS-BoldMT"/>
              </a:rPr>
              <a:t> </a:t>
            </a:r>
            <a:r>
              <a:rPr lang="en-US" dirty="0" err="1" smtClean="0">
                <a:solidFill>
                  <a:schemeClr val="bg1"/>
                </a:solidFill>
                <a:latin typeface="Times New Roman" panose="02020603050405020304" pitchFamily="18" charset="0"/>
                <a:ea typeface="TimesNewRomanPSMT"/>
              </a:rPr>
              <a:t>üstüne</a:t>
            </a:r>
            <a:r>
              <a:rPr lang="en-US" dirty="0" smtClean="0">
                <a:solidFill>
                  <a:schemeClr val="bg1"/>
                </a:solidFill>
                <a:latin typeface="Times New Roman" panose="02020603050405020304" pitchFamily="18" charset="0"/>
                <a:ea typeface="TimesNewRomanPSMT"/>
              </a:rPr>
              <a:t> </a:t>
            </a:r>
            <a:r>
              <a:rPr lang="en-US" dirty="0" err="1" smtClean="0">
                <a:solidFill>
                  <a:schemeClr val="bg1"/>
                </a:solidFill>
                <a:latin typeface="Times New Roman" panose="02020603050405020304" pitchFamily="18" charset="0"/>
                <a:ea typeface="TimesNewRomanPSMT"/>
              </a:rPr>
              <a:t>iberýär</a:t>
            </a:r>
            <a:r>
              <a:rPr lang="tk-TM" dirty="0" smtClean="0">
                <a:solidFill>
                  <a:schemeClr val="bg1"/>
                </a:solidFill>
                <a:latin typeface="Times New Roman" panose="02020603050405020304" pitchFamily="18" charset="0"/>
                <a:ea typeface="TimesNewRomanPSMT"/>
              </a:rPr>
              <a:t>; </a:t>
            </a:r>
          </a:p>
          <a:p>
            <a:pPr indent="0" algn="just">
              <a:lnSpc>
                <a:spcPct val="115000"/>
              </a:lnSpc>
              <a:spcAft>
                <a:spcPts val="600"/>
              </a:spcAft>
              <a:buNone/>
            </a:pPr>
            <a:r>
              <a:rPr lang="tk-TM" dirty="0">
                <a:solidFill>
                  <a:schemeClr val="bg1"/>
                </a:solidFill>
                <a:latin typeface="Times New Roman" panose="02020603050405020304" pitchFamily="18" charset="0"/>
                <a:ea typeface="TimesNewRomanPSMT"/>
              </a:rPr>
              <a:t>	</a:t>
            </a:r>
            <a:r>
              <a:rPr lang="tk-TM" dirty="0" smtClean="0">
                <a:solidFill>
                  <a:schemeClr val="bg1"/>
                </a:solidFill>
                <a:latin typeface="Times New Roman" panose="02020603050405020304" pitchFamily="18" charset="0"/>
                <a:ea typeface="TimesNewRomanPSMT"/>
              </a:rPr>
              <a:t>- Gaznalylar ýeňlişe sezewar bolýar, sebäbi Seljuklar gaçyp uruşmak usulyny ulanýarlar; </a:t>
            </a:r>
          </a:p>
          <a:p>
            <a:pPr indent="0" algn="just">
              <a:lnSpc>
                <a:spcPct val="115000"/>
              </a:lnSpc>
              <a:spcAft>
                <a:spcPts val="600"/>
              </a:spcAft>
              <a:buNone/>
            </a:pPr>
            <a:r>
              <a:rPr lang="tk-TM" dirty="0">
                <a:solidFill>
                  <a:schemeClr val="bg1"/>
                </a:solidFill>
                <a:latin typeface="Times New Roman" panose="02020603050405020304" pitchFamily="18" charset="0"/>
                <a:ea typeface="TimesNewRomanPSMT"/>
              </a:rPr>
              <a:t>	</a:t>
            </a:r>
            <a:r>
              <a:rPr lang="tk-TM" dirty="0" smtClean="0">
                <a:solidFill>
                  <a:schemeClr val="bg1"/>
                </a:solidFill>
                <a:latin typeface="Times New Roman" panose="02020603050405020304" pitchFamily="18" charset="0"/>
                <a:ea typeface="TimesNewRomanPSMT"/>
              </a:rPr>
              <a:t>- Masud Gaznalynyň goşun sany köp, agyr ýaraglanan hem bolsa iki gezek ýeňlişe sezewar bolýar; </a:t>
            </a:r>
          </a:p>
          <a:p>
            <a:pPr marL="742950" indent="-514350" algn="just">
              <a:lnSpc>
                <a:spcPct val="115000"/>
              </a:lnSpc>
              <a:spcAft>
                <a:spcPts val="600"/>
              </a:spcAft>
              <a:buAutoNum type="arabicPeriod"/>
            </a:pPr>
            <a:r>
              <a:rPr lang="tk-TM" dirty="0" smtClean="0">
                <a:solidFill>
                  <a:schemeClr val="bg1"/>
                </a:solidFill>
                <a:latin typeface="Times New Roman" panose="02020603050405020304" pitchFamily="18" charset="0"/>
                <a:ea typeface="TimesNewRomanPSMT"/>
              </a:rPr>
              <a:t>1035 ý.: Täk (Durun) galanyň töwreginde;</a:t>
            </a:r>
          </a:p>
          <a:p>
            <a:pPr marL="742950" indent="-514350" algn="just">
              <a:lnSpc>
                <a:spcPct val="115000"/>
              </a:lnSpc>
              <a:spcAft>
                <a:spcPts val="600"/>
              </a:spcAft>
              <a:buAutoNum type="arabicPeriod"/>
            </a:pPr>
            <a:r>
              <a:rPr lang="tk-TM" dirty="0" smtClean="0">
                <a:solidFill>
                  <a:schemeClr val="bg1"/>
                </a:solidFill>
                <a:latin typeface="Times New Roman" panose="02020603050405020304" pitchFamily="18" charset="0"/>
                <a:ea typeface="TimesNewRomanPSMT"/>
              </a:rPr>
              <a:t>1038 ý.: Sarahsyň golaýynda. </a:t>
            </a:r>
          </a:p>
          <a:p>
            <a:pPr marL="742950" indent="-514350" algn="just">
              <a:lnSpc>
                <a:spcPct val="115000"/>
              </a:lnSpc>
              <a:spcAft>
                <a:spcPts val="600"/>
              </a:spcAft>
              <a:buAutoNum type="arabicPeriod"/>
            </a:pPr>
            <a:endParaRPr lang="tk-TM" dirty="0" smtClean="0">
              <a:latin typeface="Times New Roman" panose="02020603050405020304" pitchFamily="18" charset="0"/>
              <a:ea typeface="TimesNewRomanPSMT"/>
            </a:endParaRPr>
          </a:p>
          <a:p>
            <a:pPr indent="0" algn="just">
              <a:lnSpc>
                <a:spcPct val="115000"/>
              </a:lnSpc>
              <a:spcAft>
                <a:spcPts val="600"/>
              </a:spcAft>
              <a:buNone/>
            </a:pPr>
            <a:endParaRPr lang="en-US" dirty="0" smtClean="0">
              <a:latin typeface="Times New Roman" panose="02020603050405020304" pitchFamily="18" charset="0"/>
              <a:ea typeface="TimesNewRomanPSMT"/>
            </a:endParaRPr>
          </a:p>
          <a:p>
            <a:endParaRPr lang="ru-RU" dirty="0"/>
          </a:p>
        </p:txBody>
      </p:sp>
      <p:sp>
        <p:nvSpPr>
          <p:cNvPr id="5" name="TextBox 4"/>
          <p:cNvSpPr txBox="1"/>
          <p:nvPr/>
        </p:nvSpPr>
        <p:spPr>
          <a:xfrm>
            <a:off x="831273" y="1006764"/>
            <a:ext cx="9587345" cy="830997"/>
          </a:xfrm>
          <a:prstGeom prst="rect">
            <a:avLst/>
          </a:prstGeom>
          <a:noFill/>
        </p:spPr>
        <p:txBody>
          <a:bodyPr wrap="square" rtlCol="0">
            <a:spAutoFit/>
          </a:bodyPr>
          <a:lstStyle/>
          <a:p>
            <a:r>
              <a:rPr lang="en-US" sz="4800"/>
              <a:t>Seljuk – gaznaly gatnaşyklary</a:t>
            </a:r>
            <a:endParaRPr lang="ru-RU" sz="4800" dirty="0"/>
          </a:p>
        </p:txBody>
      </p:sp>
    </p:spTree>
    <p:extLst>
      <p:ext uri="{BB962C8B-B14F-4D97-AF65-F5344CB8AC3E}">
        <p14:creationId xmlns:p14="http://schemas.microsoft.com/office/powerpoint/2010/main" val="1674368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422345"/>
            <a:ext cx="10515600" cy="637198"/>
          </a:xfrm>
        </p:spPr>
        <p:txBody>
          <a:bodyPr>
            <a:normAutofit fontScale="90000"/>
          </a:bodyPr>
          <a:lstStyle/>
          <a:p>
            <a:pPr algn="ctr"/>
            <a:r>
              <a:rPr lang="tk-TM" sz="3600" b="1" dirty="0" smtClean="0">
                <a:solidFill>
                  <a:prstClr val="white"/>
                </a:solidFill>
                <a:effectLst>
                  <a:outerShdw blurRad="38100" dist="38100" dir="2700000" algn="tl">
                    <a:srgbClr val="000000">
                      <a:alpha val="43137"/>
                    </a:srgbClr>
                  </a:outerShdw>
                </a:effectLst>
              </a:rPr>
              <a:t>Daňdanakan söweşi (1040 ý.): </a:t>
            </a:r>
            <a:endParaRPr lang="ru-RU" dirty="0"/>
          </a:p>
        </p:txBody>
      </p:sp>
      <p:sp>
        <p:nvSpPr>
          <p:cNvPr id="3" name="Объект 2"/>
          <p:cNvSpPr>
            <a:spLocks noGrp="1"/>
          </p:cNvSpPr>
          <p:nvPr>
            <p:ph idx="1"/>
          </p:nvPr>
        </p:nvSpPr>
        <p:spPr>
          <a:xfrm>
            <a:off x="374073" y="1283677"/>
            <a:ext cx="11637817" cy="4893286"/>
          </a:xfrm>
        </p:spPr>
        <p:txBody>
          <a:bodyPr/>
          <a:lstStyle/>
          <a:p>
            <a:pPr marL="685800" indent="-457200" algn="just">
              <a:lnSpc>
                <a:spcPct val="115000"/>
              </a:lnSpc>
              <a:spcAft>
                <a:spcPts val="600"/>
              </a:spcAft>
              <a:buFont typeface="Wingdings" panose="05000000000000000000" pitchFamily="2" charset="2"/>
              <a:buChar char="v"/>
            </a:pPr>
            <a:r>
              <a:rPr lang="tk-TM" dirty="0" smtClean="0">
                <a:solidFill>
                  <a:schemeClr val="bg1"/>
                </a:solidFill>
                <a:ea typeface="TimesNewRomanPSMT"/>
              </a:rPr>
              <a:t>Togrul beg: Gaznalylardan üstün çykylandan soňra, gurultaý geçirilýär we soltan saýlanýar; </a:t>
            </a:r>
          </a:p>
          <a:p>
            <a:pPr marL="685800" indent="-457200" algn="just">
              <a:lnSpc>
                <a:spcPct val="115000"/>
              </a:lnSpc>
              <a:spcAft>
                <a:spcPts val="600"/>
              </a:spcAft>
              <a:buFont typeface="Wingdings" panose="05000000000000000000" pitchFamily="2" charset="2"/>
              <a:buChar char="v"/>
            </a:pPr>
            <a:r>
              <a:rPr lang="tk-TM" dirty="0" smtClean="0">
                <a:solidFill>
                  <a:schemeClr val="bg1"/>
                </a:solidFill>
                <a:ea typeface="TimesNewRomanPSMT"/>
              </a:rPr>
              <a:t>Musa Ýabgu – Mary, Çagry beg – Sarahsa iberilýär; </a:t>
            </a:r>
          </a:p>
          <a:p>
            <a:pPr marL="685800" indent="-457200" algn="just">
              <a:lnSpc>
                <a:spcPct val="115000"/>
              </a:lnSpc>
              <a:spcAft>
                <a:spcPts val="600"/>
              </a:spcAft>
              <a:buFont typeface="Wingdings" panose="05000000000000000000" pitchFamily="2" charset="2"/>
              <a:buChar char="v"/>
            </a:pPr>
            <a:r>
              <a:rPr lang="en-US" dirty="0" smtClean="0">
                <a:solidFill>
                  <a:schemeClr val="bg1"/>
                </a:solidFill>
                <a:ea typeface="TimesNewRomanPSMT"/>
              </a:rPr>
              <a:t>1038</a:t>
            </a:r>
            <a:r>
              <a:rPr lang="tk-TM" dirty="0" smtClean="0">
                <a:solidFill>
                  <a:schemeClr val="bg1"/>
                </a:solidFill>
                <a:ea typeface="TimesNewRomanPSMT"/>
              </a:rPr>
              <a:t> ý.: </a:t>
            </a:r>
            <a:r>
              <a:rPr lang="en-US" dirty="0" err="1" smtClean="0">
                <a:solidFill>
                  <a:schemeClr val="bg1"/>
                </a:solidFill>
                <a:ea typeface="TimesNewRomanPSMT"/>
              </a:rPr>
              <a:t>maý</a:t>
            </a:r>
            <a:r>
              <a:rPr lang="tk-TM" dirty="0" smtClean="0">
                <a:solidFill>
                  <a:schemeClr val="bg1"/>
                </a:solidFill>
                <a:ea typeface="TimesNewRomanPSMT"/>
              </a:rPr>
              <a:t> aýynda</a:t>
            </a:r>
            <a:r>
              <a:rPr lang="en-US" dirty="0" smtClean="0">
                <a:solidFill>
                  <a:schemeClr val="bg1"/>
                </a:solidFill>
                <a:ea typeface="TimesNewRomanPSMT"/>
              </a:rPr>
              <a:t> </a:t>
            </a:r>
            <a:r>
              <a:rPr lang="en-US" dirty="0" err="1">
                <a:solidFill>
                  <a:schemeClr val="bg1"/>
                </a:solidFill>
                <a:ea typeface="TimesNewRomanPSMT"/>
              </a:rPr>
              <a:t>Horasanyň</a:t>
            </a:r>
            <a:r>
              <a:rPr lang="en-US" dirty="0">
                <a:solidFill>
                  <a:schemeClr val="bg1"/>
                </a:solidFill>
                <a:ea typeface="TimesNewRomanPSMT"/>
              </a:rPr>
              <a:t> merkezi </a:t>
            </a:r>
            <a:r>
              <a:rPr lang="en-US" dirty="0" err="1">
                <a:solidFill>
                  <a:schemeClr val="bg1"/>
                </a:solidFill>
                <a:ea typeface="TimesNewRomanPSMT"/>
              </a:rPr>
              <a:t>hasaplanýan</a:t>
            </a:r>
            <a:r>
              <a:rPr lang="en-US" dirty="0">
                <a:solidFill>
                  <a:schemeClr val="bg1"/>
                </a:solidFill>
                <a:ea typeface="TimesNewRomanPS-BoldMT"/>
              </a:rPr>
              <a:t> </a:t>
            </a:r>
            <a:r>
              <a:rPr lang="en-US" dirty="0" err="1">
                <a:solidFill>
                  <a:schemeClr val="bg1"/>
                </a:solidFill>
                <a:ea typeface="TimesNewRomanPSMT"/>
              </a:rPr>
              <a:t>Nişapury</a:t>
            </a:r>
            <a:r>
              <a:rPr lang="en-US" dirty="0">
                <a:solidFill>
                  <a:schemeClr val="bg1"/>
                </a:solidFill>
                <a:ea typeface="TimesNewRomanPSMT"/>
              </a:rPr>
              <a:t> </a:t>
            </a:r>
            <a:r>
              <a:rPr lang="en-US" dirty="0" smtClean="0">
                <a:solidFill>
                  <a:schemeClr val="bg1"/>
                </a:solidFill>
                <a:ea typeface="TimesNewRomanPSMT"/>
              </a:rPr>
              <a:t>eýel</a:t>
            </a:r>
            <a:r>
              <a:rPr lang="tk-TM" dirty="0" smtClean="0">
                <a:solidFill>
                  <a:schemeClr val="bg1"/>
                </a:solidFill>
                <a:ea typeface="TimesNewRomanPSMT"/>
              </a:rPr>
              <a:t>enýär; Ol ýerde-de SOLTAN yglan edilýär;  </a:t>
            </a:r>
          </a:p>
          <a:p>
            <a:pPr marL="685800" indent="-457200" algn="just">
              <a:lnSpc>
                <a:spcPct val="115000"/>
              </a:lnSpc>
              <a:spcAft>
                <a:spcPts val="600"/>
              </a:spcAft>
              <a:buFont typeface="Wingdings" panose="05000000000000000000" pitchFamily="2" charset="2"/>
              <a:buChar char="v"/>
            </a:pPr>
            <a:r>
              <a:rPr lang="tk-TM" dirty="0" smtClean="0">
                <a:solidFill>
                  <a:schemeClr val="bg1"/>
                </a:solidFill>
                <a:ea typeface="TimesNewRomanPSMT"/>
              </a:rPr>
              <a:t>Gaznalylar 50 müňden gowrak goşun ýygnapdyrlar, hat-da hindi söweş pilleri hem taýýarlanypdyr; </a:t>
            </a:r>
          </a:p>
          <a:p>
            <a:pPr marL="0" indent="0">
              <a:buNone/>
            </a:pPr>
            <a:endParaRPr lang="ru-RU" dirty="0"/>
          </a:p>
        </p:txBody>
      </p:sp>
    </p:spTree>
    <p:extLst>
      <p:ext uri="{BB962C8B-B14F-4D97-AF65-F5344CB8AC3E}">
        <p14:creationId xmlns:p14="http://schemas.microsoft.com/office/powerpoint/2010/main" val="709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157307"/>
            <a:ext cx="10515600" cy="660111"/>
          </a:xfrm>
        </p:spPr>
        <p:txBody>
          <a:bodyPr/>
          <a:lstStyle/>
          <a:p>
            <a:pPr algn="ctr"/>
            <a:r>
              <a:rPr lang="tk-TM" sz="3600" b="1" dirty="0">
                <a:solidFill>
                  <a:prstClr val="white"/>
                </a:solidFill>
                <a:effectLst>
                  <a:outerShdw blurRad="38100" dist="38100" dir="2700000" algn="tl">
                    <a:srgbClr val="000000">
                      <a:alpha val="43137"/>
                    </a:srgbClr>
                  </a:outerShdw>
                </a:effectLst>
              </a:rPr>
              <a:t>Daňdanakan söweşi (1040 ý.): </a:t>
            </a:r>
            <a:endParaRPr lang="ru-RU" dirty="0"/>
          </a:p>
        </p:txBody>
      </p:sp>
      <p:sp>
        <p:nvSpPr>
          <p:cNvPr id="3" name="Объект 2"/>
          <p:cNvSpPr>
            <a:spLocks noGrp="1"/>
          </p:cNvSpPr>
          <p:nvPr>
            <p:ph idx="1"/>
          </p:nvPr>
        </p:nvSpPr>
        <p:spPr>
          <a:xfrm>
            <a:off x="235526" y="814242"/>
            <a:ext cx="11804073" cy="5891357"/>
          </a:xfrm>
        </p:spPr>
        <p:txBody>
          <a:bodyPr/>
          <a:lstStyle/>
          <a:p>
            <a:pPr marL="685800" indent="-457200" algn="just">
              <a:lnSpc>
                <a:spcPct val="115000"/>
              </a:lnSpc>
              <a:spcAft>
                <a:spcPts val="600"/>
              </a:spcAft>
              <a:buFont typeface="Wingdings" pitchFamily="2" charset="2"/>
              <a:buChar char="v"/>
            </a:pPr>
            <a:r>
              <a:rPr lang="en-US" dirty="0" err="1">
                <a:solidFill>
                  <a:schemeClr val="bg1"/>
                </a:solidFill>
                <a:ea typeface="TimesNewRomanPSMT"/>
              </a:rPr>
              <a:t>Seljuklar</a:t>
            </a:r>
            <a:r>
              <a:rPr lang="en-US" dirty="0">
                <a:solidFill>
                  <a:schemeClr val="bg1"/>
                </a:solidFill>
                <a:ea typeface="TimesNewRomanPSMT"/>
              </a:rPr>
              <a:t> </a:t>
            </a:r>
            <a:r>
              <a:rPr lang="en-US" dirty="0" err="1">
                <a:solidFill>
                  <a:schemeClr val="bg1"/>
                </a:solidFill>
                <a:ea typeface="TimesNewRomanPSMT"/>
              </a:rPr>
              <a:t>muny</a:t>
            </a:r>
            <a:r>
              <a:rPr lang="en-US" dirty="0">
                <a:solidFill>
                  <a:schemeClr val="bg1"/>
                </a:solidFill>
                <a:ea typeface="TimesNewRomanPSMT"/>
              </a:rPr>
              <a:t> </a:t>
            </a:r>
            <a:r>
              <a:rPr lang="en-US" dirty="0" err="1">
                <a:solidFill>
                  <a:schemeClr val="bg1"/>
                </a:solidFill>
                <a:ea typeface="TimesNewRomanPSMT"/>
              </a:rPr>
              <a:t>aňyp</a:t>
            </a:r>
            <a:r>
              <a:rPr lang="en-US" dirty="0">
                <a:solidFill>
                  <a:schemeClr val="bg1"/>
                </a:solidFill>
                <a:ea typeface="TimesNewRomanPSMT"/>
              </a:rPr>
              <a:t>, </a:t>
            </a:r>
            <a:r>
              <a:rPr lang="en-US" i="1" dirty="0" err="1">
                <a:solidFill>
                  <a:schemeClr val="bg1"/>
                </a:solidFill>
                <a:ea typeface="TimesNewRomanPSMT"/>
              </a:rPr>
              <a:t>maşgalalaryny</a:t>
            </a:r>
            <a:r>
              <a:rPr lang="en-US" i="1" dirty="0">
                <a:solidFill>
                  <a:schemeClr val="bg1"/>
                </a:solidFill>
                <a:ea typeface="TimesNewRomanPSMT"/>
              </a:rPr>
              <a:t>,</a:t>
            </a:r>
            <a:r>
              <a:rPr lang="en-US" dirty="0">
                <a:solidFill>
                  <a:schemeClr val="bg1"/>
                </a:solidFill>
                <a:ea typeface="TimesNewRomanPS-BoldMT"/>
              </a:rPr>
              <a:t> </a:t>
            </a:r>
            <a:r>
              <a:rPr lang="en-US" i="1" dirty="0" err="1">
                <a:solidFill>
                  <a:schemeClr val="bg1"/>
                </a:solidFill>
                <a:ea typeface="TimesNewRomanPSMT"/>
              </a:rPr>
              <a:t>mallaryny</a:t>
            </a:r>
            <a:r>
              <a:rPr lang="en-US" i="1" dirty="0">
                <a:solidFill>
                  <a:schemeClr val="bg1"/>
                </a:solidFill>
                <a:ea typeface="TimesNewRomanPSMT"/>
              </a:rPr>
              <a:t>,</a:t>
            </a:r>
            <a:r>
              <a:rPr lang="en-US" dirty="0">
                <a:solidFill>
                  <a:schemeClr val="bg1"/>
                </a:solidFill>
                <a:ea typeface="TimesNewRomanPSMT"/>
              </a:rPr>
              <a:t> </a:t>
            </a:r>
            <a:r>
              <a:rPr lang="en-US" i="1" dirty="0" err="1">
                <a:solidFill>
                  <a:schemeClr val="bg1"/>
                </a:solidFill>
                <a:ea typeface="TimesNewRomanPSMT"/>
              </a:rPr>
              <a:t>emläklerini</a:t>
            </a:r>
            <a:r>
              <a:rPr lang="en-US" dirty="0">
                <a:solidFill>
                  <a:schemeClr val="bg1"/>
                </a:solidFill>
                <a:ea typeface="TimesNewRomanPSMT"/>
              </a:rPr>
              <a:t> gum </a:t>
            </a:r>
            <a:r>
              <a:rPr lang="en-US" dirty="0" err="1">
                <a:solidFill>
                  <a:schemeClr val="bg1"/>
                </a:solidFill>
                <a:ea typeface="TimesNewRomanPSMT"/>
              </a:rPr>
              <a:t>içine</a:t>
            </a:r>
            <a:r>
              <a:rPr lang="en-US" dirty="0">
                <a:solidFill>
                  <a:schemeClr val="bg1"/>
                </a:solidFill>
                <a:ea typeface="TimesNewRomanPSMT"/>
              </a:rPr>
              <a:t> </a:t>
            </a:r>
            <a:r>
              <a:rPr lang="en-US" dirty="0" err="1">
                <a:solidFill>
                  <a:schemeClr val="bg1"/>
                </a:solidFill>
                <a:ea typeface="TimesNewRomanPSMT"/>
              </a:rPr>
              <a:t>iberipdirler</a:t>
            </a:r>
            <a:r>
              <a:rPr lang="en-US" dirty="0">
                <a:solidFill>
                  <a:schemeClr val="bg1"/>
                </a:solidFill>
                <a:ea typeface="TimesNewRomanPSMT"/>
              </a:rPr>
              <a:t>.</a:t>
            </a:r>
            <a:r>
              <a:rPr lang="en-US" dirty="0">
                <a:solidFill>
                  <a:schemeClr val="bg1"/>
                </a:solidFill>
                <a:ea typeface="TimesNewRomanPS-BoldMT"/>
              </a:rPr>
              <a:t> </a:t>
            </a:r>
            <a:endParaRPr lang="tk-TM" dirty="0" smtClean="0">
              <a:solidFill>
                <a:schemeClr val="bg1"/>
              </a:solidFill>
              <a:ea typeface="TimesNewRomanPS-BoldMT"/>
            </a:endParaRPr>
          </a:p>
          <a:p>
            <a:pPr marL="685800" indent="-457200" algn="just">
              <a:lnSpc>
                <a:spcPct val="115000"/>
              </a:lnSpc>
              <a:spcAft>
                <a:spcPts val="600"/>
              </a:spcAft>
              <a:buFont typeface="Wingdings" pitchFamily="2" charset="2"/>
              <a:buChar char="v"/>
            </a:pPr>
            <a:r>
              <a:rPr lang="en-US" dirty="0" err="1" smtClean="0">
                <a:solidFill>
                  <a:schemeClr val="bg1"/>
                </a:solidFill>
                <a:ea typeface="TimesNewRomanPSMT"/>
              </a:rPr>
              <a:t>Ýol</a:t>
            </a:r>
            <a:r>
              <a:rPr lang="en-US" dirty="0" smtClean="0">
                <a:solidFill>
                  <a:schemeClr val="bg1"/>
                </a:solidFill>
                <a:ea typeface="TimesNewRomanPSMT"/>
              </a:rPr>
              <a:t> </a:t>
            </a:r>
            <a:r>
              <a:rPr lang="en-US" dirty="0" err="1">
                <a:solidFill>
                  <a:schemeClr val="bg1"/>
                </a:solidFill>
                <a:ea typeface="TimesNewRomanPSMT"/>
              </a:rPr>
              <a:t>ugrundaky</a:t>
            </a:r>
            <a:r>
              <a:rPr lang="en-US" dirty="0">
                <a:solidFill>
                  <a:schemeClr val="bg1"/>
                </a:solidFill>
                <a:ea typeface="TimesNewRomanPSMT"/>
              </a:rPr>
              <a:t> </a:t>
            </a:r>
            <a:r>
              <a:rPr lang="en-US" dirty="0" err="1">
                <a:solidFill>
                  <a:schemeClr val="bg1"/>
                </a:solidFill>
                <a:ea typeface="TimesNewRomanPSMT"/>
              </a:rPr>
              <a:t>guýulary</a:t>
            </a:r>
            <a:r>
              <a:rPr lang="en-US" dirty="0">
                <a:solidFill>
                  <a:schemeClr val="bg1"/>
                </a:solidFill>
                <a:ea typeface="TimesNewRomanPSMT"/>
              </a:rPr>
              <a:t> </a:t>
            </a:r>
            <a:r>
              <a:rPr lang="en-US" dirty="0" err="1">
                <a:solidFill>
                  <a:schemeClr val="bg1"/>
                </a:solidFill>
                <a:ea typeface="TimesNewRomanPSMT"/>
              </a:rPr>
              <a:t>bolsa</a:t>
            </a:r>
            <a:r>
              <a:rPr lang="en-US" dirty="0">
                <a:solidFill>
                  <a:schemeClr val="bg1"/>
                </a:solidFill>
                <a:ea typeface="TimesNewRomanPSMT"/>
              </a:rPr>
              <a:t> </a:t>
            </a:r>
            <a:r>
              <a:rPr lang="en-US" dirty="0" err="1">
                <a:solidFill>
                  <a:schemeClr val="bg1"/>
                </a:solidFill>
                <a:ea typeface="TimesNewRomanPSMT"/>
              </a:rPr>
              <a:t>gömüpdirler</a:t>
            </a:r>
            <a:r>
              <a:rPr lang="en-US" dirty="0">
                <a:solidFill>
                  <a:schemeClr val="bg1"/>
                </a:solidFill>
                <a:ea typeface="TimesNewRomanPSMT"/>
              </a:rPr>
              <a:t>. </a:t>
            </a:r>
            <a:r>
              <a:rPr lang="en-US" dirty="0" err="1">
                <a:solidFill>
                  <a:schemeClr val="bg1"/>
                </a:solidFill>
                <a:ea typeface="TimesNewRomanPSMT"/>
              </a:rPr>
              <a:t>Şundan</a:t>
            </a:r>
            <a:r>
              <a:rPr lang="en-US" dirty="0">
                <a:solidFill>
                  <a:schemeClr val="bg1"/>
                </a:solidFill>
                <a:ea typeface="TimesNewRomanPSMT"/>
              </a:rPr>
              <a:t> </a:t>
            </a:r>
            <a:r>
              <a:rPr lang="en-US" dirty="0" err="1">
                <a:solidFill>
                  <a:schemeClr val="bg1"/>
                </a:solidFill>
                <a:ea typeface="TimesNewRomanPSMT"/>
              </a:rPr>
              <a:t>soň</a:t>
            </a:r>
            <a:r>
              <a:rPr lang="en-US" dirty="0">
                <a:solidFill>
                  <a:schemeClr val="bg1"/>
                </a:solidFill>
                <a:ea typeface="TimesNewRomanPSMT"/>
              </a:rPr>
              <a:t> Togrul beg we </a:t>
            </a:r>
            <a:r>
              <a:rPr lang="en-US" dirty="0" err="1">
                <a:solidFill>
                  <a:schemeClr val="bg1"/>
                </a:solidFill>
                <a:ea typeface="TimesNewRomanPSMT"/>
              </a:rPr>
              <a:t>Çagry</a:t>
            </a:r>
            <a:r>
              <a:rPr lang="en-US" dirty="0">
                <a:solidFill>
                  <a:schemeClr val="bg1"/>
                </a:solidFill>
                <a:ea typeface="TimesNewRomanPSMT"/>
              </a:rPr>
              <a:t> beg </a:t>
            </a:r>
            <a:r>
              <a:rPr lang="en-US" dirty="0" err="1">
                <a:solidFill>
                  <a:schemeClr val="bg1"/>
                </a:solidFill>
                <a:ea typeface="TimesNewRomanPSMT"/>
              </a:rPr>
              <a:t>goşunlaryny</a:t>
            </a:r>
            <a:r>
              <a:rPr lang="en-US" dirty="0">
                <a:solidFill>
                  <a:schemeClr val="bg1"/>
                </a:solidFill>
                <a:ea typeface="TimesNewRomanPSMT"/>
              </a:rPr>
              <a:t> </a:t>
            </a:r>
            <a:r>
              <a:rPr lang="en-US" dirty="0" err="1">
                <a:solidFill>
                  <a:schemeClr val="bg1"/>
                </a:solidFill>
                <a:ea typeface="TimesNewRomanPSMT"/>
              </a:rPr>
              <a:t>Abywerde</a:t>
            </a:r>
            <a:r>
              <a:rPr lang="en-US" dirty="0">
                <a:solidFill>
                  <a:schemeClr val="bg1"/>
                </a:solidFill>
                <a:ea typeface="TimesNewRomanPSMT"/>
              </a:rPr>
              <a:t> </a:t>
            </a:r>
            <a:r>
              <a:rPr lang="en-US" dirty="0" err="1">
                <a:solidFill>
                  <a:schemeClr val="bg1"/>
                </a:solidFill>
                <a:ea typeface="TimesNewRomanPSMT"/>
              </a:rPr>
              <a:t>jemläpdirler</a:t>
            </a:r>
            <a:r>
              <a:rPr lang="en-US" dirty="0">
                <a:solidFill>
                  <a:schemeClr val="bg1"/>
                </a:solidFill>
                <a:ea typeface="TimesNewRomanPSMT"/>
              </a:rPr>
              <a:t>. </a:t>
            </a:r>
            <a:r>
              <a:rPr lang="en-US" dirty="0" err="1">
                <a:solidFill>
                  <a:schemeClr val="bg1"/>
                </a:solidFill>
                <a:ea typeface="TimesNewRomanPSMT"/>
              </a:rPr>
              <a:t>Masudyň</a:t>
            </a:r>
            <a:r>
              <a:rPr lang="en-US" dirty="0">
                <a:solidFill>
                  <a:schemeClr val="bg1"/>
                </a:solidFill>
                <a:ea typeface="TimesNewRomanPSMT"/>
              </a:rPr>
              <a:t> </a:t>
            </a:r>
            <a:r>
              <a:rPr lang="en-US" dirty="0" err="1">
                <a:solidFill>
                  <a:schemeClr val="bg1"/>
                </a:solidFill>
                <a:ea typeface="TimesNewRomanPSMT"/>
              </a:rPr>
              <a:t>goşuny</a:t>
            </a:r>
            <a:r>
              <a:rPr lang="en-US" dirty="0">
                <a:solidFill>
                  <a:schemeClr val="bg1"/>
                </a:solidFill>
                <a:ea typeface="TimesNewRomanPSMT"/>
              </a:rPr>
              <a:t> </a:t>
            </a:r>
            <a:r>
              <a:rPr lang="en-US" dirty="0" err="1">
                <a:solidFill>
                  <a:schemeClr val="bg1"/>
                </a:solidFill>
                <a:ea typeface="TimesNewRomanPSMT"/>
              </a:rPr>
              <a:t>bolsa</a:t>
            </a:r>
            <a:r>
              <a:rPr lang="en-US" dirty="0">
                <a:solidFill>
                  <a:schemeClr val="bg1"/>
                </a:solidFill>
                <a:ea typeface="TimesNewRomanPSMT"/>
              </a:rPr>
              <a:t> </a:t>
            </a:r>
            <a:r>
              <a:rPr lang="en-US" dirty="0" err="1" smtClean="0">
                <a:solidFill>
                  <a:schemeClr val="bg1"/>
                </a:solidFill>
                <a:ea typeface="TimesNewRomanPSMT"/>
              </a:rPr>
              <a:t>suwsuz</a:t>
            </a:r>
            <a:r>
              <a:rPr lang="ru-RU" sz="2000" dirty="0" smtClean="0">
                <a:solidFill>
                  <a:schemeClr val="bg1"/>
                </a:solidFill>
                <a:ea typeface="TimesNewRomanPSMT"/>
              </a:rPr>
              <a:t> </a:t>
            </a:r>
            <a:r>
              <a:rPr lang="en-US" dirty="0" err="1">
                <a:solidFill>
                  <a:schemeClr val="bg1"/>
                </a:solidFill>
                <a:ea typeface="TimesNewRomanPSMT"/>
              </a:rPr>
              <a:t>horlanypdyr</a:t>
            </a:r>
            <a:r>
              <a:rPr lang="en-US" dirty="0">
                <a:solidFill>
                  <a:schemeClr val="bg1"/>
                </a:solidFill>
                <a:ea typeface="TimesNewRomanPSMT"/>
              </a:rPr>
              <a:t>.</a:t>
            </a:r>
            <a:endParaRPr lang="tk-TM" dirty="0">
              <a:solidFill>
                <a:schemeClr val="bg1"/>
              </a:solidFill>
              <a:ea typeface="TimesNewRomanPSMT"/>
            </a:endParaRPr>
          </a:p>
          <a:p>
            <a:pPr marL="685800" indent="-457200" algn="just">
              <a:lnSpc>
                <a:spcPct val="115000"/>
              </a:lnSpc>
              <a:spcAft>
                <a:spcPts val="600"/>
              </a:spcAft>
              <a:buFont typeface="Wingdings" pitchFamily="2" charset="2"/>
              <a:buChar char="v"/>
            </a:pPr>
            <a:r>
              <a:rPr lang="en-US" dirty="0" err="1">
                <a:solidFill>
                  <a:schemeClr val="bg1"/>
                </a:solidFill>
                <a:ea typeface="TimesNewRomanPSMT"/>
              </a:rPr>
              <a:t>Seljuklar</a:t>
            </a:r>
            <a:r>
              <a:rPr lang="en-US" dirty="0">
                <a:solidFill>
                  <a:schemeClr val="bg1"/>
                </a:solidFill>
                <a:ea typeface="TimesNewRomanPSMT"/>
              </a:rPr>
              <a:t> </a:t>
            </a:r>
            <a:r>
              <a:rPr lang="en-US" dirty="0" err="1">
                <a:solidFill>
                  <a:schemeClr val="bg1"/>
                </a:solidFill>
                <a:ea typeface="TimesNewRomanPSMT"/>
              </a:rPr>
              <a:t>bilen</a:t>
            </a:r>
            <a:r>
              <a:rPr lang="en-US" dirty="0">
                <a:solidFill>
                  <a:schemeClr val="bg1"/>
                </a:solidFill>
                <a:ea typeface="TimesNewRomanPSMT"/>
              </a:rPr>
              <a:t> </a:t>
            </a:r>
            <a:r>
              <a:rPr lang="en-US" dirty="0" err="1">
                <a:solidFill>
                  <a:schemeClr val="bg1"/>
                </a:solidFill>
                <a:ea typeface="TimesNewRomanPSMT"/>
              </a:rPr>
              <a:t>Gaznalylaryň</a:t>
            </a:r>
            <a:r>
              <a:rPr lang="en-US" dirty="0">
                <a:solidFill>
                  <a:schemeClr val="bg1"/>
                </a:solidFill>
                <a:ea typeface="TimesNewRomanPSMT"/>
              </a:rPr>
              <a:t> </a:t>
            </a:r>
            <a:r>
              <a:rPr lang="en-US" dirty="0" err="1">
                <a:solidFill>
                  <a:schemeClr val="bg1"/>
                </a:solidFill>
                <a:ea typeface="TimesNewRomanPSMT"/>
              </a:rPr>
              <a:t>arasyndaky</a:t>
            </a:r>
            <a:r>
              <a:rPr lang="en-US" dirty="0">
                <a:solidFill>
                  <a:schemeClr val="bg1"/>
                </a:solidFill>
                <a:ea typeface="TimesNewRomanPSMT"/>
              </a:rPr>
              <a:t> </a:t>
            </a:r>
            <a:r>
              <a:rPr lang="en-US" dirty="0" err="1">
                <a:solidFill>
                  <a:schemeClr val="bg1"/>
                </a:solidFill>
                <a:ea typeface="TimesNewRomanPSMT"/>
              </a:rPr>
              <a:t>aýgytlaýjy</a:t>
            </a:r>
            <a:r>
              <a:rPr lang="en-US" dirty="0">
                <a:solidFill>
                  <a:schemeClr val="bg1"/>
                </a:solidFill>
                <a:ea typeface="TimesNewRomanPSMT"/>
              </a:rPr>
              <a:t> </a:t>
            </a:r>
            <a:r>
              <a:rPr lang="en-US" dirty="0" err="1">
                <a:solidFill>
                  <a:schemeClr val="bg1"/>
                </a:solidFill>
                <a:ea typeface="TimesNewRomanPSMT"/>
              </a:rPr>
              <a:t>söweş</a:t>
            </a:r>
            <a:r>
              <a:rPr lang="en-US" dirty="0">
                <a:solidFill>
                  <a:schemeClr val="bg1"/>
                </a:solidFill>
                <a:ea typeface="TimesNewRomanPSMT"/>
              </a:rPr>
              <a:t> </a:t>
            </a:r>
            <a:r>
              <a:rPr lang="en-US" b="1" i="1" dirty="0">
                <a:solidFill>
                  <a:schemeClr val="bg1"/>
                </a:solidFill>
                <a:ea typeface="TimesNewRomanPSMT"/>
              </a:rPr>
              <a:t>1040-njy </a:t>
            </a:r>
            <a:r>
              <a:rPr lang="en-US" b="1" i="1" dirty="0" err="1">
                <a:solidFill>
                  <a:schemeClr val="bg1"/>
                </a:solidFill>
                <a:ea typeface="TimesNewRomanPSMT"/>
              </a:rPr>
              <a:t>ýylyň</a:t>
            </a:r>
            <a:r>
              <a:rPr lang="en-US" b="1" i="1" dirty="0">
                <a:solidFill>
                  <a:schemeClr val="bg1"/>
                </a:solidFill>
                <a:ea typeface="TimesNewRomanPSMT"/>
              </a:rPr>
              <a:t> 23-nji </a:t>
            </a:r>
            <a:r>
              <a:rPr lang="en-US" b="1" i="1" dirty="0" err="1">
                <a:solidFill>
                  <a:schemeClr val="bg1"/>
                </a:solidFill>
                <a:ea typeface="TimesNewRomanPSMT"/>
              </a:rPr>
              <a:t>maýynda</a:t>
            </a:r>
            <a:r>
              <a:rPr lang="en-US" dirty="0">
                <a:solidFill>
                  <a:schemeClr val="bg1"/>
                </a:solidFill>
                <a:ea typeface="TimesNewRomanPSMT"/>
              </a:rPr>
              <a:t> Marynyň golaýyndaky Daňdanakan </a:t>
            </a:r>
            <a:r>
              <a:rPr lang="en-US" dirty="0" err="1">
                <a:solidFill>
                  <a:schemeClr val="bg1"/>
                </a:solidFill>
                <a:ea typeface="TimesNewRomanPSMT"/>
              </a:rPr>
              <a:t>galasynyň</a:t>
            </a:r>
            <a:r>
              <a:rPr lang="en-US" dirty="0">
                <a:solidFill>
                  <a:schemeClr val="bg1"/>
                </a:solidFill>
                <a:ea typeface="TimesNewRomanPSMT"/>
              </a:rPr>
              <a:t> </a:t>
            </a:r>
            <a:r>
              <a:rPr lang="en-US" dirty="0" err="1">
                <a:solidFill>
                  <a:schemeClr val="bg1"/>
                </a:solidFill>
                <a:ea typeface="TimesNewRomanPSMT"/>
              </a:rPr>
              <a:t>ýanynda</a:t>
            </a:r>
            <a:r>
              <a:rPr lang="en-US" dirty="0">
                <a:solidFill>
                  <a:schemeClr val="bg1"/>
                </a:solidFill>
                <a:ea typeface="TimesNewRomanPSMT"/>
              </a:rPr>
              <a:t> </a:t>
            </a:r>
            <a:r>
              <a:rPr lang="en-US" dirty="0" err="1">
                <a:solidFill>
                  <a:schemeClr val="bg1"/>
                </a:solidFill>
                <a:ea typeface="TimesNewRomanPSMT"/>
              </a:rPr>
              <a:t>bolupdyr</a:t>
            </a:r>
            <a:r>
              <a:rPr lang="en-US" dirty="0">
                <a:solidFill>
                  <a:schemeClr val="bg1"/>
                </a:solidFill>
                <a:ea typeface="TimesNewRomanPSMT"/>
              </a:rPr>
              <a:t>. </a:t>
            </a:r>
            <a:r>
              <a:rPr lang="en-US" dirty="0" err="1">
                <a:solidFill>
                  <a:schemeClr val="bg1"/>
                </a:solidFill>
                <a:ea typeface="TimesNewRomanPSMT"/>
              </a:rPr>
              <a:t>Seljuklaryň</a:t>
            </a:r>
            <a:r>
              <a:rPr lang="en-US" dirty="0">
                <a:solidFill>
                  <a:schemeClr val="bg1"/>
                </a:solidFill>
                <a:ea typeface="TimesNewRomanPSMT"/>
              </a:rPr>
              <a:t> </a:t>
            </a:r>
            <a:r>
              <a:rPr lang="en-US" dirty="0" err="1">
                <a:solidFill>
                  <a:schemeClr val="bg1"/>
                </a:solidFill>
                <a:ea typeface="TimesNewRomanPSMT"/>
              </a:rPr>
              <a:t>sowut</a:t>
            </a:r>
            <a:r>
              <a:rPr lang="en-US" dirty="0">
                <a:solidFill>
                  <a:schemeClr val="bg1"/>
                </a:solidFill>
                <a:ea typeface="TimesNewRomanPSMT"/>
              </a:rPr>
              <a:t> </a:t>
            </a:r>
            <a:r>
              <a:rPr lang="en-US" dirty="0" err="1">
                <a:solidFill>
                  <a:schemeClr val="bg1"/>
                </a:solidFill>
                <a:ea typeface="TimesNewRomanPSMT"/>
              </a:rPr>
              <a:t>geýnen</a:t>
            </a:r>
            <a:r>
              <a:rPr lang="en-US" dirty="0">
                <a:solidFill>
                  <a:schemeClr val="bg1"/>
                </a:solidFill>
                <a:ea typeface="TimesNewRomanPSMT"/>
              </a:rPr>
              <a:t> 16 </a:t>
            </a:r>
            <a:r>
              <a:rPr lang="en-US" dirty="0" err="1">
                <a:solidFill>
                  <a:schemeClr val="bg1"/>
                </a:solidFill>
                <a:ea typeface="TimesNewRomanPSMT"/>
              </a:rPr>
              <a:t>müň</a:t>
            </a:r>
            <a:r>
              <a:rPr lang="en-US" dirty="0">
                <a:solidFill>
                  <a:schemeClr val="bg1"/>
                </a:solidFill>
                <a:ea typeface="TimesNewRomanPSMT"/>
              </a:rPr>
              <a:t> </a:t>
            </a:r>
            <a:r>
              <a:rPr lang="en-US" dirty="0" err="1">
                <a:solidFill>
                  <a:schemeClr val="bg1"/>
                </a:solidFill>
                <a:ea typeface="TimesNewRomanPSMT"/>
              </a:rPr>
              <a:t>atly</a:t>
            </a:r>
            <a:r>
              <a:rPr lang="en-US" dirty="0">
                <a:solidFill>
                  <a:schemeClr val="bg1"/>
                </a:solidFill>
                <a:ea typeface="TimesNewRomanPSMT"/>
              </a:rPr>
              <a:t> </a:t>
            </a:r>
            <a:r>
              <a:rPr lang="en-US" dirty="0" err="1">
                <a:solidFill>
                  <a:schemeClr val="bg1"/>
                </a:solidFill>
                <a:ea typeface="TimesNewRomanPSMT"/>
              </a:rPr>
              <a:t>goşuny</a:t>
            </a:r>
            <a:r>
              <a:rPr lang="en-US" dirty="0">
                <a:solidFill>
                  <a:schemeClr val="bg1"/>
                </a:solidFill>
                <a:ea typeface="TimesNewRomanPSMT"/>
              </a:rPr>
              <a:t> </a:t>
            </a:r>
            <a:r>
              <a:rPr lang="en-US" dirty="0" err="1">
                <a:solidFill>
                  <a:schemeClr val="bg1"/>
                </a:solidFill>
                <a:ea typeface="TimesNewRomanPSMT"/>
              </a:rPr>
              <a:t>gaznalylaryň</a:t>
            </a:r>
            <a:r>
              <a:rPr lang="en-US" dirty="0">
                <a:solidFill>
                  <a:schemeClr val="bg1"/>
                </a:solidFill>
                <a:ea typeface="TimesNewRomanPSMT"/>
              </a:rPr>
              <a:t> </a:t>
            </a:r>
            <a:r>
              <a:rPr lang="en-US" dirty="0" err="1">
                <a:solidFill>
                  <a:schemeClr val="bg1"/>
                </a:solidFill>
                <a:ea typeface="TimesNewRomanPSMT"/>
              </a:rPr>
              <a:t>üç</a:t>
            </a:r>
            <a:r>
              <a:rPr lang="en-US" dirty="0">
                <a:solidFill>
                  <a:schemeClr val="bg1"/>
                </a:solidFill>
                <a:ea typeface="TimesNewRomanPSMT"/>
              </a:rPr>
              <a:t> </a:t>
            </a:r>
            <a:r>
              <a:rPr lang="en-US" dirty="0" err="1">
                <a:solidFill>
                  <a:schemeClr val="bg1"/>
                </a:solidFill>
                <a:ea typeface="TimesNewRomanPSMT"/>
              </a:rPr>
              <a:t>esse</a:t>
            </a:r>
            <a:r>
              <a:rPr lang="en-US" dirty="0">
                <a:solidFill>
                  <a:schemeClr val="bg1"/>
                </a:solidFill>
                <a:ea typeface="TimesNewRomanPSMT"/>
              </a:rPr>
              <a:t> </a:t>
            </a:r>
            <a:r>
              <a:rPr lang="en-US" dirty="0" err="1">
                <a:solidFill>
                  <a:schemeClr val="bg1"/>
                </a:solidFill>
                <a:ea typeface="TimesNewRomanPSMT"/>
              </a:rPr>
              <a:t>köp</a:t>
            </a:r>
            <a:r>
              <a:rPr lang="en-US" dirty="0">
                <a:solidFill>
                  <a:schemeClr val="bg1"/>
                </a:solidFill>
                <a:ea typeface="TimesNewRomanPSMT"/>
              </a:rPr>
              <a:t> </a:t>
            </a:r>
            <a:r>
              <a:rPr lang="en-US" dirty="0" err="1">
                <a:solidFill>
                  <a:schemeClr val="bg1"/>
                </a:solidFill>
                <a:ea typeface="TimesNewRomanPSMT"/>
              </a:rPr>
              <a:t>ýygnyny</a:t>
            </a:r>
            <a:r>
              <a:rPr lang="en-US" dirty="0">
                <a:solidFill>
                  <a:schemeClr val="bg1"/>
                </a:solidFill>
                <a:ea typeface="TimesNewRomanPSMT"/>
              </a:rPr>
              <a:t> </a:t>
            </a:r>
            <a:r>
              <a:rPr lang="en-US" dirty="0" err="1">
                <a:solidFill>
                  <a:schemeClr val="bg1"/>
                </a:solidFill>
                <a:ea typeface="TimesNewRomanPSMT"/>
              </a:rPr>
              <a:t>derbi-dagyn</a:t>
            </a:r>
            <a:r>
              <a:rPr lang="en-US" dirty="0">
                <a:solidFill>
                  <a:schemeClr val="bg1"/>
                </a:solidFill>
                <a:ea typeface="TimesNewRomanPSMT"/>
              </a:rPr>
              <a:t> </a:t>
            </a:r>
            <a:r>
              <a:rPr lang="en-US" dirty="0" err="1">
                <a:solidFill>
                  <a:schemeClr val="bg1"/>
                </a:solidFill>
                <a:ea typeface="TimesNewRomanPSMT"/>
              </a:rPr>
              <a:t>edýärler</a:t>
            </a:r>
            <a:r>
              <a:rPr lang="en-US" dirty="0">
                <a:solidFill>
                  <a:schemeClr val="bg1"/>
                </a:solidFill>
                <a:ea typeface="TimesNewRomanPSMT"/>
              </a:rPr>
              <a:t>. Soltan </a:t>
            </a:r>
            <a:r>
              <a:rPr lang="en-US" dirty="0" err="1">
                <a:solidFill>
                  <a:schemeClr val="bg1"/>
                </a:solidFill>
                <a:ea typeface="TimesNewRomanPSMT"/>
              </a:rPr>
              <a:t>Masut</a:t>
            </a:r>
            <a:r>
              <a:rPr lang="en-US" dirty="0">
                <a:solidFill>
                  <a:schemeClr val="bg1"/>
                </a:solidFill>
                <a:ea typeface="TimesNewRomanPSMT"/>
              </a:rPr>
              <a:t> </a:t>
            </a:r>
            <a:r>
              <a:rPr lang="en-US" dirty="0" err="1">
                <a:solidFill>
                  <a:schemeClr val="bg1"/>
                </a:solidFill>
                <a:ea typeface="TimesNewRomanPSMT"/>
              </a:rPr>
              <a:t>öz</a:t>
            </a:r>
            <a:r>
              <a:rPr lang="en-US" dirty="0">
                <a:solidFill>
                  <a:schemeClr val="bg1"/>
                </a:solidFill>
                <a:ea typeface="TimesNewRomanPSMT"/>
              </a:rPr>
              <a:t> </a:t>
            </a:r>
            <a:r>
              <a:rPr lang="en-US" dirty="0" err="1">
                <a:solidFill>
                  <a:schemeClr val="bg1"/>
                </a:solidFill>
                <a:ea typeface="TimesNewRomanPSMT"/>
              </a:rPr>
              <a:t>ýurduna</a:t>
            </a:r>
            <a:r>
              <a:rPr lang="en-US" dirty="0">
                <a:solidFill>
                  <a:schemeClr val="bg1"/>
                </a:solidFill>
                <a:ea typeface="TimesNewRomanPSMT"/>
              </a:rPr>
              <a:t> </a:t>
            </a:r>
            <a:r>
              <a:rPr lang="en-US" dirty="0" err="1">
                <a:solidFill>
                  <a:schemeClr val="bg1"/>
                </a:solidFill>
                <a:ea typeface="TimesNewRomanPSMT"/>
              </a:rPr>
              <a:t>gaçyp</a:t>
            </a:r>
            <a:r>
              <a:rPr lang="en-US" dirty="0">
                <a:solidFill>
                  <a:schemeClr val="bg1"/>
                </a:solidFill>
                <a:ea typeface="TimesNewRomanPSMT"/>
              </a:rPr>
              <a:t> </a:t>
            </a:r>
            <a:r>
              <a:rPr lang="en-US" dirty="0" err="1">
                <a:solidFill>
                  <a:schemeClr val="bg1"/>
                </a:solidFill>
                <a:ea typeface="TimesNewRomanPSMT"/>
              </a:rPr>
              <a:t>gidýär</a:t>
            </a:r>
            <a:r>
              <a:rPr lang="en-US" dirty="0">
                <a:solidFill>
                  <a:schemeClr val="bg1"/>
                </a:solidFill>
                <a:ea typeface="TimesNewRomanPSMT"/>
              </a:rPr>
              <a:t>. </a:t>
            </a:r>
            <a:r>
              <a:rPr lang="en-US" dirty="0" err="1">
                <a:solidFill>
                  <a:schemeClr val="bg1"/>
                </a:solidFill>
                <a:ea typeface="TimesNewRomanPSMT"/>
              </a:rPr>
              <a:t>Seljuklar</a:t>
            </a:r>
            <a:r>
              <a:rPr lang="en-US" dirty="0">
                <a:solidFill>
                  <a:schemeClr val="bg1"/>
                </a:solidFill>
                <a:ea typeface="TimesNewRomanPSMT"/>
              </a:rPr>
              <a:t> </a:t>
            </a:r>
            <a:r>
              <a:rPr lang="en-US" dirty="0" err="1">
                <a:solidFill>
                  <a:schemeClr val="bg1"/>
                </a:solidFill>
                <a:ea typeface="TimesNewRomanPSMT"/>
              </a:rPr>
              <a:t>söweş</a:t>
            </a:r>
            <a:r>
              <a:rPr lang="en-US" dirty="0">
                <a:solidFill>
                  <a:schemeClr val="bg1"/>
                </a:solidFill>
                <a:ea typeface="TimesNewRomanPSMT"/>
              </a:rPr>
              <a:t> </a:t>
            </a:r>
            <a:r>
              <a:rPr lang="en-US" dirty="0" err="1">
                <a:solidFill>
                  <a:schemeClr val="bg1"/>
                </a:solidFill>
                <a:ea typeface="TimesNewRomanPSMT"/>
              </a:rPr>
              <a:t>bolan</a:t>
            </a:r>
            <a:r>
              <a:rPr lang="en-US" dirty="0">
                <a:solidFill>
                  <a:schemeClr val="bg1"/>
                </a:solidFill>
                <a:ea typeface="TimesNewRomanPSMT"/>
              </a:rPr>
              <a:t> </a:t>
            </a:r>
            <a:r>
              <a:rPr lang="en-US" dirty="0" err="1">
                <a:solidFill>
                  <a:schemeClr val="bg1"/>
                </a:solidFill>
                <a:ea typeface="TimesNewRomanPSMT"/>
              </a:rPr>
              <a:t>ýerde</a:t>
            </a:r>
            <a:r>
              <a:rPr lang="en-US" dirty="0">
                <a:solidFill>
                  <a:schemeClr val="bg1"/>
                </a:solidFill>
                <a:ea typeface="TimesNewRomanPSMT"/>
              </a:rPr>
              <a:t> </a:t>
            </a:r>
            <a:r>
              <a:rPr lang="en-US" dirty="0" err="1">
                <a:solidFill>
                  <a:schemeClr val="bg1"/>
                </a:solidFill>
                <a:ea typeface="TimesNewRomanPSMT"/>
              </a:rPr>
              <a:t>çadyr</a:t>
            </a:r>
            <a:r>
              <a:rPr lang="en-US" dirty="0">
                <a:solidFill>
                  <a:schemeClr val="bg1"/>
                </a:solidFill>
                <a:ea typeface="TimesNewRomanPSMT"/>
              </a:rPr>
              <a:t> </a:t>
            </a:r>
            <a:r>
              <a:rPr lang="en-US" dirty="0" err="1">
                <a:solidFill>
                  <a:schemeClr val="bg1"/>
                </a:solidFill>
                <a:ea typeface="TimesNewRomanPSMT"/>
              </a:rPr>
              <a:t>dikip</a:t>
            </a:r>
            <a:r>
              <a:rPr lang="en-US" dirty="0">
                <a:solidFill>
                  <a:schemeClr val="bg1"/>
                </a:solidFill>
                <a:ea typeface="TimesNewRomanPSMT"/>
              </a:rPr>
              <a:t>, </a:t>
            </a:r>
            <a:r>
              <a:rPr lang="en-US" dirty="0" err="1">
                <a:solidFill>
                  <a:schemeClr val="bg1"/>
                </a:solidFill>
                <a:ea typeface="TimesNewRomanPSMT"/>
              </a:rPr>
              <a:t>tagt</a:t>
            </a:r>
            <a:r>
              <a:rPr lang="en-US" dirty="0">
                <a:solidFill>
                  <a:schemeClr val="bg1"/>
                </a:solidFill>
                <a:ea typeface="TimesNewRomanPSMT"/>
              </a:rPr>
              <a:t> </a:t>
            </a:r>
            <a:r>
              <a:rPr lang="en-US" dirty="0" err="1">
                <a:solidFill>
                  <a:schemeClr val="bg1"/>
                </a:solidFill>
                <a:ea typeface="TimesNewRomanPSMT"/>
              </a:rPr>
              <a:t>bina</a:t>
            </a:r>
            <a:r>
              <a:rPr lang="en-US" dirty="0">
                <a:solidFill>
                  <a:schemeClr val="bg1"/>
                </a:solidFill>
                <a:ea typeface="TimesNewRomanPSMT"/>
              </a:rPr>
              <a:t> </a:t>
            </a:r>
            <a:r>
              <a:rPr lang="en-US" dirty="0" err="1">
                <a:solidFill>
                  <a:schemeClr val="bg1"/>
                </a:solidFill>
                <a:ea typeface="TimesNewRomanPSMT"/>
              </a:rPr>
              <a:t>edýärler</a:t>
            </a:r>
            <a:r>
              <a:rPr lang="en-US" dirty="0">
                <a:solidFill>
                  <a:schemeClr val="bg1"/>
                </a:solidFill>
                <a:ea typeface="TimesNewRomanPSMT"/>
              </a:rPr>
              <a:t>.</a:t>
            </a:r>
            <a:endParaRPr lang="ru-RU" dirty="0">
              <a:solidFill>
                <a:schemeClr val="bg1"/>
              </a:solidFill>
              <a:ea typeface="TimesNewRomanPSMT"/>
            </a:endParaRPr>
          </a:p>
          <a:p>
            <a:pPr marL="685800" indent="-457200" algn="just">
              <a:lnSpc>
                <a:spcPct val="115000"/>
              </a:lnSpc>
              <a:spcAft>
                <a:spcPts val="600"/>
              </a:spcAft>
              <a:buFont typeface="Wingdings" pitchFamily="2" charset="2"/>
              <a:buChar char="v"/>
            </a:pPr>
            <a:endParaRPr lang="ru-RU" sz="2000" dirty="0">
              <a:solidFill>
                <a:schemeClr val="bg1"/>
              </a:solidFill>
              <a:ea typeface="Calibri"/>
            </a:endParaRPr>
          </a:p>
          <a:p>
            <a:endParaRPr lang="ru-RU" dirty="0"/>
          </a:p>
        </p:txBody>
      </p:sp>
    </p:spTree>
    <p:extLst>
      <p:ext uri="{BB962C8B-B14F-4D97-AF65-F5344CB8AC3E}">
        <p14:creationId xmlns:p14="http://schemas.microsoft.com/office/powerpoint/2010/main" val="116618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365126"/>
            <a:ext cx="10515600" cy="715530"/>
          </a:xfrm>
        </p:spPr>
        <p:txBody>
          <a:bodyPr/>
          <a:lstStyle/>
          <a:p>
            <a:endParaRPr lang="ru-RU" dirty="0"/>
          </a:p>
        </p:txBody>
      </p:sp>
      <p:sp>
        <p:nvSpPr>
          <p:cNvPr id="3" name="Объект 2"/>
          <p:cNvSpPr>
            <a:spLocks noGrp="1"/>
          </p:cNvSpPr>
          <p:nvPr>
            <p:ph idx="1"/>
          </p:nvPr>
        </p:nvSpPr>
        <p:spPr>
          <a:xfrm>
            <a:off x="360219" y="1316182"/>
            <a:ext cx="11526982" cy="5153891"/>
          </a:xfrm>
        </p:spPr>
        <p:txBody>
          <a:bodyPr>
            <a:normAutofit lnSpcReduction="10000"/>
          </a:bodyPr>
          <a:lstStyle/>
          <a:p>
            <a:pPr algn="just">
              <a:buFont typeface="Wingdings" pitchFamily="2" charset="2"/>
              <a:buChar char="v"/>
            </a:pPr>
            <a:r>
              <a:rPr lang="tk-TM" sz="3200" dirty="0" smtClean="0">
                <a:solidFill>
                  <a:schemeClr val="bg1"/>
                </a:solidFill>
              </a:rPr>
              <a:t> 1043 </a:t>
            </a:r>
            <a:r>
              <a:rPr lang="tk-TM" sz="3200" dirty="0">
                <a:solidFill>
                  <a:schemeClr val="bg1"/>
                </a:solidFill>
              </a:rPr>
              <a:t>ý.: </a:t>
            </a:r>
            <a:r>
              <a:rPr lang="en-US" sz="3200" dirty="0">
                <a:solidFill>
                  <a:schemeClr val="bg1"/>
                </a:solidFill>
              </a:rPr>
              <a:t>Horezm seljuk </a:t>
            </a:r>
            <a:r>
              <a:rPr lang="en-US" sz="3200" dirty="0" err="1">
                <a:solidFill>
                  <a:schemeClr val="bg1"/>
                </a:solidFill>
              </a:rPr>
              <a:t>döwletine</a:t>
            </a:r>
            <a:r>
              <a:rPr lang="en-US" sz="3200" dirty="0">
                <a:solidFill>
                  <a:schemeClr val="bg1"/>
                </a:solidFill>
              </a:rPr>
              <a:t> </a:t>
            </a:r>
            <a:r>
              <a:rPr lang="tk-TM" sz="3200" dirty="0">
                <a:solidFill>
                  <a:schemeClr val="bg1"/>
                </a:solidFill>
              </a:rPr>
              <a:t>tabyn edilýär; </a:t>
            </a:r>
            <a:endParaRPr lang="tk-TM" sz="3200" dirty="0" smtClean="0">
              <a:solidFill>
                <a:schemeClr val="bg1"/>
              </a:solidFill>
            </a:endParaRPr>
          </a:p>
          <a:p>
            <a:pPr algn="just">
              <a:buFont typeface="Wingdings" pitchFamily="2" charset="2"/>
              <a:buChar char="v"/>
            </a:pPr>
            <a:r>
              <a:rPr lang="tk-TM" sz="3200" dirty="0" smtClean="0">
                <a:solidFill>
                  <a:schemeClr val="bg1"/>
                </a:solidFill>
              </a:rPr>
              <a:t> 1043 </a:t>
            </a:r>
            <a:r>
              <a:rPr lang="tk-TM" sz="3200" dirty="0">
                <a:solidFill>
                  <a:schemeClr val="bg1"/>
                </a:solidFill>
              </a:rPr>
              <a:t>ý</a:t>
            </a:r>
            <a:r>
              <a:rPr lang="tk-TM" sz="3200" dirty="0" smtClean="0">
                <a:solidFill>
                  <a:schemeClr val="bg1"/>
                </a:solidFill>
              </a:rPr>
              <a:t>.: Togrul beg Reý şäherini öz ýurdunyň paýtagty diýip yglan edýär; </a:t>
            </a:r>
          </a:p>
          <a:p>
            <a:pPr algn="just">
              <a:buFont typeface="Wingdings" pitchFamily="2" charset="2"/>
              <a:buChar char="v"/>
            </a:pPr>
            <a:r>
              <a:rPr lang="tk-TM" sz="3200" dirty="0">
                <a:solidFill>
                  <a:schemeClr val="bg1"/>
                </a:solidFill>
              </a:rPr>
              <a:t>1050 ý.: </a:t>
            </a:r>
            <a:r>
              <a:rPr lang="en-US" sz="3200" dirty="0">
                <a:solidFill>
                  <a:schemeClr val="bg1"/>
                </a:solidFill>
              </a:rPr>
              <a:t>Togrul beg </a:t>
            </a:r>
            <a:r>
              <a:rPr lang="en-US" sz="3200" dirty="0" smtClean="0">
                <a:solidFill>
                  <a:schemeClr val="bg1"/>
                </a:solidFill>
              </a:rPr>
              <a:t>döwletiniň </a:t>
            </a:r>
            <a:r>
              <a:rPr lang="en-US" sz="3200" dirty="0">
                <a:solidFill>
                  <a:schemeClr val="bg1"/>
                </a:solidFill>
              </a:rPr>
              <a:t>merkezi </a:t>
            </a:r>
            <a:r>
              <a:rPr lang="en-US" sz="3200" dirty="0" err="1">
                <a:solidFill>
                  <a:schemeClr val="bg1"/>
                </a:solidFill>
              </a:rPr>
              <a:t>şäherini</a:t>
            </a:r>
            <a:r>
              <a:rPr lang="en-US" sz="3200" dirty="0">
                <a:solidFill>
                  <a:schemeClr val="bg1"/>
                </a:solidFill>
              </a:rPr>
              <a:t> Reýden </a:t>
            </a:r>
            <a:r>
              <a:rPr lang="en-US" sz="3200" dirty="0" err="1">
                <a:solidFill>
                  <a:schemeClr val="bg1"/>
                </a:solidFill>
              </a:rPr>
              <a:t>Yspyhana</a:t>
            </a:r>
            <a:r>
              <a:rPr lang="en-US" sz="3200" dirty="0">
                <a:solidFill>
                  <a:schemeClr val="bg1"/>
                </a:solidFill>
              </a:rPr>
              <a:t> </a:t>
            </a:r>
            <a:r>
              <a:rPr lang="en-US" sz="3200" dirty="0" smtClean="0">
                <a:solidFill>
                  <a:schemeClr val="bg1"/>
                </a:solidFill>
              </a:rPr>
              <a:t>geçiripdir</a:t>
            </a:r>
            <a:r>
              <a:rPr lang="tk-TM" sz="3200" dirty="0" smtClean="0">
                <a:solidFill>
                  <a:schemeClr val="bg1"/>
                </a:solidFill>
              </a:rPr>
              <a:t>; </a:t>
            </a:r>
          </a:p>
          <a:p>
            <a:pPr algn="just">
              <a:buFont typeface="Wingdings" pitchFamily="2" charset="2"/>
              <a:buChar char="v"/>
            </a:pPr>
            <a:r>
              <a:rPr lang="tk-TM" sz="3200" dirty="0" smtClean="0">
                <a:solidFill>
                  <a:schemeClr val="bg1"/>
                </a:solidFill>
              </a:rPr>
              <a:t>1055 ý.: Seljuklylar uly goşun bilen Bagdada girýär; </a:t>
            </a:r>
          </a:p>
          <a:p>
            <a:pPr algn="just">
              <a:buFont typeface="Wingdings" pitchFamily="2" charset="2"/>
              <a:buChar char="v"/>
            </a:pPr>
            <a:r>
              <a:rPr lang="tk-TM" sz="3200" dirty="0" smtClean="0">
                <a:solidFill>
                  <a:schemeClr val="bg1"/>
                </a:solidFill>
              </a:rPr>
              <a:t>Halyf Togrul </a:t>
            </a:r>
            <a:r>
              <a:rPr lang="tk-TM" sz="3200" dirty="0">
                <a:solidFill>
                  <a:schemeClr val="bg1"/>
                </a:solidFill>
              </a:rPr>
              <a:t>bege: </a:t>
            </a:r>
            <a:r>
              <a:rPr lang="en-US" sz="3200" dirty="0" err="1">
                <a:solidFill>
                  <a:schemeClr val="bg1"/>
                </a:solidFill>
              </a:rPr>
              <a:t>şol</a:t>
            </a:r>
            <a:r>
              <a:rPr lang="en-US" sz="3200" dirty="0">
                <a:solidFill>
                  <a:schemeClr val="bg1"/>
                </a:solidFill>
              </a:rPr>
              <a:t> </a:t>
            </a:r>
            <a:r>
              <a:rPr lang="en-US" sz="3200" dirty="0" err="1">
                <a:solidFill>
                  <a:schemeClr val="bg1"/>
                </a:solidFill>
              </a:rPr>
              <a:t>wagta</a:t>
            </a:r>
            <a:r>
              <a:rPr lang="en-US" sz="3200" dirty="0">
                <a:solidFill>
                  <a:schemeClr val="bg1"/>
                </a:solidFill>
              </a:rPr>
              <a:t> </a:t>
            </a:r>
            <a:r>
              <a:rPr lang="en-US" sz="3200" dirty="0" err="1">
                <a:solidFill>
                  <a:schemeClr val="bg1"/>
                </a:solidFill>
              </a:rPr>
              <a:t>çenli</a:t>
            </a:r>
            <a:r>
              <a:rPr lang="en-US" sz="3200" dirty="0">
                <a:solidFill>
                  <a:schemeClr val="bg1"/>
                </a:solidFill>
              </a:rPr>
              <a:t> </a:t>
            </a:r>
            <a:r>
              <a:rPr lang="en-US" sz="3200" dirty="0" err="1">
                <a:solidFill>
                  <a:schemeClr val="bg1"/>
                </a:solidFill>
              </a:rPr>
              <a:t>hiç</a:t>
            </a:r>
            <a:r>
              <a:rPr lang="en-US" sz="3200" dirty="0">
                <a:solidFill>
                  <a:schemeClr val="bg1"/>
                </a:solidFill>
              </a:rPr>
              <a:t> </a:t>
            </a:r>
            <a:r>
              <a:rPr lang="en-US" sz="3200" dirty="0" err="1">
                <a:solidFill>
                  <a:schemeClr val="bg1"/>
                </a:solidFill>
              </a:rPr>
              <a:t>kime</a:t>
            </a:r>
            <a:r>
              <a:rPr lang="en-US" sz="3200" dirty="0">
                <a:solidFill>
                  <a:schemeClr val="bg1"/>
                </a:solidFill>
              </a:rPr>
              <a:t> </a:t>
            </a:r>
            <a:r>
              <a:rPr lang="en-US" sz="3200" dirty="0" err="1">
                <a:solidFill>
                  <a:schemeClr val="bg1"/>
                </a:solidFill>
              </a:rPr>
              <a:t>mynasyp</a:t>
            </a:r>
            <a:r>
              <a:rPr lang="en-US" sz="3200" dirty="0">
                <a:solidFill>
                  <a:schemeClr val="bg1"/>
                </a:solidFill>
              </a:rPr>
              <a:t> </a:t>
            </a:r>
            <a:r>
              <a:rPr lang="en-US" sz="3200" dirty="0" err="1">
                <a:solidFill>
                  <a:schemeClr val="bg1"/>
                </a:solidFill>
              </a:rPr>
              <a:t>görülmedik</a:t>
            </a:r>
            <a:r>
              <a:rPr lang="en-US" sz="3200" dirty="0">
                <a:solidFill>
                  <a:schemeClr val="bg1"/>
                </a:solidFill>
              </a:rPr>
              <a:t> </a:t>
            </a:r>
            <a:r>
              <a:rPr lang="en-US" sz="3200" b="1" dirty="0">
                <a:solidFill>
                  <a:schemeClr val="bg1"/>
                </a:solidFill>
                <a:effectLst>
                  <a:outerShdw blurRad="38100" dist="38100" dir="2700000" algn="tl">
                    <a:srgbClr val="000000">
                      <a:alpha val="43137"/>
                    </a:srgbClr>
                  </a:outerShdw>
                </a:effectLst>
              </a:rPr>
              <a:t>«</a:t>
            </a:r>
            <a:r>
              <a:rPr lang="en-US" sz="3200" b="1" dirty="0" err="1">
                <a:solidFill>
                  <a:schemeClr val="bg1"/>
                </a:solidFill>
                <a:effectLst>
                  <a:outerShdw blurRad="38100" dist="38100" dir="2700000" algn="tl">
                    <a:srgbClr val="000000">
                      <a:alpha val="43137"/>
                    </a:srgbClr>
                  </a:outerShdw>
                </a:effectLst>
              </a:rPr>
              <a:t>Maşrygyň</a:t>
            </a:r>
            <a:r>
              <a:rPr lang="en-US" sz="3200" b="1" dirty="0">
                <a:solidFill>
                  <a:schemeClr val="bg1"/>
                </a:solidFill>
                <a:effectLst>
                  <a:outerShdw blurRad="38100" dist="38100" dir="2700000" algn="tl">
                    <a:srgbClr val="000000">
                      <a:alpha val="43137"/>
                    </a:srgbClr>
                  </a:outerShdw>
                </a:effectLst>
              </a:rPr>
              <a:t> we </a:t>
            </a:r>
            <a:r>
              <a:rPr lang="en-US" sz="3200" b="1" dirty="0" err="1">
                <a:solidFill>
                  <a:schemeClr val="bg1"/>
                </a:solidFill>
                <a:effectLst>
                  <a:outerShdw blurRad="38100" dist="38100" dir="2700000" algn="tl">
                    <a:srgbClr val="000000">
                      <a:alpha val="43137"/>
                    </a:srgbClr>
                  </a:outerShdw>
                </a:effectLst>
              </a:rPr>
              <a:t>Magrybyň</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ýa</a:t>
            </a:r>
            <a:r>
              <a:rPr lang="en-US" sz="3200" b="1" dirty="0">
                <a:solidFill>
                  <a:schemeClr val="bg1"/>
                </a:solidFill>
                <a:effectLst>
                  <a:outerShdw blurRad="38100" dist="38100" dir="2700000" algn="tl">
                    <a:srgbClr val="000000">
                      <a:alpha val="43137"/>
                    </a:srgbClr>
                  </a:outerShdw>
                </a:effectLst>
              </a:rPr>
              <a:t>-da «</a:t>
            </a:r>
            <a:r>
              <a:rPr lang="en-US" sz="3200" b="1" dirty="0" err="1">
                <a:solidFill>
                  <a:schemeClr val="bg1"/>
                </a:solidFill>
                <a:effectLst>
                  <a:outerShdw blurRad="38100" dist="38100" dir="2700000" algn="tl">
                    <a:srgbClr val="000000">
                      <a:alpha val="43137"/>
                    </a:srgbClr>
                  </a:outerShdw>
                </a:effectLst>
              </a:rPr>
              <a:t>Yedi</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yklymyň</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soltany</a:t>
            </a:r>
            <a:r>
              <a:rPr lang="en-US" sz="3200" b="1" dirty="0">
                <a:solidFill>
                  <a:schemeClr val="bg1"/>
                </a:solidFill>
                <a:effectLst>
                  <a:outerShdw blurRad="38100" dist="38100" dir="2700000" algn="tl">
                    <a:srgbClr val="000000">
                      <a:alpha val="43137"/>
                    </a:srgbClr>
                  </a:outerShdw>
                </a:effectLst>
              </a:rPr>
              <a:t>»</a:t>
            </a:r>
            <a:r>
              <a:rPr lang="en-US" sz="3200" dirty="0">
                <a:solidFill>
                  <a:schemeClr val="bg1"/>
                </a:solidFill>
              </a:rPr>
              <a:t> </a:t>
            </a:r>
            <a:r>
              <a:rPr lang="en-US" sz="3200" dirty="0" err="1">
                <a:solidFill>
                  <a:schemeClr val="bg1"/>
                </a:solidFill>
              </a:rPr>
              <a:t>diýen</a:t>
            </a:r>
            <a:r>
              <a:rPr lang="en-US" sz="3200" dirty="0">
                <a:solidFill>
                  <a:schemeClr val="bg1"/>
                </a:solidFill>
              </a:rPr>
              <a:t> </a:t>
            </a:r>
            <a:r>
              <a:rPr lang="en-US" sz="3200" dirty="0" err="1">
                <a:solidFill>
                  <a:schemeClr val="bg1"/>
                </a:solidFill>
              </a:rPr>
              <a:t>derejäni</a:t>
            </a:r>
            <a:r>
              <a:rPr lang="en-US" sz="3200" dirty="0">
                <a:solidFill>
                  <a:schemeClr val="bg1"/>
                </a:solidFill>
              </a:rPr>
              <a:t> </a:t>
            </a:r>
            <a:r>
              <a:rPr lang="en-US" sz="3200" dirty="0" err="1" smtClean="0">
                <a:solidFill>
                  <a:schemeClr val="bg1"/>
                </a:solidFill>
              </a:rPr>
              <a:t>beripdir</a:t>
            </a:r>
            <a:r>
              <a:rPr lang="tk-TM" sz="3200" dirty="0" smtClean="0">
                <a:solidFill>
                  <a:schemeClr val="bg1"/>
                </a:solidFill>
              </a:rPr>
              <a:t>; </a:t>
            </a:r>
            <a:endParaRPr lang="tk-TM" sz="3200" dirty="0">
              <a:solidFill>
                <a:schemeClr val="bg1"/>
              </a:solidFill>
            </a:endParaRPr>
          </a:p>
          <a:p>
            <a:pPr>
              <a:buFont typeface="Wingdings" pitchFamily="2" charset="2"/>
              <a:buChar char="v"/>
            </a:pPr>
            <a:endParaRPr lang="tk-TM" dirty="0">
              <a:solidFill>
                <a:prstClr val="black"/>
              </a:solidFill>
            </a:endParaRPr>
          </a:p>
          <a:p>
            <a:pPr>
              <a:buFont typeface="Wingdings" pitchFamily="2" charset="2"/>
              <a:buChar char="v"/>
            </a:pPr>
            <a:endParaRPr lang="tk-TM" dirty="0" smtClean="0"/>
          </a:p>
          <a:p>
            <a:endParaRPr lang="ru-RU" dirty="0"/>
          </a:p>
        </p:txBody>
      </p:sp>
    </p:spTree>
    <p:extLst>
      <p:ext uri="{BB962C8B-B14F-4D97-AF65-F5344CB8AC3E}">
        <p14:creationId xmlns:p14="http://schemas.microsoft.com/office/powerpoint/2010/main" val="166595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6"/>
            <a:ext cx="10515600" cy="826366"/>
          </a:xfrm>
        </p:spPr>
        <p:txBody>
          <a:bodyPr/>
          <a:lstStyle/>
          <a:p>
            <a:pPr algn="ctr"/>
            <a:r>
              <a:rPr lang="tk-TM" dirty="0" smtClean="0">
                <a:solidFill>
                  <a:schemeClr val="bg1"/>
                </a:solidFill>
                <a:effectLst>
                  <a:outerShdw blurRad="38100" dist="38100" dir="2700000" algn="tl">
                    <a:srgbClr val="000000">
                      <a:alpha val="43137"/>
                    </a:srgbClr>
                  </a:outerShdw>
                </a:effectLst>
              </a:rPr>
              <a:t>Togrul beg, Çagry beg</a:t>
            </a:r>
            <a:endParaRPr lang="ru-RU"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3964" y="1343891"/>
            <a:ext cx="11817927" cy="5195454"/>
          </a:xfrm>
        </p:spPr>
        <p:txBody>
          <a:bodyPr>
            <a:normAutofit fontScale="92500" lnSpcReduction="20000"/>
          </a:bodyPr>
          <a:lstStyle/>
          <a:p>
            <a:pPr algn="just">
              <a:buFont typeface="Wingdings" pitchFamily="2" charset="2"/>
              <a:buChar char="q"/>
            </a:pPr>
            <a:r>
              <a:rPr lang="tk-TM" sz="3200" dirty="0" smtClean="0">
                <a:solidFill>
                  <a:schemeClr val="bg1"/>
                </a:solidFill>
              </a:rPr>
              <a:t>Togrul beg döwründe seljuklaryň häkimiýeti Siriýanyň serhedine çenli baryp ýetipdir; </a:t>
            </a:r>
          </a:p>
          <a:p>
            <a:pPr algn="just">
              <a:buFont typeface="Wingdings" pitchFamily="2" charset="2"/>
              <a:buChar char="q"/>
            </a:pPr>
            <a:r>
              <a:rPr lang="tk-TM" sz="3200" dirty="0" smtClean="0">
                <a:solidFill>
                  <a:schemeClr val="bg1"/>
                </a:solidFill>
              </a:rPr>
              <a:t>1060 </a:t>
            </a:r>
            <a:r>
              <a:rPr lang="tk-TM" sz="3200" dirty="0">
                <a:solidFill>
                  <a:schemeClr val="bg1"/>
                </a:solidFill>
              </a:rPr>
              <a:t>ý.: </a:t>
            </a:r>
            <a:r>
              <a:rPr lang="en-US" sz="3200" dirty="0">
                <a:solidFill>
                  <a:schemeClr val="bg1"/>
                </a:solidFill>
              </a:rPr>
              <a:t>Togrul </a:t>
            </a:r>
            <a:r>
              <a:rPr lang="en-US" sz="3200" dirty="0" err="1">
                <a:solidFill>
                  <a:schemeClr val="bg1"/>
                </a:solidFill>
              </a:rPr>
              <a:t>begiň</a:t>
            </a:r>
            <a:r>
              <a:rPr lang="en-US" sz="3200" dirty="0">
                <a:solidFill>
                  <a:schemeClr val="bg1"/>
                </a:solidFill>
              </a:rPr>
              <a:t> </a:t>
            </a:r>
            <a:r>
              <a:rPr lang="en-US" sz="3200" dirty="0" err="1" smtClean="0">
                <a:solidFill>
                  <a:schemeClr val="bg1"/>
                </a:solidFill>
              </a:rPr>
              <a:t>aýaly</a:t>
            </a:r>
            <a:r>
              <a:rPr lang="en-US" sz="3200" dirty="0" smtClean="0">
                <a:solidFill>
                  <a:schemeClr val="bg1"/>
                </a:solidFill>
              </a:rPr>
              <a:t> </a:t>
            </a:r>
            <a:r>
              <a:rPr lang="en-US" sz="3200" dirty="0" err="1">
                <a:solidFill>
                  <a:schemeClr val="bg1"/>
                </a:solidFill>
              </a:rPr>
              <a:t>Altynjan</a:t>
            </a:r>
            <a:r>
              <a:rPr lang="en-US" sz="3200" dirty="0">
                <a:solidFill>
                  <a:schemeClr val="bg1"/>
                </a:solidFill>
              </a:rPr>
              <a:t> </a:t>
            </a:r>
            <a:r>
              <a:rPr lang="tk-TM" sz="3200" dirty="0" smtClean="0">
                <a:solidFill>
                  <a:schemeClr val="bg1"/>
                </a:solidFill>
              </a:rPr>
              <a:t>aradan çykýar; </a:t>
            </a:r>
          </a:p>
          <a:p>
            <a:pPr algn="just">
              <a:buFont typeface="Wingdings" pitchFamily="2" charset="2"/>
              <a:buChar char="q"/>
            </a:pPr>
            <a:r>
              <a:rPr lang="tk-TM" sz="3200" dirty="0" smtClean="0">
                <a:solidFill>
                  <a:schemeClr val="bg1"/>
                </a:solidFill>
              </a:rPr>
              <a:t>1063 ý.: </a:t>
            </a:r>
            <a:r>
              <a:rPr lang="tk-TM" sz="3200" dirty="0">
                <a:solidFill>
                  <a:schemeClr val="bg1"/>
                </a:solidFill>
              </a:rPr>
              <a:t>Togrul beg 70 ýaşynda ýogalýar we ol Reýde jaýlanýar; </a:t>
            </a:r>
          </a:p>
          <a:p>
            <a:pPr algn="just">
              <a:buFont typeface="Wingdings" pitchFamily="2" charset="2"/>
              <a:buChar char="q"/>
            </a:pPr>
            <a:r>
              <a:rPr lang="en-US" sz="3200" dirty="0" smtClean="0">
                <a:solidFill>
                  <a:schemeClr val="bg1"/>
                </a:solidFill>
              </a:rPr>
              <a:t>Soltan </a:t>
            </a:r>
            <a:r>
              <a:rPr lang="en-US" sz="3200" dirty="0">
                <a:solidFill>
                  <a:schemeClr val="bg1"/>
                </a:solidFill>
              </a:rPr>
              <a:t>Togrul beg </a:t>
            </a:r>
            <a:r>
              <a:rPr lang="en-US" sz="3200" dirty="0" err="1">
                <a:solidFill>
                  <a:schemeClr val="bg1"/>
                </a:solidFill>
              </a:rPr>
              <a:t>Reýde</a:t>
            </a:r>
            <a:r>
              <a:rPr lang="en-US" sz="3200" dirty="0">
                <a:solidFill>
                  <a:schemeClr val="bg1"/>
                </a:solidFill>
              </a:rPr>
              <a:t> </a:t>
            </a:r>
            <a:r>
              <a:rPr lang="en-US" sz="3200" dirty="0"/>
              <a:t>(</a:t>
            </a:r>
            <a:r>
              <a:rPr lang="en-US" sz="3200" dirty="0" err="1"/>
              <a:t>hökümdarlygy</a:t>
            </a:r>
            <a:r>
              <a:rPr lang="en-US" sz="3200" dirty="0"/>
              <a:t> 1040 - 1063 ý.), </a:t>
            </a:r>
            <a:r>
              <a:rPr lang="en-US" sz="3200" dirty="0" err="1">
                <a:solidFill>
                  <a:schemeClr val="bg1"/>
                </a:solidFill>
              </a:rPr>
              <a:t>Horasan</a:t>
            </a:r>
            <a:r>
              <a:rPr lang="en-US" sz="3200" dirty="0">
                <a:solidFill>
                  <a:schemeClr val="bg1"/>
                </a:solidFill>
              </a:rPr>
              <a:t> </a:t>
            </a:r>
            <a:r>
              <a:rPr lang="en-US" sz="3200" dirty="0" err="1">
                <a:solidFill>
                  <a:schemeClr val="bg1"/>
                </a:solidFill>
              </a:rPr>
              <a:t>hökümdary</a:t>
            </a:r>
            <a:r>
              <a:rPr lang="en-US" sz="3200" dirty="0">
                <a:solidFill>
                  <a:schemeClr val="bg1"/>
                </a:solidFill>
              </a:rPr>
              <a:t> </a:t>
            </a:r>
            <a:r>
              <a:rPr lang="en-US" sz="3200" dirty="0" err="1">
                <a:solidFill>
                  <a:schemeClr val="bg1"/>
                </a:solidFill>
              </a:rPr>
              <a:t>Çagry</a:t>
            </a:r>
            <a:r>
              <a:rPr lang="en-US" sz="3200" dirty="0">
                <a:solidFill>
                  <a:schemeClr val="bg1"/>
                </a:solidFill>
              </a:rPr>
              <a:t> beg </a:t>
            </a:r>
            <a:r>
              <a:rPr lang="en-US" sz="3200" dirty="0" err="1">
                <a:solidFill>
                  <a:schemeClr val="bg1"/>
                </a:solidFill>
              </a:rPr>
              <a:t>batyr</a:t>
            </a:r>
            <a:r>
              <a:rPr lang="en-US" sz="3200" dirty="0">
                <a:solidFill>
                  <a:schemeClr val="bg1"/>
                </a:solidFill>
              </a:rPr>
              <a:t> </a:t>
            </a:r>
            <a:r>
              <a:rPr lang="en-US" sz="3200" dirty="0"/>
              <a:t>(</a:t>
            </a:r>
            <a:r>
              <a:rPr lang="en-US" sz="3200" dirty="0" err="1"/>
              <a:t>hökümdarlygy</a:t>
            </a:r>
            <a:r>
              <a:rPr lang="en-US" sz="3200" dirty="0"/>
              <a:t> 1040 - 1060 </a:t>
            </a:r>
            <a:r>
              <a:rPr lang="en-US" sz="3200" dirty="0">
                <a:solidFill>
                  <a:schemeClr val="bg1"/>
                </a:solidFill>
              </a:rPr>
              <a:t>ý</a:t>
            </a:r>
            <a:r>
              <a:rPr lang="en-US" sz="3200" dirty="0" smtClean="0">
                <a:solidFill>
                  <a:schemeClr val="bg1"/>
                </a:solidFill>
              </a:rPr>
              <a:t>.) </a:t>
            </a:r>
            <a:r>
              <a:rPr lang="en-US" sz="3200" dirty="0" err="1">
                <a:solidFill>
                  <a:schemeClr val="bg1"/>
                </a:solidFill>
              </a:rPr>
              <a:t>Maryda</a:t>
            </a:r>
            <a:r>
              <a:rPr lang="en-US" sz="3200" dirty="0">
                <a:solidFill>
                  <a:schemeClr val="bg1"/>
                </a:solidFill>
              </a:rPr>
              <a:t> </a:t>
            </a:r>
            <a:r>
              <a:rPr lang="en-US" sz="3200" dirty="0" err="1">
                <a:solidFill>
                  <a:schemeClr val="bg1"/>
                </a:solidFill>
              </a:rPr>
              <a:t>galyp</a:t>
            </a:r>
            <a:r>
              <a:rPr lang="en-US" sz="3200" dirty="0">
                <a:solidFill>
                  <a:schemeClr val="bg1"/>
                </a:solidFill>
              </a:rPr>
              <a:t>, </a:t>
            </a:r>
            <a:r>
              <a:rPr lang="en-US" sz="3200" dirty="0" err="1">
                <a:solidFill>
                  <a:schemeClr val="bg1"/>
                </a:solidFill>
              </a:rPr>
              <a:t>iki</a:t>
            </a:r>
            <a:r>
              <a:rPr lang="en-US" sz="3200" dirty="0">
                <a:solidFill>
                  <a:schemeClr val="bg1"/>
                </a:solidFill>
              </a:rPr>
              <a:t> </a:t>
            </a:r>
            <a:r>
              <a:rPr lang="en-US" sz="3200" dirty="0" err="1">
                <a:solidFill>
                  <a:schemeClr val="bg1"/>
                </a:solidFill>
              </a:rPr>
              <a:t>dogan</a:t>
            </a:r>
            <a:r>
              <a:rPr lang="en-US" sz="3200" dirty="0">
                <a:solidFill>
                  <a:schemeClr val="bg1"/>
                </a:solidFill>
              </a:rPr>
              <a:t> </a:t>
            </a:r>
            <a:r>
              <a:rPr lang="en-US" sz="3200" dirty="0" err="1">
                <a:solidFill>
                  <a:schemeClr val="bg1"/>
                </a:solidFill>
              </a:rPr>
              <a:t>gaty</a:t>
            </a:r>
            <a:r>
              <a:rPr lang="en-US" sz="3200" dirty="0">
                <a:solidFill>
                  <a:schemeClr val="bg1"/>
                </a:solidFill>
              </a:rPr>
              <a:t> </a:t>
            </a:r>
            <a:r>
              <a:rPr lang="en-US" sz="3200" dirty="0" err="1">
                <a:solidFill>
                  <a:schemeClr val="bg1"/>
                </a:solidFill>
              </a:rPr>
              <a:t>agzybir</a:t>
            </a:r>
            <a:r>
              <a:rPr lang="en-US" sz="3200" dirty="0">
                <a:solidFill>
                  <a:schemeClr val="bg1"/>
                </a:solidFill>
              </a:rPr>
              <a:t> </a:t>
            </a:r>
            <a:r>
              <a:rPr lang="en-US" sz="3200" dirty="0" err="1">
                <a:solidFill>
                  <a:schemeClr val="bg1"/>
                </a:solidFill>
              </a:rPr>
              <a:t>bolup</a:t>
            </a:r>
            <a:r>
              <a:rPr lang="en-US" sz="3200" dirty="0">
                <a:solidFill>
                  <a:schemeClr val="bg1"/>
                </a:solidFill>
              </a:rPr>
              <a:t> döwleti </a:t>
            </a:r>
            <a:r>
              <a:rPr lang="en-US" sz="3200" dirty="0" err="1">
                <a:solidFill>
                  <a:schemeClr val="bg1"/>
                </a:solidFill>
              </a:rPr>
              <a:t>dolandyrypdyrlar</a:t>
            </a:r>
            <a:r>
              <a:rPr lang="en-US" sz="3200" dirty="0">
                <a:solidFill>
                  <a:schemeClr val="bg1"/>
                </a:solidFill>
              </a:rPr>
              <a:t>. Togrul beg </a:t>
            </a:r>
            <a:r>
              <a:rPr lang="en-US" sz="3200" dirty="0" err="1">
                <a:solidFill>
                  <a:schemeClr val="bg1"/>
                </a:solidFill>
              </a:rPr>
              <a:t>ilaty</a:t>
            </a:r>
            <a:r>
              <a:rPr lang="en-US" sz="3200" dirty="0">
                <a:solidFill>
                  <a:schemeClr val="bg1"/>
                </a:solidFill>
              </a:rPr>
              <a:t> </a:t>
            </a:r>
            <a:r>
              <a:rPr lang="en-US" sz="3200" dirty="0" err="1">
                <a:solidFill>
                  <a:schemeClr val="bg1"/>
                </a:solidFill>
              </a:rPr>
              <a:t>agyr</a:t>
            </a:r>
            <a:r>
              <a:rPr lang="en-US" sz="3200" dirty="0">
                <a:solidFill>
                  <a:schemeClr val="bg1"/>
                </a:solidFill>
              </a:rPr>
              <a:t> </a:t>
            </a:r>
            <a:r>
              <a:rPr lang="en-US" sz="3200" dirty="0" err="1">
                <a:solidFill>
                  <a:schemeClr val="bg1"/>
                </a:solidFill>
              </a:rPr>
              <a:t>salgytlardan</a:t>
            </a:r>
            <a:r>
              <a:rPr lang="en-US" sz="3200" dirty="0">
                <a:solidFill>
                  <a:schemeClr val="bg1"/>
                </a:solidFill>
              </a:rPr>
              <a:t> </a:t>
            </a:r>
            <a:r>
              <a:rPr lang="en-US" sz="3200" dirty="0" err="1">
                <a:solidFill>
                  <a:schemeClr val="bg1"/>
                </a:solidFill>
              </a:rPr>
              <a:t>boşadypdyr</a:t>
            </a:r>
            <a:r>
              <a:rPr lang="en-US" sz="3200" dirty="0">
                <a:solidFill>
                  <a:schemeClr val="bg1"/>
                </a:solidFill>
              </a:rPr>
              <a:t>. Togrul </a:t>
            </a:r>
            <a:r>
              <a:rPr lang="en-US" sz="3200" dirty="0" err="1">
                <a:solidFill>
                  <a:schemeClr val="bg1"/>
                </a:solidFill>
              </a:rPr>
              <a:t>begiň</a:t>
            </a:r>
            <a:r>
              <a:rPr lang="en-US" sz="3200" dirty="0">
                <a:solidFill>
                  <a:schemeClr val="bg1"/>
                </a:solidFill>
              </a:rPr>
              <a:t> </a:t>
            </a:r>
            <a:r>
              <a:rPr lang="en-US" sz="3200" dirty="0" err="1">
                <a:solidFill>
                  <a:schemeClr val="bg1"/>
                </a:solidFill>
              </a:rPr>
              <a:t>adyna</a:t>
            </a:r>
            <a:r>
              <a:rPr lang="en-US" sz="3200" dirty="0">
                <a:solidFill>
                  <a:schemeClr val="bg1"/>
                </a:solidFill>
              </a:rPr>
              <a:t> </a:t>
            </a:r>
            <a:r>
              <a:rPr lang="en-US" sz="3200" dirty="0" err="1">
                <a:solidFill>
                  <a:schemeClr val="bg1"/>
                </a:solidFill>
              </a:rPr>
              <a:t>ilkinji</a:t>
            </a:r>
            <a:r>
              <a:rPr lang="en-US" sz="3200" dirty="0">
                <a:solidFill>
                  <a:schemeClr val="bg1"/>
                </a:solidFill>
              </a:rPr>
              <a:t> </a:t>
            </a:r>
            <a:r>
              <a:rPr lang="en-US" sz="3200" dirty="0" err="1">
                <a:solidFill>
                  <a:schemeClr val="bg1"/>
                </a:solidFill>
              </a:rPr>
              <a:t>pul</a:t>
            </a:r>
            <a:r>
              <a:rPr lang="en-US" sz="3200" dirty="0">
                <a:solidFill>
                  <a:schemeClr val="bg1"/>
                </a:solidFill>
              </a:rPr>
              <a:t> </a:t>
            </a:r>
            <a:r>
              <a:rPr lang="en-US" sz="3200" dirty="0" err="1">
                <a:solidFill>
                  <a:schemeClr val="bg1"/>
                </a:solidFill>
              </a:rPr>
              <a:t>Nişapurda</a:t>
            </a:r>
            <a:r>
              <a:rPr lang="en-US" sz="3200" dirty="0">
                <a:solidFill>
                  <a:schemeClr val="bg1"/>
                </a:solidFill>
              </a:rPr>
              <a:t> </a:t>
            </a:r>
            <a:r>
              <a:rPr lang="en-US" sz="3200" dirty="0" err="1">
                <a:solidFill>
                  <a:schemeClr val="bg1"/>
                </a:solidFill>
              </a:rPr>
              <a:t>zikgelenilipdir</a:t>
            </a:r>
            <a:r>
              <a:rPr lang="en-US" sz="3200" dirty="0">
                <a:solidFill>
                  <a:schemeClr val="bg1"/>
                </a:solidFill>
              </a:rPr>
              <a:t>.</a:t>
            </a:r>
            <a:endParaRPr lang="ru-RU" sz="3200" dirty="0">
              <a:solidFill>
                <a:schemeClr val="bg1"/>
              </a:solidFill>
            </a:endParaRPr>
          </a:p>
          <a:p>
            <a:endParaRPr lang="ru-RU" dirty="0"/>
          </a:p>
        </p:txBody>
      </p:sp>
    </p:spTree>
    <p:extLst>
      <p:ext uri="{BB962C8B-B14F-4D97-AF65-F5344CB8AC3E}">
        <p14:creationId xmlns:p14="http://schemas.microsoft.com/office/powerpoint/2010/main" val="1153394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8472"/>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124691"/>
            <a:ext cx="10515600" cy="637309"/>
          </a:xfrm>
        </p:spPr>
        <p:txBody>
          <a:bodyPr>
            <a:normAutofit fontScale="90000"/>
          </a:bodyPr>
          <a:lstStyle/>
          <a:p>
            <a:pPr algn="ctr"/>
            <a:r>
              <a:rPr lang="tk-TM" dirty="0" smtClean="0">
                <a:solidFill>
                  <a:schemeClr val="bg1"/>
                </a:solidFill>
              </a:rPr>
              <a:t>Togrul begden soňra Seljuklylar: </a:t>
            </a:r>
            <a:endParaRPr lang="ru-RU" dirty="0">
              <a:solidFill>
                <a:schemeClr val="bg1"/>
              </a:solidFill>
            </a:endParaRPr>
          </a:p>
        </p:txBody>
      </p:sp>
      <p:sp>
        <p:nvSpPr>
          <p:cNvPr id="3" name="Объект 2"/>
          <p:cNvSpPr>
            <a:spLocks noGrp="1"/>
          </p:cNvSpPr>
          <p:nvPr>
            <p:ph idx="1"/>
          </p:nvPr>
        </p:nvSpPr>
        <p:spPr>
          <a:xfrm>
            <a:off x="110837" y="775855"/>
            <a:ext cx="8866908" cy="5929745"/>
          </a:xfrm>
        </p:spPr>
        <p:txBody>
          <a:bodyPr>
            <a:normAutofit/>
          </a:bodyPr>
          <a:lstStyle/>
          <a:p>
            <a:pPr algn="just"/>
            <a:r>
              <a:rPr lang="en-US" dirty="0" smtClean="0">
                <a:solidFill>
                  <a:schemeClr val="bg1"/>
                </a:solidFill>
                <a:ea typeface="TimesNewRomanPSMT"/>
              </a:rPr>
              <a:t> </a:t>
            </a:r>
            <a:r>
              <a:rPr lang="sq-AL" b="1" dirty="0"/>
              <a:t>Togrul beg ýogalandan soňra, Çagry begiň ogly</a:t>
            </a:r>
            <a:r>
              <a:rPr lang="tk-TM" b="1" dirty="0"/>
              <a:t> Alp Arslan</a:t>
            </a:r>
            <a:r>
              <a:rPr lang="sq-AL" b="1" dirty="0"/>
              <a:t> tagta eýe bolupdyr.</a:t>
            </a:r>
            <a:r>
              <a:rPr lang="tk-TM" b="1" dirty="0"/>
              <a:t> </a:t>
            </a:r>
            <a:r>
              <a:rPr lang="sq-AL" b="1" dirty="0"/>
              <a:t>Alp Arslan hem Togrul begiň ýörişlerini dowam etdirip, 1064-nji ýylda Kawkaza tarap hereket edýär. Ol köp galalary basyp alýar. Soltan Alp Arslan 1066- njy ýylda Müňgyşlaga hem ýöriş edýär.</a:t>
            </a:r>
            <a:r>
              <a:rPr lang="tk-TM" b="1" dirty="0"/>
              <a:t> </a:t>
            </a:r>
            <a:r>
              <a:rPr lang="sq-AL" b="1" dirty="0"/>
              <a:t>1071-nji ýylda Müsüri öz döwletine birikdirmek üçin, Alp Arslan uly goşun bilen ýola düşüpdir. Halaby boýun egdirip, soltan şol ýerden Damaska (Şama) ugraýar. Bir günlük ýoly geçenden soň, Wizantiýanyň hökümdary rumlulardan, ýewropalylardan, ruslardan, peçeneklerden, gürjülerden we şol tarapdaky başga milletlerden toplan 200 müňlük goşuny bilen soltan Alp Arslanyň üstüne ýöriş edýär.</a:t>
            </a:r>
            <a:endParaRPr lang="ru-RU" b="1" dirty="0"/>
          </a:p>
          <a:p>
            <a:endParaRPr lang="ru-RU" dirty="0"/>
          </a:p>
          <a:p>
            <a:pPr indent="0" algn="just">
              <a:lnSpc>
                <a:spcPct val="115000"/>
              </a:lnSpc>
              <a:spcAft>
                <a:spcPts val="600"/>
              </a:spcAft>
              <a:buNone/>
            </a:pPr>
            <a:endParaRPr lang="ru-RU" dirty="0">
              <a:solidFill>
                <a:schemeClr val="bg1"/>
              </a:solidFill>
              <a:ea typeface="TimesNewRomanPSMT"/>
            </a:endParaRPr>
          </a:p>
          <a:p>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732" y="1016577"/>
            <a:ext cx="2628900" cy="308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V="1">
            <a:off x="10834255" y="872836"/>
            <a:ext cx="124690" cy="318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0460182" y="471055"/>
            <a:ext cx="1607127" cy="40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ANI GALASY</a:t>
            </a:r>
            <a:endParaRPr lang="ru-RU" dirty="0"/>
          </a:p>
        </p:txBody>
      </p:sp>
    </p:spTree>
    <p:extLst>
      <p:ext uri="{BB962C8B-B14F-4D97-AF65-F5344CB8AC3E}">
        <p14:creationId xmlns:p14="http://schemas.microsoft.com/office/powerpoint/2010/main" val="63815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421</TotalTime>
  <Words>1696</Words>
  <Application>Microsoft Office PowerPoint</Application>
  <PresentationFormat>Широкоэкранный</PresentationFormat>
  <Paragraphs>86</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Calibri</vt:lpstr>
      <vt:lpstr>Century Gothic</vt:lpstr>
      <vt:lpstr>Times New Roman</vt:lpstr>
      <vt:lpstr>TimesNewRomanPS-BoldMT</vt:lpstr>
      <vt:lpstr>TimesNewRomanPSMT</vt:lpstr>
      <vt:lpstr>Wingdings</vt:lpstr>
      <vt:lpstr>Wingdings 3</vt:lpstr>
      <vt:lpstr>Сектор</vt:lpstr>
      <vt:lpstr>IX-XII asyrlarda türkmenleriň döreden döwletleri</vt:lpstr>
      <vt:lpstr>Seljuk – gaznaly gatnaşyklary: </vt:lpstr>
      <vt:lpstr>Seljuk – gaznaly gatnaşyklary: </vt:lpstr>
      <vt:lpstr>Презентация PowerPoint</vt:lpstr>
      <vt:lpstr>Daňdanakan söweşi (1040 ý.): </vt:lpstr>
      <vt:lpstr>Daňdanakan söweşi (1040 ý.): </vt:lpstr>
      <vt:lpstr>Презентация PowerPoint</vt:lpstr>
      <vt:lpstr>Togrul beg, Çagry beg</vt:lpstr>
      <vt:lpstr>Togrul begden soňra Seljuklylar: </vt:lpstr>
      <vt:lpstr>Seljuklylar we wizantiýalalaryň urşy: </vt:lpstr>
      <vt:lpstr> </vt:lpstr>
      <vt:lpstr>Malazgirt söweşi: </vt:lpstr>
      <vt:lpstr>Презентация PowerPoint</vt:lpstr>
      <vt:lpstr>Презентация PowerPoint</vt:lpstr>
      <vt:lpstr>Mälik şanyň döwründe döwletiň dolandyrylyşy.</vt:lpstr>
      <vt:lpstr>Презентация PowerPoint</vt:lpstr>
      <vt:lpstr> Beýik Seljuk döwletiniň synmagy (dargamagy). Beýik Seljuk döwleti Soltan Sanjaryň döwründe.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BEÝIK SELJUK TÜRKMEN DÖWLETI</dc:title>
  <dc:creator>Lenovo</dc:creator>
  <cp:lastModifiedBy>Lenovo</cp:lastModifiedBy>
  <cp:revision>50</cp:revision>
  <dcterms:created xsi:type="dcterms:W3CDTF">2018-03-10T04:31:13Z</dcterms:created>
  <dcterms:modified xsi:type="dcterms:W3CDTF">2020-10-19T05:21:26Z</dcterms:modified>
</cp:coreProperties>
</file>