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56" r:id="rId2"/>
    <p:sldId id="257" r:id="rId3"/>
    <p:sldId id="258" r:id="rId4"/>
    <p:sldId id="259" r:id="rId5"/>
    <p:sldId id="265" r:id="rId6"/>
    <p:sldId id="260" r:id="rId7"/>
    <p:sldId id="261" r:id="rId8"/>
    <p:sldId id="262" r:id="rId9"/>
    <p:sldId id="263" r:id="rId10"/>
    <p:sldId id="264"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78" y="10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C44CE64-A61B-46D5-BBD4-A0B1B36C0CFD}" type="datetimeFigureOut">
              <a:rPr lang="ru-RU" smtClean="0"/>
              <a:t>18.03.2021</a:t>
            </a:fld>
            <a:endParaRPr lang="ru-RU"/>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7BB1F76C-9ED9-43D6-9887-BD105C7D8416}" type="slidenum">
              <a:rPr lang="ru-RU" smtClean="0"/>
              <a:t>‹#›</a:t>
            </a:fld>
            <a:endParaRPr lang="ru-RU"/>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69987012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C44CE64-A61B-46D5-BBD4-A0B1B36C0CFD}" type="datetimeFigureOut">
              <a:rPr lang="ru-RU" smtClean="0"/>
              <a:t>18.03.2021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B1F76C-9ED9-43D6-9887-BD105C7D8416}" type="slidenum">
              <a:rPr lang="ru-RU" smtClean="0"/>
              <a:t>‹#›</a:t>
            </a:fld>
            <a:endParaRPr lang="ru-RU"/>
          </a:p>
        </p:txBody>
      </p:sp>
    </p:spTree>
    <p:extLst>
      <p:ext uri="{BB962C8B-B14F-4D97-AF65-F5344CB8AC3E}">
        <p14:creationId xmlns:p14="http://schemas.microsoft.com/office/powerpoint/2010/main" val="2011218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C44CE64-A61B-46D5-BBD4-A0B1B36C0CFD}" type="datetimeFigureOut">
              <a:rPr lang="ru-RU" smtClean="0"/>
              <a:t>18.03.2021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B1F76C-9ED9-43D6-9887-BD105C7D8416}" type="slidenum">
              <a:rPr lang="ru-RU" smtClean="0"/>
              <a:t>‹#›</a:t>
            </a:fld>
            <a:endParaRPr lang="ru-RU"/>
          </a:p>
        </p:txBody>
      </p:sp>
    </p:spTree>
    <p:extLst>
      <p:ext uri="{BB962C8B-B14F-4D97-AF65-F5344CB8AC3E}">
        <p14:creationId xmlns:p14="http://schemas.microsoft.com/office/powerpoint/2010/main" val="732774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C44CE64-A61B-46D5-BBD4-A0B1B36C0CFD}" type="datetimeFigureOut">
              <a:rPr lang="ru-RU" smtClean="0"/>
              <a:t>18.03.2021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B1F76C-9ED9-43D6-9887-BD105C7D8416}" type="slidenum">
              <a:rPr lang="ru-RU" smtClean="0"/>
              <a:t>‹#›</a:t>
            </a:fld>
            <a:endParaRPr lang="ru-RU"/>
          </a:p>
        </p:txBody>
      </p:sp>
    </p:spTree>
    <p:extLst>
      <p:ext uri="{BB962C8B-B14F-4D97-AF65-F5344CB8AC3E}">
        <p14:creationId xmlns:p14="http://schemas.microsoft.com/office/powerpoint/2010/main" val="1471308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C44CE64-A61B-46D5-BBD4-A0B1B36C0CFD}" type="datetimeFigureOut">
              <a:rPr lang="ru-RU" smtClean="0"/>
              <a:t>18.03.2021</a:t>
            </a:fld>
            <a:endParaRPr lang="ru-RU"/>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7BB1F76C-9ED9-43D6-9887-BD105C7D8416}" type="slidenum">
              <a:rPr lang="ru-RU" smtClean="0"/>
              <a:t>‹#›</a:t>
            </a:fld>
            <a:endParaRPr lang="ru-RU"/>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36587083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C44CE64-A61B-46D5-BBD4-A0B1B36C0CFD}" type="datetimeFigureOut">
              <a:rPr lang="ru-RU" smtClean="0"/>
              <a:t>18.03.2021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BB1F76C-9ED9-43D6-9887-BD105C7D8416}" type="slidenum">
              <a:rPr lang="ru-RU" smtClean="0"/>
              <a:t>‹#›</a:t>
            </a:fld>
            <a:endParaRPr lang="ru-RU"/>
          </a:p>
        </p:txBody>
      </p:sp>
    </p:spTree>
    <p:extLst>
      <p:ext uri="{BB962C8B-B14F-4D97-AF65-F5344CB8AC3E}">
        <p14:creationId xmlns:p14="http://schemas.microsoft.com/office/powerpoint/2010/main" val="1793416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C44CE64-A61B-46D5-BBD4-A0B1B36C0CFD}" type="datetimeFigureOut">
              <a:rPr lang="ru-RU" smtClean="0"/>
              <a:t>18.03.2021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BB1F76C-9ED9-43D6-9887-BD105C7D8416}" type="slidenum">
              <a:rPr lang="ru-RU" smtClean="0"/>
              <a:t>‹#›</a:t>
            </a:fld>
            <a:endParaRPr lang="ru-RU"/>
          </a:p>
        </p:txBody>
      </p:sp>
    </p:spTree>
    <p:extLst>
      <p:ext uri="{BB962C8B-B14F-4D97-AF65-F5344CB8AC3E}">
        <p14:creationId xmlns:p14="http://schemas.microsoft.com/office/powerpoint/2010/main" val="2549828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C44CE64-A61B-46D5-BBD4-A0B1B36C0CFD}" type="datetimeFigureOut">
              <a:rPr lang="ru-RU" smtClean="0"/>
              <a:t>18.03.2021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BB1F76C-9ED9-43D6-9887-BD105C7D8416}" type="slidenum">
              <a:rPr lang="ru-RU" smtClean="0"/>
              <a:t>‹#›</a:t>
            </a:fld>
            <a:endParaRPr lang="ru-RU"/>
          </a:p>
        </p:txBody>
      </p:sp>
    </p:spTree>
    <p:extLst>
      <p:ext uri="{BB962C8B-B14F-4D97-AF65-F5344CB8AC3E}">
        <p14:creationId xmlns:p14="http://schemas.microsoft.com/office/powerpoint/2010/main" val="1120741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44CE64-A61B-46D5-BBD4-A0B1B36C0CFD}" type="datetimeFigureOut">
              <a:rPr lang="ru-RU" smtClean="0"/>
              <a:t>18.03.2021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BB1F76C-9ED9-43D6-9887-BD105C7D8416}" type="slidenum">
              <a:rPr lang="ru-RU" smtClean="0"/>
              <a:t>‹#›</a:t>
            </a:fld>
            <a:endParaRPr lang="ru-RU"/>
          </a:p>
        </p:txBody>
      </p:sp>
    </p:spTree>
    <p:extLst>
      <p:ext uri="{BB962C8B-B14F-4D97-AF65-F5344CB8AC3E}">
        <p14:creationId xmlns:p14="http://schemas.microsoft.com/office/powerpoint/2010/main" val="1826626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C44CE64-A61B-46D5-BBD4-A0B1B36C0CFD}" type="datetimeFigureOut">
              <a:rPr lang="ru-RU" smtClean="0"/>
              <a:t>18.03.2021</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BB1F76C-9ED9-43D6-9887-BD105C7D8416}"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17938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C44CE64-A61B-46D5-BBD4-A0B1B36C0CFD}" type="datetimeFigureOut">
              <a:rPr lang="ru-RU" smtClean="0"/>
              <a:t>18.03.2021</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BB1F76C-9ED9-43D6-9887-BD105C7D8416}"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38513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C44CE64-A61B-46D5-BBD4-A0B1B36C0CFD}" type="datetimeFigureOut">
              <a:rPr lang="ru-RU" smtClean="0"/>
              <a:t>18.03.2021</a:t>
            </a:fld>
            <a:endParaRPr lang="ru-RU"/>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ru-RU"/>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7BB1F76C-9ED9-43D6-9887-BD105C7D8416}" type="slidenum">
              <a:rPr lang="ru-RU" smtClean="0"/>
              <a:t>‹#›</a:t>
            </a:fld>
            <a:endParaRPr lang="ru-RU"/>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43867659"/>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smtClean="0"/>
              <a:t>1</a:t>
            </a:r>
            <a:r>
              <a:rPr lang="en-US" b="1" dirty="0" smtClean="0"/>
              <a:t>2</a:t>
            </a:r>
            <a:r>
              <a:rPr lang="ru-RU" b="1" dirty="0" smtClean="0"/>
              <a:t>-</a:t>
            </a:r>
            <a:r>
              <a:rPr lang="ru-RU" b="1" dirty="0" err="1" smtClean="0"/>
              <a:t>nji</a:t>
            </a:r>
            <a:r>
              <a:rPr lang="ru-RU" b="1" dirty="0" smtClean="0"/>
              <a:t> </a:t>
            </a:r>
            <a:r>
              <a:rPr lang="en-US" b="1" dirty="0" err="1" smtClean="0"/>
              <a:t>tema</a:t>
            </a:r>
            <a:r>
              <a:rPr lang="ru-RU" b="1" dirty="0" smtClean="0"/>
              <a:t>.</a:t>
            </a:r>
            <a:r>
              <a:rPr lang="cs-CZ" b="1" dirty="0" smtClean="0"/>
              <a:t> </a:t>
            </a:r>
            <a:r>
              <a:rPr lang="cs-CZ" b="1" dirty="0"/>
              <a:t>Ulag logistikasy</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4887" y="3886680"/>
            <a:ext cx="6512451" cy="2645684"/>
          </a:xfrm>
          <a:prstGeom prst="rect">
            <a:avLst/>
          </a:prstGeom>
        </p:spPr>
      </p:pic>
    </p:spTree>
    <p:extLst>
      <p:ext uri="{BB962C8B-B14F-4D97-AF65-F5344CB8AC3E}">
        <p14:creationId xmlns:p14="http://schemas.microsoft.com/office/powerpoint/2010/main" val="237506065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1644" y="0"/>
            <a:ext cx="11371811" cy="6740307"/>
          </a:xfrm>
          <a:prstGeom prst="rect">
            <a:avLst/>
          </a:prstGeom>
        </p:spPr>
        <p:txBody>
          <a:bodyPr wrap="square">
            <a:spAutoFit/>
          </a:bodyPr>
          <a:lstStyle/>
          <a:p>
            <a:pPr indent="450215" algn="just">
              <a:spcAft>
                <a:spcPts val="0"/>
              </a:spcAft>
            </a:pPr>
            <a:r>
              <a:rPr lang="cs-CZ" sz="2400" b="1" dirty="0">
                <a:latin typeface="Times New Roman" panose="02020603050405020304" pitchFamily="18" charset="0"/>
                <a:ea typeface="Calibri" panose="020F0502020204030204" pitchFamily="34" charset="0"/>
                <a:cs typeface="Times New Roman" panose="02020603050405020304" pitchFamily="18" charset="0"/>
              </a:rPr>
              <a:t>Suw ulaglary deňiz we derýa</a:t>
            </a:r>
            <a:r>
              <a:rPr lang="cs-CZ" sz="2400" dirty="0">
                <a:latin typeface="Times New Roman" panose="02020603050405020304" pitchFamily="18" charset="0"/>
                <a:ea typeface="Calibri" panose="020F0502020204030204" pitchFamily="34" charset="0"/>
                <a:cs typeface="Times New Roman" panose="02020603050405020304" pitchFamily="18" charset="0"/>
              </a:rPr>
              <a:t> ulaglaryna bölünýär. Deňiz ulagy ýükleriň köpçülikleýin kontinentara daşalmagyny üpjün ed</a:t>
            </a:r>
            <a:r>
              <a:rPr lang="ru-RU" sz="2400" dirty="0" err="1">
                <a:latin typeface="Times New Roman" panose="02020603050405020304" pitchFamily="18" charset="0"/>
                <a:ea typeface="Calibri" panose="020F0502020204030204" pitchFamily="34" charset="0"/>
                <a:cs typeface="Times New Roman" panose="02020603050405020304" pitchFamily="18" charset="0"/>
              </a:rPr>
              <a:t>ýä</a:t>
            </a:r>
            <a:r>
              <a:rPr lang="cs-CZ" sz="2400" dirty="0">
                <a:latin typeface="Times New Roman" panose="02020603050405020304" pitchFamily="18" charset="0"/>
                <a:ea typeface="Calibri" panose="020F0502020204030204" pitchFamily="34" charset="0"/>
                <a:cs typeface="Times New Roman" panose="02020603050405020304" pitchFamily="18" charset="0"/>
              </a:rPr>
              <a:t>r. Ýükleri daşamagyň şu görnüşi</a:t>
            </a:r>
            <a:r>
              <a:rPr lang="ru-RU" sz="2400" dirty="0">
                <a:latin typeface="Times New Roman" panose="02020603050405020304" pitchFamily="18" charset="0"/>
                <a:ea typeface="Calibri" panose="020F0502020204030204" pitchFamily="34" charset="0"/>
                <a:cs typeface="Times New Roman" panose="02020603050405020304" pitchFamily="18" charset="0"/>
              </a:rPr>
              <a:t>,</a:t>
            </a:r>
            <a:r>
              <a:rPr lang="cs-CZ" sz="2400" dirty="0">
                <a:latin typeface="Times New Roman" panose="02020603050405020304" pitchFamily="18" charset="0"/>
                <a:ea typeface="Calibri" panose="020F0502020204030204" pitchFamily="34" charset="0"/>
                <a:cs typeface="Times New Roman" panose="02020603050405020304" pitchFamily="18" charset="0"/>
              </a:rPr>
              <a:t> daşalýan ýüküň birligine hasaplany</a:t>
            </a:r>
            <a:r>
              <a:rPr lang="ru-RU" sz="2400" dirty="0" err="1">
                <a:latin typeface="Times New Roman" panose="02020603050405020304" pitchFamily="18" charset="0"/>
                <a:ea typeface="Calibri" panose="020F0502020204030204" pitchFamily="34" charset="0"/>
                <a:cs typeface="Times New Roman" panose="02020603050405020304" pitchFamily="18" charset="0"/>
              </a:rPr>
              <a:t>lan</a:t>
            </a:r>
            <a:r>
              <a:rPr lang="cs-CZ" sz="2400" dirty="0">
                <a:latin typeface="Times New Roman" panose="02020603050405020304" pitchFamily="18" charset="0"/>
                <a:ea typeface="Calibri" panose="020F0502020204030204" pitchFamily="34" charset="0"/>
                <a:cs typeface="Times New Roman" panose="02020603050405020304" pitchFamily="18" charset="0"/>
              </a:rPr>
              <a:t>da</a:t>
            </a:r>
            <a:r>
              <a:rPr lang="ru-RU" sz="2400" dirty="0">
                <a:latin typeface="Times New Roman" panose="02020603050405020304" pitchFamily="18" charset="0"/>
                <a:ea typeface="Calibri" panose="020F0502020204030204" pitchFamily="34" charset="0"/>
                <a:cs typeface="Times New Roman" panose="02020603050405020304" pitchFamily="18" charset="0"/>
              </a:rPr>
              <a:t>,</a:t>
            </a:r>
            <a:r>
              <a:rPr lang="cs-CZ" sz="2400" dirty="0">
                <a:latin typeface="Times New Roman" panose="02020603050405020304" pitchFamily="18" charset="0"/>
                <a:ea typeface="Calibri" panose="020F0502020204030204" pitchFamily="34" charset="0"/>
                <a:cs typeface="Times New Roman" panose="02020603050405020304" pitchFamily="18" charset="0"/>
              </a:rPr>
              <a:t> iň arzan ulag bolup durýar. Deňiz gämisi örän ýokary ýük göterijiligi we ýükleriň ähli görnüşlerini daşamak mümkinçiligini üpjün edýär. Ýükleri daşamagyň tizliginiň ýokary däldigi we port hojalygyna baglylyk deňiz ulagynyň ýetmeçiligi bolup durýar</a:t>
            </a:r>
            <a:r>
              <a:rPr lang="cs-CZ" sz="24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cs-CZ" sz="2400" dirty="0">
                <a:latin typeface="Times New Roman" panose="02020603050405020304" pitchFamily="18" charset="0"/>
                <a:cs typeface="Times New Roman" panose="02020603050405020304" pitchFamily="18" charset="0"/>
              </a:rPr>
              <a:t>Ýükleri daşamagyň </a:t>
            </a:r>
            <a:r>
              <a:rPr lang="cs-CZ" sz="2400" b="1" dirty="0">
                <a:latin typeface="Times New Roman" panose="02020603050405020304" pitchFamily="18" charset="0"/>
                <a:cs typeface="Times New Roman" panose="02020603050405020304" pitchFamily="18" charset="0"/>
              </a:rPr>
              <a:t>howa ulaglary bilen</a:t>
            </a:r>
            <a:r>
              <a:rPr lang="cs-CZ" sz="2400" dirty="0">
                <a:latin typeface="Times New Roman" panose="02020603050405020304" pitchFamily="18" charset="0"/>
                <a:cs typeface="Times New Roman" panose="02020603050405020304" pitchFamily="18" charset="0"/>
              </a:rPr>
              <a:t> üpjün edilýän ýokary tizligi ýüküň birligine hasaplanyňda energiýany köp möçberde sarp etmegiň hasabyna gazanylýar, bu bolsa aralygyň birligine hasaplanyňda ýüküň birligini daşamak </a:t>
            </a:r>
            <a:r>
              <a:rPr lang="ru-RU" sz="2400" dirty="0" err="1">
                <a:latin typeface="Times New Roman" panose="02020603050405020304" pitchFamily="18" charset="0"/>
                <a:cs typeface="Times New Roman" panose="02020603050405020304" pitchFamily="18" charset="0"/>
              </a:rPr>
              <a:t>iş</a:t>
            </a:r>
            <a:r>
              <a:rPr lang="cs-CZ" sz="2400" dirty="0">
                <a:latin typeface="Times New Roman" panose="02020603050405020304" pitchFamily="18" charset="0"/>
                <a:cs typeface="Times New Roman" panose="02020603050405020304" pitchFamily="18" charset="0"/>
              </a:rPr>
              <a:t>iniň düýpli gymmatlamagyna getirýär. </a:t>
            </a:r>
            <a:r>
              <a:rPr lang="ru-RU" sz="2400" dirty="0" err="1">
                <a:latin typeface="Times New Roman" panose="02020603050405020304" pitchFamily="18" charset="0"/>
                <a:cs typeface="Times New Roman" panose="02020603050405020304" pitchFamily="18" charset="0"/>
              </a:rPr>
              <a:t>Howa</a:t>
            </a:r>
            <a:r>
              <a:rPr lang="ru-RU" sz="2400" dirty="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ulagy ýük daşalýan iň gymmat ulagdyr. Howa ulagy ýokary gymmatyň ýerine ýükleri daşamagyň tizligini üpjün edýär</a:t>
            </a:r>
            <a:r>
              <a:rPr lang="cs-CZ"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pPr indent="450215" algn="just"/>
            <a:r>
              <a:rPr lang="ru-RU" sz="2400" dirty="0" err="1">
                <a:latin typeface="Times New Roman" panose="02020603050405020304" pitchFamily="18" charset="0"/>
                <a:cs typeface="Times New Roman" panose="02020603050405020304" pitchFamily="18" charset="0"/>
              </a:rPr>
              <a:t>Hormatly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Prezidentimiziň</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gatnaşmagynda</a:t>
            </a:r>
            <a:r>
              <a:rPr lang="ru-RU" sz="2400" dirty="0">
                <a:latin typeface="Times New Roman" panose="02020603050405020304" pitchFamily="18" charset="0"/>
                <a:cs typeface="Times New Roman" panose="02020603050405020304" pitchFamily="18" charset="0"/>
              </a:rPr>
              <a:t> 2014-nji </a:t>
            </a:r>
            <a:r>
              <a:rPr lang="ru-RU" sz="2400" dirty="0" err="1">
                <a:latin typeface="Times New Roman" panose="02020603050405020304" pitchFamily="18" charset="0"/>
                <a:cs typeface="Times New Roman" panose="02020603050405020304" pitchFamily="18" charset="0"/>
              </a:rPr>
              <a:t>ýylyň</a:t>
            </a:r>
            <a:r>
              <a:rPr lang="ru-RU" sz="2400" dirty="0">
                <a:latin typeface="Times New Roman" panose="02020603050405020304" pitchFamily="18" charset="0"/>
                <a:cs typeface="Times New Roman" panose="02020603050405020304" pitchFamily="18" charset="0"/>
              </a:rPr>
              <a:t> 26-njy </a:t>
            </a:r>
            <a:r>
              <a:rPr lang="ru-RU" sz="2400" dirty="0" err="1">
                <a:latin typeface="Times New Roman" panose="02020603050405020304" pitchFamily="18" charset="0"/>
                <a:cs typeface="Times New Roman" panose="02020603050405020304" pitchFamily="18" charset="0"/>
              </a:rPr>
              <a:t>martynda</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paýtagtymyzda</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Halkara</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howa</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menzili</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toplumynyň</a:t>
            </a:r>
            <a:r>
              <a:rPr lang="ru-RU" sz="2400" dirty="0">
                <a:latin typeface="Times New Roman" panose="02020603050405020304" pitchFamily="18" charset="0"/>
                <a:cs typeface="Times New Roman" panose="02020603050405020304" pitchFamily="18" charset="0"/>
              </a:rPr>
              <a:t> 2-nji  </a:t>
            </a:r>
            <a:r>
              <a:rPr lang="ru-RU" sz="2400" dirty="0" err="1">
                <a:latin typeface="Times New Roman" panose="02020603050405020304" pitchFamily="18" charset="0"/>
                <a:cs typeface="Times New Roman" panose="02020603050405020304" pitchFamily="18" charset="0"/>
              </a:rPr>
              <a:t>ýolagçy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terminalynyň</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açylyş</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dabarasy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boldy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Sagatda</a:t>
            </a:r>
            <a:r>
              <a:rPr lang="ru-RU" sz="2400" dirty="0">
                <a:latin typeface="Times New Roman" panose="02020603050405020304" pitchFamily="18" charset="0"/>
                <a:cs typeface="Times New Roman" panose="02020603050405020304" pitchFamily="18" charset="0"/>
              </a:rPr>
              <a:t> 1600 </a:t>
            </a:r>
            <a:r>
              <a:rPr lang="ru-RU" sz="2400" dirty="0" err="1">
                <a:latin typeface="Times New Roman" panose="02020603050405020304" pitchFamily="18" charset="0"/>
                <a:cs typeface="Times New Roman" panose="02020603050405020304" pitchFamily="18" charset="0"/>
              </a:rPr>
              <a:t>ýolagça</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hyzmat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etmäge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ukyply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häzirki</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zaman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enjamlary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bilen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üpjün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edilen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terminal</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ýerli</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ugurlaryň</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ulgamlarynyň</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üç</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bölüminden</a:t>
            </a:r>
            <a:r>
              <a:rPr lang="ru-RU" sz="2400" dirty="0">
                <a:latin typeface="Times New Roman" panose="02020603050405020304" pitchFamily="18" charset="0"/>
                <a:cs typeface="Times New Roman" panose="02020603050405020304" pitchFamily="18" charset="0"/>
              </a:rPr>
              <a:t>, VIP </a:t>
            </a:r>
            <a:r>
              <a:rPr lang="ru-RU" sz="2400" dirty="0" err="1">
                <a:latin typeface="Times New Roman" panose="02020603050405020304" pitchFamily="18" charset="0"/>
                <a:cs typeface="Times New Roman" panose="02020603050405020304" pitchFamily="18" charset="0"/>
              </a:rPr>
              <a:t>we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halkara</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ugurlary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ulgamlaryndan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ybaratdyr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Şol</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gün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türkmen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tarapynyň</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buýurmasy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esasynda</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iki</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uçaryň</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birinjisi</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Boeing</a:t>
            </a:r>
            <a:r>
              <a:rPr lang="ru-RU" sz="2400" dirty="0">
                <a:latin typeface="Times New Roman" panose="02020603050405020304" pitchFamily="18" charset="0"/>
                <a:cs typeface="Times New Roman" panose="02020603050405020304" pitchFamily="18" charset="0"/>
              </a:rPr>
              <a:t> 777-200LR” </a:t>
            </a:r>
            <a:r>
              <a:rPr lang="ru-RU" sz="2400" dirty="0" err="1">
                <a:latin typeface="Times New Roman" panose="02020603050405020304" pitchFamily="18" charset="0"/>
                <a:cs typeface="Times New Roman" panose="02020603050405020304" pitchFamily="18" charset="0"/>
              </a:rPr>
              <a:t>kysymly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howa</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gämisi</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geldi</a:t>
            </a:r>
            <a:r>
              <a:rPr lang="ru-RU" sz="2400" dirty="0">
                <a:latin typeface="Times New Roman" panose="02020603050405020304" pitchFamily="18" charset="0"/>
                <a:cs typeface="Times New Roman" panose="02020603050405020304" pitchFamily="18" charset="0"/>
              </a:rPr>
              <a:t>. 2014-nji </a:t>
            </a:r>
            <a:r>
              <a:rPr lang="ru-RU" sz="2400" dirty="0" err="1">
                <a:latin typeface="Times New Roman" panose="02020603050405020304" pitchFamily="18" charset="0"/>
                <a:cs typeface="Times New Roman" panose="02020603050405020304" pitchFamily="18" charset="0"/>
              </a:rPr>
              <a:t>ýylyň</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aprelinde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ikinjisi</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geldi</a:t>
            </a:r>
            <a:r>
              <a:rPr lang="ru-RU" sz="2400" dirty="0">
                <a:latin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6939552"/>
      </p:ext>
    </p:extLst>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31273" y="224412"/>
            <a:ext cx="10889671" cy="6001643"/>
          </a:xfrm>
          <a:prstGeom prst="rect">
            <a:avLst/>
          </a:prstGeom>
        </p:spPr>
        <p:txBody>
          <a:bodyPr wrap="square">
            <a:spAutoFit/>
          </a:bodyPr>
          <a:lstStyle/>
          <a:p>
            <a:r>
              <a:rPr lang="cs-CZ" sz="3200" dirty="0">
                <a:latin typeface="Times New Roman" panose="02020603050405020304" pitchFamily="18" charset="0"/>
                <a:ea typeface="Calibri" panose="020F0502020204030204" pitchFamily="34" charset="0"/>
              </a:rPr>
              <a:t>Daşamak  –  bu ulag serişdeleri arkaly giňişlikde </a:t>
            </a:r>
            <a:r>
              <a:rPr lang="cs-CZ" sz="3200" b="1" dirty="0">
                <a:latin typeface="Times New Roman" panose="02020603050405020304" pitchFamily="18" charset="0"/>
                <a:ea typeface="Calibri" panose="020F0502020204030204" pitchFamily="34" charset="0"/>
              </a:rPr>
              <a:t>önümleri fiziki</a:t>
            </a:r>
            <a:r>
              <a:rPr lang="ru-RU" sz="3200" b="1" dirty="0">
                <a:latin typeface="Times New Roman" panose="02020603050405020304" pitchFamily="18" charset="0"/>
                <a:ea typeface="Calibri" panose="020F0502020204030204" pitchFamily="34" charset="0"/>
              </a:rPr>
              <a:t> </a:t>
            </a:r>
            <a:r>
              <a:rPr lang="ru-RU" sz="3200" b="1" dirty="0" err="1">
                <a:latin typeface="Times New Roman" panose="02020603050405020304" pitchFamily="18" charset="0"/>
                <a:ea typeface="Calibri" panose="020F0502020204030204" pitchFamily="34" charset="0"/>
              </a:rPr>
              <a:t>görnüşde</a:t>
            </a:r>
            <a:r>
              <a:rPr lang="cs-CZ" sz="3200" b="1" dirty="0">
                <a:latin typeface="Times New Roman" panose="02020603050405020304" pitchFamily="18" charset="0"/>
                <a:ea typeface="Calibri" panose="020F0502020204030204" pitchFamily="34" charset="0"/>
              </a:rPr>
              <a:t> ondan</a:t>
            </a:r>
            <a:r>
              <a:rPr lang="ru-RU" sz="3200" b="1" dirty="0">
                <a:latin typeface="Times New Roman" panose="02020603050405020304" pitchFamily="18" charset="0"/>
                <a:ea typeface="Calibri" panose="020F0502020204030204" pitchFamily="34" charset="0"/>
              </a:rPr>
              <a:t>-</a:t>
            </a:r>
            <a:r>
              <a:rPr lang="cs-CZ" sz="3200" b="1" dirty="0">
                <a:latin typeface="Times New Roman" panose="02020603050405020304" pitchFamily="18" charset="0"/>
                <a:ea typeface="Calibri" panose="020F0502020204030204" pitchFamily="34" charset="0"/>
              </a:rPr>
              <a:t>oňa geçirmek </a:t>
            </a:r>
            <a:r>
              <a:rPr lang="ru-RU" sz="3200" b="1" dirty="0" err="1">
                <a:latin typeface="Times New Roman" panose="02020603050405020304" pitchFamily="18" charset="0"/>
                <a:ea typeface="Calibri" panose="020F0502020204030204" pitchFamily="34" charset="0"/>
              </a:rPr>
              <a:t>iş</a:t>
            </a:r>
            <a:r>
              <a:rPr lang="cs-CZ" sz="3200" b="1" dirty="0">
                <a:latin typeface="Times New Roman" panose="02020603050405020304" pitchFamily="18" charset="0"/>
                <a:ea typeface="Calibri" panose="020F0502020204030204" pitchFamily="34" charset="0"/>
              </a:rPr>
              <a:t>idir</a:t>
            </a:r>
            <a:r>
              <a:rPr lang="cs-CZ" sz="3200" dirty="0">
                <a:latin typeface="Times New Roman" panose="02020603050405020304" pitchFamily="18" charset="0"/>
                <a:ea typeface="Calibri" panose="020F0502020204030204" pitchFamily="34" charset="0"/>
              </a:rPr>
              <a:t>. Bu </a:t>
            </a:r>
            <a:r>
              <a:rPr lang="ru-RU" sz="3200" dirty="0" err="1">
                <a:latin typeface="Times New Roman" panose="02020603050405020304" pitchFamily="18" charset="0"/>
                <a:ea typeface="Calibri" panose="020F0502020204030204" pitchFamily="34" charset="0"/>
              </a:rPr>
              <a:t>iş</a:t>
            </a:r>
            <a:r>
              <a:rPr lang="cs-CZ" sz="3200" dirty="0">
                <a:latin typeface="Times New Roman" panose="02020603050405020304" pitchFamily="18" charset="0"/>
                <a:ea typeface="Calibri" panose="020F0502020204030204" pitchFamily="34" charset="0"/>
              </a:rPr>
              <a:t> adamlaryň gatnaşmagynda amala aşyrylýar, şonuň üçin hem bu şol bir wagtyň </a:t>
            </a:r>
            <a:r>
              <a:rPr lang="cs-CZ" sz="3200" dirty="0" smtClean="0">
                <a:latin typeface="Times New Roman" panose="02020603050405020304" pitchFamily="18" charset="0"/>
                <a:ea typeface="Calibri" panose="020F0502020204030204" pitchFamily="34" charset="0"/>
              </a:rPr>
              <a:t>özünde </a:t>
            </a:r>
            <a:r>
              <a:rPr lang="cs-CZ" sz="3200" b="1" dirty="0">
                <a:latin typeface="Times New Roman" panose="02020603050405020304" pitchFamily="18" charset="0"/>
                <a:ea typeface="Calibri" panose="020F0502020204030204" pitchFamily="34" charset="0"/>
              </a:rPr>
              <a:t>zähmet </a:t>
            </a:r>
            <a:r>
              <a:rPr lang="ru-RU" sz="3200" b="1" dirty="0" err="1">
                <a:latin typeface="Times New Roman" panose="02020603050405020304" pitchFamily="18" charset="0"/>
                <a:ea typeface="Calibri" panose="020F0502020204030204" pitchFamily="34" charset="0"/>
              </a:rPr>
              <a:t>iş</a:t>
            </a:r>
            <a:r>
              <a:rPr lang="cs-CZ" sz="3200" b="1" dirty="0">
                <a:latin typeface="Times New Roman" panose="02020603050405020304" pitchFamily="18" charset="0"/>
                <a:ea typeface="Calibri" panose="020F0502020204030204" pitchFamily="34" charset="0"/>
              </a:rPr>
              <a:t>i</a:t>
            </a:r>
            <a:r>
              <a:rPr lang="cs-CZ" sz="3200" dirty="0">
                <a:latin typeface="Times New Roman" panose="02020603050405020304" pitchFamily="18" charset="0"/>
                <a:ea typeface="Calibri" panose="020F0502020204030204" pitchFamily="34" charset="0"/>
              </a:rPr>
              <a:t> </a:t>
            </a:r>
            <a:r>
              <a:rPr lang="cs-CZ" sz="3200" dirty="0" smtClean="0">
                <a:latin typeface="Times New Roman" panose="02020603050405020304" pitchFamily="18" charset="0"/>
                <a:ea typeface="Calibri" panose="020F0502020204030204" pitchFamily="34" charset="0"/>
              </a:rPr>
              <a:t>hem</a:t>
            </a:r>
            <a:endParaRPr lang="en-US" sz="3200" dirty="0" smtClean="0">
              <a:latin typeface="Times New Roman" panose="02020603050405020304" pitchFamily="18" charset="0"/>
              <a:ea typeface="Calibri" panose="020F0502020204030204" pitchFamily="34" charset="0"/>
            </a:endParaRPr>
          </a:p>
          <a:p>
            <a:r>
              <a:rPr lang="cs-CZ" sz="3200" dirty="0" smtClean="0">
                <a:latin typeface="Times New Roman" panose="02020603050405020304" pitchFamily="18" charset="0"/>
                <a:ea typeface="Calibri" panose="020F0502020204030204" pitchFamily="34" charset="0"/>
              </a:rPr>
              <a:t>bolup </a:t>
            </a:r>
            <a:r>
              <a:rPr lang="cs-CZ" sz="3200" dirty="0">
                <a:latin typeface="Times New Roman" panose="02020603050405020304" pitchFamily="18" charset="0"/>
                <a:ea typeface="Calibri" panose="020F0502020204030204" pitchFamily="34" charset="0"/>
              </a:rPr>
              <a:t>durýar. </a:t>
            </a:r>
            <a:r>
              <a:rPr lang="cs-CZ" sz="3200" dirty="0" smtClean="0">
                <a:latin typeface="Times New Roman" panose="02020603050405020304" pitchFamily="18" charset="0"/>
                <a:ea typeface="Calibri" panose="020F0502020204030204" pitchFamily="34" charset="0"/>
              </a:rPr>
              <a:t>Ondan-oňa</a:t>
            </a:r>
            <a:endParaRPr lang="en-US" sz="3200" dirty="0" smtClean="0">
              <a:latin typeface="Times New Roman" panose="02020603050405020304" pitchFamily="18" charset="0"/>
              <a:ea typeface="Calibri" panose="020F0502020204030204" pitchFamily="34" charset="0"/>
            </a:endParaRPr>
          </a:p>
          <a:p>
            <a:r>
              <a:rPr lang="cs-CZ" sz="3200" dirty="0" smtClean="0">
                <a:latin typeface="Times New Roman" panose="02020603050405020304" pitchFamily="18" charset="0"/>
                <a:ea typeface="Calibri" panose="020F0502020204030204" pitchFamily="34" charset="0"/>
              </a:rPr>
              <a:t>geçirmegiň </a:t>
            </a:r>
            <a:r>
              <a:rPr lang="cs-CZ" sz="3200" dirty="0">
                <a:latin typeface="Times New Roman" panose="02020603050405020304" pitchFamily="18" charset="0"/>
                <a:ea typeface="Calibri" panose="020F0502020204030204" pitchFamily="34" charset="0"/>
              </a:rPr>
              <a:t>barşynda zähmetiň </a:t>
            </a:r>
            <a:endParaRPr lang="en-US" sz="3200" dirty="0" smtClean="0">
              <a:latin typeface="Times New Roman" panose="02020603050405020304" pitchFamily="18" charset="0"/>
              <a:ea typeface="Calibri" panose="020F0502020204030204" pitchFamily="34" charset="0"/>
            </a:endParaRPr>
          </a:p>
          <a:p>
            <a:r>
              <a:rPr lang="cs-CZ" sz="3200" dirty="0" smtClean="0">
                <a:latin typeface="Times New Roman" panose="02020603050405020304" pitchFamily="18" charset="0"/>
                <a:ea typeface="Calibri" panose="020F0502020204030204" pitchFamily="34" charset="0"/>
              </a:rPr>
              <a:t>netijesi </a:t>
            </a:r>
            <a:r>
              <a:rPr lang="cs-CZ" sz="3200" dirty="0">
                <a:latin typeface="Times New Roman" panose="02020603050405020304" pitchFamily="18" charset="0"/>
                <a:ea typeface="Calibri" panose="020F0502020204030204" pitchFamily="34" charset="0"/>
              </a:rPr>
              <a:t>hökmünde, </a:t>
            </a:r>
            <a:r>
              <a:rPr lang="cs-CZ" sz="3200" dirty="0" smtClean="0">
                <a:latin typeface="Times New Roman" panose="02020603050405020304" pitchFamily="18" charset="0"/>
                <a:ea typeface="Calibri" panose="020F0502020204030204" pitchFamily="34" charset="0"/>
              </a:rPr>
              <a:t>ýagny</a:t>
            </a:r>
            <a:endParaRPr lang="en-US" sz="3200" dirty="0" smtClean="0">
              <a:latin typeface="Times New Roman" panose="02020603050405020304" pitchFamily="18" charset="0"/>
              <a:ea typeface="Calibri" panose="020F0502020204030204" pitchFamily="34" charset="0"/>
            </a:endParaRPr>
          </a:p>
          <a:p>
            <a:r>
              <a:rPr lang="cs-CZ" sz="3200" dirty="0" smtClean="0">
                <a:latin typeface="Times New Roman" panose="02020603050405020304" pitchFamily="18" charset="0"/>
                <a:ea typeface="Calibri" panose="020F0502020204030204" pitchFamily="34" charset="0"/>
              </a:rPr>
              <a:t>gymmat </a:t>
            </a:r>
            <a:r>
              <a:rPr lang="cs-CZ" sz="3200" dirty="0">
                <a:latin typeface="Times New Roman" panose="02020603050405020304" pitchFamily="18" charset="0"/>
                <a:ea typeface="Calibri" panose="020F0502020204030204" pitchFamily="34" charset="0"/>
              </a:rPr>
              <a:t>hökmünde önümiň </a:t>
            </a:r>
            <a:endParaRPr lang="en-US" sz="3200" dirty="0" smtClean="0">
              <a:latin typeface="Times New Roman" panose="02020603050405020304" pitchFamily="18" charset="0"/>
              <a:ea typeface="Calibri" panose="020F0502020204030204" pitchFamily="34" charset="0"/>
            </a:endParaRPr>
          </a:p>
          <a:p>
            <a:r>
              <a:rPr lang="cs-CZ" sz="3200" dirty="0" smtClean="0">
                <a:latin typeface="Times New Roman" panose="02020603050405020304" pitchFamily="18" charset="0"/>
                <a:ea typeface="Calibri" panose="020F0502020204030204" pitchFamily="34" charset="0"/>
              </a:rPr>
              <a:t>özi </a:t>
            </a:r>
            <a:r>
              <a:rPr lang="cs-CZ" sz="3200" dirty="0">
                <a:latin typeface="Times New Roman" panose="02020603050405020304" pitchFamily="18" charset="0"/>
                <a:ea typeface="Calibri" panose="020F0502020204030204" pitchFamily="34" charset="0"/>
              </a:rPr>
              <a:t>geçirilýär. </a:t>
            </a:r>
            <a:r>
              <a:rPr lang="cs-CZ" sz="3200" b="1" dirty="0">
                <a:latin typeface="Times New Roman" panose="02020603050405020304" pitchFamily="18" charset="0"/>
                <a:ea typeface="Calibri" panose="020F0502020204030204" pitchFamily="34" charset="0"/>
              </a:rPr>
              <a:t>Zähmet </a:t>
            </a:r>
            <a:r>
              <a:rPr lang="ru-RU" sz="3200" b="1" dirty="0" err="1">
                <a:latin typeface="Times New Roman" panose="02020603050405020304" pitchFamily="18" charset="0"/>
                <a:ea typeface="Calibri" panose="020F0502020204030204" pitchFamily="34" charset="0"/>
              </a:rPr>
              <a:t>iş</a:t>
            </a:r>
            <a:r>
              <a:rPr lang="cs-CZ" sz="3200" b="1" dirty="0">
                <a:latin typeface="Times New Roman" panose="02020603050405020304" pitchFamily="18" charset="0"/>
                <a:ea typeface="Calibri" panose="020F0502020204030204" pitchFamily="34" charset="0"/>
              </a:rPr>
              <a:t>iniň </a:t>
            </a:r>
            <a:endParaRPr lang="en-US" sz="3200" b="1" dirty="0" smtClean="0">
              <a:latin typeface="Times New Roman" panose="02020603050405020304" pitchFamily="18" charset="0"/>
              <a:ea typeface="Calibri" panose="020F0502020204030204" pitchFamily="34" charset="0"/>
            </a:endParaRPr>
          </a:p>
          <a:p>
            <a:r>
              <a:rPr lang="cs-CZ" sz="3200" b="1" dirty="0" smtClean="0">
                <a:latin typeface="Times New Roman" panose="02020603050405020304" pitchFamily="18" charset="0"/>
                <a:ea typeface="Calibri" panose="020F0502020204030204" pitchFamily="34" charset="0"/>
              </a:rPr>
              <a:t>netijesinde </a:t>
            </a:r>
            <a:r>
              <a:rPr lang="cs-CZ" sz="3200" b="1" dirty="0">
                <a:latin typeface="Times New Roman" panose="02020603050405020304" pitchFamily="18" charset="0"/>
                <a:ea typeface="Calibri" panose="020F0502020204030204" pitchFamily="34" charset="0"/>
              </a:rPr>
              <a:t>daşamagyň </a:t>
            </a:r>
            <a:r>
              <a:rPr lang="cs-CZ" sz="3200" b="1" dirty="0" smtClean="0">
                <a:latin typeface="Times New Roman" panose="02020603050405020304" pitchFamily="18" charset="0"/>
                <a:ea typeface="Calibri" panose="020F0502020204030204" pitchFamily="34" charset="0"/>
              </a:rPr>
              <a:t>barşynda</a:t>
            </a:r>
            <a:endParaRPr lang="en-US" sz="3200" b="1" dirty="0" smtClean="0">
              <a:latin typeface="Times New Roman" panose="02020603050405020304" pitchFamily="18" charset="0"/>
              <a:ea typeface="Calibri" panose="020F0502020204030204" pitchFamily="34" charset="0"/>
            </a:endParaRPr>
          </a:p>
          <a:p>
            <a:r>
              <a:rPr lang="cs-CZ" sz="3200" b="1" dirty="0" smtClean="0">
                <a:latin typeface="Times New Roman" panose="02020603050405020304" pitchFamily="18" charset="0"/>
                <a:ea typeface="Calibri" panose="020F0502020204030204" pitchFamily="34" charset="0"/>
              </a:rPr>
              <a:t>ondan-oňa </a:t>
            </a:r>
            <a:r>
              <a:rPr lang="cs-CZ" sz="3200" b="1" dirty="0">
                <a:latin typeface="Times New Roman" panose="02020603050405020304" pitchFamily="18" charset="0"/>
                <a:ea typeface="Calibri" panose="020F0502020204030204" pitchFamily="34" charset="0"/>
              </a:rPr>
              <a:t>geçirilýän önümiň </a:t>
            </a:r>
            <a:endParaRPr lang="en-US" sz="3200" b="1" dirty="0" smtClean="0">
              <a:latin typeface="Times New Roman" panose="02020603050405020304" pitchFamily="18" charset="0"/>
              <a:ea typeface="Calibri" panose="020F0502020204030204" pitchFamily="34" charset="0"/>
            </a:endParaRPr>
          </a:p>
          <a:p>
            <a:r>
              <a:rPr lang="cs-CZ" sz="3200" b="1" dirty="0" smtClean="0">
                <a:latin typeface="Times New Roman" panose="02020603050405020304" pitchFamily="18" charset="0"/>
                <a:ea typeface="Calibri" panose="020F0502020204030204" pitchFamily="34" charset="0"/>
              </a:rPr>
              <a:t>gymmaty </a:t>
            </a:r>
            <a:r>
              <a:rPr lang="cs-CZ" sz="3200" b="1" dirty="0">
                <a:latin typeface="Times New Roman" panose="02020603050405020304" pitchFamily="18" charset="0"/>
                <a:ea typeface="Calibri" panose="020F0502020204030204" pitchFamily="34" charset="0"/>
              </a:rPr>
              <a:t>ulag çykdajylarynyň ululygyna görä ýokarlanýar</a:t>
            </a:r>
            <a:endParaRPr lang="ru-RU" sz="3200" dirty="0"/>
          </a:p>
        </p:txBody>
      </p:sp>
      <p:sp>
        <p:nvSpPr>
          <p:cNvPr id="3" name="Прямоугольник 2"/>
          <p:cNvSpPr/>
          <p:nvPr/>
        </p:nvSpPr>
        <p:spPr>
          <a:xfrm>
            <a:off x="5747507" y="3244334"/>
            <a:ext cx="696986" cy="369332"/>
          </a:xfrm>
          <a:prstGeom prst="rect">
            <a:avLst/>
          </a:prstGeom>
        </p:spPr>
        <p:txBody>
          <a:bodyPr wrap="none">
            <a:spAutoFit/>
          </a:bodyPr>
          <a:lstStyle/>
          <a:p>
            <a:pPr indent="450215" algn="ctr">
              <a:spcAft>
                <a:spcPts val="0"/>
              </a:spcAft>
            </a:pPr>
            <a:r>
              <a:rPr lang="ru-RU" dirty="0">
                <a:latin typeface="Times New Roman" panose="02020603050405020304" pitchFamily="18" charset="0"/>
                <a:ea typeface="Calibri" panose="020F0502020204030204" pitchFamily="34" charset="0"/>
              </a:rPr>
              <a:t> </a:t>
            </a: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1264" y="1853981"/>
            <a:ext cx="5288670" cy="3519369"/>
          </a:xfrm>
          <a:prstGeom prst="rect">
            <a:avLst/>
          </a:prstGeom>
        </p:spPr>
      </p:pic>
    </p:spTree>
    <p:extLst>
      <p:ext uri="{BB962C8B-B14F-4D97-AF65-F5344CB8AC3E}">
        <p14:creationId xmlns:p14="http://schemas.microsoft.com/office/powerpoint/2010/main" val="174715224"/>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98269" y="142771"/>
            <a:ext cx="11493731" cy="3477875"/>
          </a:xfrm>
          <a:prstGeom prst="rect">
            <a:avLst/>
          </a:prstGeom>
        </p:spPr>
        <p:txBody>
          <a:bodyPr wrap="square">
            <a:spAutoFit/>
          </a:bodyPr>
          <a:lstStyle/>
          <a:p>
            <a:pPr indent="450215" algn="just">
              <a:spcAft>
                <a:spcPts val="0"/>
              </a:spcAft>
            </a:pPr>
            <a:r>
              <a:rPr lang="cs-CZ" sz="2000" b="1" dirty="0">
                <a:latin typeface="Times New Roman" panose="02020603050405020304" pitchFamily="18" charset="0"/>
                <a:ea typeface="Calibri" panose="020F0502020204030204" pitchFamily="34" charset="0"/>
              </a:rPr>
              <a:t>Ulag hyzmaty </a:t>
            </a:r>
            <a:r>
              <a:rPr lang="cs-CZ" sz="2000" dirty="0">
                <a:latin typeface="Times New Roman" panose="02020603050405020304" pitchFamily="18" charset="0"/>
                <a:ea typeface="Calibri" panose="020F0502020204030204" pitchFamily="34" charset="0"/>
              </a:rPr>
              <a:t>– ýükleri ondan-oňa geçirmek boýunça zähmet işiniň netijesi, ol daşalýan ýük bilen aýrylmaz baglydyr. Ulag hyzmatlaryny kesgitleýän parametrler:</a:t>
            </a:r>
            <a:endParaRPr lang="ru-RU" sz="2000" dirty="0">
              <a:latin typeface="Times New Roman" panose="02020603050405020304" pitchFamily="18" charset="0"/>
              <a:ea typeface="Calibri" panose="020F0502020204030204" pitchFamily="34" charset="0"/>
            </a:endParaRPr>
          </a:p>
          <a:p>
            <a:pPr indent="450215" algn="just">
              <a:spcAft>
                <a:spcPts val="0"/>
              </a:spcAft>
            </a:pPr>
            <a:r>
              <a:rPr lang="cs-CZ" sz="2000" dirty="0">
                <a:latin typeface="Times New Roman" panose="02020603050405020304" pitchFamily="18" charset="0"/>
                <a:ea typeface="Calibri" panose="020F0502020204030204" pitchFamily="34" charset="0"/>
              </a:rPr>
              <a:t>– daşamagyň görnüşi;</a:t>
            </a:r>
            <a:endParaRPr lang="ru-RU" sz="2000" dirty="0">
              <a:latin typeface="Times New Roman" panose="02020603050405020304" pitchFamily="18" charset="0"/>
              <a:ea typeface="Calibri" panose="020F0502020204030204" pitchFamily="34" charset="0"/>
            </a:endParaRPr>
          </a:p>
          <a:p>
            <a:pPr indent="450215" algn="just">
              <a:spcAft>
                <a:spcPts val="0"/>
              </a:spcAft>
            </a:pPr>
            <a:r>
              <a:rPr lang="cs-CZ" sz="2000" dirty="0">
                <a:latin typeface="Times New Roman" panose="02020603050405020304" pitchFamily="18" charset="0"/>
                <a:ea typeface="Calibri" panose="020F0502020204030204" pitchFamily="34" charset="0"/>
              </a:rPr>
              <a:t>– ýüküň görnüşi;</a:t>
            </a:r>
            <a:endParaRPr lang="ru-RU" sz="2000" dirty="0">
              <a:latin typeface="Times New Roman" panose="02020603050405020304" pitchFamily="18" charset="0"/>
              <a:ea typeface="Calibri" panose="020F0502020204030204" pitchFamily="34" charset="0"/>
            </a:endParaRPr>
          </a:p>
          <a:p>
            <a:pPr indent="450215" algn="just">
              <a:spcAft>
                <a:spcPts val="0"/>
              </a:spcAft>
            </a:pPr>
            <a:r>
              <a:rPr lang="cs-CZ" sz="2000" dirty="0">
                <a:latin typeface="Times New Roman" panose="02020603050405020304" pitchFamily="18" charset="0"/>
                <a:ea typeface="Calibri" panose="020F0502020204030204" pitchFamily="34" charset="0"/>
              </a:rPr>
              <a:t>– ýüküň mukdary;</a:t>
            </a:r>
            <a:endParaRPr lang="ru-RU" sz="2000" dirty="0">
              <a:latin typeface="Times New Roman" panose="02020603050405020304" pitchFamily="18" charset="0"/>
              <a:ea typeface="Calibri" panose="020F0502020204030204" pitchFamily="34" charset="0"/>
            </a:endParaRPr>
          </a:p>
          <a:p>
            <a:pPr indent="450215" algn="just">
              <a:spcAft>
                <a:spcPts val="0"/>
              </a:spcAft>
            </a:pPr>
            <a:r>
              <a:rPr lang="cs-CZ" sz="2000" dirty="0">
                <a:latin typeface="Times New Roman" panose="02020603050405020304" pitchFamily="18" charset="0"/>
                <a:ea typeface="Calibri" panose="020F0502020204030204" pitchFamily="34" charset="0"/>
              </a:rPr>
              <a:t>– daşalmaly möhleti (wagty) (ýük möhletinde getirilmelidir);</a:t>
            </a:r>
            <a:endParaRPr lang="ru-RU" sz="2000" dirty="0">
              <a:latin typeface="Times New Roman" panose="02020603050405020304" pitchFamily="18" charset="0"/>
              <a:ea typeface="Calibri" panose="020F0502020204030204" pitchFamily="34" charset="0"/>
            </a:endParaRPr>
          </a:p>
          <a:p>
            <a:pPr indent="450215" algn="just">
              <a:spcAft>
                <a:spcPts val="0"/>
              </a:spcAft>
            </a:pPr>
            <a:r>
              <a:rPr lang="cs-CZ" sz="2000" dirty="0">
                <a:latin typeface="Times New Roman" panose="02020603050405020304" pitchFamily="18" charset="0"/>
                <a:ea typeface="Calibri" panose="020F0502020204030204" pitchFamily="34" charset="0"/>
              </a:rPr>
              <a:t>– daşalýan ýeri (aralyk) (ýük gerek ýerine eltilmelidir);</a:t>
            </a:r>
            <a:endParaRPr lang="ru-RU" sz="2000" dirty="0">
              <a:latin typeface="Times New Roman" panose="02020603050405020304" pitchFamily="18" charset="0"/>
              <a:ea typeface="Calibri" panose="020F0502020204030204" pitchFamily="34" charset="0"/>
            </a:endParaRPr>
          </a:p>
          <a:p>
            <a:pPr marL="342900" lvl="0" indent="-342900" algn="just">
              <a:spcAft>
                <a:spcPts val="0"/>
              </a:spcAft>
              <a:buFont typeface="Times New Roman" panose="02020603050405020304" pitchFamily="18" charset="0"/>
              <a:buChar char="–"/>
            </a:pPr>
            <a:r>
              <a:rPr lang="cs-CZ" sz="2000" dirty="0">
                <a:latin typeface="Times New Roman" panose="02020603050405020304" pitchFamily="18" charset="0"/>
                <a:ea typeface="Calibri" panose="020F0502020204030204" pitchFamily="34" charset="0"/>
              </a:rPr>
              <a:t>ýüküň tükelligi (sarp ediş hilini ýitirmän eltilmelidir).</a:t>
            </a:r>
            <a:endParaRPr lang="ru-RU" sz="2000" dirty="0">
              <a:latin typeface="Times New Roman" panose="02020603050405020304" pitchFamily="18" charset="0"/>
              <a:ea typeface="Calibri" panose="020F0502020204030204" pitchFamily="34" charset="0"/>
            </a:endParaRPr>
          </a:p>
          <a:p>
            <a:pPr indent="450215" algn="just">
              <a:spcAft>
                <a:spcPts val="0"/>
              </a:spcAft>
            </a:pPr>
            <a:r>
              <a:rPr lang="cs-CZ" sz="2000" dirty="0">
                <a:latin typeface="Times New Roman" panose="02020603050405020304" pitchFamily="18" charset="0"/>
                <a:ea typeface="Calibri" panose="020F0502020204030204" pitchFamily="34" charset="0"/>
              </a:rPr>
              <a:t>Şeýlelikde, </a:t>
            </a:r>
            <a:r>
              <a:rPr lang="cs-CZ" sz="2000" b="1" dirty="0">
                <a:latin typeface="Times New Roman" panose="02020603050405020304" pitchFamily="18" charset="0"/>
                <a:ea typeface="Calibri" panose="020F0502020204030204" pitchFamily="34" charset="0"/>
              </a:rPr>
              <a:t>ulag hyzmaty</a:t>
            </a:r>
            <a:r>
              <a:rPr lang="cs-CZ" sz="2000" dirty="0">
                <a:latin typeface="Times New Roman" panose="02020603050405020304" pitchFamily="18" charset="0"/>
                <a:ea typeface="Calibri" panose="020F0502020204030204" pitchFamily="34" charset="0"/>
              </a:rPr>
              <a:t> – bu saýlanyp alnan ulag bilen ýüküň belli bir görnüşini belli bir mukdarda bitew</a:t>
            </a:r>
            <a:r>
              <a:rPr lang="ru-RU" sz="2000" dirty="0">
                <a:latin typeface="Times New Roman" panose="02020603050405020304" pitchFamily="18" charset="0"/>
                <a:ea typeface="Calibri" panose="020F0502020204030204" pitchFamily="34" charset="0"/>
              </a:rPr>
              <a:t>ü</a:t>
            </a:r>
            <a:r>
              <a:rPr lang="cs-CZ" sz="2000" dirty="0">
                <a:latin typeface="Times New Roman" panose="02020603050405020304" pitchFamily="18" charset="0"/>
                <a:ea typeface="Calibri" panose="020F0502020204030204" pitchFamily="34" charset="0"/>
              </a:rPr>
              <a:t>likde we tükel görnüşde bir nokatdan beýleki nokada bellibir wagt aralygynyň dowamynda ýa-da bellenen möhletinde ondan-oňa geçirmekdir.</a:t>
            </a:r>
            <a:endParaRPr lang="ru-RU" sz="2000" dirty="0">
              <a:latin typeface="Times New Roman" panose="02020603050405020304" pitchFamily="18" charset="0"/>
              <a:ea typeface="Calibri" panose="020F0502020204030204" pitchFamily="34" charset="0"/>
            </a:endParaRPr>
          </a:p>
        </p:txBody>
      </p:sp>
      <p:pic>
        <p:nvPicPr>
          <p:cNvPr id="3" name="Picture 2" descr="C:\Users\Roza\Desktop\prezentasiýa surat\Без названия (2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5538" y="3620646"/>
            <a:ext cx="5919192" cy="30552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872603"/>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47725" y="67577"/>
            <a:ext cx="11344275" cy="4893647"/>
          </a:xfrm>
          <a:prstGeom prst="rect">
            <a:avLst/>
          </a:prstGeom>
        </p:spPr>
        <p:txBody>
          <a:bodyPr wrap="square">
            <a:spAutoFit/>
          </a:bodyPr>
          <a:lstStyle/>
          <a:p>
            <a:pPr indent="450215" algn="just">
              <a:spcAft>
                <a:spcPts val="0"/>
              </a:spcAft>
            </a:pPr>
            <a:r>
              <a:rPr lang="cs-CZ" sz="2400" b="1" dirty="0">
                <a:latin typeface="Times New Roman" panose="02020603050405020304" pitchFamily="18" charset="0"/>
                <a:ea typeface="Calibri" panose="020F0502020204030204" pitchFamily="34" charset="0"/>
                <a:cs typeface="Times New Roman" panose="02020603050405020304" pitchFamily="18" charset="0"/>
              </a:rPr>
              <a:t>Ulag tarifi</a:t>
            </a:r>
            <a:r>
              <a:rPr lang="cs-CZ" sz="2400" dirty="0">
                <a:latin typeface="Times New Roman" panose="02020603050405020304" pitchFamily="18" charset="0"/>
                <a:ea typeface="Calibri" panose="020F0502020204030204" pitchFamily="34" charset="0"/>
                <a:cs typeface="Times New Roman" panose="02020603050405020304" pitchFamily="18" charset="0"/>
              </a:rPr>
              <a:t> – bu ýüküň şu görnüşiniň birligini ulagyň şol görnüşi bilen belli bir aralyga, adatça 1 km aralyga daşalandygy üçin (ýüküň saklanyşy üpjün edilen we getirilmeli möhleti berjaý edilen şertinde) tölenýän pul möçberidir</a:t>
            </a:r>
            <a:r>
              <a:rPr lang="cs-CZ" sz="24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a:t>
            </a:r>
            <a:r>
              <a:rPr lang="cs-CZ" sz="2400" dirty="0" smtClean="0">
                <a:solidFill>
                  <a:srgbClr val="FF0000"/>
                </a:solidFill>
                <a:latin typeface="Times New Roman" panose="02020603050405020304" pitchFamily="18" charset="0"/>
                <a:cs typeface="Times New Roman" panose="02020603050405020304" pitchFamily="18" charset="0"/>
              </a:rPr>
              <a:t>Ulag </a:t>
            </a:r>
            <a:r>
              <a:rPr lang="cs-CZ" sz="2400" dirty="0">
                <a:solidFill>
                  <a:srgbClr val="FF0000"/>
                </a:solidFill>
                <a:latin typeface="Times New Roman" panose="02020603050405020304" pitchFamily="18" charset="0"/>
                <a:cs typeface="Times New Roman" panose="02020603050405020304" pitchFamily="18" charset="0"/>
              </a:rPr>
              <a:t>tarifleri:</a:t>
            </a:r>
            <a:endParaRPr lang="ru-RU" sz="2400" dirty="0">
              <a:solidFill>
                <a:srgbClr val="FF0000"/>
              </a:solidFill>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 daşamagyň tizligine;</a:t>
            </a:r>
            <a:endParaRPr lang="ru-RU" sz="2400" dirty="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d</a:t>
            </a:r>
            <a:r>
              <a:rPr lang="cs-CZ" sz="2400" dirty="0">
                <a:latin typeface="Times New Roman" panose="02020603050405020304" pitchFamily="18" charset="0"/>
                <a:cs typeface="Times New Roman" panose="02020603050405020304" pitchFamily="18" charset="0"/>
              </a:rPr>
              <a:t>aşalýan ýüküň </a:t>
            </a:r>
            <a:r>
              <a:rPr lang="ru-RU" sz="2400" dirty="0" err="1">
                <a:latin typeface="Times New Roman" panose="02020603050405020304" pitchFamily="18" charset="0"/>
                <a:cs typeface="Times New Roman" panose="02020603050405020304" pitchFamily="18" charset="0"/>
              </a:rPr>
              <a:t>möçberine</a:t>
            </a:r>
            <a:r>
              <a:rPr lang="cs-CZ" sz="2400" dirty="0">
                <a:latin typeface="Times New Roman" panose="02020603050405020304" pitchFamily="18" charset="0"/>
                <a:cs typeface="Times New Roman" panose="02020603050405020304" pitchFamily="18" charset="0"/>
              </a:rPr>
              <a:t> (ulag serişdesiniň sygymy bilen bagly, eger daşalýan ýük ulag serişdesini doldurmaýan bolsa, onda ýüküň birligine hasaplanyňda tarif ýokarlanýar);</a:t>
            </a:r>
            <a:endParaRPr lang="ru-RU" sz="2400" dirty="0">
              <a:latin typeface="Times New Roman" panose="02020603050405020304" pitchFamily="18" charset="0"/>
              <a:cs typeface="Times New Roman" panose="02020603050405020304" pitchFamily="18" charset="0"/>
            </a:endParaRPr>
          </a:p>
          <a:p>
            <a:pPr lvl="0"/>
            <a:r>
              <a:rPr lang="cs-CZ" sz="2400" dirty="0">
                <a:latin typeface="Times New Roman" panose="02020603050405020304" pitchFamily="18" charset="0"/>
                <a:cs typeface="Times New Roman" panose="02020603050405020304" pitchFamily="18" charset="0"/>
              </a:rPr>
              <a:t>ulag serişdesiniň görnüşine baglylykda tapawutlanyp biler</a:t>
            </a:r>
            <a:r>
              <a:rPr lang="cs-CZ"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Ulag kärhanalary (haryt hereket ediş </a:t>
            </a:r>
            <a:r>
              <a:rPr lang="ru-RU" sz="2400" dirty="0" err="1">
                <a:latin typeface="Times New Roman" panose="02020603050405020304" pitchFamily="18" charset="0"/>
                <a:ea typeface="Calibri" panose="020F0502020204030204" pitchFamily="34" charset="0"/>
                <a:cs typeface="Times New Roman" panose="02020603050405020304" pitchFamily="18" charset="0"/>
              </a:rPr>
              <a:t>iş</a:t>
            </a:r>
            <a:r>
              <a:rPr lang="cs-CZ" sz="2400" dirty="0">
                <a:latin typeface="Times New Roman" panose="02020603050405020304" pitchFamily="18" charset="0"/>
                <a:ea typeface="Calibri" panose="020F0502020204030204" pitchFamily="34" charset="0"/>
                <a:cs typeface="Times New Roman" panose="02020603050405020304" pitchFamily="18" charset="0"/>
              </a:rPr>
              <a:t>ine beýleki gatnaşyjylar ýaly) logistika hatarynda bir ykdysady netijäni almaga gönükdirilmelidir. Birnäçe </a:t>
            </a:r>
            <a:r>
              <a:rPr lang="ru-RU" sz="2400" dirty="0" err="1">
                <a:latin typeface="Times New Roman" panose="02020603050405020304" pitchFamily="18" charset="0"/>
                <a:ea typeface="Calibri" panose="020F0502020204030204" pitchFamily="34" charset="0"/>
                <a:cs typeface="Times New Roman" panose="02020603050405020304" pitchFamily="18" charset="0"/>
              </a:rPr>
              <a:t>ýagdaý</a:t>
            </a:r>
            <a:r>
              <a:rPr lang="cs-CZ" sz="2400" dirty="0">
                <a:latin typeface="Times New Roman" panose="02020603050405020304" pitchFamily="18" charset="0"/>
                <a:ea typeface="Calibri" panose="020F0502020204030204" pitchFamily="34" charset="0"/>
                <a:cs typeface="Times New Roman" panose="02020603050405020304" pitchFamily="18" charset="0"/>
              </a:rPr>
              <a:t>lar muňa ýardam edýär, olaryň arasynda şulary belläp bolar: ulag hyzmatlarynyň emele gelen bazary, kärhanalaryň we ulaglaryň dürli görnüşleriniň arasyndaky bäsleşik, ulag hyzmatlarynyň tariflerine we hiline sarp edijiler tarapyndan bildirilýän talaplaryň güýçlenmegi.</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3558" y="4961224"/>
            <a:ext cx="5472608" cy="1750683"/>
          </a:xfrm>
          <a:prstGeom prst="rect">
            <a:avLst/>
          </a:prstGeom>
        </p:spPr>
      </p:pic>
    </p:spTree>
    <p:extLst>
      <p:ext uri="{BB962C8B-B14F-4D97-AF65-F5344CB8AC3E}">
        <p14:creationId xmlns:p14="http://schemas.microsoft.com/office/powerpoint/2010/main" val="120378173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65018" y="0"/>
            <a:ext cx="11526982" cy="7478970"/>
          </a:xfrm>
          <a:prstGeom prst="rect">
            <a:avLst/>
          </a:prstGeom>
        </p:spPr>
        <p:txBody>
          <a:bodyPr wrap="square">
            <a:spAutoFit/>
          </a:bodyPr>
          <a:lstStyle/>
          <a:p>
            <a:pPr indent="450215" algn="just">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Ulag hyzmatlarynyň özüne düşýän gymmaty ulag-tehnologik shemanyň dürli tapgyrlarynda emele gelýär:</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 önümi daşamak üçin bermäge taýýarlyk (ulag serişdesine ýüklenmezden öň); bu tapgyrda harajatlaryň esasy görnüşleri ulag çykdajylary, poddonlary we gaplamagyň beýleki serişdelerini, konteýnerleri satyn almak üçin harajatlar bolup durýar;</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 ýüklemek boýunça ulag-ammar amallary; bu tapgyrda çykdajylar işleri ýerine ýetirmegiň usulyna (mehaniz</a:t>
            </a:r>
            <a:r>
              <a:rPr lang="ru-RU" sz="2400" dirty="0" err="1">
                <a:latin typeface="Times New Roman" panose="02020603050405020304" pitchFamily="18" charset="0"/>
                <a:ea typeface="Calibri" panose="020F0502020204030204" pitchFamily="34" charset="0"/>
                <a:cs typeface="Times New Roman" panose="02020603050405020304" pitchFamily="18" charset="0"/>
              </a:rPr>
              <a:t>asiýalaşdyrylyş</a:t>
            </a:r>
            <a:r>
              <a:rPr lang="cs-CZ" sz="2400" dirty="0">
                <a:latin typeface="Times New Roman" panose="02020603050405020304" pitchFamily="18" charset="0"/>
                <a:ea typeface="Calibri" panose="020F0502020204030204" pitchFamily="34" charset="0"/>
                <a:cs typeface="Times New Roman" panose="02020603050405020304" pitchFamily="18" charset="0"/>
              </a:rPr>
              <a:t> derejesine) we ýükleýiş-düşüriş enjamynyň tipine bagly bolýar;</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 ýüki ulagyň magistral görnüşleri bilen daşamak; çykdajylar ýük daşamak çyzgy</a:t>
            </a:r>
            <a:r>
              <a:rPr lang="ru-RU" sz="2400" dirty="0">
                <a:latin typeface="Times New Roman" panose="02020603050405020304" pitchFamily="18" charset="0"/>
                <a:ea typeface="Calibri" panose="020F0502020204030204" pitchFamily="34" charset="0"/>
                <a:cs typeface="Times New Roman" panose="02020603050405020304" pitchFamily="18" charset="0"/>
              </a:rPr>
              <a:t>s</a:t>
            </a:r>
            <a:r>
              <a:rPr lang="cs-CZ" sz="2400" dirty="0">
                <a:latin typeface="Times New Roman" panose="02020603050405020304" pitchFamily="18" charset="0"/>
                <a:ea typeface="Calibri" panose="020F0502020204030204" pitchFamily="34" charset="0"/>
                <a:cs typeface="Times New Roman" panose="02020603050405020304" pitchFamily="18" charset="0"/>
              </a:rPr>
              <a:t>ynyň wariantyna baglylykda ulag tarifi bilen kesgitlenýär;</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Times New Roman" panose="02020603050405020304" pitchFamily="18" charset="0"/>
              <a:buChar char="–"/>
            </a:pPr>
            <a:r>
              <a:rPr lang="cs-CZ" sz="2400" dirty="0">
                <a:latin typeface="Times New Roman" panose="02020603050405020304" pitchFamily="18" charset="0"/>
                <a:ea typeface="Calibri" panose="020F0502020204030204" pitchFamily="34" charset="0"/>
                <a:cs typeface="Times New Roman" panose="02020603050405020304" pitchFamily="18" charset="0"/>
              </a:rPr>
              <a:t>düşürmek boýunça ulag-ammar amallary</a:t>
            </a:r>
            <a:r>
              <a:rPr lang="cs-CZ" sz="24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r>
              <a:rPr lang="en-US" sz="2400" b="1" dirty="0" smtClean="0">
                <a:solidFill>
                  <a:srgbClr val="FF0000"/>
                </a:solidFill>
                <a:latin typeface="Times New Roman" panose="02020603050405020304" pitchFamily="18" charset="0"/>
                <a:cs typeface="Times New Roman" panose="02020603050405020304" pitchFamily="18" charset="0"/>
              </a:rPr>
              <a:t>	</a:t>
            </a:r>
            <a:r>
              <a:rPr lang="cs-CZ" sz="2400" b="1" dirty="0" smtClean="0">
                <a:solidFill>
                  <a:srgbClr val="FF0000"/>
                </a:solidFill>
                <a:latin typeface="Times New Roman" panose="02020603050405020304" pitchFamily="18" charset="0"/>
                <a:cs typeface="Times New Roman" panose="02020603050405020304" pitchFamily="18" charset="0"/>
              </a:rPr>
              <a:t>Ulag </a:t>
            </a:r>
            <a:r>
              <a:rPr lang="cs-CZ" sz="2400" b="1" dirty="0">
                <a:solidFill>
                  <a:srgbClr val="FF0000"/>
                </a:solidFill>
                <a:latin typeface="Times New Roman" panose="02020603050405020304" pitchFamily="18" charset="0"/>
                <a:cs typeface="Times New Roman" panose="02020603050405020304" pitchFamily="18" charset="0"/>
              </a:rPr>
              <a:t>tarifleri şu esasy faktorlar bilen kesgitlenýär:</a:t>
            </a:r>
            <a:endParaRPr lang="ru-RU" sz="2400" b="1" dirty="0">
              <a:solidFill>
                <a:srgbClr val="FF0000"/>
              </a:solidFill>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 ulag serişdesiniň görnüşi we kysymy;</a:t>
            </a:r>
            <a:endParaRPr lang="ru-RU" sz="2400" dirty="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 daşamagyň tizligi;</a:t>
            </a:r>
            <a:endParaRPr lang="ru-RU" sz="2400" dirty="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 ýüküň görnüşi;</a:t>
            </a:r>
            <a:endParaRPr lang="ru-RU" sz="2400" dirty="0">
              <a:latin typeface="Times New Roman" panose="02020603050405020304" pitchFamily="18" charset="0"/>
              <a:cs typeface="Times New Roman" panose="02020603050405020304" pitchFamily="18" charset="0"/>
            </a:endParaRPr>
          </a:p>
          <a:p>
            <a:pPr lvl="0"/>
            <a:r>
              <a:rPr lang="cs-CZ" sz="2400" dirty="0">
                <a:latin typeface="Times New Roman" panose="02020603050405020304" pitchFamily="18" charset="0"/>
                <a:cs typeface="Times New Roman" panose="02020603050405020304" pitchFamily="18" charset="0"/>
              </a:rPr>
              <a:t>daşalýan tapgyryň ölçegi bilen kesgitlenýär. </a:t>
            </a:r>
            <a:endParaRPr lang="ru-RU" sz="2400" dirty="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Töleg çykdajylary </a:t>
            </a:r>
            <a:r>
              <a:rPr lang="cs-CZ" sz="2400" b="1" dirty="0">
                <a:latin typeface="Times New Roman" panose="02020603050405020304" pitchFamily="18" charset="0"/>
                <a:cs typeface="Times New Roman" panose="02020603050405020304" pitchFamily="18" charset="0"/>
              </a:rPr>
              <a:t>Ç=</a:t>
            </a:r>
            <a:r>
              <a:rPr lang="ru-RU" sz="2400" b="1" dirty="0" err="1">
                <a:latin typeface="Times New Roman" panose="02020603050405020304" pitchFamily="18" charset="0"/>
                <a:cs typeface="Times New Roman" panose="02020603050405020304" pitchFamily="18" charset="0"/>
              </a:rPr>
              <a:t>T</a:t>
            </a:r>
            <a:r>
              <a:rPr lang="ru-RU" sz="2400" b="1" baseline="-25000" dirty="0" err="1">
                <a:latin typeface="Times New Roman" panose="02020603050405020304" pitchFamily="18" charset="0"/>
                <a:cs typeface="Times New Roman" panose="02020603050405020304" pitchFamily="18" charset="0"/>
              </a:rPr>
              <a:t>u</a:t>
            </a:r>
            <a:r>
              <a:rPr lang="ru-RU" sz="2400" b="1" dirty="0">
                <a:latin typeface="Times New Roman" panose="02020603050405020304" pitchFamily="18" charset="0"/>
                <a:cs typeface="Times New Roman" panose="02020603050405020304" pitchFamily="18" charset="0"/>
              </a:rPr>
              <a:t> * </a:t>
            </a:r>
            <a:r>
              <a:rPr lang="cs-CZ" sz="2400" b="1" dirty="0">
                <a:latin typeface="Times New Roman" panose="02020603050405020304" pitchFamily="18" charset="0"/>
                <a:cs typeface="Times New Roman" panose="02020603050405020304" pitchFamily="18" charset="0"/>
              </a:rPr>
              <a:t>L</a:t>
            </a:r>
            <a:r>
              <a:rPr lang="cs-CZ" sz="2400" dirty="0">
                <a:latin typeface="Times New Roman" panose="02020603050405020304" pitchFamily="18" charset="0"/>
                <a:cs typeface="Times New Roman" panose="02020603050405020304" pitchFamily="18" charset="0"/>
              </a:rPr>
              <a:t> formulasy boýunça kesgitlenýär, bu ýerde </a:t>
            </a:r>
            <a:r>
              <a:rPr lang="ru-RU" sz="2400" b="1" dirty="0">
                <a:latin typeface="Times New Roman" panose="02020603050405020304" pitchFamily="18" charset="0"/>
                <a:cs typeface="Times New Roman" panose="02020603050405020304" pitchFamily="18" charset="0"/>
              </a:rPr>
              <a:t>Ç</a:t>
            </a:r>
            <a:r>
              <a:rPr lang="cs-CZ" sz="2400" dirty="0">
                <a:latin typeface="Times New Roman" panose="02020603050405020304" pitchFamily="18" charset="0"/>
                <a:cs typeface="Times New Roman" panose="02020603050405020304" pitchFamily="18" charset="0"/>
              </a:rPr>
              <a:t> – ulag üçin çykdajylar, </a:t>
            </a:r>
            <a:r>
              <a:rPr lang="ru-RU" sz="2400" b="1" dirty="0" err="1">
                <a:latin typeface="Times New Roman" panose="02020603050405020304" pitchFamily="18" charset="0"/>
                <a:cs typeface="Times New Roman" panose="02020603050405020304" pitchFamily="18" charset="0"/>
              </a:rPr>
              <a:t>T</a:t>
            </a:r>
            <a:r>
              <a:rPr lang="ru-RU" sz="2400" b="1" baseline="-25000" dirty="0" err="1">
                <a:latin typeface="Times New Roman" panose="02020603050405020304" pitchFamily="18" charset="0"/>
                <a:cs typeface="Times New Roman" panose="02020603050405020304" pitchFamily="18" charset="0"/>
              </a:rPr>
              <a:t>u</a:t>
            </a:r>
            <a:r>
              <a:rPr lang="cs-CZ" sz="2400" dirty="0">
                <a:latin typeface="Times New Roman" panose="02020603050405020304" pitchFamily="18" charset="0"/>
                <a:cs typeface="Times New Roman" panose="02020603050405020304" pitchFamily="18" charset="0"/>
              </a:rPr>
              <a:t>–uzaklyk birligi (adatça 1 km) üçin ulag tarifi, </a:t>
            </a:r>
            <a:r>
              <a:rPr lang="cs-CZ" sz="2400" b="1" dirty="0">
                <a:latin typeface="Times New Roman" panose="02020603050405020304" pitchFamily="18" charset="0"/>
                <a:cs typeface="Times New Roman" panose="02020603050405020304" pitchFamily="18" charset="0"/>
              </a:rPr>
              <a:t>L</a:t>
            </a:r>
            <a:r>
              <a:rPr lang="cs-CZ" sz="2400" dirty="0">
                <a:latin typeface="Times New Roman" panose="02020603050405020304" pitchFamily="18" charset="0"/>
                <a:cs typeface="Times New Roman" panose="02020603050405020304" pitchFamily="18" charset="0"/>
              </a:rPr>
              <a:t> – ýüküň daşalýan aralygy.</a:t>
            </a:r>
            <a:endParaRPr lang="ru-RU" sz="2400" dirty="0">
              <a:latin typeface="Times New Roman" panose="02020603050405020304" pitchFamily="18" charset="0"/>
              <a:cs typeface="Times New Roman" panose="02020603050405020304" pitchFamily="18" charset="0"/>
            </a:endParaRPr>
          </a:p>
          <a:p>
            <a:pPr marL="342900" lvl="0" indent="-342900" algn="just">
              <a:spcAft>
                <a:spcPts val="0"/>
              </a:spcAft>
              <a:buFont typeface="Times New Roman" panose="02020603050405020304" pitchFamily="18" charset="0"/>
              <a:buChar char="–"/>
            </a:pP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Times New Roman" panose="02020603050405020304" pitchFamily="18" charset="0"/>
              <a:buChar char="–"/>
            </a:pP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2690174"/>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85825" y="0"/>
            <a:ext cx="11106150" cy="6186309"/>
          </a:xfrm>
          <a:prstGeom prst="rect">
            <a:avLst/>
          </a:prstGeom>
        </p:spPr>
        <p:txBody>
          <a:bodyPr wrap="square">
            <a:spAutoFit/>
          </a:bodyPr>
          <a:lstStyle/>
          <a:p>
            <a:pPr indent="450215" algn="just">
              <a:lnSpc>
                <a:spcPct val="150000"/>
              </a:lnSpc>
              <a:spcAft>
                <a:spcPts val="0"/>
              </a:spcAft>
            </a:pPr>
            <a:r>
              <a:rPr lang="cs-CZ" sz="2400" b="1" dirty="0">
                <a:latin typeface="Times New Roman" panose="02020603050405020304" pitchFamily="18" charset="0"/>
                <a:ea typeface="Calibri" panose="020F0502020204030204" pitchFamily="34" charset="0"/>
              </a:rPr>
              <a:t>Ulag logistikasynyň esasy maksady</a:t>
            </a:r>
            <a:r>
              <a:rPr lang="cs-CZ" sz="2400" dirty="0">
                <a:latin typeface="Times New Roman" panose="02020603050405020304" pitchFamily="18" charset="0"/>
                <a:ea typeface="Calibri" panose="020F0502020204030204" pitchFamily="34" charset="0"/>
              </a:rPr>
              <a:t> logistikanyň umumy maksadyndan gelip çykýar we daşamak üçin çykdajylar az bolan şertlerinde harydyň bellenen ýerine gerek wagtynda we elti</a:t>
            </a:r>
            <a:r>
              <a:rPr lang="ru-RU" sz="2400" dirty="0" err="1">
                <a:latin typeface="Times New Roman" panose="02020603050405020304" pitchFamily="18" charset="0"/>
                <a:ea typeface="Calibri" panose="020F0502020204030204" pitchFamily="34" charset="0"/>
              </a:rPr>
              <a:t>li</a:t>
            </a:r>
            <a:r>
              <a:rPr lang="cs-CZ" sz="2400" dirty="0">
                <a:latin typeface="Times New Roman" panose="02020603050405020304" pitchFamily="18" charset="0"/>
                <a:ea typeface="Calibri" panose="020F0502020204030204" pitchFamily="34" charset="0"/>
              </a:rPr>
              <a:t>p ber</a:t>
            </a:r>
            <a:r>
              <a:rPr lang="ru-RU" sz="2400" dirty="0" err="1">
                <a:latin typeface="Times New Roman" panose="02020603050405020304" pitchFamily="18" charset="0"/>
                <a:ea typeface="Calibri" panose="020F0502020204030204" pitchFamily="34" charset="0"/>
              </a:rPr>
              <a:t>il</a:t>
            </a:r>
            <a:r>
              <a:rPr lang="cs-CZ" sz="2400" dirty="0">
                <a:latin typeface="Times New Roman" panose="02020603050405020304" pitchFamily="18" charset="0"/>
                <a:ea typeface="Calibri" panose="020F0502020204030204" pitchFamily="34" charset="0"/>
              </a:rPr>
              <a:t>megi</a:t>
            </a:r>
            <a:r>
              <a:rPr lang="ru-RU" sz="2400" dirty="0" err="1">
                <a:latin typeface="Times New Roman" panose="02020603050405020304" pitchFamily="18" charset="0"/>
                <a:ea typeface="Calibri" panose="020F0502020204030204" pitchFamily="34" charset="0"/>
              </a:rPr>
              <a:t>ni</a:t>
            </a:r>
            <a:r>
              <a:rPr lang="cs-CZ" sz="2400" dirty="0">
                <a:latin typeface="Times New Roman" panose="02020603050405020304" pitchFamily="18" charset="0"/>
                <a:ea typeface="Calibri" panose="020F0502020204030204" pitchFamily="34" charset="0"/>
              </a:rPr>
              <a:t> üpjün etmekden ybaratdyr.  </a:t>
            </a:r>
            <a:endParaRPr lang="ru-RU" sz="24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400" b="1" dirty="0">
                <a:latin typeface="Times New Roman" panose="02020603050405020304" pitchFamily="18" charset="0"/>
                <a:ea typeface="Calibri" panose="020F0502020204030204" pitchFamily="34" charset="0"/>
              </a:rPr>
              <a:t>Ulag logistikasynyň wezipelerine</a:t>
            </a:r>
            <a:r>
              <a:rPr lang="cs-CZ" sz="2400" dirty="0">
                <a:latin typeface="Times New Roman" panose="02020603050405020304" pitchFamily="18" charset="0"/>
                <a:ea typeface="Calibri" panose="020F0502020204030204" pitchFamily="34" charset="0"/>
              </a:rPr>
              <a:t> şular degişlidir:</a:t>
            </a:r>
            <a:endParaRPr lang="ru-RU" sz="24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400" dirty="0">
                <a:latin typeface="Times New Roman" panose="02020603050405020304" pitchFamily="18" charset="0"/>
                <a:ea typeface="Calibri" panose="020F0502020204030204" pitchFamily="34" charset="0"/>
              </a:rPr>
              <a:t>– ulag ulgamlaryny (hatarlaryny) döretmek;</a:t>
            </a:r>
            <a:endParaRPr lang="ru-RU" sz="24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400" dirty="0">
                <a:latin typeface="Times New Roman" panose="02020603050405020304" pitchFamily="18" charset="0"/>
                <a:ea typeface="Calibri" panose="020F0502020204030204" pitchFamily="34" charset="0"/>
              </a:rPr>
              <a:t>– ulag-ammar </a:t>
            </a:r>
            <a:r>
              <a:rPr lang="ru-RU" sz="2400" dirty="0" err="1">
                <a:latin typeface="Times New Roman" panose="02020603050405020304" pitchFamily="18" charset="0"/>
                <a:ea typeface="Calibri" panose="020F0502020204030204" pitchFamily="34" charset="0"/>
              </a:rPr>
              <a:t>işler</a:t>
            </a:r>
            <a:r>
              <a:rPr lang="cs-CZ" sz="2400" dirty="0">
                <a:latin typeface="Times New Roman" panose="02020603050405020304" pitchFamily="18" charset="0"/>
                <a:ea typeface="Calibri" panose="020F0502020204030204" pitchFamily="34" charset="0"/>
              </a:rPr>
              <a:t>iniň tehnologik bitew</a:t>
            </a:r>
            <a:r>
              <a:rPr lang="ru-RU" sz="2400" dirty="0">
                <a:latin typeface="Times New Roman" panose="02020603050405020304" pitchFamily="18" charset="0"/>
                <a:ea typeface="Calibri" panose="020F0502020204030204" pitchFamily="34" charset="0"/>
              </a:rPr>
              <a:t>ü</a:t>
            </a:r>
            <a:r>
              <a:rPr lang="cs-CZ" sz="2400" dirty="0">
                <a:latin typeface="Times New Roman" panose="02020603050405020304" pitchFamily="18" charset="0"/>
                <a:ea typeface="Calibri" panose="020F0502020204030204" pitchFamily="34" charset="0"/>
              </a:rPr>
              <a:t>ligini üpjün etmek;</a:t>
            </a:r>
            <a:endParaRPr lang="ru-RU" sz="24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400" dirty="0">
                <a:latin typeface="Times New Roman" panose="02020603050405020304" pitchFamily="18" charset="0"/>
                <a:ea typeface="Calibri" panose="020F0502020204030204" pitchFamily="34" charset="0"/>
              </a:rPr>
              <a:t>– ulag </a:t>
            </a:r>
            <a:r>
              <a:rPr lang="ru-RU" sz="2400" dirty="0" err="1">
                <a:latin typeface="Times New Roman" panose="02020603050405020304" pitchFamily="18" charset="0"/>
                <a:ea typeface="Calibri" panose="020F0502020204030204" pitchFamily="34" charset="0"/>
              </a:rPr>
              <a:t>işler</a:t>
            </a:r>
            <a:r>
              <a:rPr lang="cs-CZ" sz="2400" dirty="0">
                <a:latin typeface="Times New Roman" panose="02020603050405020304" pitchFamily="18" charset="0"/>
                <a:ea typeface="Calibri" panose="020F0502020204030204" pitchFamily="34" charset="0"/>
              </a:rPr>
              <a:t>ine gatnaşyjylaryň tehniki we tehnologik utgaşygyny üpjün etmek, olaryň ykdysady bähbitlerini laýyk getirmek;</a:t>
            </a:r>
            <a:endParaRPr lang="ru-RU" sz="24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400" dirty="0">
                <a:latin typeface="Times New Roman" panose="02020603050405020304" pitchFamily="18" charset="0"/>
                <a:ea typeface="Calibri" panose="020F0502020204030204" pitchFamily="34" charset="0"/>
              </a:rPr>
              <a:t>– ulag serişdesiniň görnüşini saýlap almak;</a:t>
            </a:r>
            <a:endParaRPr lang="ru-RU" sz="24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400" dirty="0">
                <a:latin typeface="Times New Roman" panose="02020603050405020304" pitchFamily="18" charset="0"/>
                <a:ea typeface="Calibri" panose="020F0502020204030204" pitchFamily="34" charset="0"/>
              </a:rPr>
              <a:t>– ulag serişdesiniň tipini saýlap almak;</a:t>
            </a:r>
            <a:endParaRPr lang="ru-RU" sz="2400" dirty="0">
              <a:latin typeface="Times New Roman" panose="02020603050405020304" pitchFamily="18" charset="0"/>
              <a:ea typeface="Calibri" panose="020F0502020204030204" pitchFamily="34" charset="0"/>
            </a:endParaRPr>
          </a:p>
          <a:p>
            <a:pPr marL="342900" lvl="0" indent="-342900" algn="just">
              <a:lnSpc>
                <a:spcPct val="150000"/>
              </a:lnSpc>
              <a:spcAft>
                <a:spcPts val="0"/>
              </a:spcAft>
              <a:buFont typeface="Times New Roman" panose="02020603050405020304" pitchFamily="18" charset="0"/>
              <a:buChar char="–"/>
            </a:pPr>
            <a:r>
              <a:rPr lang="cs-CZ" sz="2400" dirty="0">
                <a:latin typeface="Times New Roman" panose="02020603050405020304" pitchFamily="18" charset="0"/>
                <a:ea typeface="Calibri" panose="020F0502020204030204" pitchFamily="34" charset="0"/>
              </a:rPr>
              <a:t>eltip bermegiň oýlanyşykly ugruny kesgitlemek.</a:t>
            </a:r>
            <a:endParaRPr lang="ru-RU" sz="24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7754514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31520" y="149943"/>
            <a:ext cx="11222181" cy="6186309"/>
          </a:xfrm>
          <a:prstGeom prst="rect">
            <a:avLst/>
          </a:prstGeom>
        </p:spPr>
        <p:txBody>
          <a:bodyPr wrap="square">
            <a:spAutoFit/>
          </a:bodyPr>
          <a:lstStyle/>
          <a:p>
            <a:pPr indent="450215" algn="just">
              <a:lnSpc>
                <a:spcPct val="150000"/>
              </a:lnSpc>
              <a:spcAft>
                <a:spcPts val="0"/>
              </a:spcAft>
            </a:pPr>
            <a:r>
              <a:rPr lang="cs-CZ" sz="2400" dirty="0">
                <a:latin typeface="Times New Roman" panose="02020603050405020304" pitchFamily="18" charset="0"/>
                <a:ea typeface="Calibri" panose="020F0502020204030204" pitchFamily="34" charset="0"/>
              </a:rPr>
              <a:t>Ulag logistikasynyň esasy ýörelgesi, tutuş logistikada bolşy ýaly,  </a:t>
            </a:r>
            <a:r>
              <a:rPr lang="cs-CZ" sz="2400" b="1" dirty="0">
                <a:latin typeface="Times New Roman" panose="02020603050405020304" pitchFamily="18" charset="0"/>
                <a:ea typeface="Calibri" panose="020F0502020204030204" pitchFamily="34" charset="0"/>
              </a:rPr>
              <a:t>çykdajylary amatly etmek bolup durýar. </a:t>
            </a:r>
            <a:r>
              <a:rPr lang="cs-CZ" sz="2400" dirty="0">
                <a:latin typeface="Times New Roman" panose="02020603050405020304" pitchFamily="18" charset="0"/>
                <a:ea typeface="Calibri" panose="020F0502020204030204" pitchFamily="34" charset="0"/>
              </a:rPr>
              <a:t>Ulaglarda ol </a:t>
            </a:r>
            <a:r>
              <a:rPr lang="cs-CZ" sz="2400" b="1" dirty="0">
                <a:latin typeface="Times New Roman" panose="02020603050405020304" pitchFamily="18" charset="0"/>
                <a:ea typeface="Calibri" panose="020F0502020204030204" pitchFamily="34" charset="0"/>
              </a:rPr>
              <a:t>ýükleriň daşalýan möçberiniň we  ýoluň uzaklygynyň hasabyna tygşytlylyk</a:t>
            </a:r>
            <a:r>
              <a:rPr lang="cs-CZ" sz="2400" dirty="0">
                <a:latin typeface="Times New Roman" panose="02020603050405020304" pitchFamily="18" charset="0"/>
                <a:ea typeface="Calibri" panose="020F0502020204030204" pitchFamily="34" charset="0"/>
              </a:rPr>
              <a:t> berjaý edilende gazanylýar. Ýükleriň daşalýan möçberiniň hasabyna tygşytlylyk ýük näderejede göwrümli bolsa, agramyň birligine düşýän ulag çykdajylarynyň şol derejede az bolýandygy bilen baglydyr. Edil şonuň ýaly ulaglaryň has kuwwatly görnüşleri </a:t>
            </a:r>
            <a:r>
              <a:rPr lang="cs-CZ" sz="2400" dirty="0" smtClean="0">
                <a:latin typeface="Times New Roman" panose="02020603050405020304" pitchFamily="18" charset="0"/>
                <a:ea typeface="Calibri" panose="020F0502020204030204" pitchFamily="34" charset="0"/>
              </a:rPr>
              <a:t>– </a:t>
            </a:r>
            <a:endParaRPr lang="en-US" sz="2400" dirty="0" smtClean="0">
              <a:latin typeface="Times New Roman" panose="02020603050405020304" pitchFamily="18" charset="0"/>
              <a:ea typeface="Calibri" panose="020F0502020204030204" pitchFamily="34" charset="0"/>
            </a:endParaRPr>
          </a:p>
          <a:p>
            <a:pPr algn="just">
              <a:lnSpc>
                <a:spcPct val="150000"/>
              </a:lnSpc>
              <a:spcAft>
                <a:spcPts val="0"/>
              </a:spcAft>
            </a:pPr>
            <a:r>
              <a:rPr lang="cs-CZ" sz="2400" dirty="0" smtClean="0">
                <a:latin typeface="Times New Roman" panose="02020603050405020304" pitchFamily="18" charset="0"/>
                <a:ea typeface="Calibri" panose="020F0502020204030204" pitchFamily="34" charset="0"/>
              </a:rPr>
              <a:t>demir </a:t>
            </a:r>
            <a:r>
              <a:rPr lang="cs-CZ" sz="2400" dirty="0">
                <a:latin typeface="Times New Roman" panose="02020603050405020304" pitchFamily="18" charset="0"/>
                <a:ea typeface="Calibri" panose="020F0502020204030204" pitchFamily="34" charset="0"/>
              </a:rPr>
              <a:t>ýol we suw ulaglary</a:t>
            </a:r>
            <a:r>
              <a:rPr lang="ru-RU" sz="2400" dirty="0">
                <a:latin typeface="Times New Roman" panose="02020603050405020304" pitchFamily="18" charset="0"/>
                <a:ea typeface="Calibri" panose="020F0502020204030204" pitchFamily="34" charset="0"/>
              </a:rPr>
              <a:t>,</a:t>
            </a:r>
            <a:r>
              <a:rPr lang="cs-CZ" sz="2400" dirty="0">
                <a:latin typeface="Times New Roman" panose="02020603050405020304" pitchFamily="18" charset="0"/>
                <a:ea typeface="Calibri" panose="020F0502020204030204" pitchFamily="34" charset="0"/>
              </a:rPr>
              <a:t> </a:t>
            </a:r>
            <a:r>
              <a:rPr lang="cs-CZ" sz="2400" dirty="0" smtClean="0">
                <a:latin typeface="Times New Roman" panose="02020603050405020304" pitchFamily="18" charset="0"/>
                <a:ea typeface="Calibri" panose="020F0502020204030204" pitchFamily="34" charset="0"/>
              </a:rPr>
              <a:t>awtomobil</a:t>
            </a:r>
            <a:endParaRPr lang="en-US" sz="2400" dirty="0" smtClean="0">
              <a:latin typeface="Times New Roman" panose="02020603050405020304" pitchFamily="18" charset="0"/>
              <a:ea typeface="Calibri" panose="020F0502020204030204" pitchFamily="34" charset="0"/>
            </a:endParaRPr>
          </a:p>
          <a:p>
            <a:pPr algn="just">
              <a:lnSpc>
                <a:spcPct val="150000"/>
              </a:lnSpc>
              <a:spcAft>
                <a:spcPts val="0"/>
              </a:spcAft>
            </a:pPr>
            <a:r>
              <a:rPr lang="cs-CZ" sz="2400" dirty="0" smtClean="0">
                <a:latin typeface="Times New Roman" panose="02020603050405020304" pitchFamily="18" charset="0"/>
                <a:ea typeface="Calibri" panose="020F0502020204030204" pitchFamily="34" charset="0"/>
              </a:rPr>
              <a:t>we </a:t>
            </a:r>
            <a:r>
              <a:rPr lang="cs-CZ" sz="2400" dirty="0">
                <a:latin typeface="Times New Roman" panose="02020603050405020304" pitchFamily="18" charset="0"/>
                <a:ea typeface="Calibri" panose="020F0502020204030204" pitchFamily="34" charset="0"/>
              </a:rPr>
              <a:t>howa ulaglary ýaly kuwwatlygy </a:t>
            </a:r>
            <a:r>
              <a:rPr lang="cs-CZ" sz="2400" dirty="0" smtClean="0">
                <a:latin typeface="Times New Roman" panose="02020603050405020304" pitchFamily="18" charset="0"/>
                <a:ea typeface="Calibri" panose="020F0502020204030204" pitchFamily="34" charset="0"/>
              </a:rPr>
              <a:t>pes</a:t>
            </a:r>
            <a:endParaRPr lang="en-US" sz="2400" dirty="0" smtClean="0">
              <a:latin typeface="Times New Roman" panose="02020603050405020304" pitchFamily="18" charset="0"/>
              <a:ea typeface="Calibri" panose="020F0502020204030204" pitchFamily="34" charset="0"/>
            </a:endParaRPr>
          </a:p>
          <a:p>
            <a:pPr algn="just">
              <a:lnSpc>
                <a:spcPct val="150000"/>
              </a:lnSpc>
              <a:spcAft>
                <a:spcPts val="0"/>
              </a:spcAft>
            </a:pPr>
            <a:r>
              <a:rPr lang="cs-CZ" sz="2400" dirty="0" smtClean="0">
                <a:latin typeface="Times New Roman" panose="02020603050405020304" pitchFamily="18" charset="0"/>
                <a:ea typeface="Calibri" panose="020F0502020204030204" pitchFamily="34" charset="0"/>
              </a:rPr>
              <a:t>bolan </a:t>
            </a:r>
            <a:r>
              <a:rPr lang="cs-CZ" sz="2400" dirty="0">
                <a:latin typeface="Times New Roman" panose="02020603050405020304" pitchFamily="18" charset="0"/>
                <a:ea typeface="Calibri" panose="020F0502020204030204" pitchFamily="34" charset="0"/>
              </a:rPr>
              <a:t>görnüşlerine garanyňda</a:t>
            </a:r>
            <a:r>
              <a:rPr lang="ru-RU" sz="2400" dirty="0">
                <a:latin typeface="Times New Roman" panose="02020603050405020304" pitchFamily="18" charset="0"/>
                <a:ea typeface="Calibri" panose="020F0502020204030204" pitchFamily="34" charset="0"/>
              </a:rPr>
              <a:t>,</a:t>
            </a:r>
            <a:r>
              <a:rPr lang="cs-CZ" sz="2400" dirty="0">
                <a:latin typeface="Times New Roman" panose="02020603050405020304" pitchFamily="18" charset="0"/>
                <a:ea typeface="Calibri" panose="020F0502020204030204" pitchFamily="34" charset="0"/>
              </a:rPr>
              <a:t> </a:t>
            </a:r>
            <a:r>
              <a:rPr lang="cs-CZ" sz="2400" dirty="0" smtClean="0">
                <a:latin typeface="Times New Roman" panose="02020603050405020304" pitchFamily="18" charset="0"/>
                <a:ea typeface="Calibri" panose="020F0502020204030204" pitchFamily="34" charset="0"/>
              </a:rPr>
              <a:t>daşalýan</a:t>
            </a:r>
            <a:endParaRPr lang="en-US" sz="2400" dirty="0" smtClean="0">
              <a:latin typeface="Times New Roman" panose="02020603050405020304" pitchFamily="18" charset="0"/>
              <a:ea typeface="Calibri" panose="020F0502020204030204" pitchFamily="34" charset="0"/>
            </a:endParaRPr>
          </a:p>
          <a:p>
            <a:pPr algn="just">
              <a:lnSpc>
                <a:spcPct val="150000"/>
              </a:lnSpc>
              <a:spcAft>
                <a:spcPts val="0"/>
              </a:spcAft>
            </a:pPr>
            <a:r>
              <a:rPr lang="cs-CZ" sz="2400" dirty="0" smtClean="0">
                <a:latin typeface="Times New Roman" panose="02020603050405020304" pitchFamily="18" charset="0"/>
                <a:ea typeface="Calibri" panose="020F0502020204030204" pitchFamily="34" charset="0"/>
              </a:rPr>
              <a:t>ýüküň </a:t>
            </a:r>
            <a:r>
              <a:rPr lang="cs-CZ" sz="2400" dirty="0">
                <a:latin typeface="Times New Roman" panose="02020603050405020304" pitchFamily="18" charset="0"/>
                <a:ea typeface="Calibri" panose="020F0502020204030204" pitchFamily="34" charset="0"/>
              </a:rPr>
              <a:t>agramynyň birligine </a:t>
            </a:r>
            <a:r>
              <a:rPr lang="cs-CZ" sz="2400" dirty="0" smtClean="0">
                <a:latin typeface="Times New Roman" panose="02020603050405020304" pitchFamily="18" charset="0"/>
                <a:ea typeface="Calibri" panose="020F0502020204030204" pitchFamily="34" charset="0"/>
              </a:rPr>
              <a:t>hasaplanyňda</a:t>
            </a:r>
            <a:endParaRPr lang="en-US" sz="2400" dirty="0" smtClean="0">
              <a:latin typeface="Times New Roman" panose="02020603050405020304" pitchFamily="18" charset="0"/>
              <a:ea typeface="Calibri" panose="020F0502020204030204" pitchFamily="34" charset="0"/>
            </a:endParaRPr>
          </a:p>
          <a:p>
            <a:pPr algn="just">
              <a:lnSpc>
                <a:spcPct val="150000"/>
              </a:lnSpc>
              <a:spcAft>
                <a:spcPts val="0"/>
              </a:spcAft>
            </a:pPr>
            <a:r>
              <a:rPr lang="cs-CZ" sz="2400" dirty="0" smtClean="0">
                <a:latin typeface="Times New Roman" panose="02020603050405020304" pitchFamily="18" charset="0"/>
                <a:ea typeface="Calibri" panose="020F0502020204030204" pitchFamily="34" charset="0"/>
              </a:rPr>
              <a:t> </a:t>
            </a:r>
            <a:r>
              <a:rPr lang="cs-CZ" sz="2400" dirty="0">
                <a:latin typeface="Times New Roman" panose="02020603050405020304" pitchFamily="18" charset="0"/>
                <a:ea typeface="Calibri" panose="020F0502020204030204" pitchFamily="34" charset="0"/>
              </a:rPr>
              <a:t>arzan düşýär.</a:t>
            </a:r>
            <a:endParaRPr lang="ru-RU" sz="2400" dirty="0">
              <a:latin typeface="Times New Roman" panose="02020603050405020304" pitchFamily="18" charset="0"/>
              <a:ea typeface="Calibri" panose="020F0502020204030204" pitchFamily="34"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7037" y="3209969"/>
            <a:ext cx="5976664" cy="3358126"/>
          </a:xfrm>
          <a:prstGeom prst="rect">
            <a:avLst/>
          </a:prstGeom>
        </p:spPr>
      </p:pic>
    </p:spTree>
    <p:extLst>
      <p:ext uri="{BB962C8B-B14F-4D97-AF65-F5344CB8AC3E}">
        <p14:creationId xmlns:p14="http://schemas.microsoft.com/office/powerpoint/2010/main" val="73623879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7404" y="216858"/>
            <a:ext cx="10424160" cy="5632311"/>
          </a:xfrm>
          <a:prstGeom prst="rect">
            <a:avLst/>
          </a:prstGeom>
        </p:spPr>
        <p:txBody>
          <a:bodyPr wrap="square">
            <a:spAutoFit/>
          </a:bodyPr>
          <a:lstStyle/>
          <a:p>
            <a:pPr indent="450215" algn="just">
              <a:spcAft>
                <a:spcPts val="0"/>
              </a:spcAft>
            </a:pPr>
            <a:r>
              <a:rPr lang="cs-CZ" sz="2400" b="1" dirty="0">
                <a:solidFill>
                  <a:srgbClr val="C00000"/>
                </a:solidFill>
                <a:latin typeface="Times New Roman" panose="02020603050405020304" pitchFamily="18" charset="0"/>
                <a:ea typeface="Calibri" panose="020F0502020204030204" pitchFamily="34" charset="0"/>
              </a:rPr>
              <a:t>Ýükleriň daşalýan wagty şulara baglydyr:</a:t>
            </a:r>
            <a:endParaRPr lang="ru-RU" sz="2400" b="1" dirty="0">
              <a:solidFill>
                <a:srgbClr val="C00000"/>
              </a:solidFill>
              <a:latin typeface="Times New Roman" panose="02020603050405020304" pitchFamily="18" charset="0"/>
              <a:ea typeface="Calibri" panose="020F0502020204030204" pitchFamily="34" charset="0"/>
            </a:endParaRPr>
          </a:p>
          <a:p>
            <a:pPr indent="266700" algn="just">
              <a:spcAft>
                <a:spcPts val="0"/>
              </a:spcAft>
            </a:pPr>
            <a:r>
              <a:rPr lang="cs-CZ" sz="2400" dirty="0">
                <a:latin typeface="Times New Roman" panose="02020603050405020304" pitchFamily="18" charset="0"/>
                <a:ea typeface="Calibri" panose="020F0502020204030204" pitchFamily="34" charset="0"/>
              </a:rPr>
              <a:t>– ýükleriň daşalmaly aralygy;</a:t>
            </a:r>
            <a:endParaRPr lang="ru-RU" sz="2400" dirty="0">
              <a:latin typeface="Times New Roman" panose="02020603050405020304" pitchFamily="18" charset="0"/>
              <a:ea typeface="Calibri" panose="020F0502020204030204" pitchFamily="34" charset="0"/>
            </a:endParaRPr>
          </a:p>
          <a:p>
            <a:pPr indent="266700" algn="just">
              <a:spcAft>
                <a:spcPts val="0"/>
              </a:spcAft>
            </a:pPr>
            <a:r>
              <a:rPr lang="cs-CZ" sz="2400" dirty="0">
                <a:latin typeface="Times New Roman" panose="02020603050405020304" pitchFamily="18" charset="0"/>
                <a:ea typeface="Calibri" panose="020F0502020204030204" pitchFamily="34" charset="0"/>
              </a:rPr>
              <a:t>– daşamagyň tizligi;</a:t>
            </a:r>
            <a:endParaRPr lang="ru-RU" sz="2400" dirty="0">
              <a:latin typeface="Times New Roman" panose="02020603050405020304" pitchFamily="18" charset="0"/>
              <a:ea typeface="Calibri" panose="020F0502020204030204" pitchFamily="34" charset="0"/>
            </a:endParaRPr>
          </a:p>
          <a:p>
            <a:pPr marL="447675" lvl="0" indent="-180975" algn="just">
              <a:spcAft>
                <a:spcPts val="0"/>
              </a:spcAft>
              <a:buFont typeface="Times New Roman" panose="02020603050405020304" pitchFamily="18" charset="0"/>
              <a:buChar char="–"/>
              <a:tabLst>
                <a:tab pos="714375" algn="l"/>
              </a:tabLst>
            </a:pPr>
            <a:r>
              <a:rPr lang="cs-CZ" sz="2400" dirty="0">
                <a:latin typeface="Times New Roman" panose="02020603050405020304" pitchFamily="18" charset="0"/>
                <a:ea typeface="Calibri" panose="020F0502020204030204" pitchFamily="34" charset="0"/>
              </a:rPr>
              <a:t>ýükleriň düşürilip ýüklenýän wagty (ýükleme-düşürme iş</a:t>
            </a:r>
            <a:r>
              <a:rPr lang="ru-RU" sz="2400" dirty="0">
                <a:latin typeface="Times New Roman" panose="02020603050405020304" pitchFamily="18" charset="0"/>
                <a:ea typeface="Calibri" panose="020F0502020204030204" pitchFamily="34" charset="0"/>
              </a:rPr>
              <a:t>l</a:t>
            </a:r>
            <a:r>
              <a:rPr lang="cs-CZ" sz="2400" dirty="0">
                <a:latin typeface="Times New Roman" panose="02020603050405020304" pitchFamily="18" charset="0"/>
                <a:ea typeface="Calibri" panose="020F0502020204030204" pitchFamily="34" charset="0"/>
              </a:rPr>
              <a:t>eri üçin wagt).</a:t>
            </a:r>
            <a:endParaRPr lang="ru-RU" sz="2400" dirty="0">
              <a:latin typeface="Times New Roman" panose="02020603050405020304" pitchFamily="18" charset="0"/>
              <a:ea typeface="Calibri" panose="020F0502020204030204" pitchFamily="34" charset="0"/>
            </a:endParaRPr>
          </a:p>
          <a:p>
            <a:pPr indent="450215" algn="just">
              <a:spcAft>
                <a:spcPts val="0"/>
              </a:spcAft>
            </a:pPr>
            <a:r>
              <a:rPr lang="cs-CZ" sz="2400" dirty="0">
                <a:latin typeface="Times New Roman" panose="02020603050405020304" pitchFamily="18" charset="0"/>
                <a:ea typeface="Calibri" panose="020F0502020204030204" pitchFamily="34" charset="0"/>
              </a:rPr>
              <a:t>Ýükleriň geçirilýän (düşürilip ýüklenýän) wagty köp </a:t>
            </a:r>
            <a:r>
              <a:rPr lang="ru-RU" sz="2400" dirty="0" err="1">
                <a:latin typeface="Times New Roman" panose="02020603050405020304" pitchFamily="18" charset="0"/>
                <a:ea typeface="Calibri" panose="020F0502020204030204" pitchFamily="34" charset="0"/>
              </a:rPr>
              <a:t>ýagdaý</a:t>
            </a:r>
            <a:r>
              <a:rPr lang="cs-CZ" sz="2400" dirty="0">
                <a:latin typeface="Times New Roman" panose="02020603050405020304" pitchFamily="18" charset="0"/>
                <a:ea typeface="Calibri" panose="020F0502020204030204" pitchFamily="34" charset="0"/>
              </a:rPr>
              <a:t>lara, hususan-da, daşalýan ýüküň mukdaryna, ýüki daşamagyň usulyna (konteýnerler bilen gatnatmak geçirilýän wagty azaldýar) we ýükleme-düşürme mehanizmleriniň öndürijiligine baglydyr.</a:t>
            </a:r>
            <a:endParaRPr lang="ru-RU" sz="2400" dirty="0">
              <a:latin typeface="Times New Roman" panose="02020603050405020304" pitchFamily="18" charset="0"/>
              <a:ea typeface="Calibri" panose="020F0502020204030204" pitchFamily="34" charset="0"/>
            </a:endParaRPr>
          </a:p>
          <a:p>
            <a:pPr indent="450215" algn="just">
              <a:spcAft>
                <a:spcPts val="0"/>
              </a:spcAft>
            </a:pPr>
            <a:r>
              <a:rPr lang="cs-CZ" sz="2400" dirty="0">
                <a:latin typeface="Times New Roman" panose="02020603050405020304" pitchFamily="18" charset="0"/>
                <a:ea typeface="Calibri" panose="020F0502020204030204" pitchFamily="34" charset="0"/>
              </a:rPr>
              <a:t>Ulagyň islendik görnüşi bilen ýükleriň daşalýan wagty şu formula boýunça kesgitlenýär:</a:t>
            </a:r>
            <a:endParaRPr lang="ru-RU" sz="2400" dirty="0">
              <a:latin typeface="Times New Roman" panose="02020603050405020304" pitchFamily="18" charset="0"/>
              <a:ea typeface="Calibri" panose="020F0502020204030204" pitchFamily="34" charset="0"/>
            </a:endParaRPr>
          </a:p>
          <a:p>
            <a:pPr indent="450215" algn="ctr">
              <a:spcAft>
                <a:spcPts val="0"/>
              </a:spcAft>
            </a:pPr>
            <a:r>
              <a:rPr lang="cs-CZ" sz="2400" b="1" dirty="0">
                <a:latin typeface="Times New Roman" panose="02020603050405020304" pitchFamily="18" charset="0"/>
                <a:ea typeface="Calibri" panose="020F0502020204030204" pitchFamily="34" charset="0"/>
              </a:rPr>
              <a:t>D = S/V + T</a:t>
            </a:r>
            <a:r>
              <a:rPr lang="cs-CZ" sz="2400" b="1" baseline="-25000" dirty="0">
                <a:latin typeface="Times New Roman" panose="02020603050405020304" pitchFamily="18" charset="0"/>
                <a:ea typeface="Calibri" panose="020F0502020204030204" pitchFamily="34" charset="0"/>
              </a:rPr>
              <a:t>n</a:t>
            </a:r>
            <a:r>
              <a:rPr lang="en-US" sz="2400" b="1" dirty="0">
                <a:latin typeface="Times New Roman" panose="02020603050405020304" pitchFamily="18" charset="0"/>
                <a:ea typeface="Calibri" panose="020F0502020204030204" pitchFamily="34" charset="0"/>
              </a:rPr>
              <a:t>,</a:t>
            </a:r>
            <a:endParaRPr lang="ru-RU" sz="2400" dirty="0">
              <a:latin typeface="Times New Roman" panose="02020603050405020304" pitchFamily="18" charset="0"/>
              <a:ea typeface="Calibri" panose="020F0502020204030204" pitchFamily="34" charset="0"/>
            </a:endParaRPr>
          </a:p>
          <a:p>
            <a:pPr indent="450215" algn="just">
              <a:spcAft>
                <a:spcPts val="0"/>
              </a:spcAft>
            </a:pPr>
            <a:r>
              <a:rPr lang="cs-CZ" sz="2400" dirty="0">
                <a:latin typeface="Times New Roman" panose="02020603050405020304" pitchFamily="18" charset="0"/>
                <a:ea typeface="Calibri" panose="020F0502020204030204" pitchFamily="34" charset="0"/>
              </a:rPr>
              <a:t>bu ýerde </a:t>
            </a:r>
            <a:r>
              <a:rPr lang="cs-CZ" sz="2400" b="1" dirty="0">
                <a:latin typeface="Times New Roman" panose="02020603050405020304" pitchFamily="18" charset="0"/>
                <a:ea typeface="Calibri" panose="020F0502020204030204" pitchFamily="34" charset="0"/>
              </a:rPr>
              <a:t>D</a:t>
            </a:r>
            <a:r>
              <a:rPr lang="cs-CZ" sz="2400" dirty="0">
                <a:latin typeface="Times New Roman" panose="02020603050405020304" pitchFamily="18" charset="0"/>
                <a:ea typeface="Calibri" panose="020F0502020204030204" pitchFamily="34" charset="0"/>
              </a:rPr>
              <a:t> – ýükleriň daşalýan wagty,</a:t>
            </a:r>
            <a:endParaRPr lang="ru-RU" sz="2400" dirty="0">
              <a:latin typeface="Times New Roman" panose="02020603050405020304" pitchFamily="18" charset="0"/>
              <a:ea typeface="Calibri" panose="020F0502020204030204" pitchFamily="34" charset="0"/>
            </a:endParaRPr>
          </a:p>
          <a:p>
            <a:pPr marL="450215" indent="450215" algn="just">
              <a:spcAft>
                <a:spcPts val="0"/>
              </a:spcAft>
            </a:pPr>
            <a:r>
              <a:rPr lang="cs-CZ" sz="2400" b="1" dirty="0">
                <a:latin typeface="Times New Roman" panose="02020603050405020304" pitchFamily="18" charset="0"/>
                <a:ea typeface="Calibri" panose="020F0502020204030204" pitchFamily="34" charset="0"/>
              </a:rPr>
              <a:t>      S </a:t>
            </a:r>
            <a:r>
              <a:rPr lang="cs-CZ" sz="2400" dirty="0">
                <a:latin typeface="Times New Roman" panose="02020603050405020304" pitchFamily="18" charset="0"/>
                <a:ea typeface="Calibri" panose="020F0502020204030204" pitchFamily="34" charset="0"/>
              </a:rPr>
              <a:t>– aralyk,</a:t>
            </a:r>
            <a:endParaRPr lang="ru-RU" sz="2400" dirty="0">
              <a:latin typeface="Times New Roman" panose="02020603050405020304" pitchFamily="18" charset="0"/>
              <a:ea typeface="Calibri" panose="020F0502020204030204" pitchFamily="34" charset="0"/>
            </a:endParaRPr>
          </a:p>
          <a:p>
            <a:pPr indent="450215" algn="just">
              <a:spcAft>
                <a:spcPts val="0"/>
              </a:spcAft>
            </a:pPr>
            <a:r>
              <a:rPr lang="cs-CZ" sz="2400" b="1" dirty="0">
                <a:latin typeface="Times New Roman" panose="02020603050405020304" pitchFamily="18" charset="0"/>
                <a:ea typeface="Calibri" panose="020F0502020204030204" pitchFamily="34" charset="0"/>
              </a:rPr>
              <a:t>      V </a:t>
            </a:r>
            <a:r>
              <a:rPr lang="cs-CZ" sz="2400" dirty="0">
                <a:latin typeface="Times New Roman" panose="02020603050405020304" pitchFamily="18" charset="0"/>
                <a:ea typeface="Calibri" panose="020F0502020204030204" pitchFamily="34" charset="0"/>
              </a:rPr>
              <a:t>– daşamagyň tizligi,</a:t>
            </a:r>
            <a:endParaRPr lang="ru-RU" sz="2400" dirty="0">
              <a:latin typeface="Times New Roman" panose="02020603050405020304" pitchFamily="18" charset="0"/>
              <a:ea typeface="Calibri" panose="020F0502020204030204" pitchFamily="34" charset="0"/>
            </a:endParaRPr>
          </a:p>
          <a:p>
            <a:pPr indent="450215" algn="just">
              <a:spcAft>
                <a:spcPts val="0"/>
              </a:spcAft>
            </a:pPr>
            <a:r>
              <a:rPr lang="cs-CZ" sz="2400" b="1" dirty="0">
                <a:latin typeface="Times New Roman" panose="02020603050405020304" pitchFamily="18" charset="0"/>
                <a:ea typeface="Calibri" panose="020F0502020204030204" pitchFamily="34" charset="0"/>
              </a:rPr>
              <a:t>      T</a:t>
            </a:r>
            <a:r>
              <a:rPr lang="cs-CZ" sz="2400" b="1" baseline="-25000" dirty="0">
                <a:latin typeface="Times New Roman" panose="02020603050405020304" pitchFamily="18" charset="0"/>
                <a:ea typeface="Calibri" panose="020F0502020204030204" pitchFamily="34" charset="0"/>
              </a:rPr>
              <a:t>n </a:t>
            </a:r>
            <a:r>
              <a:rPr lang="cs-CZ" sz="2400" dirty="0">
                <a:latin typeface="Times New Roman" panose="02020603050405020304" pitchFamily="18" charset="0"/>
                <a:ea typeface="Calibri" panose="020F0502020204030204" pitchFamily="34" charset="0"/>
              </a:rPr>
              <a:t>– ýükleme-düşürme işeri üçin wagt.</a:t>
            </a:r>
            <a:endParaRPr lang="ru-RU" sz="24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170463053"/>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69076" y="174536"/>
            <a:ext cx="11100261" cy="6370975"/>
          </a:xfrm>
          <a:prstGeom prst="rect">
            <a:avLst/>
          </a:prstGeom>
        </p:spPr>
        <p:txBody>
          <a:bodyPr wrap="square">
            <a:spAutoFit/>
          </a:bodyPr>
          <a:lstStyle/>
          <a:p>
            <a:pPr indent="450215" algn="just">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Ulaglar pudaklaryň we ilatyň ýükleri daşamaga we ýolagçylary gatnatmaga bolan islegini kanagatlandyrýan </a:t>
            </a:r>
            <a:r>
              <a:rPr lang="cs-CZ" sz="2400" b="1" dirty="0">
                <a:latin typeface="Times New Roman" panose="02020603050405020304" pitchFamily="18" charset="0"/>
                <a:ea typeface="Calibri" panose="020F0502020204030204" pitchFamily="34" charset="0"/>
                <a:cs typeface="Times New Roman" panose="02020603050405020304" pitchFamily="18" charset="0"/>
              </a:rPr>
              <a:t>magistral ulaglardan</a:t>
            </a:r>
            <a:r>
              <a:rPr lang="cs-CZ" sz="2400" dirty="0">
                <a:latin typeface="Times New Roman" panose="02020603050405020304" pitchFamily="18" charset="0"/>
                <a:ea typeface="Calibri" panose="020F0502020204030204" pitchFamily="34" charset="0"/>
                <a:cs typeface="Times New Roman" panose="02020603050405020304" pitchFamily="18" charset="0"/>
              </a:rPr>
              <a:t> (demir ýol ulagy, suw, awtomobil, howa ulaglary we </a:t>
            </a:r>
            <a:r>
              <a:rPr lang="ru-RU" sz="2400" dirty="0" err="1">
                <a:latin typeface="Times New Roman" panose="02020603050405020304" pitchFamily="18" charset="0"/>
                <a:ea typeface="Calibri" panose="020F0502020204030204" pitchFamily="34" charset="0"/>
                <a:cs typeface="Times New Roman" panose="02020603050405020304" pitchFamily="18" charset="0"/>
              </a:rPr>
              <a:t>turba</a:t>
            </a:r>
            <a:r>
              <a:rPr lang="cs-CZ" sz="2400" dirty="0">
                <a:latin typeface="Times New Roman" panose="02020603050405020304" pitchFamily="18" charset="0"/>
                <a:ea typeface="Calibri" panose="020F0502020204030204" pitchFamily="34" charset="0"/>
                <a:cs typeface="Times New Roman" panose="02020603050405020304" pitchFamily="18" charset="0"/>
              </a:rPr>
              <a:t>geçiriji</a:t>
            </a:r>
            <a:r>
              <a:rPr lang="ru-RU" sz="2400" dirty="0" err="1">
                <a:latin typeface="Times New Roman" panose="02020603050405020304" pitchFamily="18" charset="0"/>
                <a:ea typeface="Calibri" panose="020F0502020204030204" pitchFamily="34" charset="0"/>
                <a:cs typeface="Times New Roman" panose="02020603050405020304" pitchFamily="18" charset="0"/>
              </a:rPr>
              <a:t>ler</a:t>
            </a:r>
            <a:r>
              <a:rPr lang="cs-CZ" sz="2400" dirty="0">
                <a:latin typeface="Times New Roman" panose="02020603050405020304" pitchFamily="18" charset="0"/>
                <a:ea typeface="Calibri" panose="020F0502020204030204" pitchFamily="34" charset="0"/>
                <a:cs typeface="Times New Roman" panose="02020603050405020304" pitchFamily="18" charset="0"/>
              </a:rPr>
              <a:t>) we </a:t>
            </a:r>
            <a:r>
              <a:rPr lang="cs-CZ" sz="2400" b="1" dirty="0">
                <a:latin typeface="Times New Roman" panose="02020603050405020304" pitchFamily="18" charset="0"/>
                <a:ea typeface="Calibri" panose="020F0502020204030204" pitchFamily="34" charset="0"/>
                <a:cs typeface="Times New Roman" panose="02020603050405020304" pitchFamily="18" charset="0"/>
              </a:rPr>
              <a:t>önümçiligiň içindäki ulaglardan</a:t>
            </a:r>
            <a:r>
              <a:rPr lang="cs-CZ" sz="2400" dirty="0">
                <a:latin typeface="Times New Roman" panose="02020603050405020304" pitchFamily="18" charset="0"/>
                <a:ea typeface="Calibri" panose="020F0502020204030204" pitchFamily="34" charset="0"/>
                <a:cs typeface="Times New Roman" panose="02020603050405020304" pitchFamily="18" charset="0"/>
              </a:rPr>
              <a:t> (kompaniýalaryň ulaglary) durýan ulgamdan ybaratdyr</a:t>
            </a:r>
            <a:r>
              <a:rPr lang="cs-CZ" sz="24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cs-CZ" sz="2400" dirty="0">
                <a:latin typeface="Times New Roman" panose="02020603050405020304" pitchFamily="18" charset="0"/>
                <a:cs typeface="Times New Roman" panose="02020603050405020304" pitchFamily="18" charset="0"/>
              </a:rPr>
              <a:t>Ýükleriň köp möçberlerde daşalmagy (ýokary geçirijilik ukyby), ýokary ýük göterijiligi we ýükleri daşamagyň özüne düşýän gymmatynyň ýokary däldigi </a:t>
            </a:r>
            <a:r>
              <a:rPr lang="cs-CZ" sz="2400" b="1" dirty="0">
                <a:latin typeface="Times New Roman" panose="02020603050405020304" pitchFamily="18" charset="0"/>
                <a:cs typeface="Times New Roman" panose="02020603050405020304" pitchFamily="18" charset="0"/>
              </a:rPr>
              <a:t>demir ýol</a:t>
            </a:r>
            <a:r>
              <a:rPr lang="cs-CZ" sz="2400" dirty="0">
                <a:latin typeface="Times New Roman" panose="02020603050405020304" pitchFamily="18" charset="0"/>
                <a:cs typeface="Times New Roman" panose="02020603050405020304" pitchFamily="18" charset="0"/>
              </a:rPr>
              <a:t> ulaglarynyň esasy artykmaçlyklary bolup durýar. </a:t>
            </a:r>
            <a:endParaRPr lang="en-US" sz="2400" dirty="0" smtClean="0">
              <a:latin typeface="Times New Roman" panose="02020603050405020304" pitchFamily="18" charset="0"/>
              <a:cs typeface="Times New Roman" panose="02020603050405020304" pitchFamily="18" charset="0"/>
            </a:endParaRPr>
          </a:p>
          <a:p>
            <a:r>
              <a:rPr lang="en-US" sz="2400" b="1" dirty="0" smtClean="0">
                <a:latin typeface="Times New Roman" panose="02020603050405020304" pitchFamily="18" charset="0"/>
                <a:cs typeface="Times New Roman" panose="02020603050405020304" pitchFamily="18" charset="0"/>
              </a:rPr>
              <a:t>	</a:t>
            </a:r>
            <a:r>
              <a:rPr lang="cs-CZ" sz="2400" b="1" dirty="0" smtClean="0">
                <a:latin typeface="Times New Roman" panose="02020603050405020304" pitchFamily="18" charset="0"/>
                <a:cs typeface="Times New Roman" panose="02020603050405020304" pitchFamily="18" charset="0"/>
              </a:rPr>
              <a:t>Awt</a:t>
            </a:r>
            <a:r>
              <a:rPr lang="ru-RU" sz="2400" b="1" dirty="0" err="1">
                <a:latin typeface="Times New Roman" panose="02020603050405020304" pitchFamily="18" charset="0"/>
                <a:cs typeface="Times New Roman" panose="02020603050405020304" pitchFamily="18" charset="0"/>
              </a:rPr>
              <a:t>omobil</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ulagy</a:t>
            </a:r>
            <a:r>
              <a:rPr lang="ru-RU" sz="2400" b="1" dirty="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çeýeligi üpjün edýär, ýöne şunda ýüküň birligine hasaplanyňda  gymmaty</a:t>
            </a:r>
            <a:r>
              <a:rPr lang="ru-RU" sz="2400" dirty="0">
                <a:latin typeface="Times New Roman" panose="02020603050405020304" pitchFamily="18" charset="0"/>
                <a:cs typeface="Times New Roman" panose="02020603050405020304" pitchFamily="18" charset="0"/>
              </a:rPr>
              <a:t>,</a:t>
            </a:r>
            <a:r>
              <a:rPr lang="cs-CZ" sz="2400" dirty="0">
                <a:latin typeface="Times New Roman" panose="02020603050405020304" pitchFamily="18" charset="0"/>
                <a:cs typeface="Times New Roman" panose="02020603050405020304" pitchFamily="18" charset="0"/>
              </a:rPr>
              <a:t> bellibir derejede</a:t>
            </a:r>
            <a:r>
              <a:rPr lang="ru-RU" sz="2400" dirty="0">
                <a:latin typeface="Times New Roman" panose="02020603050405020304" pitchFamily="18" charset="0"/>
                <a:cs typeface="Times New Roman" panose="02020603050405020304" pitchFamily="18" charset="0"/>
              </a:rPr>
              <a:t>,</a:t>
            </a:r>
            <a:r>
              <a:rPr lang="cs-CZ" sz="2400" dirty="0">
                <a:latin typeface="Times New Roman" panose="02020603050405020304" pitchFamily="18" charset="0"/>
                <a:cs typeface="Times New Roman" panose="02020603050405020304" pitchFamily="18" charset="0"/>
              </a:rPr>
              <a:t> ýokary bolýar. Awtomobil ulagy örän giň ýaýrandyr, sebäbi ýüki islendik sarp edijä ýetirmek işini diňe awtomobilleriň kömegi bilen mehaniz</a:t>
            </a:r>
            <a:r>
              <a:rPr lang="ru-RU" sz="2400" dirty="0" err="1">
                <a:latin typeface="Times New Roman" panose="02020603050405020304" pitchFamily="18" charset="0"/>
                <a:cs typeface="Times New Roman" panose="02020603050405020304" pitchFamily="18" charset="0"/>
              </a:rPr>
              <a:t>asiýalaşdyry</a:t>
            </a:r>
            <a:r>
              <a:rPr lang="cs-CZ" sz="2400" dirty="0">
                <a:latin typeface="Times New Roman" panose="02020603050405020304" pitchFamily="18" charset="0"/>
                <a:cs typeface="Times New Roman" panose="02020603050405020304" pitchFamily="18" charset="0"/>
              </a:rPr>
              <a:t>p bolýar.</a:t>
            </a:r>
            <a:endParaRPr lang="ru-RU" sz="2400" dirty="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Alternatiwalaryň köpdügini (ulag serişdeleriniň tipleri örän köp dürlüdir), daşamagyň ýokary tizligini we ýük dolanyşygyny özleşdirmäge goýulýan düýpli goýumlaryň möçberiniň köp däldigini awtomobil ulagynyň artykmaçlygyna degişli edip bolar</a:t>
            </a:r>
            <a:r>
              <a:rPr lang="cs-CZ" sz="2400" dirty="0" smtClean="0">
                <a:latin typeface="Times New Roman" panose="02020603050405020304" pitchFamily="18" charset="0"/>
                <a:cs typeface="Times New Roman" panose="02020603050405020304" pitchFamily="18" charset="0"/>
              </a:rPr>
              <a: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Ýurdumyzyň</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tutuş</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çäginden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geçýän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Aşgabat</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Garagum</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Daşoguz</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Türkmenbaşy</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Aşgabat</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Farap</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awtoulag</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ýollarynyň</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dünýä</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ülňülerine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laýyk</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gelýändigi</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olaryň</a:t>
            </a:r>
            <a:r>
              <a:rPr lang="ru-RU" sz="2400" dirty="0">
                <a:latin typeface="Times New Roman" panose="02020603050405020304" pitchFamily="18" charset="0"/>
                <a:cs typeface="Times New Roman" panose="02020603050405020304" pitchFamily="18" charset="0"/>
              </a:rPr>
              <a:t> esasy </a:t>
            </a:r>
            <a:r>
              <a:rPr lang="ru-RU" sz="2400" dirty="0" err="1">
                <a:latin typeface="Times New Roman" panose="02020603050405020304" pitchFamily="18" charset="0"/>
                <a:cs typeface="Times New Roman" panose="02020603050405020304" pitchFamily="18" charset="0"/>
              </a:rPr>
              <a:t>aýratynlygydyr</a:t>
            </a:r>
            <a:r>
              <a:rPr lang="ru-RU" sz="2400" dirty="0">
                <a:latin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7241949"/>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Уголки</Template>
  <TotalTime>19</TotalTime>
  <Words>863</Words>
  <Application>Microsoft Office PowerPoint</Application>
  <PresentationFormat>Широкоэкранный</PresentationFormat>
  <Paragraphs>68</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Calibri</vt:lpstr>
      <vt:lpstr>Franklin Gothic Book</vt:lpstr>
      <vt:lpstr>Times New Roman</vt:lpstr>
      <vt:lpstr>Crop</vt:lpstr>
      <vt:lpstr>12-nji tema. Ulag logistikasy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12-nji tema. Ulag logistikasy</dc:title>
  <dc:creator>Lenovo</dc:creator>
  <cp:lastModifiedBy>Lenovo</cp:lastModifiedBy>
  <cp:revision>4</cp:revision>
  <dcterms:created xsi:type="dcterms:W3CDTF">2021-03-18T06:28:53Z</dcterms:created>
  <dcterms:modified xsi:type="dcterms:W3CDTF">2021-03-18T06:48:05Z</dcterms:modified>
</cp:coreProperties>
</file>