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250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4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84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5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7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41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667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41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8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4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F306D-8253-438E-892A-5437B184046E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B44C5-BC69-486B-93DC-7B95EA54B3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6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sq-AL" sz="5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Ýük </a:t>
            </a:r>
            <a:r>
              <a:rPr lang="sq-AL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tutujy gurnamalar.</a:t>
            </a:r>
            <a:r>
              <a:rPr lang="ru-RU" sz="5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Kesgitlenilişi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klasifikasiýasy.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Ýük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asgyçlar we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gaňyrçaklar.Görnüşleri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ulanylýan ýerleri.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Aralykly tutujylar.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 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tutawaçlar olaryň görnüşleri.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sz="4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Greýferler</a:t>
            </a:r>
            <a:r>
              <a:rPr lang="sq-AL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26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20968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Sur. 26.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asgyçlar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gaňyrçaklar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8009" y="720725"/>
            <a:ext cx="9375982" cy="613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67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6088429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a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kadaly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gyýsgaldylan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asgyçlar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ç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g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berkitmesi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deşikli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hyrly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boan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şahly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gaňyrçaklar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d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şahly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gaňyrçak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ž</a:t>
            </a:r>
            <a:r>
              <a:rPr lang="en-US" sz="6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ýük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petlesi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749818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24" y="184639"/>
            <a:ext cx="5952391" cy="395653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 27.</a:t>
            </a:r>
            <a:b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Ýükgaňyrçak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b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a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-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b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- 1-2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kesim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b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ç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- 3-4 </a:t>
            </a:r>
            <a:r>
              <a:rPr lang="en-US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kesim</a:t>
            </a: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3938" y="0"/>
            <a:ext cx="6178062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4967654"/>
            <a:ext cx="3932237" cy="90133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18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6242537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Gaňyrçaga</a:t>
                </a:r>
                <a:r>
                  <a:rPr lang="en-US" sz="60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goýulan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Q</a:t>
                </a:r>
                <a:r>
                  <a:rPr lang="en-US" sz="6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M</a:t>
                </a:r>
                <a:r>
                  <a:rPr lang="ru-RU" sz="6000" b="1" i="1" u="none" strike="noStrike" baseline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н </a:t>
                </a:r>
                <a:r>
                  <a:rPr lang="ru-RU" sz="6000" i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(</a:t>
                </a:r>
                <a:r>
                  <a:rPr lang="en-US" sz="6000" i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kg) </a:t>
                </a:r>
                <a:r>
                  <a:rPr lang="en-US" sz="6000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güýçden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d</a:t>
                </a:r>
                <a:r>
                  <a:rPr lang="en-US" sz="6000" b="1" i="1" u="none" strike="noStrike" baseline="0" dirty="0" smtClean="0">
                    <a:solidFill>
                      <a:srgbClr val="0070C0"/>
                    </a:solidFill>
                    <a:latin typeface="Times New Roman" panose="02020603050405020304" pitchFamily="18" charset="0"/>
                  </a:rPr>
                  <a:t>1</a:t>
                </a:r>
                <a:r>
                  <a:rPr lang="en-US" sz="6000" b="1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m(</a:t>
                </a:r>
                <a:r>
                  <a:rPr lang="en-US" sz="6000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sm</a:t>
                </a:r>
                <a:r>
                  <a:rPr lang="en-US" sz="6000" i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)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hyryň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içki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diametri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boýunça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üzülmä</a:t>
                </a:r>
                <a:r>
                  <a:rPr lang="en-US" sz="6000" b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barlagy</a:t>
                </a:r>
                <a:r>
                  <a:rPr lang="en-US" sz="60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: </a:t>
                </a:r>
                <a:r>
                  <a:rPr lang="en-US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en-US" sz="60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</a:b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                  </a:t>
                </a:r>
                <a:r>
                  <a:rPr lang="el-GR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n-US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=4Q/</a:t>
                </a:r>
                <a:r>
                  <a:rPr lang="el-GR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67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67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ru-RU" sz="67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ru-RU" sz="67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67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l-GR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en-US" sz="67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en-US" b="1" i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</a:t>
                </a:r>
                <a:r>
                  <a:rPr lang="en-US" sz="4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4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4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4000" b="1" i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6000" b="1" i="1" u="none" strike="noStrike" baseline="0" dirty="0" smtClean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[</a:t>
                </a:r>
                <a:r>
                  <a:rPr lang="el-GR" sz="6000" b="1" i="1" u="none" strike="noStrike" baseline="0" dirty="0" smtClean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σ</a:t>
                </a:r>
                <a:r>
                  <a:rPr lang="en-US" sz="6000" b="1" i="1" u="none" strike="noStrike" baseline="0" dirty="0" smtClean="0">
                    <a:solidFill>
                      <a:srgbClr val="0070C0"/>
                    </a:solidFill>
                    <a:latin typeface="Cambria Math" panose="02040503050406030204" pitchFamily="18" charset="0"/>
                  </a:rPr>
                  <a:t>]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-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0" i="0" u="none" strike="noStrike" baseline="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dartlmada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0" i="0" u="none" strike="noStrike" baseline="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ýol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0" i="0" u="none" strike="noStrike" baseline="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berilýän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lang="en-US" sz="6000" b="0" i="0" u="none" strike="noStrike" baseline="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güýjenme</a:t>
                </a:r>
                <a:r>
                  <a:rPr lang="en-US" sz="60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. </a:t>
                </a:r>
                <a:endParaRPr lang="ru-RU" sz="6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6242537"/>
              </a:xfrm>
              <a:blipFill>
                <a:blip r:embed="rId2"/>
                <a:stretch>
                  <a:fillRect l="-2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0878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44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Tema 7: Ýük tutujy gurnamalar. 1. Kesgitlenilişi we klasifikasiýasy.  2. Ýük asgyçlar we gaňyrçaklar.Görnüşleri      we ulanylýan ýerleri.  3. Aralykly tutujylar. 4. Ýörite tutawaçlar olaryň görnüşleri.      Greýferler.      Netije.</vt:lpstr>
      <vt:lpstr>Sur. 26. Ýük asgyçlar we gaňyrçaklar </vt:lpstr>
      <vt:lpstr>a we b - kadaly we gyýsgaldylan                asgyçlar,  ç we g - berkitmesi deşikli we hyrly                boan bir şahly gaňyrçaklar,  d - iki şahly gaňyrçak,  ž - ýük petlesi </vt:lpstr>
      <vt:lpstr>Surat 27. Ýükgaňyrçak.  a - umumy görnüşi,  b - 1-2 kesim,  ç - 3-4 kesim. </vt:lpstr>
      <vt:lpstr> Gaňyrçaga goýulan QMн (kg) güýçden d1 m(sm) hyryň içki diametri boýunça üzülmä barlagy:                      σ=4Q/πd_1^2 ≤[σ]dar  [σ] - dartlmada ýol berilýän güýjenme.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7: Ýük tutujy gurnamalar. 1. Kesgitlenilişi we klasifikasiýasy.  2. Ýük asgyçlar we gaňyrçaklar.Görnüşleri      we ulanylýan ýerleri.  3. Aralykly tutujylar. 4. Ýörite tutawaçlar olaryň görnüşleri.      Greýferler.      Netije.</dc:title>
  <dc:creator>Lenovo</dc:creator>
  <cp:lastModifiedBy>Lenovo</cp:lastModifiedBy>
  <cp:revision>5</cp:revision>
  <dcterms:created xsi:type="dcterms:W3CDTF">2020-12-22T11:56:01Z</dcterms:created>
  <dcterms:modified xsi:type="dcterms:W3CDTF">2020-12-22T12:35:03Z</dcterms:modified>
</cp:coreProperties>
</file>