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5" r:id="rId8"/>
    <p:sldId id="264" r:id="rId9"/>
    <p:sldId id="266" r:id="rId10"/>
    <p:sldId id="267" r:id="rId11"/>
    <p:sldId id="268" r:id="rId12"/>
    <p:sldId id="269" r:id="rId13"/>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8077019D-B158-4CFD-9432-CC6D872CC1E4}" type="datetimeFigureOut">
              <a:rPr lang="en-US"/>
              <a:pPr>
                <a:defRPr/>
              </a:pPr>
              <a:t>11/13/2020</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9CDD4B7F-F8CA-4356-8080-868D847A2E09}" type="slidenum">
              <a:rPr lang="en-US"/>
              <a:pPr>
                <a:defRPr/>
              </a:pPr>
              <a:t>‹#›</a:t>
            </a:fld>
            <a:endParaRPr lang="en-US"/>
          </a:p>
        </p:txBody>
      </p:sp>
    </p:spTree>
    <p:extLst>
      <p:ext uri="{BB962C8B-B14F-4D97-AF65-F5344CB8AC3E}">
        <p14:creationId xmlns:p14="http://schemas.microsoft.com/office/powerpoint/2010/main" val="52036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E192EA22-5767-4CC8-96B9-1BF94AC2DA97}" type="datetimeFigureOut">
              <a:rPr lang="en-US"/>
              <a:pPr>
                <a:defRPr/>
              </a:pPr>
              <a:t>11/13/2020</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BEBF316A-6F3F-4196-A161-BE55379B0DAF}" type="slidenum">
              <a:rPr lang="en-US"/>
              <a:pPr>
                <a:defRPr/>
              </a:pPr>
              <a:t>‹#›</a:t>
            </a:fld>
            <a:endParaRPr lang="en-US"/>
          </a:p>
        </p:txBody>
      </p:sp>
    </p:spTree>
    <p:extLst>
      <p:ext uri="{BB962C8B-B14F-4D97-AF65-F5344CB8AC3E}">
        <p14:creationId xmlns:p14="http://schemas.microsoft.com/office/powerpoint/2010/main" val="3165067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1E050C21-FA08-43D6-BAF1-754FDD61ABA3}"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8C8923-B932-4A92-95A8-15294126B730}" type="slidenum">
              <a:rPr lang="en-US"/>
              <a:pPr>
                <a:defRPr/>
              </a:pPr>
              <a:t>‹#›</a:t>
            </a:fld>
            <a:endParaRPr lang="en-US"/>
          </a:p>
        </p:txBody>
      </p:sp>
    </p:spTree>
    <p:extLst>
      <p:ext uri="{BB962C8B-B14F-4D97-AF65-F5344CB8AC3E}">
        <p14:creationId xmlns:p14="http://schemas.microsoft.com/office/powerpoint/2010/main" val="4051938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A766D7B-A918-4D8B-A425-2433D46BFE08}" type="datetimeFigureOut">
              <a:rPr lang="en-US"/>
              <a:pPr>
                <a:defRPr/>
              </a:pPr>
              <a:t>11/13/2020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FED2267-8E70-425B-A411-323380B0CBFE}" type="slidenum">
              <a:rPr lang="en-US"/>
              <a:pPr>
                <a:defRPr/>
              </a:pPr>
              <a:t>‹#›</a:t>
            </a:fld>
            <a:endParaRPr lang="en-US"/>
          </a:p>
        </p:txBody>
      </p:sp>
    </p:spTree>
    <p:extLst>
      <p:ext uri="{BB962C8B-B14F-4D97-AF65-F5344CB8AC3E}">
        <p14:creationId xmlns:p14="http://schemas.microsoft.com/office/powerpoint/2010/main" val="896662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476CB09D-4496-464C-BC34-054B095D4EF1}"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5B9685-9DDB-44F2-909D-F58CB0DF040B}" type="slidenum">
              <a:rPr lang="en-US"/>
              <a:pPr>
                <a:defRPr/>
              </a:pPr>
              <a:t>‹#›</a:t>
            </a:fld>
            <a:endParaRPr lang="en-US"/>
          </a:p>
        </p:txBody>
      </p:sp>
    </p:spTree>
    <p:extLst>
      <p:ext uri="{BB962C8B-B14F-4D97-AF65-F5344CB8AC3E}">
        <p14:creationId xmlns:p14="http://schemas.microsoft.com/office/powerpoint/2010/main" val="2623920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38883E7-BA78-466F-8969-A2BCC2837BC7}" type="datetimeFigureOut">
              <a:rPr lang="en-US"/>
              <a:pPr>
                <a:defRPr/>
              </a:pPr>
              <a:t>11/13/2020</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0F6DA626-B10F-4B45-B25A-4295C0115D31}" type="slidenum">
              <a:rPr lang="en-US"/>
              <a:pPr>
                <a:defRPr/>
              </a:pPr>
              <a:t>‹#›</a:t>
            </a:fld>
            <a:endParaRPr lang="en-US"/>
          </a:p>
        </p:txBody>
      </p:sp>
    </p:spTree>
    <p:extLst>
      <p:ext uri="{BB962C8B-B14F-4D97-AF65-F5344CB8AC3E}">
        <p14:creationId xmlns:p14="http://schemas.microsoft.com/office/powerpoint/2010/main" val="129953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10914B6F-3AD5-443C-9CE4-775B76D2B44F}" type="datetimeFigureOut">
              <a:rPr lang="en-US"/>
              <a:pPr>
                <a:defRPr/>
              </a:pPr>
              <a:t>11/13/2020</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10D753FA-9B07-41F2-B2D6-7C9835C16B13}" type="slidenum">
              <a:rPr lang="en-US"/>
              <a:pPr>
                <a:defRPr/>
              </a:pPr>
              <a:t>‹#›</a:t>
            </a:fld>
            <a:endParaRPr lang="en-US"/>
          </a:p>
        </p:txBody>
      </p:sp>
    </p:spTree>
    <p:extLst>
      <p:ext uri="{BB962C8B-B14F-4D97-AF65-F5344CB8AC3E}">
        <p14:creationId xmlns:p14="http://schemas.microsoft.com/office/powerpoint/2010/main" val="4162694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00F89EF1-C0C4-44CD-B72C-81AAD78410D9}"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EF2025-A9AF-4916-975C-CF0B99B5B8C1}" type="slidenum">
              <a:rPr lang="en-US"/>
              <a:pPr>
                <a:defRPr/>
              </a:pPr>
              <a:t>‹#›</a:t>
            </a:fld>
            <a:endParaRPr lang="en-US"/>
          </a:p>
        </p:txBody>
      </p:sp>
    </p:spTree>
    <p:extLst>
      <p:ext uri="{BB962C8B-B14F-4D97-AF65-F5344CB8AC3E}">
        <p14:creationId xmlns:p14="http://schemas.microsoft.com/office/powerpoint/2010/main" val="3144028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FC71A2-A782-4C96-B941-C14F60ED0535}"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C77BF7-A2C2-42E2-AE01-E5B75FAD2371}" type="slidenum">
              <a:rPr lang="en-US"/>
              <a:pPr>
                <a:defRPr/>
              </a:pPr>
              <a:t>‹#›</a:t>
            </a:fld>
            <a:endParaRPr lang="en-US"/>
          </a:p>
        </p:txBody>
      </p:sp>
    </p:spTree>
    <p:extLst>
      <p:ext uri="{BB962C8B-B14F-4D97-AF65-F5344CB8AC3E}">
        <p14:creationId xmlns:p14="http://schemas.microsoft.com/office/powerpoint/2010/main" val="79348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1D7AC0CC-5B3A-4480-BFF8-D35B1A6F9310}"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2684C7-056D-44C2-B6EE-30F73DC7345F}" type="slidenum">
              <a:rPr lang="en-US"/>
              <a:pPr>
                <a:defRPr/>
              </a:pPr>
              <a:t>‹#›</a:t>
            </a:fld>
            <a:endParaRPr lang="en-US"/>
          </a:p>
        </p:txBody>
      </p:sp>
    </p:spTree>
    <p:extLst>
      <p:ext uri="{BB962C8B-B14F-4D97-AF65-F5344CB8AC3E}">
        <p14:creationId xmlns:p14="http://schemas.microsoft.com/office/powerpoint/2010/main" val="2605662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03DD93D0-9546-4911-9197-2DD2EF7B906B}" type="datetimeFigureOut">
              <a:rPr lang="en-US"/>
              <a:pPr>
                <a:defRPr/>
              </a:pPr>
              <a:t>11/13/2020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3A0AF9-53F1-419E-8745-147D87B016D0}" type="slidenum">
              <a:rPr lang="en-US"/>
              <a:pPr>
                <a:defRPr/>
              </a:pPr>
              <a:t>‹#›</a:t>
            </a:fld>
            <a:endParaRPr lang="en-US"/>
          </a:p>
        </p:txBody>
      </p:sp>
    </p:spTree>
    <p:extLst>
      <p:ext uri="{BB962C8B-B14F-4D97-AF65-F5344CB8AC3E}">
        <p14:creationId xmlns:p14="http://schemas.microsoft.com/office/powerpoint/2010/main" val="42366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CE797E14-E8BF-4692-A78A-E7FFC28BCF9A}" type="datetimeFigureOut">
              <a:rPr lang="en-US"/>
              <a:pPr>
                <a:defRPr/>
              </a:pPr>
              <a:t>11/13/2020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7A6E4C-1463-4708-90AF-0538300E5C41}" type="slidenum">
              <a:rPr lang="en-US"/>
              <a:pPr>
                <a:defRPr/>
              </a:pPr>
              <a:t>‹#›</a:t>
            </a:fld>
            <a:endParaRPr lang="en-US"/>
          </a:p>
        </p:txBody>
      </p:sp>
    </p:spTree>
    <p:extLst>
      <p:ext uri="{BB962C8B-B14F-4D97-AF65-F5344CB8AC3E}">
        <p14:creationId xmlns:p14="http://schemas.microsoft.com/office/powerpoint/2010/main" val="3683987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61037C40-7E13-4C42-A762-B93848D19DF5}" type="datetimeFigureOut">
              <a:rPr lang="en-US"/>
              <a:pPr>
                <a:defRPr/>
              </a:pPr>
              <a:t>11/13/2020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736D5CA-7173-4FA6-82C6-9A183B60F2AC}" type="slidenum">
              <a:rPr lang="en-US"/>
              <a:pPr>
                <a:defRPr/>
              </a:pPr>
              <a:t>‹#›</a:t>
            </a:fld>
            <a:endParaRPr lang="en-US"/>
          </a:p>
        </p:txBody>
      </p:sp>
    </p:spTree>
    <p:extLst>
      <p:ext uri="{BB962C8B-B14F-4D97-AF65-F5344CB8AC3E}">
        <p14:creationId xmlns:p14="http://schemas.microsoft.com/office/powerpoint/2010/main" val="3547109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DF0A5CAB-E66F-4B45-A264-70EE7935D217}" type="datetimeFigureOut">
              <a:rPr lang="en-US"/>
              <a:pPr>
                <a:defRPr/>
              </a:pPr>
              <a:t>11/13/2020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6716EC5-6984-46F0-9015-B5E34C1F7A73}" type="slidenum">
              <a:rPr lang="en-US"/>
              <a:pPr>
                <a:defRPr/>
              </a:pPr>
              <a:t>‹#›</a:t>
            </a:fld>
            <a:endParaRPr lang="en-US"/>
          </a:p>
        </p:txBody>
      </p:sp>
    </p:spTree>
    <p:extLst>
      <p:ext uri="{BB962C8B-B14F-4D97-AF65-F5344CB8AC3E}">
        <p14:creationId xmlns:p14="http://schemas.microsoft.com/office/powerpoint/2010/main" val="3921940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E2094F8-210B-4F00-B9E9-A29553FB6A7F}" type="datetimeFigureOut">
              <a:rPr lang="en-US"/>
              <a:pPr>
                <a:defRPr/>
              </a:pPr>
              <a:t>11/13/2020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625BE32-29D4-4F9E-91E5-8AADF9E4FFB3}" type="slidenum">
              <a:rPr lang="en-US"/>
              <a:pPr>
                <a:defRPr/>
              </a:pPr>
              <a:t>‹#›</a:t>
            </a:fld>
            <a:endParaRPr lang="en-US"/>
          </a:p>
        </p:txBody>
      </p:sp>
    </p:spTree>
    <p:extLst>
      <p:ext uri="{BB962C8B-B14F-4D97-AF65-F5344CB8AC3E}">
        <p14:creationId xmlns:p14="http://schemas.microsoft.com/office/powerpoint/2010/main" val="2004375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FAD31FA-6FE3-40D8-A03B-0BBFE15D6620}" type="datetimeFigureOut">
              <a:rPr lang="en-US"/>
              <a:pPr>
                <a:defRPr/>
              </a:pPr>
              <a:t>11/13/2020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F0C912-D589-4F12-AFB5-B20BD7D5DF13}" type="slidenum">
              <a:rPr lang="en-US"/>
              <a:pPr>
                <a:defRPr/>
              </a:pPr>
              <a:t>‹#›</a:t>
            </a:fld>
            <a:endParaRPr lang="en-US"/>
          </a:p>
        </p:txBody>
      </p:sp>
    </p:spTree>
    <p:extLst>
      <p:ext uri="{BB962C8B-B14F-4D97-AF65-F5344CB8AC3E}">
        <p14:creationId xmlns:p14="http://schemas.microsoft.com/office/powerpoint/2010/main" val="148032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5BB3FB9-E392-45D7-AD7C-FC4051E53B60}" type="datetimeFigureOut">
              <a:rPr lang="en-US"/>
              <a:pPr>
                <a:defRPr/>
              </a:pPr>
              <a:t>11/13/2020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8CACF9-02E7-4C36-8C98-8D56ECA9E46E}" type="slidenum">
              <a:rPr lang="en-US"/>
              <a:pPr>
                <a:defRPr/>
              </a:pPr>
              <a:t>‹#›</a:t>
            </a:fld>
            <a:endParaRPr lang="en-US"/>
          </a:p>
        </p:txBody>
      </p:sp>
    </p:spTree>
    <p:extLst>
      <p:ext uri="{BB962C8B-B14F-4D97-AF65-F5344CB8AC3E}">
        <p14:creationId xmlns:p14="http://schemas.microsoft.com/office/powerpoint/2010/main" val="236611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194C5318-1B08-474D-9D36-0D3E3E39AC5D}" type="datetimeFigureOut">
              <a:rPr lang="en-US"/>
              <a:pPr>
                <a:defRPr/>
              </a:pPr>
              <a:t>11/13/2020</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6DFDC808-30D1-4790-8B1B-E526C0A084D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66"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7" r:id="rId12"/>
    <p:sldLayoutId id="2147483762" r:id="rId13"/>
    <p:sldLayoutId id="2147483768" r:id="rId14"/>
    <p:sldLayoutId id="2147483763" r:id="rId15"/>
    <p:sldLayoutId id="2147483764" r:id="rId16"/>
    <p:sldLayoutId id="214748376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685800"/>
            <a:ext cx="11136312" cy="2971800"/>
          </a:xfrm>
        </p:spPr>
        <p:txBody>
          <a:bodyPr/>
          <a:lstStyle/>
          <a:p>
            <a:pPr eaLnBrk="1" fontAlgn="auto" hangingPunct="1">
              <a:spcAft>
                <a:spcPts val="0"/>
              </a:spcAft>
              <a:defRPr/>
            </a:pPr>
            <a:r>
              <a:rPr lang="tk-TM" b="1" dirty="0" smtClean="0">
                <a:solidFill>
                  <a:schemeClr val="bg1"/>
                </a:solidFill>
                <a:latin typeface="Times New Roman" panose="02020603050405020304" pitchFamily="18" charset="0"/>
                <a:cs typeface="Times New Roman" panose="02020603050405020304" pitchFamily="18" charset="0"/>
              </a:rPr>
              <a:t>Ders:</a:t>
            </a:r>
            <a:r>
              <a:rPr lang="tk-TM" dirty="0" smtClean="0">
                <a:latin typeface="Times New Roman" panose="02020603050405020304" pitchFamily="18" charset="0"/>
                <a:cs typeface="Times New Roman" panose="02020603050405020304" pitchFamily="18" charset="0"/>
              </a:rPr>
              <a:t> Çyzuwly geometriýa we inženerçilik grafikasy</a:t>
            </a:r>
            <a:endParaRPr lang="ru-RU" dirty="0">
              <a:latin typeface="Times New Roman" panose="02020603050405020304" pitchFamily="18" charset="0"/>
              <a:cs typeface="Times New Roman" panose="02020603050405020304" pitchFamily="18" charset="0"/>
            </a:endParaRPr>
          </a:p>
        </p:txBody>
      </p:sp>
      <p:sp>
        <p:nvSpPr>
          <p:cNvPr id="5123" name="Подзаголовок 2"/>
          <p:cNvSpPr>
            <a:spLocks noGrp="1"/>
          </p:cNvSpPr>
          <p:nvPr>
            <p:ph type="subTitle" idx="1"/>
          </p:nvPr>
        </p:nvSpPr>
        <p:spPr>
          <a:xfrm>
            <a:off x="684213" y="3843338"/>
            <a:ext cx="11195050" cy="1947862"/>
          </a:xfrm>
        </p:spPr>
        <p:txBody>
          <a:bodyPr/>
          <a:lstStyle/>
          <a:p>
            <a:pPr eaLnBrk="1" hangingPunct="1"/>
            <a:r>
              <a:rPr lang="tk-TM" altLang="ru-RU" sz="3600" b="1" dirty="0" smtClean="0">
                <a:solidFill>
                  <a:schemeClr val="bg1"/>
                </a:solidFill>
                <a:latin typeface="Times New Roman" panose="02020603050405020304" pitchFamily="18" charset="0"/>
                <a:cs typeface="Times New Roman" panose="02020603050405020304" pitchFamily="18" charset="0"/>
              </a:rPr>
              <a:t>Mugallym:</a:t>
            </a:r>
            <a:r>
              <a:rPr lang="tk-TM" altLang="ru-RU" sz="3600" dirty="0" smtClean="0">
                <a:solidFill>
                  <a:schemeClr val="tx1"/>
                </a:solidFill>
                <a:latin typeface="Times New Roman" panose="02020603050405020304" pitchFamily="18" charset="0"/>
                <a:cs typeface="Times New Roman" panose="02020603050405020304" pitchFamily="18" charset="0"/>
              </a:rPr>
              <a:t> </a:t>
            </a:r>
            <a:r>
              <a:rPr lang="tk-TM" altLang="ru-RU" sz="3600" dirty="0" smtClean="0">
                <a:solidFill>
                  <a:schemeClr val="tx1"/>
                </a:solidFill>
                <a:latin typeface="Times New Roman" panose="02020603050405020304" pitchFamily="18" charset="0"/>
                <a:cs typeface="Times New Roman" panose="02020603050405020304" pitchFamily="18" charset="0"/>
              </a:rPr>
              <a:t>Öremedow</a:t>
            </a:r>
            <a:r>
              <a:rPr lang="tk-TM" altLang="ru-RU" sz="3600" dirty="0" smtClean="0">
                <a:solidFill>
                  <a:schemeClr val="tx1"/>
                </a:solidFill>
                <a:latin typeface="Times New Roman" panose="02020603050405020304" pitchFamily="18" charset="0"/>
                <a:cs typeface="Times New Roman" panose="02020603050405020304" pitchFamily="18" charset="0"/>
              </a:rPr>
              <a:t> Akmyrat</a:t>
            </a:r>
            <a:endParaRPr lang="ru-RU" altLang="ru-RU" sz="3600"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4425" y="1366838"/>
            <a:ext cx="3524250" cy="4116387"/>
          </a:xfrm>
        </p:spPr>
        <p:txBody>
          <a:bodyPr>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endParaRPr lang="ru-RU" cap="none" dirty="0">
              <a:latin typeface="Times New Roman" panose="02020603050405020304" pitchFamily="18" charset="0"/>
              <a:cs typeface="Times New Roman" panose="02020603050405020304" pitchFamily="18" charset="0"/>
            </a:endParaRPr>
          </a:p>
        </p:txBody>
      </p:sp>
      <p:pic>
        <p:nvPicPr>
          <p:cNvPr id="14339" name="Рисунок 2" descr="C:\Users\babageldi\Desktop\Новая папка\Scan1000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1800" y="92075"/>
            <a:ext cx="5086350" cy="666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Ilki</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Kꞌ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Kꞌ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Kꞌ </a:t>
            </a:r>
            <a:r>
              <a:rPr lang="ru-RU" cap="none" dirty="0" err="1" smtClean="0">
                <a:latin typeface="Times New Roman" panose="02020603050405020304" pitchFamily="18" charset="0"/>
                <a:cs typeface="Times New Roman" panose="02020603050405020304" pitchFamily="18" charset="0"/>
              </a:rPr>
              <a:t>kesim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başlap</a:t>
            </a:r>
            <a:r>
              <a:rPr lang="ru-RU" cap="none" dirty="0" smtClean="0">
                <a:latin typeface="Times New Roman" panose="02020603050405020304" pitchFamily="18" charset="0"/>
                <a:cs typeface="Times New Roman" panose="02020603050405020304" pitchFamily="18" charset="0"/>
              </a:rPr>
              <a:t>, BꞌKꞌ </a:t>
            </a:r>
            <a:r>
              <a:rPr lang="ru-RU" cap="none" dirty="0" err="1" smtClean="0">
                <a:latin typeface="Times New Roman" panose="02020603050405020304" pitchFamily="18" charset="0"/>
                <a:cs typeface="Times New Roman" panose="02020603050405020304" pitchFamily="18" charset="0"/>
              </a:rPr>
              <a:t>kesimiň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kesişýänçä</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dowam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etdirilýär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Sebäbi</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t>
            </a:r>
            <a:r>
              <a:rPr lang="ru-RU" cap="none" dirty="0" smtClean="0">
                <a:latin typeface="Times New Roman" panose="02020603050405020304" pitchFamily="18" charset="0"/>
                <a:cs typeface="Times New Roman" panose="02020603050405020304" pitchFamily="18" charset="0"/>
              </a:rPr>
              <a:t>1ꞌ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üýtgemeýär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gelen</a:t>
            </a:r>
            <a:r>
              <a:rPr lang="ru-RU" cap="none" dirty="0" smtClean="0">
                <a:latin typeface="Times New Roman" panose="02020603050405020304" pitchFamily="18" charset="0"/>
                <a:cs typeface="Times New Roman" panose="02020603050405020304" pitchFamily="18" charset="0"/>
              </a:rPr>
              <a:t> ΔA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paralleldir</a:t>
            </a:r>
            <a:r>
              <a:rPr lang="ru-RU" cap="none" dirty="0" smtClean="0">
                <a:latin typeface="Times New Roman" panose="02020603050405020304" pitchFamily="18" charset="0"/>
                <a:cs typeface="Times New Roman" panose="02020603050405020304" pitchFamily="18" charset="0"/>
              </a:rPr>
              <a:t> (ΔA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a:t>
            </a:r>
            <a:r>
              <a:rPr lang="ru-RU" b="1" cap="none" dirty="0" smtClean="0">
                <a:latin typeface="Times New Roman" panose="02020603050405020304" pitchFamily="18" charset="0"/>
                <a:cs typeface="Times New Roman" panose="02020603050405020304" pitchFamily="18" charset="0"/>
              </a:rPr>
              <a:t>ǀǀH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ululygydyr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3" y="257175"/>
            <a:ext cx="11269662" cy="6284913"/>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a:t>
            </a:r>
            <a:r>
              <a:rPr lang="tk-TM" b="1" dirty="0" smtClean="0">
                <a:latin typeface="Times New Roman" panose="02020603050405020304" pitchFamily="18" charset="0"/>
                <a:cs typeface="Times New Roman" panose="02020603050405020304" pitchFamily="18" charset="0"/>
              </a:rPr>
              <a:t>1-nji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tk-TM" b="1" dirty="0" smtClean="0">
                <a:latin typeface="Times New Roman" panose="02020603050405020304" pitchFamily="18" charset="0"/>
                <a:cs typeface="Times New Roman" panose="02020603050405020304" pitchFamily="18" charset="0"/>
              </a:rPr>
              <a:t> aýlamak usuly</a:t>
            </a:r>
            <a:r>
              <a:rPr lang="tk-TM" dirty="0" smtClean="0">
                <a:latin typeface="Times New Roman" panose="02020603050405020304" pitchFamily="18" charset="0"/>
                <a:cs typeface="Times New Roman" panose="02020603050405020304" pitchFamily="18" charset="0"/>
              </a:rPr>
              <a:t/>
            </a:r>
            <a:br>
              <a:rPr lang="tk-TM" dirty="0" smtClean="0">
                <a:latin typeface="Times New Roman" panose="02020603050405020304" pitchFamily="18" charset="0"/>
                <a:cs typeface="Times New Roman" panose="02020603050405020304" pitchFamily="18" charset="0"/>
              </a:rPr>
            </a:br>
            <a:r>
              <a:rPr lang="tk-TM" dirty="0" smtClean="0">
                <a:latin typeface="Times New Roman" panose="02020603050405020304" pitchFamily="18" charset="0"/>
                <a:cs typeface="Times New Roman" panose="02020603050405020304" pitchFamily="18" charset="0"/>
              </a:rPr>
              <a:t>                        </a:t>
            </a:r>
            <a:br>
              <a:rPr lang="tk-TM" dirty="0" smtClean="0">
                <a:latin typeface="Times New Roman" panose="02020603050405020304" pitchFamily="18" charset="0"/>
                <a:cs typeface="Times New Roman" panose="02020603050405020304" pitchFamily="18" charset="0"/>
              </a:rPr>
            </a:br>
            <a:r>
              <a:rPr lang="tk-TM" b="1" dirty="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o-RO" cap="none" dirty="0" smtClean="0">
                <a:latin typeface="Times New Roman" panose="02020603050405020304" pitchFamily="18" charset="0"/>
                <a:cs typeface="Times New Roman" panose="02020603050405020304" pitchFamily="18" charset="0"/>
              </a:rPr>
              <a:t>Nokady we göni çyzygy aýlamak.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cs-CZ" cap="none" dirty="0" smtClean="0">
                <a:latin typeface="Times New Roman" panose="02020603050405020304" pitchFamily="18" charset="0"/>
                <a:cs typeface="Times New Roman" panose="02020603050405020304" pitchFamily="18" charset="0"/>
              </a:rPr>
              <a:t>Tekizligi </a:t>
            </a:r>
            <a:r>
              <a:rPr lang="ro-RO" cap="none" dirty="0" smtClean="0">
                <a:latin typeface="Times New Roman" panose="02020603050405020304" pitchFamily="18" charset="0"/>
                <a:cs typeface="Times New Roman" panose="02020603050405020304" pitchFamily="18" charset="0"/>
              </a:rPr>
              <a:t>aýlamak.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figurany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a:t>
            </a:r>
            <a:r>
              <a:rPr lang="ro-RO" cap="none"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bwMode="auto">
          <a:xfrm>
            <a:off x="249238" y="0"/>
            <a:ext cx="11779250" cy="6858000"/>
          </a:xfrm>
        </p:spPr>
        <p:txBody>
          <a:bodyPr wrap="square" numCol="1" anchorCtr="0" compatLnSpc="1">
            <a:prstTxWarp prst="textNoShape">
              <a:avLst/>
            </a:prstTxWarp>
          </a:bodyPr>
          <a:lstStyle/>
          <a:p>
            <a:r>
              <a:rPr lang="ru-RU" altLang="ru-RU" b="1" cap="none" smtClean="0">
                <a:ln>
                  <a:noFill/>
                </a:ln>
                <a:latin typeface="Times New Roman" panose="02020603050405020304" pitchFamily="18" charset="0"/>
                <a:cs typeface="Times New Roman" panose="02020603050405020304" pitchFamily="18" charset="0"/>
              </a:rPr>
              <a:t> </a:t>
            </a:r>
            <a:r>
              <a:rPr lang="ru-RU" altLang="ru-RU" b="1" cap="none" smtClean="0">
                <a:ln>
                  <a:noFill/>
                </a:ln>
                <a:solidFill>
                  <a:schemeClr val="bg1"/>
                </a:solidFill>
                <a:latin typeface="Times New Roman" panose="02020603050405020304" pitchFamily="18" charset="0"/>
                <a:cs typeface="Times New Roman" panose="02020603050405020304" pitchFamily="18" charset="0"/>
              </a:rPr>
              <a:t>1</a:t>
            </a: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ru-RU" altLang="ru-RU" b="1" cap="none" smtClean="0">
                <a:ln>
                  <a:noFill/>
                </a:ln>
                <a:solidFill>
                  <a:schemeClr val="bg1"/>
                </a:solidFill>
                <a:latin typeface="Times New Roman" panose="02020603050405020304" pitchFamily="18" charset="0"/>
                <a:cs typeface="Times New Roman" panose="02020603050405020304" pitchFamily="18" charset="0"/>
              </a:rPr>
              <a:t>.1. Nokady aýlamak. </a:t>
            </a:r>
            <a:r>
              <a:rPr lang="ru-RU" altLang="ru-RU" cap="none" smtClean="0">
                <a:ln>
                  <a:noFill/>
                </a:ln>
                <a:latin typeface="Times New Roman" panose="02020603050405020304" pitchFamily="18" charset="0"/>
                <a:cs typeface="Times New Roman" panose="02020603050405020304" pitchFamily="18" charset="0"/>
              </a:rPr>
              <a:t>Gozganmaýan (aýlanma) okuň  daşyndan nokat aýlananda oka perpendikulýar (aýlanma) tekizlikde aýlanýar. Nokat töwerek boýunça hereket edýär, onuň aýlanma merkezi aýlanma okuň aýlanma tekizlik bilen kesişýän ýerinde ýatýar. Nokadyň aýlanma radiusy nokatdan aýlanma oka (merkeze) çenli aralykdyr. Eger-de aýlanýan elementiň bir nokady okda ýatýan bolsa, onda ol gozganýan däldir. Aýlanma oky haýsy hem bolsa, bir tekizlige perpendikulýar edilip alynsa, meseläniň çözülmesi aňsatlaşýar.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215900" y="100013"/>
            <a:ext cx="11712575" cy="6591300"/>
          </a:xfrm>
        </p:spPr>
        <p:txBody>
          <a:bodyPr wrap="square" numCol="1" anchorCtr="0" compatLnSpc="1">
            <a:prstTxWarp prst="textNoShape">
              <a:avLst/>
            </a:prstTxWarp>
            <a:normAutofit fontScale="90000"/>
          </a:bodyPr>
          <a:lstStyle/>
          <a:p>
            <a:pPr algn="ctr">
              <a:defRPr/>
            </a:pP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A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i="1" cap="none" dirty="0" smtClean="0">
                <a:latin typeface="Times New Roman" panose="02020603050405020304" pitchFamily="18" charset="0"/>
                <a:cs typeface="Times New Roman" panose="02020603050405020304" pitchFamily="18" charset="0"/>
              </a:rPr>
              <a:t>A </a:t>
            </a:r>
            <a:r>
              <a:rPr lang="ru-RU" b="1" cap="none" dirty="0" smtClean="0">
                <a:latin typeface="Times New Roman" panose="02020603050405020304" pitchFamily="18" charset="0"/>
                <a:cs typeface="Times New Roman" panose="02020603050405020304" pitchFamily="18" charset="0"/>
              </a:rPr>
              <a:t>– H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i="1"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i="1" cap="none" dirty="0" smtClean="0">
                <a:latin typeface="Times New Roman" panose="02020603050405020304" pitchFamily="18" charset="0"/>
                <a:cs typeface="Times New Roman" panose="02020603050405020304" pitchFamily="18" charset="0"/>
              </a:rPr>
              <a:t> </a:t>
            </a:r>
            <a:r>
              <a:rPr lang="ru-RU" b="1" i="1" cap="none" dirty="0" smtClean="0">
                <a:latin typeface="Times New Roman" panose="02020603050405020304" pitchFamily="18" charset="0"/>
                <a:cs typeface="Times New Roman" panose="02020603050405020304" pitchFamily="18" charset="0"/>
              </a:rPr>
              <a:t>b </a:t>
            </a:r>
            <a:r>
              <a:rPr lang="ru-RU" b="1" cap="none" dirty="0" smtClean="0">
                <a:latin typeface="Times New Roman" panose="02020603050405020304" pitchFamily="18" charset="0"/>
                <a:cs typeface="Times New Roman" panose="02020603050405020304" pitchFamily="18" charset="0"/>
              </a:rPr>
              <a:t>– V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pic>
        <p:nvPicPr>
          <p:cNvPr id="8195" name="Рисунок 2" descr="C:\Users\babageldi\Favorites\2018-11-08\Scan10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3300" y="100013"/>
            <a:ext cx="7597775" cy="477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141288"/>
            <a:ext cx="12192000" cy="6575425"/>
          </a:xfrm>
        </p:spPr>
        <p:txBody>
          <a:bodyPr wrap="square" numCol="1" anchorCtr="0" compatLnSpc="1">
            <a:prstTxWarp prst="textNoShape">
              <a:avLst/>
            </a:prstTxWarp>
          </a:bodyPr>
          <a:lstStyle/>
          <a:p>
            <a:r>
              <a:rPr lang="ru-RU" altLang="ru-RU" b="1" cap="none" smtClean="0">
                <a:ln>
                  <a:noFill/>
                </a:ln>
                <a:solidFill>
                  <a:schemeClr val="bg1"/>
                </a:solidFill>
                <a:latin typeface="Times New Roman" panose="02020603050405020304" pitchFamily="18" charset="0"/>
                <a:cs typeface="Times New Roman" panose="02020603050405020304" pitchFamily="18" charset="0"/>
              </a:rPr>
              <a:t>Aýlamak usuly bilen kesimiň hakyky uzynlygynyň tapylyşy. </a:t>
            </a:r>
            <a:r>
              <a:rPr lang="ru-RU" altLang="ru-RU" cap="none" smtClean="0">
                <a:ln>
                  <a:noFill/>
                </a:ln>
                <a:latin typeface="Times New Roman" panose="02020603050405020304" pitchFamily="18" charset="0"/>
                <a:cs typeface="Times New Roman" panose="02020603050405020304" pitchFamily="18" charset="0"/>
              </a:rPr>
              <a:t>Umumy haldaky </a:t>
            </a:r>
            <a:r>
              <a:rPr lang="ru-RU" altLang="ru-RU" b="1" cap="none" smtClean="0">
                <a:ln>
                  <a:noFill/>
                </a:ln>
                <a:latin typeface="Times New Roman" panose="02020603050405020304" pitchFamily="18" charset="0"/>
                <a:cs typeface="Times New Roman" panose="02020603050405020304" pitchFamily="18" charset="0"/>
              </a:rPr>
              <a:t>AB</a:t>
            </a:r>
            <a:r>
              <a:rPr lang="ru-RU" altLang="ru-RU" cap="none" smtClean="0">
                <a:ln>
                  <a:noFill/>
                </a:ln>
                <a:latin typeface="Times New Roman" panose="02020603050405020304" pitchFamily="18" charset="0"/>
                <a:cs typeface="Times New Roman" panose="02020603050405020304" pitchFamily="18" charset="0"/>
              </a:rPr>
              <a:t> kesimiň hakyky ululygy aýlamak usuly bilen tapylanda, ony haýsy hem bolsa, bir (</a:t>
            </a:r>
            <a:r>
              <a:rPr lang="ru-RU" altLang="ru-RU" b="1" cap="none" smtClean="0">
                <a:ln>
                  <a:noFill/>
                </a:ln>
                <a:latin typeface="Times New Roman" panose="02020603050405020304" pitchFamily="18" charset="0"/>
                <a:cs typeface="Times New Roman" panose="02020603050405020304" pitchFamily="18" charset="0"/>
              </a:rPr>
              <a:t>H, V </a:t>
            </a:r>
            <a:r>
              <a:rPr lang="ru-RU" altLang="ru-RU" cap="none" smtClean="0">
                <a:ln>
                  <a:noFill/>
                </a:ln>
                <a:latin typeface="Times New Roman" panose="02020603050405020304" pitchFamily="18" charset="0"/>
                <a:cs typeface="Times New Roman" panose="02020603050405020304" pitchFamily="18" charset="0"/>
              </a:rPr>
              <a:t>we</a:t>
            </a:r>
            <a:r>
              <a:rPr lang="ru-RU" altLang="ru-RU" b="1" cap="none" smtClean="0">
                <a:ln>
                  <a:noFill/>
                </a:ln>
                <a:latin typeface="Times New Roman" panose="02020603050405020304" pitchFamily="18" charset="0"/>
                <a:cs typeface="Times New Roman" panose="02020603050405020304" pitchFamily="18" charset="0"/>
              </a:rPr>
              <a:t> W</a:t>
            </a:r>
            <a:r>
              <a:rPr lang="ru-RU" altLang="ru-RU" cap="none" smtClean="0">
                <a:ln>
                  <a:noFill/>
                </a:ln>
                <a:latin typeface="Times New Roman" panose="02020603050405020304" pitchFamily="18" charset="0"/>
                <a:cs typeface="Times New Roman" panose="02020603050405020304" pitchFamily="18" charset="0"/>
              </a:rPr>
              <a:t>) tekizlige parallel ýagdaýa getirilýär. Epýurda onuň hakyky uzynlygy we beýleki tekizlik bilen arasyndaky burçy belli bolýar. Eger-de aýlanma oky kesimiň bir ujynda goýulsa, mesele ýönekeýleşýär. </a:t>
            </a:r>
            <a:r>
              <a:rPr lang="tk-TM" altLang="ru-RU" cap="none" smtClean="0">
                <a:ln>
                  <a:noFill/>
                </a:ln>
                <a:latin typeface="Times New Roman" panose="02020603050405020304" pitchFamily="18" charset="0"/>
                <a:cs typeface="Times New Roman" panose="02020603050405020304" pitchFamily="18" charset="0"/>
              </a:rPr>
              <a:t>aşakdaky</a:t>
            </a:r>
            <a:r>
              <a:rPr lang="ru-RU" altLang="ru-RU" cap="none" smtClean="0">
                <a:ln>
                  <a:noFill/>
                </a:ln>
                <a:latin typeface="Times New Roman" panose="02020603050405020304" pitchFamily="18" charset="0"/>
                <a:cs typeface="Times New Roman" panose="02020603050405020304" pitchFamily="18" charset="0"/>
              </a:rPr>
              <a:t> suratda aýlamak usuly bilen</a:t>
            </a:r>
            <a:r>
              <a:rPr lang="ru-RU" altLang="ru-RU" b="1" cap="none" smtClean="0">
                <a:ln>
                  <a:noFill/>
                </a:ln>
                <a:latin typeface="Times New Roman" panose="02020603050405020304" pitchFamily="18" charset="0"/>
                <a:cs typeface="Times New Roman" panose="02020603050405020304" pitchFamily="18" charset="0"/>
              </a:rPr>
              <a:t> AB</a:t>
            </a:r>
            <a:r>
              <a:rPr lang="ru-RU" altLang="ru-RU" cap="none" smtClean="0">
                <a:ln>
                  <a:noFill/>
                </a:ln>
                <a:latin typeface="Times New Roman" panose="02020603050405020304" pitchFamily="18" charset="0"/>
                <a:cs typeface="Times New Roman" panose="02020603050405020304" pitchFamily="18" charset="0"/>
              </a:rPr>
              <a:t> kesimiň hakyky uzynlygynyň tapylyşy görkezilen. </a:t>
            </a:r>
            <a:r>
              <a:rPr lang="ru-RU" altLang="ru-RU" b="1" cap="none" smtClean="0">
                <a:ln>
                  <a:noFill/>
                </a:ln>
                <a:latin typeface="Times New Roman" panose="02020603050405020304" pitchFamily="18" charset="0"/>
                <a:cs typeface="Times New Roman" panose="02020603050405020304" pitchFamily="18" charset="0"/>
              </a:rPr>
              <a:t>AB</a:t>
            </a:r>
            <a:r>
              <a:rPr lang="ru-RU" altLang="ru-RU" cap="none" smtClean="0">
                <a:ln>
                  <a:noFill/>
                </a:ln>
                <a:latin typeface="Times New Roman" panose="02020603050405020304" pitchFamily="18" charset="0"/>
                <a:cs typeface="Times New Roman" panose="02020603050405020304" pitchFamily="18" charset="0"/>
              </a:rPr>
              <a:t> kesimiň </a:t>
            </a:r>
            <a:r>
              <a:rPr lang="ru-RU" altLang="ru-RU" b="1" cap="none" smtClean="0">
                <a:ln>
                  <a:noFill/>
                </a:ln>
                <a:latin typeface="Times New Roman" panose="02020603050405020304" pitchFamily="18" charset="0"/>
                <a:cs typeface="Times New Roman" panose="02020603050405020304" pitchFamily="18" charset="0"/>
              </a:rPr>
              <a:t>H </a:t>
            </a:r>
            <a:r>
              <a:rPr lang="ru-RU" altLang="ru-RU" cap="none" smtClean="0">
                <a:ln>
                  <a:noFill/>
                </a:ln>
                <a:latin typeface="Times New Roman" panose="02020603050405020304" pitchFamily="18" charset="0"/>
                <a:cs typeface="Times New Roman" panose="02020603050405020304" pitchFamily="18" charset="0"/>
              </a:rPr>
              <a:t>tekizlikdäki proýeksiýasy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tekizlige perpendikulýar </a:t>
            </a:r>
            <a:r>
              <a:rPr lang="ru-RU" altLang="ru-RU" b="1" cap="none" smtClean="0">
                <a:ln>
                  <a:noFill/>
                </a:ln>
                <a:latin typeface="Times New Roman" panose="02020603050405020304" pitchFamily="18" charset="0"/>
                <a:cs typeface="Times New Roman" panose="02020603050405020304" pitchFamily="18" charset="0"/>
              </a:rPr>
              <a:t>i</a:t>
            </a:r>
            <a:r>
              <a:rPr lang="ru-RU" altLang="ru-RU" cap="none" smtClean="0">
                <a:ln>
                  <a:noFill/>
                </a:ln>
                <a:latin typeface="Times New Roman" panose="02020603050405020304" pitchFamily="18" charset="0"/>
                <a:cs typeface="Times New Roman" panose="02020603050405020304" pitchFamily="18" charset="0"/>
              </a:rPr>
              <a:t> okuň daşynda we gozganmaýan Bꞌꞌ nokadyň daşynda </a:t>
            </a:r>
            <a:r>
              <a:rPr lang="ru-RU" altLang="ru-RU" b="1" cap="none" smtClean="0">
                <a:ln>
                  <a:noFill/>
                </a:ln>
                <a:latin typeface="Times New Roman" panose="02020603050405020304" pitchFamily="18" charset="0"/>
                <a:cs typeface="Times New Roman" panose="02020603050405020304" pitchFamily="18" charset="0"/>
              </a:rPr>
              <a:t>x</a:t>
            </a:r>
            <a:r>
              <a:rPr lang="ru-RU" altLang="ru-RU" cap="none" smtClean="0">
                <a:ln>
                  <a:noFill/>
                </a:ln>
                <a:latin typeface="Times New Roman" panose="02020603050405020304" pitchFamily="18" charset="0"/>
                <a:cs typeface="Times New Roman" panose="02020603050405020304" pitchFamily="18" charset="0"/>
              </a:rPr>
              <a:t> oka parallel edilip goýulýar. Alnan nokat A</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ꞌꞌ bilen bellenilýär. </a:t>
            </a:r>
            <a:endParaRPr lang="ru-RU" altLang="ru-RU" sz="3200" cap="none" smtClean="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755650" y="955675"/>
            <a:ext cx="4779963" cy="3382963"/>
          </a:xfrm>
        </p:spPr>
        <p:txBody>
          <a:bodyPr wrap="square" numCol="1" anchorCtr="0" compatLnSpc="1">
            <a:prstTxWarp prst="textNoShape">
              <a:avLst/>
            </a:prstTxWarp>
          </a:bodyPr>
          <a:lstStyle/>
          <a:p>
            <a:pPr algn="ctr"/>
            <a:r>
              <a:rPr lang="ru-RU" altLang="ru-RU" cap="none" smtClean="0">
                <a:ln>
                  <a:noFill/>
                </a:ln>
                <a:latin typeface="Times New Roman" panose="02020603050405020304" pitchFamily="18" charset="0"/>
                <a:cs typeface="Times New Roman" panose="02020603050405020304" pitchFamily="18" charset="0"/>
              </a:rPr>
              <a:t>Aýlamak usulyny ulanmak bilen </a:t>
            </a:r>
            <a:r>
              <a:rPr lang="ru-RU" altLang="ru-RU" b="1" cap="none" smtClean="0">
                <a:ln>
                  <a:noFill/>
                </a:ln>
                <a:latin typeface="Times New Roman" panose="02020603050405020304" pitchFamily="18" charset="0"/>
                <a:cs typeface="Times New Roman" panose="02020603050405020304" pitchFamily="18" charset="0"/>
              </a:rPr>
              <a:t>AB </a:t>
            </a:r>
            <a:r>
              <a:rPr lang="ru-RU" altLang="ru-RU" cap="none" smtClean="0">
                <a:ln>
                  <a:noFill/>
                </a:ln>
                <a:latin typeface="Times New Roman" panose="02020603050405020304" pitchFamily="18" charset="0"/>
                <a:cs typeface="Times New Roman" panose="02020603050405020304" pitchFamily="18" charset="0"/>
              </a:rPr>
              <a:t>kesimiň hakyky ululygynyň tapylyşy</a:t>
            </a:r>
          </a:p>
        </p:txBody>
      </p:sp>
      <p:pic>
        <p:nvPicPr>
          <p:cNvPr id="10243" name="Рисунок 3" descr="C:\Users\babageldi\Desktop\2018-10-22\jp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5613" y="271463"/>
            <a:ext cx="5586412" cy="612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74613"/>
            <a:ext cx="11944350" cy="6608762"/>
          </a:xfrm>
        </p:spPr>
        <p:txBody>
          <a:bodyPr>
            <a:normAutofit fontScale="90000"/>
          </a:bodyPr>
          <a:lstStyle/>
          <a:p>
            <a:pPr>
              <a:defRPr/>
            </a:pP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1</a:t>
            </a: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Tekizligi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aýlamak</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yzly-yzyna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ΔABÇ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a:t>
            </a:r>
            <a:r>
              <a:rPr lang="ru-RU" cap="none" dirty="0" smtClean="0">
                <a:latin typeface="Times New Roman" panose="02020603050405020304" pitchFamily="18" charset="0"/>
                <a:cs typeface="Times New Roman" panose="02020603050405020304" pitchFamily="18" charset="0"/>
              </a:rPr>
              <a:t> hꞌ,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çyzyklardyr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proýeksiýanyň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frontal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proýektirleýji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B</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i</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depesiniň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perpendikulýardyr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i</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i</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gelýänçä</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Netijede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üçburçlyk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h</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241300" y="665163"/>
            <a:ext cx="2751138" cy="5518150"/>
          </a:xfrm>
        </p:spPr>
        <p:txBody>
          <a:bodyPr wrap="square" numCol="1" anchorCtr="0" compatLnSpc="1">
            <a:prstTxWarp prst="textNoShape">
              <a:avLst/>
            </a:prstTxWarp>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Proýeksiýalar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endParaRPr lang="ru-RU" altLang="ru-RU" sz="3200" cap="none" dirty="0" smtClean="0">
              <a:ln>
                <a:noFill/>
              </a:ln>
              <a:latin typeface="Times New Roman" panose="02020603050405020304" pitchFamily="18" charset="0"/>
              <a:cs typeface="Times New Roman" panose="02020603050405020304" pitchFamily="18" charset="0"/>
            </a:endParaRPr>
          </a:p>
        </p:txBody>
      </p:sp>
      <p:pic>
        <p:nvPicPr>
          <p:cNvPr id="12291" name="Рисунок 2" descr="C:\Users\babageldi\Desktop\Новая папка\Scan10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334963"/>
            <a:ext cx="8961437" cy="617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11.3.</a:t>
            </a:r>
            <a:r>
              <a:rPr lang="tk-TM"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Mysal</a:t>
            </a:r>
            <a:r>
              <a:rPr lang="ru-RU" b="1" cap="none" dirty="0" smtClean="0">
                <a:latin typeface="Times New Roman" panose="02020603050405020304" pitchFamily="18" charset="0"/>
                <a:cs typeface="Times New Roman" panose="02020603050405020304" pitchFamily="18" charset="0"/>
              </a:rPr>
              <a:t>. 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bahalar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gurulýar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bize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bellidir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Çꞌꞌ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AꞌꞌBꞌꞌ </a:t>
            </a:r>
            <a:r>
              <a:rPr lang="ru-RU" cap="none" dirty="0" err="1" smtClean="0">
                <a:latin typeface="Times New Roman" panose="02020603050405020304" pitchFamily="18" charset="0"/>
                <a:cs typeface="Times New Roman" panose="02020603050405020304" pitchFamily="18" charset="0"/>
              </a:rPr>
              <a:t>tarap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kesişmesi</a:t>
            </a:r>
            <a:r>
              <a:rPr lang="ru-RU" cap="none" dirty="0" smtClean="0">
                <a:latin typeface="Times New Roman" panose="02020603050405020304" pitchFamily="18" charset="0"/>
                <a:cs typeface="Times New Roman" panose="02020603050405020304" pitchFamily="18" charset="0"/>
              </a:rPr>
              <a:t> 1ꞌꞌ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(Çꞌꞌ1ꞌꞌ</a:t>
            </a:r>
            <a:r>
              <a:rPr lang="ru-RU" b="1" cap="none" dirty="0" err="1" smtClean="0">
                <a:latin typeface="Times New Roman" panose="02020603050405020304" pitchFamily="18" charset="0"/>
                <a:cs typeface="Times New Roman" panose="02020603050405020304" pitchFamily="18" charset="0"/>
              </a:rPr>
              <a:t>ǀǀx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Baglanyşyk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Netijede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(hꞌ=Çꞌ1ꞌ; hꞌꞌ=Çꞌꞌ1ꞌꞌ).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aýlanma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aýlanylýar</a:t>
            </a:r>
            <a:r>
              <a:rPr lang="ru-RU" cap="none"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156</TotalTime>
  <Words>435</Words>
  <Application>Microsoft Office PowerPoint</Application>
  <PresentationFormat>Широкоэкранный</PresentationFormat>
  <Paragraphs>13</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Century Gothic</vt:lpstr>
      <vt:lpstr>Symbol</vt:lpstr>
      <vt:lpstr>Times New Roman</vt:lpstr>
      <vt:lpstr>Wingdings 3</vt:lpstr>
      <vt:lpstr>Сектор</vt:lpstr>
      <vt:lpstr>Ders: Çyzuwly geometriýa we inženerçilik grafikasy</vt:lpstr>
      <vt:lpstr>                         11-nji umumy sapak  tema: aýlamak usuly                                                   Sapagyň meýilnamasy: 1. Nokady we göni çyzygy aýlamak.  2. Tekizligi aýlamak.  3. Tekiz figurany gorizontal çyzygynyň daşyndan aýlamak. </vt:lpstr>
      <vt:lpstr> 11.1. Nokady aýlamak. Gozganmaýan (aýlanma) okuň  daşyndan nokat aýlananda oka perpendikulýar (aýlanma) tekizlikde aýlanýar. Nokat töwerek boýunça hereket edýär, onuň aýlanma merkezi aýlanma okuň aýlanma tekizlik bilen kesişýän ýerinde ýatýar. Nokadyň aýlanma radiusy nokatdan aýlanma oka (merkeze) çenli aralykdyr. Eger-de aýlanýan elementiň bir nokady okda ýatýan bolsa, onda ol gozganýan däldir. Aýlanma oky haýsy hem bolsa, bir tekizlige perpendikulýar edilip alynsa, meseläniň çözülmesi aňsatlaşýar.</vt:lpstr>
      <vt:lpstr>          A nokady H we V tekizliklere perpendikulýar okuň daşynda aýlamak. A – H tekizlikde aýlanýan nokat,  b – V tekizlikde aýlanýan nokat. </vt:lpstr>
      <vt:lpstr>Aýlamak usuly bilen kesimiň hakyky uzynlygynyň tapylyşy. Umumy haldaky AB kesimiň hakyky ululygy aýlamak usuly bilen tapylanda, ony haýsy hem bolsa, bir (H, V we W) tekizlige parallel ýagdaýa getirilýär. Epýurda onuň hakyky uzynlygy we beýleki tekizlik bilen arasyndaky burçy belli bolýar. Eger-de aýlanma oky kesimiň bir ujynda goýulsa, mesele ýönekeýleşýär. aşakdaky suratda aýlamak usuly bilen AB kesimiň hakyky uzynlygynyň tapylyşy görkezilen. AB kesimiň H tekizlikdäki proýeksiýasy V tekizlige perpendikulýar i okuň daşynda we gozganmaýan Bꞌꞌ nokadyň daşynda x oka parallel edilip goýulýar. Alnan nokat A1ꞌꞌ bilen bellenilýär. </vt:lpstr>
      <vt:lpstr>Aýlamak usulyny ulanmak bilen AB kesimiň hakyky ululygynyň tapylyşy</vt:lpstr>
      <vt:lpstr>11.2. Tekizligi aýlamak. ABÇ üçburçlygyň hakyky ululygyny tapmak üçin, berlen tekizlik yzly-yzyna iki okuň daşynda aýlanýar we H tekizlige parallel ýagdaýyna getirilýär. Berlen tekizligiň (ΔABÇ) gorizontal çyzygy tapylýar. Onuň H tekizlikdäki proýeksiýasy hꞌ, V tekizlikdäki proýeksiýasy hꞌꞌ göni çyzyklardyr. Hꞌ proýeksiýanyň kömegi bilen berlen tekizlik frontal proýektirleýji ýagdaýyna getirilýär. Ýagny, B nokadyň üstünden i1 ok geçirilýär (berlen üçburçlygyň islendik depesiniň üstünden geçirip bolýar). Ol ok H tekizlige perpendikulýardyr (i1h). H tekizlikde i1ꞌ proýeksiýa Bꞌ nokat bilen gabat gelýär. Şonuň üçin Bꞌ nokady merkezi nokat hökmünde kabul edip, onuň daşyndan Aꞌ we Çꞌ nokatlar hꞌ proýeksiýa x okuna  perpendikulýar ýagdaýyna gelýänçä aýlanylýar. Netijede A1ꞌB1ꞌÇ1ꞌ üçburçlyk we h1ꞌ proýeksiýa emele gelýär.</vt:lpstr>
      <vt:lpstr>Proýeksiýalar tekizliklerine perpendikulýar bolan iki okuň daşyndan tekizligi aýlamak bilen, onuň hakyky ululygynyň tapylyşy</vt:lpstr>
      <vt:lpstr>11.3. Mysal. ABÇ üçburçlygy gorizontal çyzygynyň daşyndan aýlap, hakyky ululygyny tapmaly. Berlen bahalar boýunça ABÇ üçburçlygyň H we V tekizliklerdäki proýeksiýalary gurulýar. Soňra ol proýeksiýalarda tekizligiň gorizontal çyzygynyň proýeksiýalary tapylýar (hꞌ we hꞌꞌ). Ol bize tekizligiň esasy çyzyklarynyň tapylyşyndan bellidir. Ýagny, V tekizlikde Çꞌꞌ nokatdan x okuna parallel  göni çyzyk  geçirilýär. Ol göni çyzygyň AꞌꞌBꞌꞌ tarap bilen kesişmesi 1ꞌꞌ nokat bilen bellenilýär. (Çꞌꞌ1ꞌꞌǀǀx).  Baglanyşyk çyzyk geçirip, H tekizlikde 1ꞌ nokat tapylýar. Ol Çꞌ nokat bilen birikdirilýär. Netijede berlen tekizligiň gorizontal çyzygynyň H tekizlikdäki hꞌ we V tekizlikdäki hꞌꞌ proýeksiýalary tapylýar (hꞌ=Çꞌ1ꞌ; hꞌꞌ=Çꞌꞌ1ꞌꞌ). H gorizontal çyzygy aýlanma ok hökmünde kabul edilýär we berlen tekizlik şol okuň daşynda aýlanylýar. </vt:lpstr>
      <vt:lpstr>Tekizligi gorizontal çyzygynyň daşyndan aýlamak bilen, onuň hakyky ululygynyň tapylyşy</vt:lpstr>
      <vt:lpstr>Ilki Bꞌ nokatdan hꞌ oka perpendikulýar göni çyzyk geçirilýär we kesişme nokady Kꞌ diýip bellenilýär. Kꞌ nokat töweregiň merkezi nokady, B0Kꞌ kesim töweregiň radiusy (R) hökmünde kabul edilýär we bu töwerek B0 nokatdan başlap, BꞌKꞌ kesimiň üstünden geçirilen göni çyzyk bilen kesişýänçä dowam etdirilýär. Kesişme nokady B0ꞌ diýip bellenilýär. Ol Çꞌ nokat bilen birikdirilýär. Sebäbi, Çꞌ nokat Ç0ꞌ nokat bilen gabat gelýär. 1ꞌ nokat Çꞌ nokat ýaly hꞌ okuň üstünde ýatýar. Şol sebäpli, bu nokat hem üýtgemeýär. Şonuň üçin B0ꞌ nokat bilen 1ꞌ nokady birikdirýän göni çyzyk geçirilýär. Soňra Aꞌ nokatdan hꞌ oka perpendikulýar göni çyzyk geçirip, onuň B0ꞌ we 1ꞌ nokatlary birikdirýän göni çyzyk bilen kesişme nokady A0ꞌ diýip bellenilýär. A0ꞌ nokat B0ꞌ we Ç0ꞌ nokatlar bilen birikdirilýär. Emele gelen ΔA0ꞌB0ꞌÇ0ꞌ H tekizlige paralleldir (ΔA0ꞌB0ꞌÇ0ꞌǀǀH). Şonuň üçin ol berlen ABÇ üçburçlygyň hakyky ululygydyr.  </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cp:lastModifiedBy>
  <cp:revision>101</cp:revision>
  <dcterms:created xsi:type="dcterms:W3CDTF">2019-10-28T05:20:33Z</dcterms:created>
  <dcterms:modified xsi:type="dcterms:W3CDTF">2020-11-13T12:35:48Z</dcterms:modified>
</cp:coreProperties>
</file>