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85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06.01.2021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922994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06.01.2021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430878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06.01.2021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609860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06.01.2021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504604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FD6E3AF-3E2C-4E9E-B8AB-DE8D233F2F69}" type="datetimeFigureOut">
              <a:rPr lang="ru-RU" smtClean="0"/>
              <a:t>06.01.2021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982449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FD6E3AF-3E2C-4E9E-B8AB-DE8D233F2F69}" type="datetimeFigureOut">
              <a:rPr lang="ru-RU" smtClean="0"/>
              <a:t>06.01.2021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066477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FD6E3AF-3E2C-4E9E-B8AB-DE8D233F2F69}" type="datetimeFigureOut">
              <a:rPr lang="ru-RU" smtClean="0"/>
              <a:t>06.01.2021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738550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FD6E3AF-3E2C-4E9E-B8AB-DE8D233F2F69}" type="datetimeFigureOut">
              <a:rPr lang="ru-RU" smtClean="0"/>
              <a:t>06.01.2021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269932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FD6E3AF-3E2C-4E9E-B8AB-DE8D233F2F69}" type="datetimeFigureOut">
              <a:rPr lang="ru-RU" smtClean="0"/>
              <a:t>06.01.2021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356677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FD6E3AF-3E2C-4E9E-B8AB-DE8D233F2F69}" type="datetimeFigureOut">
              <a:rPr lang="ru-RU" smtClean="0"/>
              <a:t>06.01.2021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948027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FD6E3AF-3E2C-4E9E-B8AB-DE8D233F2F69}" type="datetimeFigureOut">
              <a:rPr lang="ru-RU" smtClean="0"/>
              <a:t>06.01.2021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820472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D6E3AF-3E2C-4E9E-B8AB-DE8D233F2F69}" type="datetimeFigureOut">
              <a:rPr lang="ru-RU" smtClean="0"/>
              <a:t>06.01.2021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46CABF-148D-4377-A371-2004BCFC0B33}" type="slidenum">
              <a:rPr lang="ru-RU" smtClean="0"/>
              <a:t>‹#›</a:t>
            </a:fld>
            <a:endParaRPr lang="ru-RU"/>
          </a:p>
        </p:txBody>
      </p:sp>
    </p:spTree>
    <p:extLst>
      <p:ext uri="{BB962C8B-B14F-4D97-AF65-F5344CB8AC3E}">
        <p14:creationId xmlns:p14="http://schemas.microsoft.com/office/powerpoint/2010/main" val="554068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60485" y="280519"/>
            <a:ext cx="11412415" cy="2037808"/>
          </a:xfrm>
          <a:solidFill>
            <a:schemeClr val="accent6">
              <a:lumMod val="60000"/>
              <a:lumOff val="40000"/>
            </a:schemeClr>
          </a:solidFill>
        </p:spPr>
        <p:txBody>
          <a:bodyPr>
            <a:noAutofit/>
          </a:bodyPr>
          <a:lstStyle/>
          <a:p>
            <a:pPr algn="l"/>
            <a:r>
              <a:rPr lang="tk-TM" sz="3000" b="1" dirty="0" smtClean="0">
                <a:latin typeface="Times New Roman" panose="02020603050405020304" pitchFamily="18" charset="0"/>
                <a:cs typeface="Times New Roman" panose="02020603050405020304" pitchFamily="18" charset="0"/>
              </a:rPr>
              <a:t>Tema: </a:t>
            </a:r>
            <a:r>
              <a:rPr lang="sq-AL" sz="3000" b="1" dirty="0">
                <a:latin typeface="Times New Roman" panose="02020603050405020304" pitchFamily="18" charset="0"/>
                <a:cs typeface="Times New Roman" panose="02020603050405020304" pitchFamily="18" charset="0"/>
              </a:rPr>
              <a:t>Metrologiki barlagy geçirmegiň we hile metrologiýa taýdan ýardam bermegiň kadalaýyş </a:t>
            </a:r>
            <a:r>
              <a:rPr lang="sq-AL" sz="3000" b="1" dirty="0" smtClean="0">
                <a:latin typeface="Times New Roman" panose="02020603050405020304" pitchFamily="18" charset="0"/>
                <a:cs typeface="Times New Roman" panose="02020603050405020304" pitchFamily="18" charset="0"/>
              </a:rPr>
              <a:t>esasy</a:t>
            </a:r>
            <a:r>
              <a:rPr lang="ru-RU" sz="3000" dirty="0">
                <a:latin typeface="Times New Roman" panose="02020603050405020304" pitchFamily="18" charset="0"/>
                <a:cs typeface="Times New Roman" panose="02020603050405020304" pitchFamily="18" charset="0"/>
              </a:rPr>
              <a:t/>
            </a:r>
            <a:br>
              <a:rPr lang="ru-RU" sz="3000" dirty="0">
                <a:latin typeface="Times New Roman" panose="02020603050405020304" pitchFamily="18" charset="0"/>
                <a:cs typeface="Times New Roman" panose="02020603050405020304" pitchFamily="18" charset="0"/>
              </a:rPr>
            </a:br>
            <a:r>
              <a:rPr lang="ru-RU" sz="3000" dirty="0" smtClean="0">
                <a:latin typeface="Times New Roman" panose="02020603050405020304" pitchFamily="18" charset="0"/>
                <a:cs typeface="Times New Roman" panose="02020603050405020304" pitchFamily="18" charset="0"/>
              </a:rPr>
              <a:t>1</a:t>
            </a:r>
            <a:r>
              <a:rPr lang="ru-RU" sz="3000" dirty="0">
                <a:latin typeface="Times New Roman" panose="02020603050405020304" pitchFamily="18" charset="0"/>
                <a:cs typeface="Times New Roman" panose="02020603050405020304" pitchFamily="18" charset="0"/>
              </a:rPr>
              <a:t>. </a:t>
            </a:r>
            <a:r>
              <a:rPr lang="ru-RU" sz="3000" dirty="0" err="1">
                <a:latin typeface="Times New Roman" panose="02020603050405020304" pitchFamily="18" charset="0"/>
                <a:cs typeface="Times New Roman" panose="02020603050405020304" pitchFamily="18" charset="0"/>
              </a:rPr>
              <a:t>Metrologiki</a:t>
            </a:r>
            <a:r>
              <a:rPr lang="ru-RU" sz="3000" dirty="0">
                <a:latin typeface="Times New Roman" panose="02020603050405020304" pitchFamily="18" charset="0"/>
                <a:cs typeface="Times New Roman" panose="02020603050405020304" pitchFamily="18" charset="0"/>
              </a:rPr>
              <a:t> </a:t>
            </a:r>
            <a:r>
              <a:rPr lang="ru-RU" sz="3000" dirty="0" err="1">
                <a:latin typeface="Times New Roman" panose="02020603050405020304" pitchFamily="18" charset="0"/>
                <a:cs typeface="Times New Roman" panose="02020603050405020304" pitchFamily="18" charset="0"/>
              </a:rPr>
              <a:t>barlagyň</a:t>
            </a:r>
            <a:r>
              <a:rPr lang="ru-RU" sz="3000" dirty="0">
                <a:latin typeface="Times New Roman" panose="02020603050405020304" pitchFamily="18" charset="0"/>
                <a:cs typeface="Times New Roman" panose="02020603050405020304" pitchFamily="18" charset="0"/>
              </a:rPr>
              <a:t> </a:t>
            </a:r>
            <a:r>
              <a:rPr lang="ru-RU" sz="3000" dirty="0" err="1">
                <a:latin typeface="Times New Roman" panose="02020603050405020304" pitchFamily="18" charset="0"/>
                <a:cs typeface="Times New Roman" panose="02020603050405020304" pitchFamily="18" charset="0"/>
              </a:rPr>
              <a:t>görnüşleri</a:t>
            </a:r>
            <a:r>
              <a:rPr lang="ru-RU" sz="3000" dirty="0">
                <a:latin typeface="Times New Roman" panose="02020603050405020304" pitchFamily="18" charset="0"/>
                <a:cs typeface="Times New Roman" panose="02020603050405020304" pitchFamily="18" charset="0"/>
              </a:rPr>
              <a:t/>
            </a:r>
            <a:br>
              <a:rPr lang="ru-RU" sz="3000" dirty="0">
                <a:latin typeface="Times New Roman" panose="02020603050405020304" pitchFamily="18" charset="0"/>
                <a:cs typeface="Times New Roman" panose="02020603050405020304" pitchFamily="18" charset="0"/>
              </a:rPr>
            </a:br>
            <a:r>
              <a:rPr lang="ru-RU" sz="3000" dirty="0">
                <a:latin typeface="Times New Roman" panose="02020603050405020304" pitchFamily="18" charset="0"/>
                <a:cs typeface="Times New Roman" panose="02020603050405020304" pitchFamily="18" charset="0"/>
              </a:rPr>
              <a:t>2. </a:t>
            </a:r>
            <a:r>
              <a:rPr lang="sq-AL" sz="3000" dirty="0">
                <a:latin typeface="Times New Roman" panose="02020603050405020304" pitchFamily="18" charset="0"/>
                <a:cs typeface="Times New Roman" panose="02020603050405020304" pitchFamily="18" charset="0"/>
              </a:rPr>
              <a:t>Döwlet metrologiki gullugyň düzümi</a:t>
            </a:r>
            <a:r>
              <a:rPr lang="ru-RU" sz="3000" dirty="0">
                <a:latin typeface="Times New Roman" panose="02020603050405020304" pitchFamily="18" charset="0"/>
                <a:cs typeface="Times New Roman" panose="02020603050405020304" pitchFamily="18" charset="0"/>
              </a:rPr>
              <a:t> </a:t>
            </a:r>
            <a:r>
              <a:rPr lang="ru-RU" sz="3000" dirty="0" err="1">
                <a:latin typeface="Times New Roman" panose="02020603050405020304" pitchFamily="18" charset="0"/>
                <a:cs typeface="Times New Roman" panose="02020603050405020304" pitchFamily="18" charset="0"/>
              </a:rPr>
              <a:t>barada</a:t>
            </a:r>
            <a:r>
              <a:rPr lang="ru-RU" sz="3000" dirty="0">
                <a:latin typeface="Times New Roman" panose="02020603050405020304" pitchFamily="18" charset="0"/>
                <a:cs typeface="Times New Roman" panose="02020603050405020304" pitchFamily="18" charset="0"/>
              </a:rPr>
              <a:t> </a:t>
            </a:r>
            <a:r>
              <a:rPr lang="ru-RU" sz="3000" dirty="0" err="1">
                <a:latin typeface="Times New Roman" panose="02020603050405020304" pitchFamily="18" charset="0"/>
                <a:cs typeface="Times New Roman" panose="02020603050405020304" pitchFamily="18" charset="0"/>
              </a:rPr>
              <a:t>düşünje</a:t>
            </a:r>
            <a:r>
              <a:rPr lang="ru-RU" sz="3000" dirty="0">
                <a:latin typeface="Times New Roman" panose="02020603050405020304" pitchFamily="18" charset="0"/>
                <a:cs typeface="Times New Roman" panose="02020603050405020304" pitchFamily="18" charset="0"/>
              </a:rPr>
              <a:t/>
            </a:r>
            <a:br>
              <a:rPr lang="ru-RU" sz="3000" dirty="0">
                <a:latin typeface="Times New Roman" panose="02020603050405020304" pitchFamily="18" charset="0"/>
                <a:cs typeface="Times New Roman" panose="02020603050405020304" pitchFamily="18" charset="0"/>
              </a:rPr>
            </a:br>
            <a:r>
              <a:rPr lang="ru-RU" sz="3000" dirty="0">
                <a:latin typeface="Times New Roman" panose="02020603050405020304" pitchFamily="18" charset="0"/>
                <a:cs typeface="Times New Roman" panose="02020603050405020304" pitchFamily="18" charset="0"/>
              </a:rPr>
              <a:t>3. M</a:t>
            </a:r>
            <a:r>
              <a:rPr lang="sq-AL" sz="3000" dirty="0">
                <a:latin typeface="Times New Roman" panose="02020603050405020304" pitchFamily="18" charset="0"/>
                <a:cs typeface="Times New Roman" panose="02020603050405020304" pitchFamily="18" charset="0"/>
              </a:rPr>
              <a:t>etrologiki derňewe we barlaga degişli bolan ölçeg serişdeleri</a:t>
            </a:r>
            <a:endParaRPr lang="ru-RU" sz="30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360485" y="2318327"/>
            <a:ext cx="11412415" cy="4152811"/>
          </a:xfrm>
          <a:solidFill>
            <a:schemeClr val="accent5">
              <a:lumMod val="60000"/>
              <a:lumOff val="40000"/>
            </a:schemeClr>
          </a:solidFill>
          <a:ln>
            <a:solidFill>
              <a:schemeClr val="accent1"/>
            </a:solidFill>
          </a:ln>
        </p:spPr>
        <p:txBody>
          <a:bodyPr>
            <a:normAutofit lnSpcReduction="10000"/>
          </a:bodyPr>
          <a:lstStyle/>
          <a:p>
            <a:pPr algn="just"/>
            <a:r>
              <a:rPr lang="sq-AL" sz="2700" dirty="0">
                <a:latin typeface="Times New Roman" panose="02020603050405020304" pitchFamily="18" charset="0"/>
                <a:cs typeface="Times New Roman" panose="02020603050405020304" pitchFamily="18" charset="0"/>
              </a:rPr>
              <a:t>Ölçegleriň we ölçeg işleriniň bitewiligini hem-de hakygylygyny gazanmak maksady bilen, ölçeg işleri geçirilýan ähli pudaklarda metrologiki barlagy geçirmegiň kadalaýyş esaslary düzülýar</a:t>
            </a:r>
            <a:r>
              <a:rPr lang="sq-AL" sz="2700" dirty="0" smtClean="0">
                <a:latin typeface="Times New Roman" panose="02020603050405020304" pitchFamily="18" charset="0"/>
                <a:cs typeface="Times New Roman" panose="02020603050405020304" pitchFamily="18" charset="0"/>
              </a:rPr>
              <a:t>. </a:t>
            </a:r>
            <a:r>
              <a:rPr lang="sq-AL" sz="2700" dirty="0">
                <a:latin typeface="Times New Roman" panose="02020603050405020304" pitchFamily="18" charset="0"/>
                <a:cs typeface="Times New Roman" panose="02020603050405020304" pitchFamily="18" charset="0"/>
              </a:rPr>
              <a:t>Metrologiki barlag ähli ölçeg serişdeleri üçin hökmany kanunçylyk çäresi bolup, ol Döwlet Standart edaralary tarapyndan bellenilen we ylalaşylan tertip boýunça metrologiki derňew shemalaryna hem-de standart kadalaryna laýyklykda Baş Metrologiýa gullugy tarapyndan geçirilýar. Ykdysady pudaklarda geçirilýan ölçegleriň we ölçeg işleriniň bitewiligini hem-de hakykylygyny doly kesgitlemek maksady bilen </a:t>
            </a:r>
            <a:r>
              <a:rPr lang="sq-AL" sz="2700" b="1" dirty="0">
                <a:latin typeface="Times New Roman" panose="02020603050405020304" pitchFamily="18" charset="0"/>
                <a:cs typeface="Times New Roman" panose="02020603050405020304" pitchFamily="18" charset="0"/>
              </a:rPr>
              <a:t>metrologiki gözegçilik gullugy</a:t>
            </a:r>
            <a:r>
              <a:rPr lang="sq-AL" sz="2700" dirty="0">
                <a:latin typeface="Times New Roman" panose="02020603050405020304" pitchFamily="18" charset="0"/>
                <a:cs typeface="Times New Roman" panose="02020603050405020304" pitchFamily="18" charset="0"/>
              </a:rPr>
              <a:t> döredilýar. Bu gulluk şol pudaklarda tehniki, ykdysady we hukuk talapnamalarynyň, standart kadalarynyň doly ýerine ýetirilmegine gözegçilik edýär. Pudaklarda ulanylýan ähli ölçeg serişdelerinde metrologiki barlagy, synagy we tehniki ekspertizany geçirmäge ýolbaşçylyk edýär.</a:t>
            </a:r>
            <a:endParaRPr lang="ru-RU" sz="2700" dirty="0">
              <a:latin typeface="Times New Roman" panose="02020603050405020304" pitchFamily="18" charset="0"/>
              <a:cs typeface="Times New Roman" panose="02020603050405020304" pitchFamily="18" charset="0"/>
            </a:endParaRPr>
          </a:p>
          <a:p>
            <a:pPr algn="just"/>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3914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22031" y="439615"/>
            <a:ext cx="11438792" cy="6128238"/>
          </a:xfrm>
          <a:solidFill>
            <a:schemeClr val="accent4">
              <a:lumMod val="40000"/>
              <a:lumOff val="60000"/>
            </a:schemeClr>
          </a:solidFill>
        </p:spPr>
        <p:txBody>
          <a:bodyPr>
            <a:normAutofit lnSpcReduction="10000"/>
          </a:bodyPr>
          <a:lstStyle/>
          <a:p>
            <a:r>
              <a:rPr lang="sq-AL" dirty="0">
                <a:latin typeface="Times New Roman" panose="02020603050405020304" pitchFamily="18" charset="0"/>
                <a:cs typeface="Times New Roman" panose="02020603050405020304" pitchFamily="18" charset="0"/>
              </a:rPr>
              <a:t>Metrologiki barlag iki ugur boýunça geçirilýar.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 Döwlet möçberinde geçirilýan metrologiki barlaglar.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 Ykdysady pudaklarda geçirilýan metrologiki barlaglar.</a:t>
            </a:r>
            <a:endParaRPr lang="ru-RU" dirty="0">
              <a:latin typeface="Times New Roman" panose="02020603050405020304" pitchFamily="18" charset="0"/>
              <a:cs typeface="Times New Roman" panose="02020603050405020304" pitchFamily="18" charset="0"/>
            </a:endParaRPr>
          </a:p>
          <a:p>
            <a:pPr lvl="0"/>
            <a:r>
              <a:rPr lang="sq-AL" b="1" dirty="0">
                <a:latin typeface="Times New Roman" panose="02020603050405020304" pitchFamily="18" charset="0"/>
                <a:cs typeface="Times New Roman" panose="02020603050405020304" pitchFamily="18" charset="0"/>
              </a:rPr>
              <a:t>Döwlet tabynlygyndaky Standartlaşdyryş we Metrologiýa edaralary tarapyndan geçirilýän metrologiki barlaglara </a:t>
            </a:r>
            <a:r>
              <a:rPr lang="sq-AL" b="1" i="1" dirty="0">
                <a:latin typeface="Times New Roman" panose="02020603050405020304" pitchFamily="18" charset="0"/>
                <a:cs typeface="Times New Roman" panose="02020603050405020304" pitchFamily="18" charset="0"/>
              </a:rPr>
              <a:t>Döwlet metrologiki barlagy</a:t>
            </a:r>
            <a:r>
              <a:rPr lang="sq-AL" b="1" dirty="0">
                <a:latin typeface="Times New Roman" panose="02020603050405020304" pitchFamily="18" charset="0"/>
                <a:cs typeface="Times New Roman" panose="02020603050405020304" pitchFamily="18" charset="0"/>
              </a:rPr>
              <a:t> diýilýar.</a:t>
            </a:r>
            <a:endParaRPr lang="ru-RU" dirty="0">
              <a:latin typeface="Times New Roman" panose="02020603050405020304" pitchFamily="18" charset="0"/>
              <a:cs typeface="Times New Roman" panose="02020603050405020304" pitchFamily="18" charset="0"/>
            </a:endParaRPr>
          </a:p>
          <a:p>
            <a:pPr lvl="0"/>
            <a:r>
              <a:rPr lang="sq-AL" b="1" dirty="0">
                <a:latin typeface="Times New Roman" panose="02020603050405020304" pitchFamily="18" charset="0"/>
                <a:cs typeface="Times New Roman" panose="02020603050405020304" pitchFamily="18" charset="0"/>
              </a:rPr>
              <a:t>Ykdysady pudaklaryň Baş metrologiki gulluklary tarapyndan geçirilýän metrologiki barlaglara </a:t>
            </a:r>
            <a:r>
              <a:rPr lang="sq-AL" b="1" i="1" dirty="0">
                <a:latin typeface="Times New Roman" panose="02020603050405020304" pitchFamily="18" charset="0"/>
                <a:cs typeface="Times New Roman" panose="02020603050405020304" pitchFamily="18" charset="0"/>
              </a:rPr>
              <a:t>pudaklaýyn metrologiki barlag</a:t>
            </a:r>
            <a:r>
              <a:rPr lang="sq-AL" b="1" dirty="0">
                <a:latin typeface="Times New Roman" panose="02020603050405020304" pitchFamily="18" charset="0"/>
                <a:cs typeface="Times New Roman" panose="02020603050405020304" pitchFamily="18" charset="0"/>
              </a:rPr>
              <a:t> diýilýar.</a:t>
            </a:r>
            <a:endParaRPr lang="ru-RU" dirty="0">
              <a:latin typeface="Times New Roman" panose="02020603050405020304" pitchFamily="18" charset="0"/>
              <a:cs typeface="Times New Roman" panose="02020603050405020304" pitchFamily="18" charset="0"/>
            </a:endParaRPr>
          </a:p>
          <a:p>
            <a:r>
              <a:rPr lang="sq-AL" dirty="0">
                <a:latin typeface="Times New Roman" panose="02020603050405020304" pitchFamily="18" charset="0"/>
                <a:cs typeface="Times New Roman" panose="02020603050405020304" pitchFamily="18" charset="0"/>
              </a:rPr>
              <a:t>Esasy tehniki, ykdysady we hukuk talapnamalaryna laýyklykda, metrologiki barlaglaryň şu aşakdaky görnüşleri geçirilýar:</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 Ilkinji metrologiki barlag.</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 Döwürleýin metrologiki barlag.</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 Nobatdan daşary geçirilýän metrologiki barlag.</a:t>
            </a:r>
            <a:endParaRPr lang="ru-RU" dirty="0">
              <a:latin typeface="Times New Roman" panose="02020603050405020304" pitchFamily="18" charset="0"/>
              <a:cs typeface="Times New Roman" panose="02020603050405020304" pitchFamily="18" charset="0"/>
            </a:endParaRPr>
          </a:p>
          <a:p>
            <a:pPr lvl="0"/>
            <a:r>
              <a:rPr lang="sq-AL" dirty="0">
                <a:latin typeface="Times New Roman" panose="02020603050405020304" pitchFamily="18" charset="0"/>
                <a:cs typeface="Times New Roman" panose="02020603050405020304" pitchFamily="18" charset="0"/>
              </a:rPr>
              <a:t> Inspeksion metrologiki barlag</a:t>
            </a:r>
            <a:endParaRPr lang="ru-RU" dirty="0">
              <a:latin typeface="Times New Roman" panose="02020603050405020304" pitchFamily="18" charset="0"/>
              <a:cs typeface="Times New Roman" panose="02020603050405020304" pitchFamily="18" charset="0"/>
            </a:endParaRPr>
          </a:p>
          <a:p>
            <a:pPr algn="just"/>
            <a:endParaRPr lang="ru-RU" dirty="0"/>
          </a:p>
        </p:txBody>
      </p:sp>
    </p:spTree>
    <p:extLst>
      <p:ext uri="{BB962C8B-B14F-4D97-AF65-F5344CB8AC3E}">
        <p14:creationId xmlns:p14="http://schemas.microsoft.com/office/powerpoint/2010/main" val="2318281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8069" y="230910"/>
            <a:ext cx="11456377" cy="6292982"/>
          </a:xfrm>
          <a:solidFill>
            <a:schemeClr val="accent4">
              <a:lumMod val="40000"/>
              <a:lumOff val="60000"/>
            </a:schemeClr>
          </a:solidFill>
        </p:spPr>
        <p:txBody>
          <a:bodyPr>
            <a:noAutofit/>
          </a:bodyPr>
          <a:lstStyle/>
          <a:p>
            <a:pPr lvl="0" algn="just"/>
            <a:r>
              <a:rPr lang="sq-AL" dirty="0">
                <a:latin typeface="Times New Roman" panose="02020603050405020304" pitchFamily="18" charset="0"/>
                <a:cs typeface="Times New Roman" panose="02020603050405020304" pitchFamily="18" charset="0"/>
              </a:rPr>
              <a:t>Eger-de ölçeg serişdesi özüniň öndürilen zawodyndan soň ýa-da düýpli abatlaýiş işlerinden soň onuň gaýtadan işe (ekspluatasiýa) göýberilmeli ýagdaýynda geçirilýän resmi barlaga </a:t>
            </a:r>
            <a:r>
              <a:rPr lang="sq-AL" b="1" dirty="0">
                <a:latin typeface="Times New Roman" panose="02020603050405020304" pitchFamily="18" charset="0"/>
                <a:cs typeface="Times New Roman" panose="02020603050405020304" pitchFamily="18" charset="0"/>
              </a:rPr>
              <a:t>ilkinji metrologiki barlag </a:t>
            </a:r>
            <a:r>
              <a:rPr lang="sq-AL" dirty="0">
                <a:latin typeface="Times New Roman" panose="02020603050405020304" pitchFamily="18" charset="0"/>
                <a:cs typeface="Times New Roman" panose="02020603050405020304" pitchFamily="18" charset="0"/>
              </a:rPr>
              <a:t>diýilýar</a:t>
            </a:r>
            <a:r>
              <a:rPr lang="sq-AL"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lvl="0" algn="just">
              <a:lnSpc>
                <a:spcPct val="100000"/>
              </a:lnSpc>
            </a:pPr>
            <a:r>
              <a:rPr lang="sq-AL" dirty="0">
                <a:latin typeface="Times New Roman" panose="02020603050405020304" pitchFamily="18" charset="0"/>
                <a:cs typeface="Times New Roman" panose="02020603050405020304" pitchFamily="18" charset="0"/>
              </a:rPr>
              <a:t>Ölçeg serişdeleriniň işdäki (ekspluatasiýa edilýän) döwründe ýa-da düýpli abadatlaýyş işlerinden soň olaryň işe göýberilmeli döwrüne (ekspluatasiýa) çenli ätiýaçlyk üçin saklanylýan döwürde geçirilýän resmi barlaga </a:t>
            </a:r>
            <a:r>
              <a:rPr lang="sq-AL" b="1" dirty="0">
                <a:latin typeface="Times New Roman" panose="02020603050405020304" pitchFamily="18" charset="0"/>
                <a:cs typeface="Times New Roman" panose="02020603050405020304" pitchFamily="18" charset="0"/>
              </a:rPr>
              <a:t>döwürleýin metrologiki barlag</a:t>
            </a:r>
            <a:r>
              <a:rPr lang="sq-AL" dirty="0">
                <a:latin typeface="Times New Roman" panose="02020603050405020304" pitchFamily="18" charset="0"/>
                <a:cs typeface="Times New Roman" panose="02020603050405020304" pitchFamily="18" charset="0"/>
              </a:rPr>
              <a:t> diýilýär.</a:t>
            </a:r>
            <a:endParaRPr lang="ru-RU" dirty="0">
              <a:latin typeface="Times New Roman" panose="02020603050405020304" pitchFamily="18" charset="0"/>
              <a:cs typeface="Times New Roman" panose="02020603050405020304" pitchFamily="18" charset="0"/>
            </a:endParaRPr>
          </a:p>
          <a:p>
            <a:pPr lvl="0" algn="just">
              <a:lnSpc>
                <a:spcPct val="100000"/>
              </a:lnSpc>
            </a:pPr>
            <a:r>
              <a:rPr lang="sq-AL" dirty="0">
                <a:latin typeface="Times New Roman" panose="02020603050405020304" pitchFamily="18" charset="0"/>
                <a:cs typeface="Times New Roman" panose="02020603050405020304" pitchFamily="18" charset="0"/>
              </a:rPr>
              <a:t>Ölçeg serişdelerinde </a:t>
            </a:r>
            <a:r>
              <a:rPr lang="sq-AL" b="1" dirty="0">
                <a:latin typeface="Times New Roman" panose="02020603050405020304" pitchFamily="18" charset="0"/>
                <a:cs typeface="Times New Roman" panose="02020603050405020304" pitchFamily="18" charset="0"/>
              </a:rPr>
              <a:t>ilkinji</a:t>
            </a:r>
            <a:r>
              <a:rPr lang="sq-AL" dirty="0">
                <a:latin typeface="Times New Roman" panose="02020603050405020304" pitchFamily="18" charset="0"/>
                <a:cs typeface="Times New Roman" panose="02020603050405020304" pitchFamily="18" charset="0"/>
              </a:rPr>
              <a:t> we </a:t>
            </a:r>
            <a:r>
              <a:rPr lang="sq-AL" b="1" dirty="0">
                <a:latin typeface="Times New Roman" panose="02020603050405020304" pitchFamily="18" charset="0"/>
                <a:cs typeface="Times New Roman" panose="02020603050405020304" pitchFamily="18" charset="0"/>
              </a:rPr>
              <a:t>döwürleýin</a:t>
            </a:r>
            <a:r>
              <a:rPr lang="sq-AL" dirty="0">
                <a:latin typeface="Times New Roman" panose="02020603050405020304" pitchFamily="18" charset="0"/>
                <a:cs typeface="Times New Roman" panose="02020603050405020304" pitchFamily="18" charset="0"/>
              </a:rPr>
              <a:t> </a:t>
            </a:r>
            <a:r>
              <a:rPr lang="sq-AL" b="1" dirty="0">
                <a:latin typeface="Times New Roman" panose="02020603050405020304" pitchFamily="18" charset="0"/>
                <a:cs typeface="Times New Roman" panose="02020603050405020304" pitchFamily="18" charset="0"/>
              </a:rPr>
              <a:t>metrologiki barlaglaryň</a:t>
            </a:r>
            <a:r>
              <a:rPr lang="sq-AL" dirty="0">
                <a:latin typeface="Times New Roman" panose="02020603050405020304" pitchFamily="18" charset="0"/>
                <a:cs typeface="Times New Roman" panose="02020603050405020304" pitchFamily="18" charset="0"/>
              </a:rPr>
              <a:t> geçirilendigi baradaky resmi kanunçylyk namalarynyň, şol ölçeg serişdeleri üçin niýetlenen resmi belgileriň </a:t>
            </a:r>
            <a:r>
              <a:rPr lang="sq-AL" b="1" dirty="0">
                <a:latin typeface="Times New Roman" panose="02020603050405020304" pitchFamily="18" charset="0"/>
                <a:cs typeface="Times New Roman" panose="02020603050405020304" pitchFamily="18" charset="0"/>
              </a:rPr>
              <a:t>(plombalaryň, möhürleriniň we ş.m. belgileriň)</a:t>
            </a:r>
            <a:r>
              <a:rPr lang="sq-AL" dirty="0">
                <a:latin typeface="Times New Roman" panose="02020603050405020304" pitchFamily="18" charset="0"/>
                <a:cs typeface="Times New Roman" panose="02020603050405020304" pitchFamily="18" charset="0"/>
              </a:rPr>
              <a:t> zaýalanandygy ýa-da olaryň düýbünden ýokdugy sebäpli geçirilýän resmi barlaga </a:t>
            </a:r>
            <a:r>
              <a:rPr lang="sq-AL" b="1" dirty="0">
                <a:latin typeface="Times New Roman" panose="02020603050405020304" pitchFamily="18" charset="0"/>
                <a:cs typeface="Times New Roman" panose="02020603050405020304" pitchFamily="18" charset="0"/>
              </a:rPr>
              <a:t>nobatdan daşary geçirilýän metrologiki barlag </a:t>
            </a:r>
            <a:r>
              <a:rPr lang="sq-AL" dirty="0">
                <a:latin typeface="Times New Roman" panose="02020603050405020304" pitchFamily="18" charset="0"/>
                <a:cs typeface="Times New Roman" panose="02020603050405020304" pitchFamily="18" charset="0"/>
              </a:rPr>
              <a:t>diýilýär</a:t>
            </a:r>
            <a:r>
              <a:rPr lang="sq-AL"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2480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16523" y="254977"/>
            <a:ext cx="11430000" cy="6242538"/>
          </a:xfrm>
          <a:solidFill>
            <a:schemeClr val="accent4">
              <a:lumMod val="40000"/>
              <a:lumOff val="60000"/>
            </a:schemeClr>
          </a:solidFill>
        </p:spPr>
        <p:txBody>
          <a:bodyPr>
            <a:normAutofit/>
          </a:bodyPr>
          <a:lstStyle/>
          <a:p>
            <a:pPr lvl="0" algn="just"/>
            <a:r>
              <a:rPr lang="sq-AL" sz="3000" dirty="0">
                <a:latin typeface="Times New Roman" panose="02020603050405020304" pitchFamily="18" charset="0"/>
                <a:cs typeface="Times New Roman" panose="02020603050405020304" pitchFamily="18" charset="0"/>
              </a:rPr>
              <a:t>Işe göýberilen (ekspluatasiýadaky) ölçeg serişdeleriniň metrologiki taýdan düzüwdigini öz wagtynda aýan etmek hem-de düzedip resmileşdirmek maksady bilen geçirilýän barlaga </a:t>
            </a:r>
            <a:r>
              <a:rPr lang="sq-AL" sz="3000" b="1" dirty="0">
                <a:latin typeface="Times New Roman" panose="02020603050405020304" pitchFamily="18" charset="0"/>
                <a:cs typeface="Times New Roman" panose="02020603050405020304" pitchFamily="18" charset="0"/>
              </a:rPr>
              <a:t>inspeksion metrologiki barlag </a:t>
            </a:r>
            <a:r>
              <a:rPr lang="sq-AL" sz="3000" dirty="0">
                <a:latin typeface="Times New Roman" panose="02020603050405020304" pitchFamily="18" charset="0"/>
                <a:cs typeface="Times New Roman" panose="02020603050405020304" pitchFamily="18" charset="0"/>
              </a:rPr>
              <a:t>diýilýar.</a:t>
            </a:r>
            <a:endParaRPr lang="ru-RU" sz="3000" dirty="0">
              <a:latin typeface="Times New Roman" panose="02020603050405020304" pitchFamily="18" charset="0"/>
              <a:cs typeface="Times New Roman" panose="02020603050405020304" pitchFamily="18" charset="0"/>
            </a:endParaRPr>
          </a:p>
          <a:p>
            <a:pPr algn="just"/>
            <a:r>
              <a:rPr lang="sq-AL" sz="3000" dirty="0">
                <a:latin typeface="Times New Roman" panose="02020603050405020304" pitchFamily="18" charset="0"/>
                <a:cs typeface="Times New Roman" panose="02020603050405020304" pitchFamily="18" charset="0"/>
              </a:rPr>
              <a:t>Metrologiki barlaglardan soň ähli ölçeg serişdelerine resmi taýdan ýörite şahadatnama berilýär. Önümçilikde önümiň, ölçeg ulgamynda geçirilýän ölçegleriň hiline metrologiýa taýdan ýardam bermek maksady bilen ýurtda Döwlet metrologiýa gullugy döredilýär. </a:t>
            </a: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741808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TotalTime>
  <Words>375</Words>
  <Application>Microsoft Office PowerPoint</Application>
  <PresentationFormat>Широкоэкранный</PresentationFormat>
  <Paragraphs>17</Paragraphs>
  <Slides>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vt:i4>
      </vt:variant>
    </vt:vector>
  </HeadingPairs>
  <TitlesOfParts>
    <vt:vector size="9" baseType="lpstr">
      <vt:lpstr>Arial</vt:lpstr>
      <vt:lpstr>Calibri</vt:lpstr>
      <vt:lpstr>Calibri Light</vt:lpstr>
      <vt:lpstr>Times New Roman</vt:lpstr>
      <vt:lpstr>Тема Office</vt:lpstr>
      <vt:lpstr>Tema: Metrologiki barlagy geçirmegiň we hile metrologiýa taýdan ýardam bermegiň kadalaýyş esasy 1. Metrologiki barlagyň görnüşleri 2. Döwlet metrologiki gullugyň düzümi barada düşünje 3. Metrologiki derňewe we barlaga degişli bolan ölçeg serişdeleri</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Metrologiki derňew shemalary 1. Döwlet metrologiki shema 2. Metrologiki derňew döwründe geçirilýän çäreler</dc:title>
  <dc:creator>Аманов Гуйчгельды</dc:creator>
  <cp:lastModifiedBy>Аманов Гуйчгельды</cp:lastModifiedBy>
  <cp:revision>5</cp:revision>
  <dcterms:created xsi:type="dcterms:W3CDTF">2020-12-30T08:40:54Z</dcterms:created>
  <dcterms:modified xsi:type="dcterms:W3CDTF">2021-01-06T12:59:42Z</dcterms:modified>
</cp:coreProperties>
</file>