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450B-CDDA-4CE1-9A01-8826B620CAB3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2868-B666-401B-9313-3FC0B06D0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290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450B-CDDA-4CE1-9A01-8826B620CAB3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2868-B666-401B-9313-3FC0B06D0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251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450B-CDDA-4CE1-9A01-8826B620CAB3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2868-B666-401B-9313-3FC0B06D0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161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450B-CDDA-4CE1-9A01-8826B620CAB3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2868-B666-401B-9313-3FC0B06D0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877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450B-CDDA-4CE1-9A01-8826B620CAB3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2868-B666-401B-9313-3FC0B06D0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875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450B-CDDA-4CE1-9A01-8826B620CAB3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2868-B666-401B-9313-3FC0B06D0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213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450B-CDDA-4CE1-9A01-8826B620CAB3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2868-B666-401B-9313-3FC0B06D0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37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450B-CDDA-4CE1-9A01-8826B620CAB3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2868-B666-401B-9313-3FC0B06D0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734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450B-CDDA-4CE1-9A01-8826B620CAB3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2868-B666-401B-9313-3FC0B06D0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543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450B-CDDA-4CE1-9A01-8826B620CAB3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2868-B666-401B-9313-3FC0B06D0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667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450B-CDDA-4CE1-9A01-8826B620CAB3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2868-B666-401B-9313-3FC0B06D0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476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2450B-CDDA-4CE1-9A01-8826B620CAB3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92868-B666-401B-9313-3FC0B06D0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82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k-TM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 12: 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Beton-ergin</a:t>
            </a: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garyjy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maşynlaryň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4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4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4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Grawitasion</a:t>
            </a:r>
            <a:r>
              <a:rPr lang="ru-RU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beton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garyjy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maşynlar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ölçegleri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4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Mejbury</a:t>
            </a:r>
            <a:r>
              <a:rPr lang="ru-RU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beton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garyjy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maşynlar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4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Perli</a:t>
            </a:r>
            <a:r>
              <a:rPr lang="ru-RU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yzygider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garýan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maşynyň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öndürijiligi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4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61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Garyjy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maşynyň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esasy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ölçegleriniň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siklde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eden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işi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                </a:t>
            </a:r>
            <a:r>
              <a:rPr lang="en-US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A 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= </a:t>
            </a:r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r>
              <a:rPr lang="en-US" sz="54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·h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b="1" i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G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r>
              <a:rPr lang="tk-TM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garyndynyň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dartyş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güýji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H;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h</a:t>
            </a:r>
            <a:r>
              <a:rPr lang="tk-TM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barabanyň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içindäki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garyndynyň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galýan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beýikligi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m;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Garyndynyň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dartyş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güýji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        </a:t>
            </a:r>
            <a:r>
              <a:rPr lang="en-US" sz="5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G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r>
              <a:rPr lang="en-US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= V·</a:t>
            </a:r>
            <a:r>
              <a:rPr lang="el-GR" sz="5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ρ·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q </a:t>
            </a:r>
            <a:r>
              <a:rPr lang="tk-TM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V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-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garyndynyň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doly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göwrümi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m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;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l-GR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ρ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-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garyndynyň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agramy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l-GR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ρ</a:t>
            </a:r>
            <a:r>
              <a:rPr lang="el-GR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= 1,9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kg/m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;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q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-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erkin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gaçmak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q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= 9,8 m/sek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31077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Garyndyny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galdyrmak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sarp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edilýän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kuwwat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      </a:t>
            </a:r>
            <a:r>
              <a:rPr lang="tk-TM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br>
              <a:rPr lang="tk-TM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N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=(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·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h</a:t>
            </a:r>
            <a:r>
              <a:rPr lang="tk-TM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·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ž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+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h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·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ž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)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n</a:t>
            </a:r>
            <a:r>
              <a:rPr lang="tk-TM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/1000</a:t>
            </a:r>
            <a:r>
              <a:rPr lang="tk-TM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(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kwt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)</a:t>
            </a:r>
            <a:r>
              <a:rPr lang="tk-TM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;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tk-TM" b="1" dirty="0" smtClean="0">
                <a:latin typeface="Times New Roman" panose="02020603050405020304" pitchFamily="18" charset="0"/>
              </a:rPr>
              <a:t/>
            </a:r>
            <a:br>
              <a:rPr lang="tk-TM" b="1" dirty="0" smtClean="0">
                <a:latin typeface="Times New Roman" panose="02020603050405020304" pitchFamily="18" charset="0"/>
              </a:rPr>
            </a:b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tk-TM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garyndynyň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agyrlyk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güýji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sürtülme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güýji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netijesinde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galdyrlanda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(</a:t>
            </a:r>
            <a:r>
              <a:rPr lang="en-US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G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=0,85G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), (H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)</a:t>
            </a:r>
            <a:r>
              <a:rPr lang="tk-TM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;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r>
              <a:rPr lang="tk-TM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-garyndynyň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agyrlyk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güýji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haçan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-da per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bilen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galdyrylanda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(</a:t>
            </a:r>
            <a:r>
              <a:rPr lang="en-US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G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=0,15G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), (H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)</a:t>
            </a:r>
            <a:r>
              <a:rPr lang="tk-TM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;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sv-SE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h</a:t>
            </a:r>
            <a:r>
              <a:rPr lang="sv-SE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tk-TM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sv-SE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-per </a:t>
            </a:r>
            <a:r>
              <a:rPr lang="sv-SE" b="1" dirty="0">
                <a:solidFill>
                  <a:srgbClr val="000000"/>
                </a:solidFill>
                <a:latin typeface="Times New Roman" panose="02020603050405020304" pitchFamily="18" charset="0"/>
              </a:rPr>
              <a:t>bilen galdyrylan </a:t>
            </a:r>
            <a:r>
              <a:rPr lang="sv-SE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beýiklik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sv-SE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sv-SE" b="1" dirty="0">
                <a:solidFill>
                  <a:srgbClr val="0070C0"/>
                </a:solidFill>
                <a:latin typeface="Times New Roman" panose="02020603050405020304" pitchFamily="18" charset="0"/>
              </a:rPr>
              <a:t>(m</a:t>
            </a:r>
            <a:r>
              <a:rPr lang="sv-SE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)</a:t>
            </a:r>
            <a:r>
              <a:rPr lang="tk-TM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;</a:t>
            </a:r>
            <a:r>
              <a:rPr lang="sv-SE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sv-SE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sv-SE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z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we 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z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tk-TM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garyndynyň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garylma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sany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barabanyň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aýlaw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edendäki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sürtülme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periň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güýji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4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n</a:t>
            </a:r>
            <a:r>
              <a:rPr lang="tk-TM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barabanyň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aýlanma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ýygylygy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(</a:t>
            </a:r>
            <a:r>
              <a:rPr lang="en-US" b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aý</a:t>
            </a:r>
            <a:r>
              <a:rPr lang="tk-TM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l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/</a:t>
            </a:r>
            <a:r>
              <a:rPr lang="en-US" b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sek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)</a:t>
            </a:r>
            <a:r>
              <a:rPr lang="tk-TM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;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627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03384"/>
          </a:xfrm>
        </p:spPr>
        <p:txBody>
          <a:bodyPr/>
          <a:lstStyle/>
          <a:p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G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rawitasion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garyjynyň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hasaplanyş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7546" y="703385"/>
            <a:ext cx="7297616" cy="61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73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063046" cy="6857999"/>
          </a:xfrm>
        </p:spPr>
        <p:txBody>
          <a:bodyPr/>
          <a:lstStyle/>
          <a:p>
            <a:r>
              <a:rPr lang="tk-TM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Ç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yzgydaky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görkezilişi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</a:t>
            </a:r>
            <a:r>
              <a:rPr lang="en-US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H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en-US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=</a:t>
            </a:r>
            <a:r>
              <a:rPr lang="en-US" sz="6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R+Rsin</a:t>
            </a:r>
            <a:r>
              <a:rPr lang="el-GR" sz="6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β=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R(1-sin</a:t>
            </a:r>
            <a:r>
              <a:rPr lang="el-GR" sz="6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β) </a:t>
            </a: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R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barabanyň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içki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radiusy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burç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l-GR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β</a:t>
            </a:r>
            <a:r>
              <a:rPr lang="el-GR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sürtülme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burçuna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deň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diýip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kabul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etsek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l-GR" sz="54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β</a:t>
            </a:r>
            <a:r>
              <a:rPr lang="el-GR" sz="54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=450</a:t>
            </a:r>
            <a:r>
              <a:rPr lang="tk-TM" sz="54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;</a:t>
            </a:r>
            <a:r>
              <a:rPr lang="el-GR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l-GR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l-GR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Onda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H</a:t>
            </a:r>
            <a:r>
              <a:rPr lang="tk-TM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2</a:t>
            </a:r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=1,7 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R </a:t>
            </a:r>
            <a:endParaRPr lang="ru-RU" sz="5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048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41837"/>
          </a:xfrm>
        </p:spPr>
        <p:txBody>
          <a:bodyPr>
            <a:normAutofit fontScale="90000"/>
          </a:bodyPr>
          <a:lstStyle/>
          <a:p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Rotorly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betongaryjy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9477" y="641838"/>
            <a:ext cx="8546123" cy="621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31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62707"/>
          </a:xfrm>
        </p:spPr>
        <p:txBody>
          <a:bodyPr>
            <a:normAutofit fontScale="90000"/>
          </a:bodyPr>
          <a:lstStyle/>
          <a:p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Rotorly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garyjy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aparady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5131" y="562708"/>
            <a:ext cx="7385538" cy="629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465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68215"/>
          </a:xfrm>
        </p:spPr>
        <p:txBody>
          <a:bodyPr>
            <a:normAutofit fontScale="90000"/>
          </a:bodyPr>
          <a:lstStyle/>
          <a:p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Rotorny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garyjy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Rotorly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garyjy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67154" y="668214"/>
            <a:ext cx="3499338" cy="6189785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06309" y="580292"/>
            <a:ext cx="3745522" cy="627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764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Perli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yzygider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garýan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maşynyň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öndürijiligi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</a:t>
            </a:r>
            <a:r>
              <a:rPr lang="tk-TM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Ö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=60</a:t>
            </a:r>
            <a:r>
              <a:rPr lang="tk-TM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·</a:t>
            </a:r>
            <a:r>
              <a:rPr lang="el-GR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π</a:t>
            </a:r>
            <a:r>
              <a:rPr lang="tk-TM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D²/4·s·n·k</a:t>
            </a:r>
            <a:r>
              <a:rPr lang="tk-TM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r>
              <a:rPr lang="tk-TM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·</a:t>
            </a:r>
            <a:r>
              <a:rPr lang="el-GR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φ·</a:t>
            </a:r>
            <a:r>
              <a:rPr lang="tk-TM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z·k</a:t>
            </a:r>
            <a:r>
              <a:rPr lang="tk-TM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p</a:t>
            </a:r>
            <a:r>
              <a:rPr lang="en-US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r>
              <a:rPr lang="tk-TM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periň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diametri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m</a:t>
            </a:r>
            <a:r>
              <a:rPr lang="tk-TM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;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s</a:t>
            </a:r>
            <a:r>
              <a:rPr lang="tk-TM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periň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hyrly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çyzygyny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ärdimi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m</a:t>
            </a:r>
            <a:r>
              <a:rPr lang="tk-TM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;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n</a:t>
            </a:r>
            <a:r>
              <a:rPr lang="tk-TM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okyň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aýlanma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ýygylygy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aý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/min</a:t>
            </a:r>
            <a:r>
              <a:rPr lang="tk-TM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;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k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r>
              <a:rPr lang="tk-TM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garyndynyň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ir</a:t>
            </a:r>
            <a:r>
              <a:rPr lang="tk-TM" b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ä</a:t>
            </a:r>
            <a:r>
              <a:rPr lang="en-US" b="1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goýmak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koef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=0,6-0,7</a:t>
            </a:r>
            <a:r>
              <a:rPr lang="tk-TM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;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l-GR" sz="4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φ</a:t>
            </a:r>
            <a:r>
              <a:rPr lang="el-G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b="1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garyjy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maşyny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doldurmak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koef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= 0,6-0,7</a:t>
            </a:r>
            <a:r>
              <a:rPr lang="tk-TM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;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z</a:t>
            </a:r>
            <a:r>
              <a:rPr lang="tk-TM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ondaky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periň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sany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k</a:t>
            </a:r>
            <a:r>
              <a:rPr lang="tk-TM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p </a:t>
            </a:r>
            <a:r>
              <a:rPr lang="el-G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periň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üstünde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agyr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güýji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koef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28470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Garmak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üçin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gerek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bolan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düzgünler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: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/>
            </a:r>
            <a:b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Garylýan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maddanyň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üsti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täsiri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ýüze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çykman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b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Maddanyň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fiziki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häsiýeti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üýtgemän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ergin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kristallaşman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b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Himiki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reaksiýanyň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çaltlandyrmak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ýylylyk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geçirijiligi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çaltlanmak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b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Garanda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başga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zat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alman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emulsiýa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pasta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3522182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en-US" sz="60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Garmak</a:t>
            </a:r>
            <a: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usuly</a:t>
            </a:r>
            <a: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aşakdaky</a:t>
            </a:r>
            <a: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görnüşlere</a:t>
            </a:r>
            <a: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bölünýärler</a:t>
            </a:r>
            <a: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: </a:t>
            </a:r>
            <a:b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sz="6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en-US" sz="6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Mehaniki</a:t>
            </a:r>
            <a:r>
              <a:rPr lang="en-US" sz="6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br>
              <a:rPr lang="en-US" sz="60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6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en-US" sz="6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Fiziki</a:t>
            </a:r>
            <a:r>
              <a:rPr lang="en-US" sz="6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bilen</a:t>
            </a:r>
            <a:r>
              <a:rPr lang="en-US" sz="6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6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utgaşdyrmak</a:t>
            </a:r>
            <a:r>
              <a:rPr lang="en-US" sz="6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usuly</a:t>
            </a:r>
            <a:r>
              <a:rPr lang="en-US" sz="6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k-TM" sz="6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6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6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6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6000" b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Garyjy</a:t>
            </a:r>
            <a:r>
              <a:rPr lang="en-US" sz="60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maşynlaryň</a:t>
            </a:r>
            <a: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işleýiş</a:t>
            </a:r>
            <a: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usuly</a:t>
            </a:r>
            <a:r>
              <a:rPr lang="tk-TM" sz="60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:</a:t>
            </a:r>
            <a:r>
              <a:rPr lang="en-US" sz="60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sz="60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6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1.Wagtal-wagtal . </a:t>
            </a:r>
            <a:br>
              <a:rPr lang="en-US" sz="60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6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en-US" sz="6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Yzygider</a:t>
            </a:r>
            <a:r>
              <a:rPr lang="en-US" sz="6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1112719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 fontScale="90000"/>
          </a:bodyPr>
          <a:lstStyle/>
          <a:p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Maddanyň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fiziki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düzümine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seredilip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garyjy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maşynlar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şu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aşakdaky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görnüşlere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bölünýär</a:t>
            </a:r>
            <a:r>
              <a:rPr lang="tk-TM" sz="54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:</a:t>
            </a:r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Maşyn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ýörite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ergin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maddalary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garmak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2. Gury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poroşok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däne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görnüşli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materialy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garyjy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maşynlar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Iri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materiallary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garyjy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maşynlar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beton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garyjy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gurluşyk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materiallaryny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garyjy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2301937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Garyjy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maşynlar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öz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arasynda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bölünýärler</a:t>
            </a:r>
            <a:r>
              <a:rPr lang="tk-TM" sz="54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:</a:t>
            </a:r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1. </a:t>
            </a:r>
            <a:r>
              <a:rPr lang="en-US" sz="5400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Mejbury</a:t>
            </a:r>
            <a:r>
              <a:rPr lang="en-US" sz="54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garyjy</a:t>
            </a:r>
            <a:r>
              <a:rPr lang="en-US" sz="54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maşyn</a:t>
            </a:r>
            <a:r>
              <a:rPr lang="en-US" sz="54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. </a:t>
            </a:r>
            <a:br>
              <a:rPr lang="en-US" sz="5400" b="1" dirty="0">
                <a:solidFill>
                  <a:srgbClr val="00B050"/>
                </a:solidFill>
                <a:latin typeface="Times New Roman" panose="02020603050405020304" pitchFamily="18" charset="0"/>
              </a:rPr>
            </a:br>
            <a:r>
              <a:rPr lang="en-US" sz="54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2. </a:t>
            </a:r>
            <a:r>
              <a:rPr lang="en-US" sz="5400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Grawitasion</a:t>
            </a:r>
            <a:r>
              <a:rPr lang="en-US" sz="54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maşyn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materialy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barabanyň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içinde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garýar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ýagny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barabanyň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aýlanmak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netijesinde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materialy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ýokary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galdyryp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aşak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goýberme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netijesinde</a:t>
            </a:r>
            <a:r>
              <a:rPr lang="tk-TM" sz="5400" b="1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en-US" sz="5400" b="1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2904696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52853"/>
          </a:xfrm>
        </p:spPr>
        <p:txBody>
          <a:bodyPr/>
          <a:lstStyle/>
          <a:p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Ýükleýän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susakly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grawitasion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betongaryjy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7592" y="852854"/>
            <a:ext cx="7596554" cy="600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089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69376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Grawitasion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konus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görnüşli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beton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garyjy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gyşarýan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barabanly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69376"/>
            <a:ext cx="12191999" cy="568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375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17684"/>
          </a:xfrm>
        </p:spPr>
        <p:txBody>
          <a:bodyPr/>
          <a:lstStyle/>
          <a:p>
            <a:r>
              <a:rPr lang="tk-TM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           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Grawitasion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betongaryjy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17684"/>
            <a:ext cx="12192000" cy="604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335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64930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Üznüksiz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hereketli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grawitasion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betongaryjy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64932"/>
            <a:ext cx="12192000" cy="609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5724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102</Words>
  <Application>Microsoft Office PowerPoint</Application>
  <PresentationFormat>Широкоэкранный</PresentationFormat>
  <Paragraphs>17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Tema 12: Beton-ergin garyjy maşynlaryň                   görnüşleri 1. Grawitasion beton garyjy maşynlar.      Olaryň esasy ölçegleri. 2. Mejbury beton garyjy maşynlar.  3. Perli yzygider garýan maşynyň iş     öndürijiligi.     Netije.</vt:lpstr>
      <vt:lpstr>Garmak üçin gerek bolan düzgünler:  1. Garylýan maddanyň üsti täsiri ýüze      çykman.  2. Maddanyň fiziki häsiýeti üýtgemän      (ergin üçin; kristallaşman).  3. Himiki reaksiýanyň çaltlandyrmak,      ýylylyk geçirijiligi çaltlanmak.  4. Garanda başga zat alman, emulsiýa      pasta. </vt:lpstr>
      <vt:lpstr>Garmak usuly aşakdaky görnüşlere bölünýärler:  1. Mehaniki.  2. Fiziki bilen, utgaşdyrmak usuly.   Garyjy maşynlaryň işleýiş usuly:  1.Wagtal-wagtal .  2. Yzygider. </vt:lpstr>
      <vt:lpstr>Maddanyň fiziki düzümine seredilip garyjy maşynlar şu aşakdaky görnüşlere bölünýär:  1. Maşyn ýörite ergin maddalary garmak      üçin.  2. Gury poroşok we däne görnüşli materialy      garyjy maşynlar.  3. Iri materiallary garyjy maşynlar (beton      garyjy, gurluşyk materiallaryny garyjy). </vt:lpstr>
      <vt:lpstr>Garyjy maşynlar öz arasynda bölünýärler:  1. Mejbury garyjy maşyn.  2. Grawitasion - bu maşyn materialy      barabanyň içinde garýar, ýagny      barabanyň aýlanmak netijesinde      materialy ýokary galdyryp aşak      goýberme netijesinde. </vt:lpstr>
      <vt:lpstr>Ýükleýän susakly grawitasion betongaryjy </vt:lpstr>
      <vt:lpstr>Grawitasion konus görnüşli beton garyjy, gyşarýan barabanly </vt:lpstr>
      <vt:lpstr>             Grawitasion betongaryjy </vt:lpstr>
      <vt:lpstr>Üznüksiz hereketli grawitasion betongaryjy </vt:lpstr>
      <vt:lpstr>Garyjy maşynyň esasy ölçegleriniň biri onuň bir siklde eden işi:                A = Gd·h  Gd -garyndynyň dartyş güýji, H;  h -barabanyň içindäki garyndynyň galýan      beýikligi, m;   Garyndynyň dartyş güýji:        Gd = V·ρ·q   V -garyndynyň doly göwrümi, m3;  ρ -garyndynyň agramy, ρ = 1,9 kg/m3;  q -erkin gaçmak, q = 9,8 m/sek2. </vt:lpstr>
      <vt:lpstr>Garyndyny galdyrmak üçin sarp edilýän kuwwat:                     N1=(G2·h2·ž1+G3h3·ž2)n /1000, (kwt);  G2 -garyndynyň agyrlyk güýji, sürtülme güýji        netijesinde galdyrlanda, (G2=0,85G1), (H);  G3 -garyndynyň agyrlyk güýji, haçan-da per bilen        galdyrylanda, (G3=0,15G1), (H);  h2 -per bilen galdyrylan beýiklik, (m);  z1 we z2 -garyndynyň garylma sany barabanyň bir                aýlaw edendäki sürtülme we periň güýji  n -barabanyň aýlanma ýygylygy, (aýl/sek); </vt:lpstr>
      <vt:lpstr>  Grawitasion garyjynyň hasaplanyş şekili </vt:lpstr>
      <vt:lpstr>Çyzgydaky görkezilişi:               H2=R+Rsinβ=R(1-sinβ)  R -barabanyň içki radiusy burç,  β-i sürtülme burçuna deň diýip kabul         etsek, β=450;  Onda H2=1,7 R </vt:lpstr>
      <vt:lpstr>                      Rotorly betongaryjy </vt:lpstr>
      <vt:lpstr>                    Rotorly garyjy aparady </vt:lpstr>
      <vt:lpstr> Rotorny garyjy                   Rotorly garyjy </vt:lpstr>
      <vt:lpstr>Perli yzygider garýan maşynyň öndürijiligi            Ö=60·πD²/4·s·n·kb·φ·z·kp  D -periň diametri, m;  s -periň hyrly çyzygyny ärdimi, m; n -okyň aýlanma ýygylygy, aý/min;  kb -garyndynyň irä goýmak koef =0,6-0,7;  φ -garyjy maşyny doldurmak üçin koef= 0,6-0,7;  z -ondaky periň sany  kp - periň üstünde agyr güýji koef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12: Beton- ergin garyjy maşynlaryň                   görnüşleri 1. Grawitasion beton garyjy maşynlar.      Olaryň esasy ölçegleri. 2. Mejbury beton garyjy maşynlar.  3. Perli yzygider garýan maşynyň iş     öndürijiligi.     Netije.</dc:title>
  <dc:creator>Lenovo</dc:creator>
  <cp:lastModifiedBy>Lenovo</cp:lastModifiedBy>
  <cp:revision>23</cp:revision>
  <dcterms:created xsi:type="dcterms:W3CDTF">2021-01-18T07:48:47Z</dcterms:created>
  <dcterms:modified xsi:type="dcterms:W3CDTF">2021-01-19T11:58:16Z</dcterms:modified>
</cp:coreProperties>
</file>