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32" r:id="rId1"/>
  </p:sldMasterIdLst>
  <p:notesMasterIdLst>
    <p:notesMasterId r:id="rId31"/>
  </p:notesMasterIdLst>
  <p:sldIdLst>
    <p:sldId id="283" r:id="rId2"/>
    <p:sldId id="284" r:id="rId3"/>
    <p:sldId id="285" r:id="rId4"/>
    <p:sldId id="286" r:id="rId5"/>
    <p:sldId id="277" r:id="rId6"/>
    <p:sldId id="287" r:id="rId7"/>
    <p:sldId id="290" r:id="rId8"/>
    <p:sldId id="276" r:id="rId9"/>
    <p:sldId id="288" r:id="rId10"/>
    <p:sldId id="279" r:id="rId11"/>
    <p:sldId id="289" r:id="rId12"/>
    <p:sldId id="291" r:id="rId13"/>
    <p:sldId id="282"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GMHI" initials="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598" autoAdjust="0"/>
  </p:normalViewPr>
  <p:slideViewPr>
    <p:cSldViewPr>
      <p:cViewPr>
        <p:scale>
          <a:sx n="120" d="100"/>
          <a:sy n="120" d="100"/>
        </p:scale>
        <p:origin x="-136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117C2E-64E8-4570-A5DB-AC72869DB532}" type="datetimeFigureOut">
              <a:rPr lang="ru-RU" smtClean="0"/>
              <a:pPr/>
              <a:t>28.01.2017</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84CEBF-6647-4D3D-B137-64461502CE4E}" type="slidenum">
              <a:rPr lang="ru-RU" smtClean="0"/>
              <a:pPr/>
              <a:t>‹#›</a:t>
            </a:fld>
            <a:endParaRPr lang="ru-RU" dirty="0"/>
          </a:p>
        </p:txBody>
      </p:sp>
    </p:spTree>
    <p:extLst>
      <p:ext uri="{BB962C8B-B14F-4D97-AF65-F5344CB8AC3E}">
        <p14:creationId xmlns:p14="http://schemas.microsoft.com/office/powerpoint/2010/main" val="1113908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0"/>
          </p:nvPr>
        </p:nvSpPr>
        <p:spPr/>
        <p:txBody>
          <a:bodyPr/>
          <a:lstStyle/>
          <a:p>
            <a:fld id="{B384CEBF-6647-4D3D-B137-64461502CE4E}" type="slidenum">
              <a:rPr lang="ru-RU" smtClean="0"/>
              <a:pPr/>
              <a:t>5</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384CEBF-6647-4D3D-B137-64461502CE4E}" type="slidenum">
              <a:rPr lang="ru-RU" smtClean="0"/>
              <a:pPr/>
              <a:t>7</a:t>
            </a:fld>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384CEBF-6647-4D3D-B137-64461502CE4E}" type="slidenum">
              <a:rPr lang="ru-RU" smtClean="0"/>
              <a:pPr/>
              <a:t>8</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661DA351-7C76-4D68-ACBB-3328AFB001FA}" type="datetimeFigureOut">
              <a:rPr lang="ru-RU" smtClean="0"/>
              <a:pPr/>
              <a:t>28.01.2017</a:t>
            </a:fld>
            <a:endParaRPr lang="ru-RU" dirty="0"/>
          </a:p>
        </p:txBody>
      </p:sp>
      <p:sp>
        <p:nvSpPr>
          <p:cNvPr id="8" name="Slide Number Placeholder 7"/>
          <p:cNvSpPr>
            <a:spLocks noGrp="1"/>
          </p:cNvSpPr>
          <p:nvPr>
            <p:ph type="sldNum" sz="quarter" idx="11"/>
          </p:nvPr>
        </p:nvSpPr>
        <p:spPr/>
        <p:txBody>
          <a:bodyPr/>
          <a:lstStyle/>
          <a:p>
            <a:fld id="{B49FE918-AFD9-4D99-820C-50A861B3AD5E}" type="slidenum">
              <a:rPr lang="ru-RU" smtClean="0"/>
              <a:pPr/>
              <a:t>‹#›</a:t>
            </a:fld>
            <a:endParaRPr lang="ru-RU" dirty="0"/>
          </a:p>
        </p:txBody>
      </p:sp>
      <p:sp>
        <p:nvSpPr>
          <p:cNvPr id="9" name="Footer Placeholder 8"/>
          <p:cNvSpPr>
            <a:spLocks noGrp="1"/>
          </p:cNvSpPr>
          <p:nvPr>
            <p:ph type="ftr" sz="quarter" idx="12"/>
          </p:nvPr>
        </p:nvSpPr>
        <p:spPr/>
        <p:txBody>
          <a:bodyPr/>
          <a:lstStyle/>
          <a:p>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61DA351-7C76-4D68-ACBB-3328AFB001FA}" type="datetimeFigureOut">
              <a:rPr lang="ru-RU" smtClean="0"/>
              <a:pPr/>
              <a:t>28.01.2017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61DA351-7C76-4D68-ACBB-3328AFB001FA}" type="datetimeFigureOut">
              <a:rPr lang="ru-RU" smtClean="0"/>
              <a:pPr/>
              <a:t>28.01.2017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661DA351-7C76-4D68-ACBB-3328AFB001FA}" type="datetimeFigureOut">
              <a:rPr lang="ru-RU" smtClean="0"/>
              <a:pPr/>
              <a:t>28.01.2017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61DA351-7C76-4D68-ACBB-3328AFB001FA}" type="datetimeFigureOut">
              <a:rPr lang="ru-RU" smtClean="0"/>
              <a:pPr/>
              <a:t>28.01.2017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49FE918-AFD9-4D99-820C-50A861B3AD5E}" type="slidenum">
              <a:rPr lang="ru-RU" smtClean="0"/>
              <a:pPr/>
              <a:t>‹#›</a:t>
            </a:fld>
            <a:endParaRPr lang="ru-RU"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fld id="{661DA351-7C76-4D68-ACBB-3328AFB001FA}" type="datetimeFigureOut">
              <a:rPr lang="ru-RU" smtClean="0"/>
              <a:pPr/>
              <a:t>28.01.2017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49FE918-AFD9-4D99-820C-50A861B3AD5E}" type="slidenum">
              <a:rPr lang="ru-RU" smtClean="0"/>
              <a:pPr/>
              <a:t>‹#›</a:t>
            </a:fld>
            <a:endParaRPr lang="ru-RU" dirty="0"/>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661DA351-7C76-4D68-ACBB-3328AFB001FA}" type="datetimeFigureOut">
              <a:rPr lang="ru-RU" smtClean="0"/>
              <a:pPr/>
              <a:t>28.01.2017</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49FE918-AFD9-4D99-820C-50A861B3AD5E}" type="slidenum">
              <a:rPr lang="ru-RU" smtClean="0"/>
              <a:pPr/>
              <a:t>‹#›</a:t>
            </a:fld>
            <a:endParaRPr lang="ru-RU" dirty="0"/>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61DA351-7C76-4D68-ACBB-3328AFB001FA}" type="datetimeFigureOut">
              <a:rPr lang="ru-RU" smtClean="0"/>
              <a:pPr/>
              <a:t>28.01.2017</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1DA351-7C76-4D68-ACBB-3328AFB001FA}" type="datetimeFigureOut">
              <a:rPr lang="ru-RU" smtClean="0"/>
              <a:pPr/>
              <a:t>28.01.2017</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61DA351-7C76-4D68-ACBB-3328AFB001FA}" type="datetimeFigureOut">
              <a:rPr lang="ru-RU" smtClean="0"/>
              <a:pPr/>
              <a:t>28.01.2017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61DA351-7C76-4D68-ACBB-3328AFB001FA}" type="datetimeFigureOut">
              <a:rPr lang="ru-RU" smtClean="0"/>
              <a:pPr/>
              <a:t>28.01.2017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661DA351-7C76-4D68-ACBB-3328AFB001FA}" type="datetimeFigureOut">
              <a:rPr lang="ru-RU" smtClean="0"/>
              <a:pPr/>
              <a:t>28.01.2017</a:t>
            </a:fld>
            <a:endParaRPr lang="ru-RU"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49FE918-AFD9-4D99-820C-50A861B3AD5E}" type="slidenum">
              <a:rPr lang="ru-RU" smtClean="0"/>
              <a:pPr/>
              <a:t>‹#›</a:t>
            </a:fld>
            <a:endParaRPr lang="ru-RU"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7.wdp"/><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8.wdp"/><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microsoft.com/office/2007/relationships/hdphoto" Target="../media/hdphoto7.wdp"/><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8.wdp"/><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7.wdp"/><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8.wdp"/><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microsoft.com/office/2007/relationships/hdphoto" Target="../media/hdphoto7.wdp"/><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8.wdp"/><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7.wdp"/><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8.wdp"/><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microsoft.com/office/2007/relationships/hdphoto" Target="../media/hdphoto7.wdp"/><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8.wdp"/><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11.png"/><Relationship Id="rId4" Type="http://schemas.microsoft.com/office/2007/relationships/hdphoto" Target="../media/hdphoto7.wdp"/></Relationships>
</file>

<file path=ppt/slides/_rels/slide1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11.png"/><Relationship Id="rId4" Type="http://schemas.microsoft.com/office/2007/relationships/hdphoto" Target="../media/hdphoto7.wdp"/></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7.wdp"/><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8.wdp"/><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4.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microsoft.com/office/2007/relationships/hdphoto" Target="../media/hdphoto7.wdp"/><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8.wdp"/><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11.png"/><Relationship Id="rId4" Type="http://schemas.microsoft.com/office/2007/relationships/hdphoto" Target="../media/hdphoto7.wdp"/></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hdphoto" Target="../media/hdphoto7.wdp"/><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8.wdp"/><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microsoft.com/office/2007/relationships/hdphoto" Target="../media/hdphoto7.wdp"/><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8.wdp"/><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hdphoto" Target="../media/hdphoto7.wdp"/><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8.wdp"/><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hdphoto" Target="../media/hdphoto7.wdp"/><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8.wdp"/><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microsoft.com/office/2007/relationships/hdphoto" Target="../media/hdphoto7.wdp"/><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8.wdp"/><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8" Type="http://schemas.openxmlformats.org/officeDocument/2006/relationships/image" Target="../media/image23.png"/><Relationship Id="rId3" Type="http://schemas.microsoft.com/office/2007/relationships/hdphoto" Target="../media/hdphoto7.wdp"/><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8.wdp"/><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5.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3.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9.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7.wdp"/><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8.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11.png"/><Relationship Id="rId4" Type="http://schemas.microsoft.com/office/2007/relationships/hdphoto" Target="../media/hdphoto7.wdp"/></Relationships>
</file>

<file path=ppt/slides/_rels/slide9.xml.rels><?xml version="1.0" encoding="UTF-8" standalone="yes"?>
<Relationships xmlns="http://schemas.openxmlformats.org/package/2006/relationships"><Relationship Id="rId3" Type="http://schemas.microsoft.com/office/2007/relationships/hdphoto" Target="../media/hdphoto7.wdp"/><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8.wdp"/><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0" y="151183"/>
            <a:ext cx="9103849" cy="6624737"/>
            <a:chOff x="84694" y="151183"/>
            <a:chExt cx="9019155" cy="6624737"/>
          </a:xfrm>
        </p:grpSpPr>
        <p:pic>
          <p:nvPicPr>
            <p:cNvPr id="5" name="Объект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84694" y="151183"/>
              <a:ext cx="9019155" cy="6624737"/>
            </a:xfrm>
            <a:prstGeom prst="rect">
              <a:avLst/>
            </a:prstGeom>
          </p:spPr>
        </p:pic>
        <p:sp>
          <p:nvSpPr>
            <p:cNvPr id="6" name="Прямоугольник 5"/>
            <p:cNvSpPr/>
            <p:nvPr/>
          </p:nvSpPr>
          <p:spPr>
            <a:xfrm>
              <a:off x="323528" y="406405"/>
              <a:ext cx="8640960" cy="646331"/>
            </a:xfrm>
            <a:prstGeom prst="rect">
              <a:avLst/>
            </a:prstGeom>
          </p:spPr>
          <p:txBody>
            <a:bodyPr wrap="square">
              <a:spAutoFit/>
            </a:bodyPr>
            <a:lstStyle/>
            <a:p>
              <a:pPr algn="ctr"/>
              <a:r>
                <a:rPr lang="ru-RU"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TÜRKMENISTANYŇ GORANMAK MINISTRLIGINIŇ BEÝIK SAPARMYRAT TÜRKMENBAŞY ADYNDAKY HARBY INSTITUTY</a:t>
              </a:r>
            </a:p>
          </p:txBody>
        </p:sp>
        <p:pic>
          <p:nvPicPr>
            <p:cNvPr id="7" name="Рисунок 6"/>
            <p:cNvPicPr/>
            <p:nvPr/>
          </p:nvPicPr>
          <p:blipFill rotWithShape="1">
            <a:blip r:embed="rId3">
              <a:extLst>
                <a:ext uri="{BEBA8EAE-BF5A-486C-A8C5-ECC9F3942E4B}">
                  <a14:imgProps xmlns:a14="http://schemas.microsoft.com/office/drawing/2010/main">
                    <a14:imgLayer r:embed="rId4">
                      <a14:imgEffect>
                        <a14:backgroundRemoval t="21852" b="78981" l="35625" r="61875"/>
                      </a14:imgEffect>
                    </a14:imgLayer>
                  </a14:imgProps>
                </a:ext>
              </a:extLst>
            </a:blip>
            <a:srcRect l="33536" t="18311" r="35431" b="19399"/>
            <a:stretch/>
          </p:blipFill>
          <p:spPr bwMode="auto">
            <a:xfrm>
              <a:off x="315333" y="980727"/>
              <a:ext cx="872291" cy="864097"/>
            </a:xfrm>
            <a:prstGeom prst="rect">
              <a:avLst/>
            </a:prstGeom>
            <a:ln>
              <a:noFill/>
            </a:ln>
            <a:extLst>
              <a:ext uri="{53640926-AAD7-44D8-BBD7-CCE9431645EC}">
                <a14:shadowObscured xmlns:a14="http://schemas.microsoft.com/office/drawing/2010/main"/>
              </a:ext>
            </a:extLst>
          </p:spPr>
        </p:pic>
        <p:pic>
          <p:nvPicPr>
            <p:cNvPr id="8" name="Picture 8" descr="C:\Users\1\Desktop\sewron.jpg"/>
            <p:cNvPicPr/>
            <p:nvPr/>
          </p:nvPicPr>
          <p:blipFill>
            <a:blip r:embed="rId5" cstate="print">
              <a:extLst>
                <a:ext uri="{BEBA8EAE-BF5A-486C-A8C5-ECC9F3942E4B}">
                  <a14:imgProps xmlns:a14="http://schemas.microsoft.com/office/drawing/2010/main">
                    <a14:imgLayer r:embed="rId6">
                      <a14:imgEffect>
                        <a14:backgroundRemoval t="515" b="99613" l="0" r="100000"/>
                      </a14:imgEffect>
                    </a14:imgLayer>
                  </a14:imgProps>
                </a:ext>
                <a:ext uri="{28A0092B-C50C-407E-A947-70E740481C1C}">
                  <a14:useLocalDpi xmlns:a14="http://schemas.microsoft.com/office/drawing/2010/main" val="0"/>
                </a:ext>
              </a:extLst>
            </a:blip>
            <a:srcRect/>
            <a:stretch>
              <a:fillRect/>
            </a:stretch>
          </p:blipFill>
          <p:spPr bwMode="auto">
            <a:xfrm>
              <a:off x="7884368" y="980727"/>
              <a:ext cx="864096" cy="9361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323528" y="5589240"/>
              <a:ext cx="8496944" cy="646331"/>
            </a:xfrm>
            <a:prstGeom prst="rect">
              <a:avLst/>
            </a:prstGeom>
          </p:spPr>
          <p:txBody>
            <a:bodyPr wrap="square">
              <a:spAutoFit/>
            </a:bodyPr>
            <a:lstStyle/>
            <a:p>
              <a:pPr algn="ctr"/>
              <a:r>
                <a:rPr lang="ru-RU" b="1" dirty="0">
                  <a:solidFill>
                    <a:srgbClr val="FFFF00"/>
                  </a:solidFill>
                </a:rPr>
                <a:t>Awiasiýa tehnikalary we ýaraglary kafedrasynyň toplum başlygy – uly </a:t>
              </a:r>
              <a:r>
                <a:rPr lang="ru-RU" b="1" dirty="0" smtClean="0">
                  <a:solidFill>
                    <a:srgbClr val="FFFF00"/>
                  </a:solidFill>
                </a:rPr>
                <a:t>mugallymy</a:t>
              </a:r>
              <a:r>
                <a:rPr lang="ru-RU" b="1" dirty="0">
                  <a:solidFill>
                    <a:srgbClr val="FFFF00"/>
                  </a:solidFill>
                </a:rPr>
                <a:t> </a:t>
              </a:r>
            </a:p>
            <a:p>
              <a:pPr algn="ctr"/>
              <a:r>
                <a:rPr lang="ru-RU" b="1" dirty="0">
                  <a:solidFill>
                    <a:srgbClr val="FFFF00"/>
                  </a:solidFill>
                </a:rPr>
                <a:t>podpolkownik </a:t>
              </a:r>
              <a:r>
                <a:rPr lang="ru-RU" b="1" dirty="0" smtClean="0">
                  <a:solidFill>
                    <a:srgbClr val="FFFF00"/>
                  </a:solidFill>
                </a:rPr>
                <a:t>Şehiýew Hudaýberdy</a:t>
              </a:r>
              <a:endParaRPr lang="ru-RU" dirty="0"/>
            </a:p>
          </p:txBody>
        </p:sp>
      </p:grpSp>
      <p:sp>
        <p:nvSpPr>
          <p:cNvPr id="10" name="Прямоугольник 9"/>
          <p:cNvSpPr/>
          <p:nvPr/>
        </p:nvSpPr>
        <p:spPr>
          <a:xfrm>
            <a:off x="539552" y="2828835"/>
            <a:ext cx="8064896" cy="1200329"/>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ru-RU" sz="3600" b="1" dirty="0" smtClean="0">
                <a:solidFill>
                  <a:srgbClr val="FFFF00"/>
                </a:solidFill>
                <a:ea typeface="Times New Roman" pitchFamily="18" charset="0"/>
                <a:cs typeface="Times New Roman" pitchFamily="18" charset="0"/>
              </a:rPr>
              <a:t>“</a:t>
            </a:r>
            <a:r>
              <a:rPr lang="ru-RU" sz="3600" b="1" dirty="0">
                <a:solidFill>
                  <a:srgbClr val="FFFF00"/>
                </a:solidFill>
                <a:ea typeface="Times New Roman" pitchFamily="18" charset="0"/>
                <a:cs typeface="Times New Roman" pitchFamily="18" charset="0"/>
              </a:rPr>
              <a:t>Awiasiýa dwigatelleriň nazarýeti</a:t>
            </a:r>
            <a:r>
              <a:rPr lang="ru-RU" sz="3600" b="1" dirty="0" smtClean="0">
                <a:solidFill>
                  <a:srgbClr val="FFFF00"/>
                </a:solidFill>
                <a:ea typeface="Times New Roman" pitchFamily="18" charset="0"/>
                <a:cs typeface="Times New Roman" pitchFamily="18" charset="0"/>
              </a:rPr>
              <a:t>”</a:t>
            </a:r>
            <a:endParaRPr lang="en-US" sz="3600" b="1" dirty="0" smtClean="0">
              <a:solidFill>
                <a:srgbClr val="FFFF00"/>
              </a:solidFill>
              <a:ea typeface="Times New Roman" pitchFamily="18" charset="0"/>
              <a:cs typeface="Times New Roman" pitchFamily="18" charset="0"/>
            </a:endParaRPr>
          </a:p>
          <a:p>
            <a:pPr algn="ctr" fontAlgn="base">
              <a:spcBef>
                <a:spcPct val="0"/>
              </a:spcBef>
              <a:spcAft>
                <a:spcPct val="0"/>
              </a:spcAft>
            </a:pPr>
            <a:r>
              <a:rPr lang="ru-RU" sz="3600" b="1" dirty="0" smtClean="0">
                <a:solidFill>
                  <a:srgbClr val="FFFF00"/>
                </a:solidFill>
                <a:latin typeface="Times New Roman" panose="02020603050405020304" pitchFamily="18" charset="0"/>
                <a:ea typeface="Times New Roman" pitchFamily="18" charset="0"/>
                <a:cs typeface="Times New Roman" panose="02020603050405020304" pitchFamily="18" charset="0"/>
              </a:rPr>
              <a:t>dersi boýunça</a:t>
            </a:r>
            <a:r>
              <a:rPr lang="en-US" sz="3600" b="1" dirty="0" smtClean="0">
                <a:solidFill>
                  <a:srgbClr val="FFFF00"/>
                </a:solidFill>
                <a:latin typeface="Times New Roman" panose="02020603050405020304" pitchFamily="18" charset="0"/>
                <a:ea typeface="Times New Roman" pitchFamily="18" charset="0"/>
                <a:cs typeface="Times New Roman" panose="02020603050405020304" pitchFamily="18" charset="0"/>
              </a:rPr>
              <a:t> </a:t>
            </a:r>
            <a:r>
              <a:rPr lang="tk-TM" sz="3600" b="1" dirty="0" smtClean="0">
                <a:solidFill>
                  <a:srgbClr val="FFFF00"/>
                </a:solidFill>
                <a:latin typeface="Times New Roman" panose="02020603050405020304" pitchFamily="18" charset="0"/>
                <a:ea typeface="Times New Roman" pitchFamily="18" charset="0"/>
                <a:cs typeface="Times New Roman" panose="02020603050405020304" pitchFamily="18" charset="0"/>
              </a:rPr>
              <a:t>Leksiýa</a:t>
            </a:r>
            <a:r>
              <a:rPr lang="ru-RU" sz="3600" b="1" dirty="0" smtClean="0">
                <a:solidFill>
                  <a:srgbClr val="FFFF00"/>
                </a:solidFill>
                <a:latin typeface="Times New Roman" panose="02020603050405020304" pitchFamily="18" charset="0"/>
                <a:ea typeface="Times New Roman" pitchFamily="18" charset="0"/>
                <a:cs typeface="Times New Roman" panose="02020603050405020304" pitchFamily="18" charset="0"/>
              </a:rPr>
              <a:t> №</a:t>
            </a:r>
            <a:r>
              <a:rPr lang="tk-TM" sz="3600" b="1" dirty="0">
                <a:solidFill>
                  <a:srgbClr val="FFFF00"/>
                </a:solidFill>
                <a:latin typeface="Times New Roman" panose="02020603050405020304" pitchFamily="18" charset="0"/>
                <a:ea typeface="Times New Roman" pitchFamily="18" charset="0"/>
                <a:cs typeface="Times New Roman" panose="02020603050405020304" pitchFamily="18" charset="0"/>
              </a:rPr>
              <a:t>7</a:t>
            </a:r>
            <a:endParaRPr lang="ru-RU" sz="36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1867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Группа 11"/>
          <p:cNvGrpSpPr/>
          <p:nvPr/>
        </p:nvGrpSpPr>
        <p:grpSpPr>
          <a:xfrm>
            <a:off x="268313" y="-70510"/>
            <a:ext cx="8590210" cy="727321"/>
            <a:chOff x="166528" y="46949"/>
            <a:chExt cx="8784976" cy="1144905"/>
          </a:xfrm>
        </p:grpSpPr>
        <p:grpSp>
          <p:nvGrpSpPr>
            <p:cNvPr id="13" name="Группа 12"/>
            <p:cNvGrpSpPr/>
            <p:nvPr/>
          </p:nvGrpSpPr>
          <p:grpSpPr>
            <a:xfrm>
              <a:off x="166528" y="46949"/>
              <a:ext cx="8784976" cy="1017416"/>
              <a:chOff x="218376" y="-153877"/>
              <a:chExt cx="8925624" cy="1523423"/>
            </a:xfrm>
          </p:grpSpPr>
          <p:grpSp>
            <p:nvGrpSpPr>
              <p:cNvPr id="15" name="Группа 14"/>
              <p:cNvGrpSpPr/>
              <p:nvPr/>
            </p:nvGrpSpPr>
            <p:grpSpPr>
              <a:xfrm>
                <a:off x="218376" y="226936"/>
                <a:ext cx="8925624" cy="1120008"/>
                <a:chOff x="-84667" y="1523661"/>
                <a:chExt cx="9108504" cy="1152128"/>
              </a:xfrm>
              <a:solidFill>
                <a:srgbClr val="FFFF00"/>
              </a:solidFill>
            </p:grpSpPr>
            <p:sp>
              <p:nvSpPr>
                <p:cNvPr id="17" name="Прямоугольник 16"/>
                <p:cNvSpPr/>
                <p:nvPr/>
              </p:nvSpPr>
              <p:spPr>
                <a:xfrm>
                  <a:off x="-84667" y="1523661"/>
                  <a:ext cx="9108504" cy="11521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8" name="Рисунок 17"/>
                <p:cNvPicPr/>
                <p:nvPr/>
              </p:nvPicPr>
              <p:blipFill>
                <a:blip r:embed="rId2">
                  <a:extLst>
                    <a:ext uri="{BEBA8EAE-BF5A-486C-A8C5-ECC9F3942E4B}">
                      <a14:imgProps xmlns:a14="http://schemas.microsoft.com/office/drawing/2010/main">
                        <a14:imgLayer r:embed="rId3">
                          <a14:imgEffect>
                            <a14:backgroundRemoval t="9091" b="86364" l="192" r="100000">
                              <a14:foregroundMark x1="4023" y1="25000" x2="4023" y2="25000"/>
                              <a14:foregroundMark x1="25862" y1="75000" x2="25862" y2="75000"/>
                            </a14:backgroundRemoval>
                          </a14:imgEffect>
                        </a14:imgLayer>
                      </a14:imgProps>
                    </a:ext>
                    <a:ext uri="{28A0092B-C50C-407E-A947-70E740481C1C}">
                      <a14:useLocalDpi xmlns:a14="http://schemas.microsoft.com/office/drawing/2010/main" val="0"/>
                    </a:ext>
                  </a:extLst>
                </a:blip>
                <a:srcRect/>
                <a:stretch>
                  <a:fillRect/>
                </a:stretch>
              </p:blipFill>
              <p:spPr bwMode="auto">
                <a:xfrm>
                  <a:off x="1624328" y="1657563"/>
                  <a:ext cx="4969510" cy="801076"/>
                </a:xfrm>
                <a:prstGeom prst="rect">
                  <a:avLst/>
                </a:prstGeom>
                <a:grpFill/>
                <a:ln>
                  <a:noFill/>
                </a:ln>
              </p:spPr>
            </p:pic>
            <p:pic>
              <p:nvPicPr>
                <p:cNvPr id="19" name="Picture 8" descr="C:\Users\1\Desktop\sewron.jpg"/>
                <p:cNvPicPr/>
                <p:nvPr/>
              </p:nvPicPr>
              <p:blipFill>
                <a:blip r:embed="rId4" cstate="print">
                  <a:extLst>
                    <a:ext uri="{BEBA8EAE-BF5A-486C-A8C5-ECC9F3942E4B}">
                      <a14:imgProps xmlns:a14="http://schemas.microsoft.com/office/drawing/2010/main">
                        <a14:imgLayer r:embed="rId5">
                          <a14:imgEffect>
                            <a14:backgroundRemoval t="515" b="99613" l="0" r="100000"/>
                          </a14:imgEffect>
                        </a14:imgLayer>
                      </a14:imgProps>
                    </a:ext>
                    <a:ext uri="{28A0092B-C50C-407E-A947-70E740481C1C}">
                      <a14:useLocalDpi xmlns:a14="http://schemas.microsoft.com/office/drawing/2010/main" val="0"/>
                    </a:ext>
                  </a:extLst>
                </a:blip>
                <a:srcRect/>
                <a:stretch>
                  <a:fillRect/>
                </a:stretch>
              </p:blipFill>
              <p:spPr bwMode="auto">
                <a:xfrm>
                  <a:off x="8205949" y="1628449"/>
                  <a:ext cx="606237" cy="990139"/>
                </a:xfrm>
                <a:prstGeom prst="rect">
                  <a:avLst/>
                </a:prstGeom>
                <a:grpFill/>
                <a:ln>
                  <a:noFill/>
                </a:ln>
                <a:effectLst>
                  <a:softEdge rad="112500"/>
                </a:effectLst>
                <a:extLst/>
              </p:spPr>
            </p:pic>
            <p:pic>
              <p:nvPicPr>
                <p:cNvPr id="20" name="Рисунок 19"/>
                <p:cNvPicPr/>
                <p:nvPr/>
              </p:nvPicPr>
              <p:blipFill rotWithShape="1">
                <a:blip r:embed="rId6">
                  <a:extLst>
                    <a:ext uri="{BEBA8EAE-BF5A-486C-A8C5-ECC9F3942E4B}">
                      <a14:imgProps xmlns:a14="http://schemas.microsoft.com/office/drawing/2010/main">
                        <a14:imgLayer r:embed="rId7">
                          <a14:imgEffect>
                            <a14:backgroundRemoval t="21852" b="78981" l="35625" r="61875"/>
                          </a14:imgEffect>
                        </a14:imgLayer>
                      </a14:imgProps>
                    </a:ext>
                  </a:extLst>
                </a:blip>
                <a:srcRect l="33536" t="18311" r="35431" b="19399"/>
                <a:stretch/>
              </p:blipFill>
              <p:spPr bwMode="auto">
                <a:xfrm>
                  <a:off x="144094" y="1580860"/>
                  <a:ext cx="595868" cy="1037727"/>
                </a:xfrm>
                <a:prstGeom prst="rect">
                  <a:avLst/>
                </a:prstGeom>
                <a:grpFill/>
                <a:ln>
                  <a:noFill/>
                </a:ln>
                <a:extLst>
                  <a:ext uri="{53640926-AAD7-44D8-BBD7-CCE9431645EC}">
                    <a14:shadowObscured xmlns:a14="http://schemas.microsoft.com/office/drawing/2010/main"/>
                  </a:ext>
                </a:extLst>
              </p:spPr>
            </p:pic>
          </p:grpSp>
          <p:sp>
            <p:nvSpPr>
              <p:cNvPr id="16" name="Прямоугольник 15"/>
              <p:cNvSpPr/>
              <p:nvPr/>
            </p:nvSpPr>
            <p:spPr>
              <a:xfrm>
                <a:off x="3455675" y="-153877"/>
                <a:ext cx="1672456" cy="1523423"/>
              </a:xfrm>
              <a:prstGeom prst="rect">
                <a:avLst/>
              </a:prstGeom>
            </p:spPr>
            <p:txBody>
              <a:bodyPr wrap="square">
                <a:spAutoFit/>
              </a:bodyPr>
              <a:lstStyle/>
              <a:p>
                <a:pPr algn="ctr"/>
                <a:r>
                  <a:rPr lang="ru-RU" sz="3600" b="1" dirty="0" smtClean="0">
                    <a:ln w="1905"/>
                    <a:solidFill>
                      <a:srgbClr val="FF0000"/>
                    </a:solidFill>
                    <a:effectLst>
                      <a:innerShdw blurRad="69850" dist="43180" dir="5400000">
                        <a:srgbClr val="000000">
                          <a:alpha val="65000"/>
                        </a:srgbClr>
                      </a:innerShdw>
                    </a:effectLst>
                  </a:rPr>
                  <a:t> </a:t>
                </a:r>
                <a:r>
                  <a:rPr lang="ru-RU" sz="32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А Д</a:t>
                </a:r>
                <a:r>
                  <a:rPr lang="en-US" sz="32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tk-TM" sz="32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a:t>
                </a:r>
                <a:endParaRPr lang="ru-RU" sz="32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cxnSp>
          <p:nvCxnSpPr>
            <p:cNvPr id="14" name="Прямая соединительная линия 13"/>
            <p:cNvCxnSpPr/>
            <p:nvPr/>
          </p:nvCxnSpPr>
          <p:spPr>
            <a:xfrm>
              <a:off x="166528" y="1191852"/>
              <a:ext cx="8784976" cy="2"/>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21" name="Прямоугольник 20"/>
          <p:cNvSpPr/>
          <p:nvPr/>
        </p:nvSpPr>
        <p:spPr>
          <a:xfrm>
            <a:off x="179512" y="980728"/>
            <a:ext cx="8873777" cy="5262979"/>
          </a:xfrm>
          <a:prstGeom prst="rect">
            <a:avLst/>
          </a:prstGeom>
        </p:spPr>
        <p:txBody>
          <a:bodyPr wrap="square">
            <a:spAutoFit/>
          </a:bodyPr>
          <a:lstStyle/>
          <a:p>
            <a:pPr indent="449263" algn="just" fontAlgn="base">
              <a:spcBef>
                <a:spcPct val="0"/>
              </a:spcBef>
              <a:spcAft>
                <a:spcPct val="0"/>
              </a:spcAft>
            </a:pPr>
            <a:r>
              <a:rPr lang="ru-RU" sz="2800" dirty="0" smtClean="0">
                <a:latin typeface="Times New Roman" panose="02020603050405020304" pitchFamily="18" charset="0"/>
                <a:ea typeface="Times New Roman" panose="02020603050405020304" pitchFamily="18" charset="0"/>
                <a:cs typeface="Times New Roman" panose="02020603050405020304" pitchFamily="18" charset="0"/>
              </a:rPr>
              <a:t>	Tigiriň </a:t>
            </a:r>
            <a:r>
              <a:rPr lang="ru-RU" sz="2800" dirty="0">
                <a:latin typeface="Times New Roman" panose="02020603050405020304" pitchFamily="18" charset="0"/>
                <a:ea typeface="Times New Roman" panose="02020603050405020304" pitchFamily="18" charset="0"/>
                <a:cs typeface="Times New Roman" panose="02020603050405020304" pitchFamily="18" charset="0"/>
              </a:rPr>
              <a:t>pilçeleriniň aralygyndaky  kanalda howanyň otnositel hereketiniň häsiýetini göz öňüne getirmek üçin aşakdaky slaýda seredeliň.</a:t>
            </a:r>
            <a:endParaRPr lang="ru-RU" sz="2800" dirty="0">
              <a:latin typeface="Times New Roman" panose="02020603050405020304" pitchFamily="18" charset="0"/>
              <a:cs typeface="Times New Roman" pitchFamily="18" charset="0"/>
            </a:endParaRPr>
          </a:p>
          <a:p>
            <a:pPr lvl="0" indent="449263" algn="just" fontAlgn="base">
              <a:spcBef>
                <a:spcPct val="0"/>
              </a:spcBef>
              <a:spcAft>
                <a:spcPct val="0"/>
              </a:spcAft>
            </a:pPr>
            <a:r>
              <a:rPr lang="ru-RU" sz="2800" dirty="0">
                <a:latin typeface="Times New Roman" panose="02020603050405020304" pitchFamily="18" charset="0"/>
                <a:ea typeface="Times New Roman" pitchFamily="18" charset="0"/>
                <a:cs typeface="Times New Roman" panose="02020603050405020304" pitchFamily="18" charset="0"/>
              </a:rPr>
              <a:t>Ýokarda aýdyp geçişimiz ýaly, şol bir radiusda otnositel tizlik her dürlidir, meselem, </a:t>
            </a:r>
            <a:r>
              <a:rPr lang="ru-RU" sz="2800" b="1" dirty="0">
                <a:solidFill>
                  <a:srgbClr val="FF0000"/>
                </a:solidFill>
                <a:latin typeface="Times New Roman" panose="02020603050405020304" pitchFamily="18" charset="0"/>
                <a:ea typeface="Times New Roman" pitchFamily="18" charset="0"/>
                <a:cs typeface="Times New Roman" panose="02020603050405020304" pitchFamily="18" charset="0"/>
              </a:rPr>
              <a:t>r</a:t>
            </a:r>
            <a:r>
              <a:rPr lang="ru-RU" sz="2800" dirty="0">
                <a:latin typeface="Times New Roman" panose="02020603050405020304" pitchFamily="18" charset="0"/>
                <a:ea typeface="Times New Roman" pitchFamily="18" charset="0"/>
                <a:cs typeface="Times New Roman" panose="02020603050405020304" pitchFamily="18" charset="0"/>
              </a:rPr>
              <a:t> - radiusdaky tizlik. 	</a:t>
            </a:r>
            <a:r>
              <a:rPr lang="ru-RU" sz="2800" dirty="0" smtClean="0">
                <a:latin typeface="Times New Roman" panose="02020603050405020304" pitchFamily="18" charset="0"/>
                <a:ea typeface="Times New Roman" pitchFamily="18" charset="0"/>
                <a:cs typeface="Times New Roman" panose="02020603050405020304" pitchFamily="18" charset="0"/>
              </a:rPr>
              <a:t>Hakykatdan </a:t>
            </a:r>
            <a:r>
              <a:rPr lang="ru-RU" sz="2800" dirty="0">
                <a:latin typeface="Times New Roman" panose="02020603050405020304" pitchFamily="18" charset="0"/>
                <a:ea typeface="Times New Roman" pitchFamily="18" charset="0"/>
                <a:cs typeface="Times New Roman" panose="02020603050405020304" pitchFamily="18" charset="0"/>
              </a:rPr>
              <a:t>hem, tigir aýlananda daşyndan (извне) berilýän aýlaw momentine deň bolan aýlawa garşy moment döreýär</a:t>
            </a:r>
            <a:r>
              <a:rPr lang="ru-RU" sz="2800" dirty="0" smtClean="0">
                <a:latin typeface="Times New Roman" panose="02020603050405020304" pitchFamily="18" charset="0"/>
                <a:ea typeface="Times New Roman" pitchFamily="18" charset="0"/>
                <a:cs typeface="Times New Roman" panose="02020603050405020304" pitchFamily="18" charset="0"/>
              </a:rPr>
              <a:t>.</a:t>
            </a:r>
          </a:p>
          <a:p>
            <a:pPr lvl="0" indent="449263" algn="just" fontAlgn="base">
              <a:spcBef>
                <a:spcPct val="0"/>
              </a:spcBef>
              <a:spcAft>
                <a:spcPct val="0"/>
              </a:spcAft>
            </a:pPr>
            <a:r>
              <a:rPr lang="ru-RU" sz="2800" dirty="0" smtClean="0">
                <a:latin typeface="Times New Roman" panose="02020603050405020304" pitchFamily="18" charset="0"/>
                <a:ea typeface="Times New Roman" pitchFamily="18" charset="0"/>
                <a:cs typeface="Times New Roman" panose="02020603050405020304" pitchFamily="18" charset="0"/>
              </a:rPr>
              <a:t> </a:t>
            </a:r>
            <a:r>
              <a:rPr lang="ru-RU" sz="2800" dirty="0">
                <a:latin typeface="Times New Roman" panose="02020603050405020304" pitchFamily="18" charset="0"/>
                <a:ea typeface="Times New Roman" pitchFamily="18" charset="0"/>
                <a:cs typeface="Times New Roman" panose="02020603050405020304" pitchFamily="18" charset="0"/>
              </a:rPr>
              <a:t>Garşylyk momentiniň, pilçeleriň iki tarapyndaky howanyň basyşlarynyň tapawutlarynyň netijesinde döreýändigi bellidir. Basyş pillçelerde howanyň barýan tarapynda uly bolup, çykýan tarapynda pesdir.</a:t>
            </a:r>
            <a:endParaRPr lang="ru-RU"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Группа 12"/>
          <p:cNvGrpSpPr/>
          <p:nvPr/>
        </p:nvGrpSpPr>
        <p:grpSpPr>
          <a:xfrm>
            <a:off x="233586" y="10478"/>
            <a:ext cx="8819703" cy="649445"/>
            <a:chOff x="166528" y="174435"/>
            <a:chExt cx="8819703" cy="1022317"/>
          </a:xfrm>
        </p:grpSpPr>
        <p:grpSp>
          <p:nvGrpSpPr>
            <p:cNvPr id="14" name="Группа 13"/>
            <p:cNvGrpSpPr/>
            <p:nvPr/>
          </p:nvGrpSpPr>
          <p:grpSpPr>
            <a:xfrm>
              <a:off x="166528" y="174435"/>
              <a:ext cx="8784976" cy="1017416"/>
              <a:chOff x="218376" y="37014"/>
              <a:chExt cx="8925624" cy="1523423"/>
            </a:xfrm>
          </p:grpSpPr>
          <p:grpSp>
            <p:nvGrpSpPr>
              <p:cNvPr id="16" name="Группа 15"/>
              <p:cNvGrpSpPr/>
              <p:nvPr/>
            </p:nvGrpSpPr>
            <p:grpSpPr>
              <a:xfrm>
                <a:off x="218376" y="226936"/>
                <a:ext cx="8925624" cy="1120008"/>
                <a:chOff x="-84667" y="1523661"/>
                <a:chExt cx="9108504" cy="1152128"/>
              </a:xfrm>
              <a:solidFill>
                <a:srgbClr val="FFFF00"/>
              </a:solidFill>
            </p:grpSpPr>
            <p:sp>
              <p:nvSpPr>
                <p:cNvPr id="18" name="Прямоугольник 17"/>
                <p:cNvSpPr/>
                <p:nvPr/>
              </p:nvSpPr>
              <p:spPr>
                <a:xfrm>
                  <a:off x="-84667" y="1523661"/>
                  <a:ext cx="9108504" cy="11521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9" name="Рисунок 18"/>
                <p:cNvPicPr/>
                <p:nvPr/>
              </p:nvPicPr>
              <p:blipFill>
                <a:blip r:embed="rId2">
                  <a:extLst>
                    <a:ext uri="{BEBA8EAE-BF5A-486C-A8C5-ECC9F3942E4B}">
                      <a14:imgProps xmlns:a14="http://schemas.microsoft.com/office/drawing/2010/main">
                        <a14:imgLayer r:embed="rId3">
                          <a14:imgEffect>
                            <a14:backgroundRemoval t="9091" b="86364" l="192" r="100000">
                              <a14:foregroundMark x1="4023" y1="25000" x2="4023" y2="25000"/>
                              <a14:foregroundMark x1="25862" y1="75000" x2="25862" y2="75000"/>
                            </a14:backgroundRemoval>
                          </a14:imgEffect>
                        </a14:imgLayer>
                      </a14:imgProps>
                    </a:ext>
                    <a:ext uri="{28A0092B-C50C-407E-A947-70E740481C1C}">
                      <a14:useLocalDpi xmlns:a14="http://schemas.microsoft.com/office/drawing/2010/main" val="0"/>
                    </a:ext>
                  </a:extLst>
                </a:blip>
                <a:srcRect/>
                <a:stretch>
                  <a:fillRect/>
                </a:stretch>
              </p:blipFill>
              <p:spPr bwMode="auto">
                <a:xfrm>
                  <a:off x="1624328" y="1657561"/>
                  <a:ext cx="4969510" cy="1018228"/>
                </a:xfrm>
                <a:prstGeom prst="rect">
                  <a:avLst/>
                </a:prstGeom>
                <a:grpFill/>
                <a:ln>
                  <a:noFill/>
                </a:ln>
              </p:spPr>
            </p:pic>
            <p:pic>
              <p:nvPicPr>
                <p:cNvPr id="20" name="Picture 8" descr="C:\Users\1\Desktop\sewron.jpg"/>
                <p:cNvPicPr/>
                <p:nvPr/>
              </p:nvPicPr>
              <p:blipFill>
                <a:blip r:embed="rId4" cstate="print">
                  <a:extLst>
                    <a:ext uri="{BEBA8EAE-BF5A-486C-A8C5-ECC9F3942E4B}">
                      <a14:imgProps xmlns:a14="http://schemas.microsoft.com/office/drawing/2010/main">
                        <a14:imgLayer r:embed="rId5">
                          <a14:imgEffect>
                            <a14:backgroundRemoval t="515" b="99613" l="0" r="100000"/>
                          </a14:imgEffect>
                        </a14:imgLayer>
                      </a14:imgProps>
                    </a:ext>
                    <a:ext uri="{28A0092B-C50C-407E-A947-70E740481C1C}">
                      <a14:useLocalDpi xmlns:a14="http://schemas.microsoft.com/office/drawing/2010/main" val="0"/>
                    </a:ext>
                  </a:extLst>
                </a:blip>
                <a:srcRect/>
                <a:stretch>
                  <a:fillRect/>
                </a:stretch>
              </p:blipFill>
              <p:spPr bwMode="auto">
                <a:xfrm>
                  <a:off x="8205949" y="1628449"/>
                  <a:ext cx="606237" cy="990139"/>
                </a:xfrm>
                <a:prstGeom prst="rect">
                  <a:avLst/>
                </a:prstGeom>
                <a:grpFill/>
                <a:ln>
                  <a:noFill/>
                </a:ln>
                <a:effectLst>
                  <a:softEdge rad="112500"/>
                </a:effectLst>
                <a:extLst/>
              </p:spPr>
            </p:pic>
            <p:pic>
              <p:nvPicPr>
                <p:cNvPr id="21" name="Рисунок 20"/>
                <p:cNvPicPr/>
                <p:nvPr/>
              </p:nvPicPr>
              <p:blipFill rotWithShape="1">
                <a:blip r:embed="rId6">
                  <a:extLst>
                    <a:ext uri="{BEBA8EAE-BF5A-486C-A8C5-ECC9F3942E4B}">
                      <a14:imgProps xmlns:a14="http://schemas.microsoft.com/office/drawing/2010/main">
                        <a14:imgLayer r:embed="rId7">
                          <a14:imgEffect>
                            <a14:backgroundRemoval t="21852" b="78981" l="35625" r="61875"/>
                          </a14:imgEffect>
                        </a14:imgLayer>
                      </a14:imgProps>
                    </a:ext>
                  </a:extLst>
                </a:blip>
                <a:srcRect l="33536" t="18311" r="35431" b="19399"/>
                <a:stretch/>
              </p:blipFill>
              <p:spPr bwMode="auto">
                <a:xfrm>
                  <a:off x="144094" y="1580860"/>
                  <a:ext cx="595868" cy="1037727"/>
                </a:xfrm>
                <a:prstGeom prst="rect">
                  <a:avLst/>
                </a:prstGeom>
                <a:grpFill/>
                <a:ln>
                  <a:noFill/>
                </a:ln>
                <a:extLst>
                  <a:ext uri="{53640926-AAD7-44D8-BBD7-CCE9431645EC}">
                    <a14:shadowObscured xmlns:a14="http://schemas.microsoft.com/office/drawing/2010/main"/>
                  </a:ext>
                </a:extLst>
              </p:spPr>
            </p:pic>
          </p:grpSp>
          <p:sp>
            <p:nvSpPr>
              <p:cNvPr id="17" name="Прямоугольник 16"/>
              <p:cNvSpPr/>
              <p:nvPr/>
            </p:nvSpPr>
            <p:spPr>
              <a:xfrm>
                <a:off x="3455675" y="37014"/>
                <a:ext cx="1672456" cy="1523423"/>
              </a:xfrm>
              <a:prstGeom prst="rect">
                <a:avLst/>
              </a:prstGeom>
            </p:spPr>
            <p:txBody>
              <a:bodyPr wrap="square">
                <a:spAutoFit/>
              </a:bodyPr>
              <a:lstStyle/>
              <a:p>
                <a:r>
                  <a:rPr lang="ru-RU" sz="3600" b="1" dirty="0" smtClean="0">
                    <a:ln w="1905"/>
                    <a:solidFill>
                      <a:srgbClr val="FF0000"/>
                    </a:solidFill>
                    <a:effectLst>
                      <a:innerShdw blurRad="69850" dist="43180" dir="5400000">
                        <a:srgbClr val="000000">
                          <a:alpha val="65000"/>
                        </a:srgbClr>
                      </a:innerShdw>
                    </a:effectLst>
                  </a:rPr>
                  <a:t> </a:t>
                </a:r>
                <a:r>
                  <a:rPr lang="ru-RU"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А Д</a:t>
                </a:r>
                <a:r>
                  <a:rPr lang="en-US"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tk-TM"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a:t>
                </a:r>
                <a:endParaRPr lang="ru-RU" sz="36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cxnSp>
          <p:nvCxnSpPr>
            <p:cNvPr id="15" name="Прямая соединительная линия 14"/>
            <p:cNvCxnSpPr/>
            <p:nvPr/>
          </p:nvCxnSpPr>
          <p:spPr>
            <a:xfrm>
              <a:off x="201255" y="1196752"/>
              <a:ext cx="8784976"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2" name="Прямоугольник 1"/>
          <p:cNvSpPr/>
          <p:nvPr/>
        </p:nvSpPr>
        <p:spPr>
          <a:xfrm>
            <a:off x="233586" y="836712"/>
            <a:ext cx="8730902" cy="5262979"/>
          </a:xfrm>
          <a:prstGeom prst="rect">
            <a:avLst/>
          </a:prstGeom>
        </p:spPr>
        <p:txBody>
          <a:bodyPr wrap="square">
            <a:spAutoFit/>
          </a:bodyPr>
          <a:lstStyle/>
          <a:p>
            <a:pPr lvl="0" indent="449263" algn="just" eaLnBrk="0" fontAlgn="base" hangingPunct="0">
              <a:spcBef>
                <a:spcPct val="0"/>
              </a:spcBef>
              <a:spcAft>
                <a:spcPct val="0"/>
              </a:spcAft>
            </a:pPr>
            <a:r>
              <a:rPr lang="ru-RU" sz="2800" dirty="0">
                <a:latin typeface="Times New Roman" panose="02020603050405020304" pitchFamily="18" charset="0"/>
                <a:ea typeface="Times New Roman" panose="02020603050405020304" pitchFamily="18" charset="0"/>
                <a:cs typeface="Times New Roman" panose="02020603050405020304" pitchFamily="18" charset="0"/>
              </a:rPr>
              <a:t>Meselem </a:t>
            </a:r>
            <a:r>
              <a:rPr lang="ru-RU"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21-nji suratda</a:t>
            </a:r>
            <a:r>
              <a:rPr lang="ru-RU" sz="2800" dirty="0">
                <a:latin typeface="Times New Roman" panose="02020603050405020304" pitchFamily="18" charset="0"/>
                <a:ea typeface="Times New Roman" panose="02020603050405020304" pitchFamily="18" charset="0"/>
                <a:cs typeface="Times New Roman" panose="02020603050405020304" pitchFamily="18" charset="0"/>
              </a:rPr>
              <a:t>, 1-nji nokatda </a:t>
            </a:r>
            <a:r>
              <a:rPr lang="ru-RU"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a:t>
            </a:r>
            <a:r>
              <a:rPr lang="ru-RU" sz="2800" baseline="-30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ru-RU" sz="2800" baseline="-300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ea typeface="Times New Roman" panose="02020603050405020304" pitchFamily="18" charset="0"/>
                <a:cs typeface="Times New Roman" panose="02020603050405020304" pitchFamily="18" charset="0"/>
              </a:rPr>
              <a:t>basyş 2-nji nokatdaky </a:t>
            </a:r>
            <a:r>
              <a:rPr lang="ru-RU"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a:t>
            </a:r>
            <a:r>
              <a:rPr lang="ru-RU" sz="2800" baseline="-30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ru-RU" sz="2800" dirty="0">
                <a:latin typeface="Times New Roman" panose="02020603050405020304" pitchFamily="18" charset="0"/>
                <a:ea typeface="Times New Roman" panose="02020603050405020304" pitchFamily="18" charset="0"/>
                <a:cs typeface="Times New Roman" panose="02020603050405020304" pitchFamily="18" charset="0"/>
              </a:rPr>
              <a:t> basyşdan uludyr, ýagny şol bir radiusda pilçäni başga tarapynda ýerleşdirilen nokatlaryndan uludyr.</a:t>
            </a:r>
            <a:endParaRPr lang="ru-RU" sz="2800" dirty="0">
              <a:latin typeface="Times New Roman" panose="02020603050405020304" pitchFamily="18" charset="0"/>
              <a:cs typeface="Times New Roman" panose="02020603050405020304" pitchFamily="18" charset="0"/>
            </a:endParaRPr>
          </a:p>
          <a:p>
            <a:pPr lvl="0" indent="449263" algn="ctr" eaLnBrk="0" fontAlgn="base" hangingPunct="0">
              <a:spcBef>
                <a:spcPct val="0"/>
              </a:spcBef>
              <a:spcAft>
                <a:spcPct val="0"/>
              </a:spcAft>
            </a:pPr>
            <a:endParaRPr lang="ru-RU" sz="2800" dirty="0" smtClean="0">
              <a:solidFill>
                <a:srgbClr val="FFFF00"/>
              </a:solidFill>
              <a:latin typeface="Times New Roman" panose="02020603050405020304" pitchFamily="18" charset="0"/>
              <a:ea typeface="Times New Roman" pitchFamily="18" charset="0"/>
              <a:cs typeface="Times New Roman" panose="02020603050405020304" pitchFamily="18" charset="0"/>
            </a:endParaRPr>
          </a:p>
          <a:p>
            <a:pPr lvl="0" indent="449263" algn="ctr" eaLnBrk="0" fontAlgn="base" hangingPunct="0">
              <a:spcBef>
                <a:spcPct val="0"/>
              </a:spcBef>
              <a:spcAft>
                <a:spcPct val="0"/>
              </a:spcAft>
            </a:pPr>
            <a:r>
              <a:rPr lang="ru-RU" sz="2800" dirty="0" smtClean="0">
                <a:solidFill>
                  <a:srgbClr val="FF0000"/>
                </a:solidFill>
                <a:latin typeface="Times New Roman" panose="02020603050405020304" pitchFamily="18" charset="0"/>
                <a:ea typeface="Times New Roman" pitchFamily="18" charset="0"/>
                <a:cs typeface="Times New Roman" panose="02020603050405020304" pitchFamily="18" charset="0"/>
              </a:rPr>
              <a:t>P</a:t>
            </a:r>
            <a:r>
              <a:rPr lang="ru-RU" sz="2800" baseline="-30000" dirty="0" smtClean="0">
                <a:solidFill>
                  <a:srgbClr val="FF0000"/>
                </a:solidFill>
                <a:latin typeface="Times New Roman" panose="02020603050405020304" pitchFamily="18" charset="0"/>
                <a:ea typeface="Times New Roman" pitchFamily="18" charset="0"/>
                <a:cs typeface="Times New Roman" panose="02020603050405020304" pitchFamily="18" charset="0"/>
              </a:rPr>
              <a:t>1 </a:t>
            </a:r>
            <a:r>
              <a:rPr lang="ru-RU" sz="2800" dirty="0">
                <a:solidFill>
                  <a:srgbClr val="FF0000"/>
                </a:solidFill>
                <a:latin typeface="Times New Roman" panose="02020603050405020304" pitchFamily="18" charset="0"/>
                <a:ea typeface="Times New Roman" pitchFamily="18" charset="0"/>
                <a:cs typeface="Times New Roman" panose="02020603050405020304" pitchFamily="18" charset="0"/>
              </a:rPr>
              <a:t>&gt; </a:t>
            </a:r>
            <a:r>
              <a:rPr lang="ru-RU" sz="2800" dirty="0" smtClean="0">
                <a:solidFill>
                  <a:srgbClr val="FF0000"/>
                </a:solidFill>
                <a:latin typeface="Times New Roman" panose="02020603050405020304" pitchFamily="18" charset="0"/>
                <a:ea typeface="Times New Roman" pitchFamily="18" charset="0"/>
                <a:cs typeface="Times New Roman" panose="02020603050405020304" pitchFamily="18" charset="0"/>
              </a:rPr>
              <a:t>P</a:t>
            </a:r>
            <a:r>
              <a:rPr lang="ru-RU" sz="2800" baseline="-30000" dirty="0" smtClean="0">
                <a:solidFill>
                  <a:srgbClr val="FF0000"/>
                </a:solidFill>
                <a:latin typeface="Times New Roman" panose="02020603050405020304" pitchFamily="18" charset="0"/>
                <a:ea typeface="Times New Roman" pitchFamily="18" charset="0"/>
                <a:cs typeface="Times New Roman" panose="02020603050405020304" pitchFamily="18" charset="0"/>
              </a:rPr>
              <a:t>2</a:t>
            </a:r>
          </a:p>
          <a:p>
            <a:pPr lvl="0" indent="449263" algn="ctr" eaLnBrk="0" fontAlgn="base" hangingPunct="0">
              <a:spcBef>
                <a:spcPct val="0"/>
              </a:spcBef>
              <a:spcAft>
                <a:spcPct val="0"/>
              </a:spcAft>
            </a:pPr>
            <a:endParaRPr lang="ru-RU" sz="2800" dirty="0">
              <a:latin typeface="Times New Roman" panose="02020603050405020304" pitchFamily="18" charset="0"/>
              <a:cs typeface="Times New Roman" panose="02020603050405020304" pitchFamily="18" charset="0"/>
            </a:endParaRPr>
          </a:p>
          <a:p>
            <a:pPr lvl="0" indent="449263" algn="just" eaLnBrk="0" fontAlgn="base" hangingPunct="0">
              <a:spcBef>
                <a:spcPct val="0"/>
              </a:spcBef>
              <a:spcAft>
                <a:spcPct val="0"/>
              </a:spcAft>
            </a:pPr>
            <a:r>
              <a:rPr lang="ru-RU" sz="2800" dirty="0">
                <a:latin typeface="Times New Roman" panose="02020603050405020304" pitchFamily="18" charset="0"/>
                <a:ea typeface="Times New Roman" pitchFamily="18" charset="0"/>
                <a:cs typeface="Times New Roman" panose="02020603050405020304" pitchFamily="18" charset="0"/>
              </a:rPr>
              <a:t>Onda howa akymynyň otnositel hereketi üçin düzülen Bernulliniň deňlemesiniň esasynda, 1-nji nokatda howanyň </a:t>
            </a:r>
            <a:r>
              <a:rPr lang="ru-RU" sz="2800" dirty="0">
                <a:solidFill>
                  <a:srgbClr val="FF0000"/>
                </a:solidFill>
                <a:latin typeface="Times New Roman" panose="02020603050405020304" pitchFamily="18" charset="0"/>
                <a:ea typeface="Times New Roman" pitchFamily="18" charset="0"/>
                <a:cs typeface="Times New Roman" panose="02020603050405020304" pitchFamily="18" charset="0"/>
              </a:rPr>
              <a:t>W</a:t>
            </a:r>
            <a:r>
              <a:rPr lang="ru-RU" sz="2800" baseline="-30000" dirty="0">
                <a:solidFill>
                  <a:srgbClr val="FF0000"/>
                </a:solidFill>
                <a:latin typeface="Times New Roman" panose="02020603050405020304" pitchFamily="18" charset="0"/>
                <a:ea typeface="Times New Roman" pitchFamily="18" charset="0"/>
                <a:cs typeface="Times New Roman" panose="02020603050405020304" pitchFamily="18" charset="0"/>
              </a:rPr>
              <a:t>1</a:t>
            </a:r>
            <a:r>
              <a:rPr lang="ru-RU" sz="2800" dirty="0">
                <a:latin typeface="Times New Roman" panose="02020603050405020304" pitchFamily="18" charset="0"/>
                <a:ea typeface="Times New Roman" pitchFamily="18" charset="0"/>
                <a:cs typeface="Times New Roman" panose="02020603050405020304" pitchFamily="18" charset="0"/>
              </a:rPr>
              <a:t> tizligi 2-nji nokatdaky howanyň </a:t>
            </a:r>
            <a:r>
              <a:rPr lang="ru-RU" sz="2800" dirty="0">
                <a:solidFill>
                  <a:srgbClr val="FF0000"/>
                </a:solidFill>
                <a:latin typeface="Times New Roman" panose="02020603050405020304" pitchFamily="18" charset="0"/>
                <a:ea typeface="Times New Roman" pitchFamily="18" charset="0"/>
                <a:cs typeface="Times New Roman" panose="02020603050405020304" pitchFamily="18" charset="0"/>
              </a:rPr>
              <a:t>W</a:t>
            </a:r>
            <a:r>
              <a:rPr lang="ru-RU" sz="2800" baseline="-30000" dirty="0">
                <a:solidFill>
                  <a:srgbClr val="FF0000"/>
                </a:solidFill>
                <a:latin typeface="Times New Roman" panose="02020603050405020304" pitchFamily="18" charset="0"/>
                <a:ea typeface="Times New Roman" pitchFamily="18" charset="0"/>
                <a:cs typeface="Times New Roman" panose="02020603050405020304" pitchFamily="18" charset="0"/>
              </a:rPr>
              <a:t>2</a:t>
            </a:r>
            <a:r>
              <a:rPr lang="ru-RU" sz="2800" i="1" baseline="-30000" dirty="0">
                <a:latin typeface="Times New Roman" panose="02020603050405020304" pitchFamily="18" charset="0"/>
                <a:ea typeface="Times New Roman" pitchFamily="18" charset="0"/>
                <a:cs typeface="Times New Roman" panose="02020603050405020304" pitchFamily="18" charset="0"/>
              </a:rPr>
              <a:t> </a:t>
            </a:r>
            <a:r>
              <a:rPr lang="ru-RU" sz="2800" dirty="0">
                <a:latin typeface="Times New Roman" panose="02020603050405020304" pitchFamily="18" charset="0"/>
                <a:ea typeface="Times New Roman" pitchFamily="18" charset="0"/>
                <a:cs typeface="Times New Roman" panose="02020603050405020304" pitchFamily="18" charset="0"/>
              </a:rPr>
              <a:t>tizliginden pesdir.</a:t>
            </a:r>
            <a:endParaRPr lang="ru-RU" sz="2800" dirty="0">
              <a:latin typeface="Times New Roman" panose="02020603050405020304" pitchFamily="18" charset="0"/>
              <a:cs typeface="Times New Roman" panose="02020603050405020304" pitchFamily="18" charset="0"/>
            </a:endParaRPr>
          </a:p>
          <a:p>
            <a:pPr lvl="0" indent="449263" algn="just" eaLnBrk="0" fontAlgn="base" hangingPunct="0">
              <a:spcBef>
                <a:spcPct val="0"/>
              </a:spcBef>
              <a:spcAft>
                <a:spcPct val="0"/>
              </a:spcAft>
            </a:pPr>
            <a:r>
              <a:rPr lang="ru-RU" sz="2800" dirty="0">
                <a:latin typeface="Times New Roman" panose="02020603050405020304" pitchFamily="18" charset="0"/>
                <a:ea typeface="Times New Roman" pitchFamily="18" charset="0"/>
                <a:cs typeface="Times New Roman" panose="02020603050405020304" pitchFamily="18" charset="0"/>
              </a:rPr>
              <a:t>Tigiriň kanalynyň giňligine görä, howanyň otnositel tizliginiň deň bolmazlygy tigirden çykýan howanyň ugruna-da hem täsir edýändir.</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153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Lst>
          </a:blip>
          <a:srcRect/>
          <a:stretch>
            <a:fillRect/>
          </a:stretch>
        </p:blipFill>
        <p:spPr bwMode="auto">
          <a:xfrm>
            <a:off x="1214414" y="1643050"/>
            <a:ext cx="7072362" cy="4557744"/>
          </a:xfrm>
          <a:prstGeom prst="rect">
            <a:avLst/>
          </a:prstGeom>
          <a:ln>
            <a:noFill/>
          </a:ln>
          <a:effectLst>
            <a:outerShdw blurRad="292100" dist="139700" dir="2700000" algn="tl" rotWithShape="0">
              <a:srgbClr val="333333">
                <a:alpha val="65000"/>
              </a:srgbClr>
            </a:outerShdw>
          </a:effectLst>
        </p:spPr>
      </p:pic>
      <p:sp>
        <p:nvSpPr>
          <p:cNvPr id="3" name="Прямоугольник 2"/>
          <p:cNvSpPr/>
          <p:nvPr/>
        </p:nvSpPr>
        <p:spPr>
          <a:xfrm>
            <a:off x="683568" y="468053"/>
            <a:ext cx="7786742" cy="830997"/>
          </a:xfrm>
          <a:prstGeom prst="rect">
            <a:avLst/>
          </a:prstGeom>
          <a:solidFill>
            <a:srgbClr val="FFC000"/>
          </a:solidFill>
          <a:ln>
            <a:solidFill>
              <a:schemeClr val="bg1"/>
            </a:solidFill>
          </a:ln>
        </p:spPr>
        <p:txBody>
          <a:bodyPr wrap="square">
            <a:spAutoFit/>
          </a:bodyPr>
          <a:lstStyle/>
          <a:p>
            <a:pPr algn="ctr"/>
            <a:r>
              <a:rPr lang="ru-RU" sz="2400" b="1" dirty="0" smtClean="0">
                <a:solidFill>
                  <a:schemeClr val="bg1"/>
                </a:solidFill>
              </a:rPr>
              <a:t>Tigiriň kanalynyň giňligine görä basyşyň we otnositel tizligiň epýury</a:t>
            </a:r>
            <a:endParaRPr lang="ru-RU" sz="2400" b="1" dirty="0">
              <a:solidFill>
                <a:schemeClr val="bg1"/>
              </a:solidFill>
            </a:endParaRPr>
          </a:p>
        </p:txBody>
      </p:sp>
    </p:spTree>
    <p:extLst>
      <p:ext uri="{BB962C8B-B14F-4D97-AF65-F5344CB8AC3E}">
        <p14:creationId xmlns:p14="http://schemas.microsoft.com/office/powerpoint/2010/main" val="1928914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203950" y="-6558"/>
            <a:ext cx="8784976" cy="646332"/>
            <a:chOff x="166528" y="174435"/>
            <a:chExt cx="8784976" cy="1017417"/>
          </a:xfrm>
        </p:grpSpPr>
        <p:grpSp>
          <p:nvGrpSpPr>
            <p:cNvPr id="4" name="Группа 3"/>
            <p:cNvGrpSpPr/>
            <p:nvPr/>
          </p:nvGrpSpPr>
          <p:grpSpPr>
            <a:xfrm>
              <a:off x="166528" y="174435"/>
              <a:ext cx="8784976" cy="1017416"/>
              <a:chOff x="218376" y="37014"/>
              <a:chExt cx="8925624" cy="1523423"/>
            </a:xfrm>
          </p:grpSpPr>
          <p:grpSp>
            <p:nvGrpSpPr>
              <p:cNvPr id="6" name="Группа 5"/>
              <p:cNvGrpSpPr/>
              <p:nvPr/>
            </p:nvGrpSpPr>
            <p:grpSpPr>
              <a:xfrm>
                <a:off x="218376" y="226936"/>
                <a:ext cx="8925624" cy="1120008"/>
                <a:chOff x="-84667" y="1523661"/>
                <a:chExt cx="9108504" cy="1152128"/>
              </a:xfrm>
              <a:solidFill>
                <a:srgbClr val="FFFF00"/>
              </a:solidFill>
            </p:grpSpPr>
            <p:sp>
              <p:nvSpPr>
                <p:cNvPr id="8" name="Прямоугольник 7"/>
                <p:cNvSpPr/>
                <p:nvPr/>
              </p:nvSpPr>
              <p:spPr>
                <a:xfrm>
                  <a:off x="-84667" y="1523661"/>
                  <a:ext cx="9108504" cy="11521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 name="Рисунок 8"/>
                <p:cNvPicPr/>
                <p:nvPr/>
              </p:nvPicPr>
              <p:blipFill>
                <a:blip r:embed="rId2">
                  <a:extLst>
                    <a:ext uri="{BEBA8EAE-BF5A-486C-A8C5-ECC9F3942E4B}">
                      <a14:imgProps xmlns:a14="http://schemas.microsoft.com/office/drawing/2010/main">
                        <a14:imgLayer r:embed="rId3">
                          <a14:imgEffect>
                            <a14:backgroundRemoval t="9091" b="86364" l="192" r="100000">
                              <a14:foregroundMark x1="4023" y1="25000" x2="4023" y2="25000"/>
                              <a14:foregroundMark x1="25862" y1="75000" x2="25862" y2="75000"/>
                            </a14:backgroundRemoval>
                          </a14:imgEffect>
                        </a14:imgLayer>
                      </a14:imgProps>
                    </a:ext>
                    <a:ext uri="{28A0092B-C50C-407E-A947-70E740481C1C}">
                      <a14:useLocalDpi xmlns:a14="http://schemas.microsoft.com/office/drawing/2010/main" val="0"/>
                    </a:ext>
                  </a:extLst>
                </a:blip>
                <a:srcRect/>
                <a:stretch>
                  <a:fillRect/>
                </a:stretch>
              </p:blipFill>
              <p:spPr bwMode="auto">
                <a:xfrm>
                  <a:off x="1624328" y="1657561"/>
                  <a:ext cx="4969510" cy="961026"/>
                </a:xfrm>
                <a:prstGeom prst="rect">
                  <a:avLst/>
                </a:prstGeom>
                <a:grpFill/>
                <a:ln>
                  <a:noFill/>
                </a:ln>
              </p:spPr>
            </p:pic>
            <p:pic>
              <p:nvPicPr>
                <p:cNvPr id="10" name="Picture 8" descr="C:\Users\1\Desktop\sewron.jpg"/>
                <p:cNvPicPr/>
                <p:nvPr/>
              </p:nvPicPr>
              <p:blipFill>
                <a:blip r:embed="rId4" cstate="print">
                  <a:extLst>
                    <a:ext uri="{BEBA8EAE-BF5A-486C-A8C5-ECC9F3942E4B}">
                      <a14:imgProps xmlns:a14="http://schemas.microsoft.com/office/drawing/2010/main">
                        <a14:imgLayer r:embed="rId5">
                          <a14:imgEffect>
                            <a14:backgroundRemoval t="515" b="99613" l="0" r="100000"/>
                          </a14:imgEffect>
                        </a14:imgLayer>
                      </a14:imgProps>
                    </a:ext>
                    <a:ext uri="{28A0092B-C50C-407E-A947-70E740481C1C}">
                      <a14:useLocalDpi xmlns:a14="http://schemas.microsoft.com/office/drawing/2010/main" val="0"/>
                    </a:ext>
                  </a:extLst>
                </a:blip>
                <a:srcRect/>
                <a:stretch>
                  <a:fillRect/>
                </a:stretch>
              </p:blipFill>
              <p:spPr bwMode="auto">
                <a:xfrm>
                  <a:off x="8205949" y="1628449"/>
                  <a:ext cx="606237" cy="990139"/>
                </a:xfrm>
                <a:prstGeom prst="rect">
                  <a:avLst/>
                </a:prstGeom>
                <a:grpFill/>
                <a:ln>
                  <a:noFill/>
                </a:ln>
                <a:effectLst>
                  <a:softEdge rad="112500"/>
                </a:effectLst>
                <a:extLst/>
              </p:spPr>
            </p:pic>
            <p:pic>
              <p:nvPicPr>
                <p:cNvPr id="11" name="Рисунок 10"/>
                <p:cNvPicPr/>
                <p:nvPr/>
              </p:nvPicPr>
              <p:blipFill rotWithShape="1">
                <a:blip r:embed="rId6">
                  <a:extLst>
                    <a:ext uri="{BEBA8EAE-BF5A-486C-A8C5-ECC9F3942E4B}">
                      <a14:imgProps xmlns:a14="http://schemas.microsoft.com/office/drawing/2010/main">
                        <a14:imgLayer r:embed="rId7">
                          <a14:imgEffect>
                            <a14:backgroundRemoval t="21852" b="78981" l="35625" r="61875"/>
                          </a14:imgEffect>
                        </a14:imgLayer>
                      </a14:imgProps>
                    </a:ext>
                  </a:extLst>
                </a:blip>
                <a:srcRect l="33536" t="18311" r="35431" b="19399"/>
                <a:stretch/>
              </p:blipFill>
              <p:spPr bwMode="auto">
                <a:xfrm>
                  <a:off x="144094" y="1580860"/>
                  <a:ext cx="595868" cy="1037727"/>
                </a:xfrm>
                <a:prstGeom prst="rect">
                  <a:avLst/>
                </a:prstGeom>
                <a:grpFill/>
                <a:ln>
                  <a:noFill/>
                </a:ln>
                <a:extLst>
                  <a:ext uri="{53640926-AAD7-44D8-BBD7-CCE9431645EC}">
                    <a14:shadowObscured xmlns:a14="http://schemas.microsoft.com/office/drawing/2010/main"/>
                  </a:ext>
                </a:extLst>
              </p:spPr>
            </p:pic>
          </p:grpSp>
          <p:sp>
            <p:nvSpPr>
              <p:cNvPr id="7" name="Прямоугольник 6"/>
              <p:cNvSpPr/>
              <p:nvPr/>
            </p:nvSpPr>
            <p:spPr>
              <a:xfrm>
                <a:off x="3455675" y="37014"/>
                <a:ext cx="1672456" cy="1523423"/>
              </a:xfrm>
              <a:prstGeom prst="rect">
                <a:avLst/>
              </a:prstGeom>
            </p:spPr>
            <p:txBody>
              <a:bodyPr wrap="square">
                <a:spAutoFit/>
              </a:bodyPr>
              <a:lstStyle/>
              <a:p>
                <a:r>
                  <a:rPr lang="ru-RU" sz="3600" b="1" dirty="0" smtClean="0">
                    <a:ln w="1905"/>
                    <a:solidFill>
                      <a:srgbClr val="FF0000"/>
                    </a:solidFill>
                    <a:effectLst>
                      <a:innerShdw blurRad="69850" dist="43180" dir="5400000">
                        <a:srgbClr val="000000">
                          <a:alpha val="65000"/>
                        </a:srgbClr>
                      </a:innerShdw>
                    </a:effectLst>
                  </a:rPr>
                  <a:t> </a:t>
                </a:r>
                <a:r>
                  <a:rPr lang="ru-RU"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А Д</a:t>
                </a:r>
                <a:r>
                  <a:rPr lang="en-US"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tk-TM"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a:t>
                </a:r>
                <a:endParaRPr lang="ru-RU" sz="36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cxnSp>
          <p:nvCxnSpPr>
            <p:cNvPr id="5" name="Прямая соединительная линия 4"/>
            <p:cNvCxnSpPr/>
            <p:nvPr/>
          </p:nvCxnSpPr>
          <p:spPr>
            <a:xfrm>
              <a:off x="166528" y="1191852"/>
              <a:ext cx="8784976"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12" name="Прямоугольник 11"/>
          <p:cNvSpPr/>
          <p:nvPr/>
        </p:nvSpPr>
        <p:spPr>
          <a:xfrm>
            <a:off x="112595" y="685628"/>
            <a:ext cx="8911058" cy="6340197"/>
          </a:xfrm>
          <a:prstGeom prst="rect">
            <a:avLst/>
          </a:prstGeom>
        </p:spPr>
        <p:txBody>
          <a:bodyPr wrap="square">
            <a:spAutoFit/>
          </a:bodyPr>
          <a:lstStyle/>
          <a:p>
            <a:pPr algn="just"/>
            <a:r>
              <a:rPr lang="ru-RU" sz="2800" dirty="0" smtClean="0">
                <a:latin typeface="Times New Roman" panose="02020603050405020304" pitchFamily="18" charset="0"/>
                <a:cs typeface="Times New Roman" panose="02020603050405020304" pitchFamily="18" charset="0"/>
              </a:rPr>
              <a:t>	</a:t>
            </a:r>
            <a:r>
              <a:rPr lang="ru-RU" sz="2700" dirty="0" smtClean="0">
                <a:latin typeface="Times New Roman" panose="02020603050405020304" pitchFamily="18" charset="0"/>
                <a:cs typeface="Times New Roman" panose="02020603050405020304" pitchFamily="18" charset="0"/>
              </a:rPr>
              <a:t>Aşakdaky </a:t>
            </a:r>
            <a:r>
              <a:rPr lang="ru-RU" sz="2700" dirty="0">
                <a:solidFill>
                  <a:srgbClr val="FF0000"/>
                </a:solidFill>
                <a:latin typeface="Times New Roman" panose="02020603050405020304" pitchFamily="18" charset="0"/>
                <a:cs typeface="Times New Roman" panose="02020603050405020304" pitchFamily="18" charset="0"/>
              </a:rPr>
              <a:t>22-nji suratda</a:t>
            </a:r>
            <a:r>
              <a:rPr lang="ru-RU" sz="2700" dirty="0">
                <a:latin typeface="Times New Roman" panose="02020603050405020304" pitchFamily="18" charset="0"/>
                <a:cs typeface="Times New Roman" panose="02020603050405020304" pitchFamily="18" charset="0"/>
              </a:rPr>
              <a:t>, tigirden çykýan howanyň tizliginiň üçburçligy görkezilendir.</a:t>
            </a:r>
          </a:p>
          <a:p>
            <a:pPr algn="just"/>
            <a:r>
              <a:rPr lang="ru-RU" sz="2700" dirty="0" smtClean="0">
                <a:latin typeface="Times New Roman" panose="02020603050405020304" pitchFamily="18" charset="0"/>
                <a:cs typeface="Times New Roman" panose="02020603050405020304" pitchFamily="18" charset="0"/>
              </a:rPr>
              <a:t>	Tigiriň </a:t>
            </a:r>
            <a:r>
              <a:rPr lang="ru-RU" sz="2700" dirty="0">
                <a:latin typeface="Times New Roman" panose="02020603050405020304" pitchFamily="18" charset="0"/>
                <a:cs typeface="Times New Roman" panose="02020603050405020304" pitchFamily="18" charset="0"/>
              </a:rPr>
              <a:t>çykyşyndaky howanyň absolýut tizligi geometrki taýdan otnositel </a:t>
            </a:r>
            <a:r>
              <a:rPr lang="ru-RU" sz="2700" dirty="0">
                <a:solidFill>
                  <a:srgbClr val="FF0000"/>
                </a:solidFill>
                <a:latin typeface="Times New Roman" panose="02020603050405020304" pitchFamily="18" charset="0"/>
                <a:cs typeface="Times New Roman" panose="02020603050405020304" pitchFamily="18" charset="0"/>
              </a:rPr>
              <a:t>W</a:t>
            </a:r>
            <a:r>
              <a:rPr lang="ru-RU" sz="2700" baseline="-25000" dirty="0">
                <a:solidFill>
                  <a:srgbClr val="FF0000"/>
                </a:solidFill>
                <a:latin typeface="Times New Roman" panose="02020603050405020304" pitchFamily="18" charset="0"/>
                <a:cs typeface="Times New Roman" panose="02020603050405020304" pitchFamily="18" charset="0"/>
              </a:rPr>
              <a:t>2</a:t>
            </a:r>
            <a:r>
              <a:rPr lang="ru-RU" sz="2700" dirty="0">
                <a:latin typeface="Times New Roman" panose="02020603050405020304" pitchFamily="18" charset="0"/>
                <a:cs typeface="Times New Roman" panose="02020603050405020304" pitchFamily="18" charset="0"/>
              </a:rPr>
              <a:t> we tigiriň aýlaw tizliginden jemlenýär. Aýlaw tizligi </a:t>
            </a:r>
            <a:r>
              <a:rPr lang="ru-RU" sz="2700" dirty="0">
                <a:solidFill>
                  <a:srgbClr val="FF0000"/>
                </a:solidFill>
                <a:latin typeface="Times New Roman" panose="02020603050405020304" pitchFamily="18" charset="0"/>
                <a:cs typeface="Times New Roman" panose="02020603050405020304" pitchFamily="18" charset="0"/>
              </a:rPr>
              <a:t>U</a:t>
            </a:r>
            <a:r>
              <a:rPr lang="ru-RU" sz="2700" baseline="-25000" dirty="0">
                <a:solidFill>
                  <a:srgbClr val="FF0000"/>
                </a:solidFill>
                <a:latin typeface="Times New Roman" panose="02020603050405020304" pitchFamily="18" charset="0"/>
                <a:cs typeface="Times New Roman" panose="02020603050405020304" pitchFamily="18" charset="0"/>
              </a:rPr>
              <a:t>2</a:t>
            </a:r>
            <a:r>
              <a:rPr lang="ru-RU" sz="2700" dirty="0">
                <a:latin typeface="Times New Roman" panose="02020603050405020304" pitchFamily="18" charset="0"/>
                <a:cs typeface="Times New Roman" panose="02020603050405020304" pitchFamily="18" charset="0"/>
              </a:rPr>
              <a:t> tigiriň aýlawyna galtaşdyrylyp gönükdirilendir</a:t>
            </a:r>
            <a:r>
              <a:rPr lang="ru-RU" sz="2700" dirty="0" smtClean="0">
                <a:latin typeface="Times New Roman" panose="02020603050405020304" pitchFamily="18" charset="0"/>
                <a:cs typeface="Times New Roman" panose="02020603050405020304" pitchFamily="18" charset="0"/>
              </a:rPr>
              <a:t>.</a:t>
            </a:r>
          </a:p>
          <a:p>
            <a:pPr algn="just"/>
            <a:r>
              <a:rPr lang="ru-RU" sz="2700" dirty="0" smtClean="0">
                <a:latin typeface="Times New Roman" panose="02020603050405020304" pitchFamily="18" charset="0"/>
                <a:cs typeface="Times New Roman" panose="02020603050405020304" pitchFamily="18" charset="0"/>
              </a:rPr>
              <a:t> 	</a:t>
            </a:r>
            <a:r>
              <a:rPr lang="ru-RU" sz="2700" dirty="0" smtClean="0">
                <a:solidFill>
                  <a:srgbClr val="FF0000"/>
                </a:solidFill>
                <a:latin typeface="Times New Roman" panose="02020603050405020304" pitchFamily="18" charset="0"/>
                <a:cs typeface="Times New Roman" panose="02020603050405020304" pitchFamily="18" charset="0"/>
              </a:rPr>
              <a:t>W</a:t>
            </a:r>
            <a:r>
              <a:rPr lang="ru-RU" sz="2700" baseline="-25000" dirty="0" smtClean="0">
                <a:solidFill>
                  <a:srgbClr val="FF0000"/>
                </a:solidFill>
                <a:latin typeface="Times New Roman" panose="02020603050405020304" pitchFamily="18" charset="0"/>
                <a:cs typeface="Times New Roman" panose="02020603050405020304" pitchFamily="18" charset="0"/>
              </a:rPr>
              <a:t>2</a:t>
            </a:r>
            <a:r>
              <a:rPr lang="ru-RU" sz="2700" dirty="0" smtClean="0">
                <a:latin typeface="Times New Roman" panose="02020603050405020304" pitchFamily="18" charset="0"/>
                <a:cs typeface="Times New Roman" panose="02020603050405020304" pitchFamily="18" charset="0"/>
              </a:rPr>
              <a:t> </a:t>
            </a:r>
            <a:r>
              <a:rPr lang="ru-RU" sz="2700" dirty="0">
                <a:latin typeface="Times New Roman" panose="02020603050405020304" pitchFamily="18" charset="0"/>
                <a:cs typeface="Times New Roman" panose="02020603050405020304" pitchFamily="18" charset="0"/>
              </a:rPr>
              <a:t>otnositel tizligi bolsa, howanyň inertliginiň esasynda döreýän, tigirde howanyň deň paýlanmazlygynyň netijesinde, ol radial ugurdan </a:t>
            </a:r>
            <a:r>
              <a:rPr lang="ru-RU" sz="2700" dirty="0">
                <a:solidFill>
                  <a:srgbClr val="FF0000"/>
                </a:solidFill>
                <a:latin typeface="Times New Roman" panose="02020603050405020304" pitchFamily="18" charset="0"/>
                <a:cs typeface="Times New Roman" panose="02020603050405020304" pitchFamily="18" charset="0"/>
              </a:rPr>
              <a:t>γ</a:t>
            </a:r>
            <a:r>
              <a:rPr lang="ru-RU" sz="2700" dirty="0">
                <a:latin typeface="Times New Roman" panose="02020603050405020304" pitchFamily="18" charset="0"/>
                <a:cs typeface="Times New Roman" panose="02020603050405020304" pitchFamily="18" charset="0"/>
              </a:rPr>
              <a:t> burça aýlawyň garşysyna gyşarýandyr. Onda tigiriň çykyşyndaky absolýut tizligiň düzüjileri, iki özara perpendikulýar ugra görä deň bolarlar, ýagny – radial we aýlawa galtaşma görä bu tizlikler deň bolarlar</a:t>
            </a:r>
          </a:p>
          <a:p>
            <a:pPr algn="ctr"/>
            <a:r>
              <a:rPr lang="ru-RU" sz="2700" dirty="0">
                <a:solidFill>
                  <a:srgbClr val="FF0000"/>
                </a:solidFill>
                <a:latin typeface="Times New Roman" panose="02020603050405020304" pitchFamily="18" charset="0"/>
                <a:cs typeface="Times New Roman" panose="02020603050405020304" pitchFamily="18" charset="0"/>
              </a:rPr>
              <a:t>c</a:t>
            </a:r>
            <a:r>
              <a:rPr lang="ru-RU" sz="2700" baseline="-25000" dirty="0">
                <a:solidFill>
                  <a:srgbClr val="FF0000"/>
                </a:solidFill>
                <a:latin typeface="Times New Roman" panose="02020603050405020304" pitchFamily="18" charset="0"/>
                <a:cs typeface="Times New Roman" panose="02020603050405020304" pitchFamily="18" charset="0"/>
              </a:rPr>
              <a:t>2r </a:t>
            </a:r>
            <a:r>
              <a:rPr lang="ru-RU" sz="2700" dirty="0">
                <a:solidFill>
                  <a:srgbClr val="FF0000"/>
                </a:solidFill>
                <a:latin typeface="Times New Roman" panose="02020603050405020304" pitchFamily="18" charset="0"/>
                <a:cs typeface="Times New Roman" panose="02020603050405020304" pitchFamily="18" charset="0"/>
              </a:rPr>
              <a:t>= w</a:t>
            </a:r>
            <a:r>
              <a:rPr lang="ru-RU" sz="2700" baseline="-25000" dirty="0">
                <a:solidFill>
                  <a:srgbClr val="FF0000"/>
                </a:solidFill>
                <a:latin typeface="Times New Roman" panose="02020603050405020304" pitchFamily="18" charset="0"/>
                <a:cs typeface="Times New Roman" panose="02020603050405020304" pitchFamily="18" charset="0"/>
              </a:rPr>
              <a:t>2r </a:t>
            </a:r>
            <a:r>
              <a:rPr lang="ru-RU" sz="2700" dirty="0">
                <a:solidFill>
                  <a:srgbClr val="FF0000"/>
                </a:solidFill>
                <a:latin typeface="Times New Roman" panose="02020603050405020304" pitchFamily="18" charset="0"/>
                <a:cs typeface="Times New Roman" panose="02020603050405020304" pitchFamily="18" charset="0"/>
              </a:rPr>
              <a:t>,   c</a:t>
            </a:r>
            <a:r>
              <a:rPr lang="ru-RU" sz="2700" baseline="-25000" dirty="0">
                <a:solidFill>
                  <a:srgbClr val="FF0000"/>
                </a:solidFill>
                <a:latin typeface="Times New Roman" panose="02020603050405020304" pitchFamily="18" charset="0"/>
                <a:cs typeface="Times New Roman" panose="02020603050405020304" pitchFamily="18" charset="0"/>
              </a:rPr>
              <a:t>2u </a:t>
            </a:r>
            <a:r>
              <a:rPr lang="ru-RU" sz="2700" dirty="0">
                <a:solidFill>
                  <a:srgbClr val="FF0000"/>
                </a:solidFill>
                <a:latin typeface="Times New Roman" panose="02020603050405020304" pitchFamily="18" charset="0"/>
                <a:cs typeface="Times New Roman" panose="02020603050405020304" pitchFamily="18" charset="0"/>
              </a:rPr>
              <a:t>= u</a:t>
            </a:r>
            <a:r>
              <a:rPr lang="ru-RU" sz="2700" baseline="-25000" dirty="0">
                <a:solidFill>
                  <a:srgbClr val="FF0000"/>
                </a:solidFill>
                <a:latin typeface="Times New Roman" panose="02020603050405020304" pitchFamily="18" charset="0"/>
                <a:cs typeface="Times New Roman" panose="02020603050405020304" pitchFamily="18" charset="0"/>
              </a:rPr>
              <a:t>2</a:t>
            </a:r>
            <a:r>
              <a:rPr lang="ru-RU" sz="2700" dirty="0">
                <a:solidFill>
                  <a:srgbClr val="FF0000"/>
                </a:solidFill>
                <a:latin typeface="Times New Roman" panose="02020603050405020304" pitchFamily="18" charset="0"/>
                <a:cs typeface="Times New Roman" panose="02020603050405020304" pitchFamily="18" charset="0"/>
              </a:rPr>
              <a:t> – </a:t>
            </a:r>
            <a:r>
              <a:rPr lang="ru-RU" sz="2700" dirty="0" smtClean="0">
                <a:solidFill>
                  <a:srgbClr val="FF0000"/>
                </a:solidFill>
                <a:latin typeface="Times New Roman" panose="02020603050405020304" pitchFamily="18" charset="0"/>
                <a:cs typeface="Times New Roman" panose="02020603050405020304" pitchFamily="18" charset="0"/>
              </a:rPr>
              <a:t>w</a:t>
            </a:r>
            <a:r>
              <a:rPr lang="ru-RU" sz="2700" baseline="-25000" dirty="0" smtClean="0">
                <a:solidFill>
                  <a:srgbClr val="FF0000"/>
                </a:solidFill>
                <a:latin typeface="Times New Roman" panose="02020603050405020304" pitchFamily="18" charset="0"/>
                <a:cs typeface="Times New Roman" panose="02020603050405020304" pitchFamily="18" charset="0"/>
              </a:rPr>
              <a:t>2u</a:t>
            </a:r>
            <a:endParaRPr lang="ru-RU" sz="2700" dirty="0">
              <a:solidFill>
                <a:srgbClr val="FF0000"/>
              </a:solidFill>
              <a:latin typeface="Times New Roman" panose="02020603050405020304" pitchFamily="18" charset="0"/>
              <a:cs typeface="Times New Roman" panose="02020603050405020304" pitchFamily="18" charset="0"/>
            </a:endParaRPr>
          </a:p>
          <a:p>
            <a:pPr algn="just"/>
            <a:r>
              <a:rPr lang="ru-RU" sz="2700" dirty="0">
                <a:solidFill>
                  <a:srgbClr val="FF0000"/>
                </a:solidFill>
                <a:latin typeface="Times New Roman" panose="02020603050405020304" pitchFamily="18" charset="0"/>
                <a:cs typeface="Times New Roman" panose="02020603050405020304" pitchFamily="18" charset="0"/>
              </a:rPr>
              <a:t>c</a:t>
            </a:r>
            <a:r>
              <a:rPr lang="ru-RU" sz="2700" baseline="-25000" dirty="0">
                <a:solidFill>
                  <a:srgbClr val="FF0000"/>
                </a:solidFill>
                <a:latin typeface="Times New Roman" panose="02020603050405020304" pitchFamily="18" charset="0"/>
                <a:cs typeface="Times New Roman" panose="02020603050405020304" pitchFamily="18" charset="0"/>
              </a:rPr>
              <a:t>2u</a:t>
            </a:r>
            <a:r>
              <a:rPr lang="ru-RU" sz="2700" dirty="0">
                <a:solidFill>
                  <a:srgbClr val="FF0000"/>
                </a:solidFill>
                <a:latin typeface="Times New Roman" panose="02020603050405020304" pitchFamily="18" charset="0"/>
                <a:cs typeface="Times New Roman" panose="02020603050405020304" pitchFamily="18" charset="0"/>
              </a:rPr>
              <a:t> / u</a:t>
            </a:r>
            <a:r>
              <a:rPr lang="ru-RU" sz="2700" baseline="-25000" dirty="0">
                <a:solidFill>
                  <a:srgbClr val="FF0000"/>
                </a:solidFill>
                <a:latin typeface="Times New Roman" panose="02020603050405020304" pitchFamily="18" charset="0"/>
                <a:cs typeface="Times New Roman" panose="02020603050405020304" pitchFamily="18" charset="0"/>
              </a:rPr>
              <a:t>2 </a:t>
            </a:r>
            <a:r>
              <a:rPr lang="ru-RU" sz="2700" dirty="0">
                <a:solidFill>
                  <a:srgbClr val="FF0000"/>
                </a:solidFill>
                <a:latin typeface="Times New Roman" panose="02020603050405020304" pitchFamily="18" charset="0"/>
                <a:cs typeface="Times New Roman" panose="02020603050405020304" pitchFamily="18" charset="0"/>
              </a:rPr>
              <a:t>= μ </a:t>
            </a:r>
            <a:r>
              <a:rPr lang="ru-RU" sz="2700" dirty="0">
                <a:latin typeface="Times New Roman" panose="02020603050405020304" pitchFamily="18" charset="0"/>
                <a:cs typeface="Times New Roman" panose="02020603050405020304" pitchFamily="18" charset="0"/>
              </a:rPr>
              <a:t>bolan gatnaşygy, adatda kuwwatyň koeffisiýenti diýip atlandyrylýar</a:t>
            </a:r>
            <a:r>
              <a:rPr lang="ru-RU" sz="2700" dirty="0" smtClean="0">
                <a:latin typeface="Times New Roman" panose="02020603050405020304" pitchFamily="18" charset="0"/>
                <a:cs typeface="Times New Roman" panose="02020603050405020304" pitchFamily="18" charset="0"/>
              </a:rPr>
              <a:t>.</a:t>
            </a:r>
            <a:endParaRPr lang="ru-RU" sz="27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3950" y="836712"/>
            <a:ext cx="8784976" cy="5693866"/>
          </a:xfrm>
          <a:prstGeom prst="rect">
            <a:avLst/>
          </a:prstGeom>
        </p:spPr>
        <p:txBody>
          <a:bodyPr wrap="square">
            <a:spAutoFit/>
          </a:bodyPr>
          <a:lstStyle/>
          <a:p>
            <a:pPr algn="just"/>
            <a:r>
              <a:rPr lang="ru-RU" dirty="0" smtClean="0"/>
              <a:t>	</a:t>
            </a:r>
            <a:r>
              <a:rPr lang="ru-RU" sz="2800" dirty="0" smtClean="0">
                <a:latin typeface="Times New Roman" panose="02020603050405020304" pitchFamily="18" charset="0"/>
                <a:cs typeface="Times New Roman" panose="02020603050405020304" pitchFamily="18" charset="0"/>
              </a:rPr>
              <a:t>Tigirde </a:t>
            </a:r>
            <a:r>
              <a:rPr lang="ru-RU" sz="2800" dirty="0">
                <a:latin typeface="Times New Roman" panose="02020603050405020304" pitchFamily="18" charset="0"/>
                <a:cs typeface="Times New Roman" panose="02020603050405020304" pitchFamily="18" charset="0"/>
              </a:rPr>
              <a:t>akymyň deň paýlanmazlygy, näçe tigiriň burç tizligi (</a:t>
            </a:r>
            <a:r>
              <a:rPr lang="ru-RU" sz="2800" dirty="0">
                <a:solidFill>
                  <a:srgbClr val="FF0000"/>
                </a:solidFill>
                <a:latin typeface="Times New Roman" panose="02020603050405020304" pitchFamily="18" charset="0"/>
                <a:cs typeface="Times New Roman" panose="02020603050405020304" pitchFamily="18" charset="0"/>
              </a:rPr>
              <a:t>w</a:t>
            </a:r>
            <a:r>
              <a:rPr lang="ru-RU" sz="2800" dirty="0">
                <a:latin typeface="Times New Roman" panose="02020603050405020304" pitchFamily="18" charset="0"/>
                <a:cs typeface="Times New Roman" panose="02020603050405020304" pitchFamily="18" charset="0"/>
              </a:rPr>
              <a:t>) uly bolsa, şonça-da ulydygyny, howanyň harçlanmasy naçe köp bolsa, kanalda howanyň tizliginiň orta ululygy şonça-da uludygyny belläp geçeliň. Şonuň üçin howanyň az harçlanmasynda we uly aýlaw sanynda, howanyň pilçelere (öň gyrasyndan) barýan tarapyndan </a:t>
            </a:r>
            <a:endParaRPr lang="ru-RU" sz="2800" dirty="0" smtClean="0">
              <a:latin typeface="Times New Roman" panose="02020603050405020304" pitchFamily="18" charset="0"/>
              <a:cs typeface="Times New Roman" panose="02020603050405020304" pitchFamily="18" charset="0"/>
            </a:endParaRPr>
          </a:p>
          <a:p>
            <a:pPr algn="just"/>
            <a:r>
              <a:rPr lang="ru-RU" sz="2800" dirty="0" smtClean="0">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у набегающей стороны лопатки) tigiriň merkezine akmagy mümkindir. Howanyň şeýle akyp geçmegi kanalda tüweleý zolagynyň emele gelmegine getirýär we gidrawliki ýitgileriň birden ösmegine getirýär. Kä wagtlar hereketlendirilýän merkezden daşlaşýan kompressorlaryň kanalynda, kompressor harçlanma ýok wagtdaky iş režiminde işlände hem tüweleý zolagy emele gelýändir. </a:t>
            </a:r>
          </a:p>
        </p:txBody>
      </p:sp>
      <p:grpSp>
        <p:nvGrpSpPr>
          <p:cNvPr id="5" name="Группа 4"/>
          <p:cNvGrpSpPr/>
          <p:nvPr/>
        </p:nvGrpSpPr>
        <p:grpSpPr>
          <a:xfrm>
            <a:off x="203950" y="-6558"/>
            <a:ext cx="8784976" cy="646332"/>
            <a:chOff x="166528" y="174435"/>
            <a:chExt cx="8784976" cy="1017417"/>
          </a:xfrm>
        </p:grpSpPr>
        <p:grpSp>
          <p:nvGrpSpPr>
            <p:cNvPr id="6" name="Группа 5"/>
            <p:cNvGrpSpPr/>
            <p:nvPr/>
          </p:nvGrpSpPr>
          <p:grpSpPr>
            <a:xfrm>
              <a:off x="166528" y="174435"/>
              <a:ext cx="8784976" cy="1017416"/>
              <a:chOff x="218376" y="37014"/>
              <a:chExt cx="8925624" cy="1523423"/>
            </a:xfrm>
          </p:grpSpPr>
          <p:grpSp>
            <p:nvGrpSpPr>
              <p:cNvPr id="8" name="Группа 7"/>
              <p:cNvGrpSpPr/>
              <p:nvPr/>
            </p:nvGrpSpPr>
            <p:grpSpPr>
              <a:xfrm>
                <a:off x="218376" y="226936"/>
                <a:ext cx="8925624" cy="1120008"/>
                <a:chOff x="-84667" y="1523661"/>
                <a:chExt cx="9108504" cy="1152128"/>
              </a:xfrm>
              <a:solidFill>
                <a:srgbClr val="FFFF00"/>
              </a:solidFill>
            </p:grpSpPr>
            <p:sp>
              <p:nvSpPr>
                <p:cNvPr id="10" name="Прямоугольник 9"/>
                <p:cNvSpPr/>
                <p:nvPr/>
              </p:nvSpPr>
              <p:spPr>
                <a:xfrm>
                  <a:off x="-84667" y="1523661"/>
                  <a:ext cx="9108504" cy="11521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1" name="Рисунок 10"/>
                <p:cNvPicPr/>
                <p:nvPr/>
              </p:nvPicPr>
              <p:blipFill>
                <a:blip r:embed="rId2">
                  <a:extLst>
                    <a:ext uri="{BEBA8EAE-BF5A-486C-A8C5-ECC9F3942E4B}">
                      <a14:imgProps xmlns:a14="http://schemas.microsoft.com/office/drawing/2010/main">
                        <a14:imgLayer r:embed="rId3">
                          <a14:imgEffect>
                            <a14:backgroundRemoval t="9091" b="86364" l="192" r="100000">
                              <a14:foregroundMark x1="4023" y1="25000" x2="4023" y2="25000"/>
                              <a14:foregroundMark x1="25862" y1="75000" x2="25862" y2="75000"/>
                            </a14:backgroundRemoval>
                          </a14:imgEffect>
                        </a14:imgLayer>
                      </a14:imgProps>
                    </a:ext>
                    <a:ext uri="{28A0092B-C50C-407E-A947-70E740481C1C}">
                      <a14:useLocalDpi xmlns:a14="http://schemas.microsoft.com/office/drawing/2010/main" val="0"/>
                    </a:ext>
                  </a:extLst>
                </a:blip>
                <a:srcRect/>
                <a:stretch>
                  <a:fillRect/>
                </a:stretch>
              </p:blipFill>
              <p:spPr bwMode="auto">
                <a:xfrm>
                  <a:off x="1624328" y="1657561"/>
                  <a:ext cx="4969510" cy="961026"/>
                </a:xfrm>
                <a:prstGeom prst="rect">
                  <a:avLst/>
                </a:prstGeom>
                <a:grpFill/>
                <a:ln>
                  <a:noFill/>
                </a:ln>
              </p:spPr>
            </p:pic>
            <p:pic>
              <p:nvPicPr>
                <p:cNvPr id="12" name="Picture 8" descr="C:\Users\1\Desktop\sewron.jpg"/>
                <p:cNvPicPr/>
                <p:nvPr/>
              </p:nvPicPr>
              <p:blipFill>
                <a:blip r:embed="rId4" cstate="print">
                  <a:extLst>
                    <a:ext uri="{BEBA8EAE-BF5A-486C-A8C5-ECC9F3942E4B}">
                      <a14:imgProps xmlns:a14="http://schemas.microsoft.com/office/drawing/2010/main">
                        <a14:imgLayer r:embed="rId5">
                          <a14:imgEffect>
                            <a14:backgroundRemoval t="515" b="99613" l="0" r="100000"/>
                          </a14:imgEffect>
                        </a14:imgLayer>
                      </a14:imgProps>
                    </a:ext>
                    <a:ext uri="{28A0092B-C50C-407E-A947-70E740481C1C}">
                      <a14:useLocalDpi xmlns:a14="http://schemas.microsoft.com/office/drawing/2010/main" val="0"/>
                    </a:ext>
                  </a:extLst>
                </a:blip>
                <a:srcRect/>
                <a:stretch>
                  <a:fillRect/>
                </a:stretch>
              </p:blipFill>
              <p:spPr bwMode="auto">
                <a:xfrm>
                  <a:off x="8205949" y="1628449"/>
                  <a:ext cx="606237" cy="990139"/>
                </a:xfrm>
                <a:prstGeom prst="rect">
                  <a:avLst/>
                </a:prstGeom>
                <a:grpFill/>
                <a:ln>
                  <a:noFill/>
                </a:ln>
                <a:effectLst>
                  <a:softEdge rad="112500"/>
                </a:effectLst>
                <a:extLst/>
              </p:spPr>
            </p:pic>
            <p:pic>
              <p:nvPicPr>
                <p:cNvPr id="13" name="Рисунок 12"/>
                <p:cNvPicPr/>
                <p:nvPr/>
              </p:nvPicPr>
              <p:blipFill rotWithShape="1">
                <a:blip r:embed="rId6">
                  <a:extLst>
                    <a:ext uri="{BEBA8EAE-BF5A-486C-A8C5-ECC9F3942E4B}">
                      <a14:imgProps xmlns:a14="http://schemas.microsoft.com/office/drawing/2010/main">
                        <a14:imgLayer r:embed="rId7">
                          <a14:imgEffect>
                            <a14:backgroundRemoval t="21852" b="78981" l="35625" r="61875"/>
                          </a14:imgEffect>
                        </a14:imgLayer>
                      </a14:imgProps>
                    </a:ext>
                  </a:extLst>
                </a:blip>
                <a:srcRect l="33536" t="18311" r="35431" b="19399"/>
                <a:stretch/>
              </p:blipFill>
              <p:spPr bwMode="auto">
                <a:xfrm>
                  <a:off x="144094" y="1580860"/>
                  <a:ext cx="595868" cy="1037727"/>
                </a:xfrm>
                <a:prstGeom prst="rect">
                  <a:avLst/>
                </a:prstGeom>
                <a:grpFill/>
                <a:ln>
                  <a:noFill/>
                </a:ln>
                <a:extLst>
                  <a:ext uri="{53640926-AAD7-44D8-BBD7-CCE9431645EC}">
                    <a14:shadowObscured xmlns:a14="http://schemas.microsoft.com/office/drawing/2010/main"/>
                  </a:ext>
                </a:extLst>
              </p:spPr>
            </p:pic>
          </p:grpSp>
          <p:sp>
            <p:nvSpPr>
              <p:cNvPr id="9" name="Прямоугольник 8"/>
              <p:cNvSpPr/>
              <p:nvPr/>
            </p:nvSpPr>
            <p:spPr>
              <a:xfrm>
                <a:off x="3455675" y="37014"/>
                <a:ext cx="1672456" cy="1523423"/>
              </a:xfrm>
              <a:prstGeom prst="rect">
                <a:avLst/>
              </a:prstGeom>
            </p:spPr>
            <p:txBody>
              <a:bodyPr wrap="square">
                <a:spAutoFit/>
              </a:bodyPr>
              <a:lstStyle/>
              <a:p>
                <a:r>
                  <a:rPr lang="ru-RU" sz="3600" b="1" dirty="0" smtClean="0">
                    <a:ln w="1905"/>
                    <a:solidFill>
                      <a:srgbClr val="FF0000"/>
                    </a:solidFill>
                    <a:effectLst>
                      <a:innerShdw blurRad="69850" dist="43180" dir="5400000">
                        <a:srgbClr val="000000">
                          <a:alpha val="65000"/>
                        </a:srgbClr>
                      </a:innerShdw>
                    </a:effectLst>
                  </a:rPr>
                  <a:t> </a:t>
                </a:r>
                <a:r>
                  <a:rPr lang="ru-RU"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А Д</a:t>
                </a:r>
                <a:r>
                  <a:rPr lang="en-US"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tk-TM"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a:t>
                </a:r>
                <a:endParaRPr lang="ru-RU" sz="36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cxnSp>
          <p:nvCxnSpPr>
            <p:cNvPr id="7" name="Прямая соединительная линия 6"/>
            <p:cNvCxnSpPr/>
            <p:nvPr/>
          </p:nvCxnSpPr>
          <p:spPr>
            <a:xfrm>
              <a:off x="166528" y="1191852"/>
              <a:ext cx="8784976"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76887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203950" y="-6558"/>
            <a:ext cx="8784976" cy="646332"/>
            <a:chOff x="166528" y="174435"/>
            <a:chExt cx="8784976" cy="1017417"/>
          </a:xfrm>
        </p:grpSpPr>
        <p:grpSp>
          <p:nvGrpSpPr>
            <p:cNvPr id="5" name="Группа 4"/>
            <p:cNvGrpSpPr/>
            <p:nvPr/>
          </p:nvGrpSpPr>
          <p:grpSpPr>
            <a:xfrm>
              <a:off x="166528" y="174435"/>
              <a:ext cx="8784976" cy="1017416"/>
              <a:chOff x="218376" y="37014"/>
              <a:chExt cx="8925624" cy="1523423"/>
            </a:xfrm>
          </p:grpSpPr>
          <p:grpSp>
            <p:nvGrpSpPr>
              <p:cNvPr id="7" name="Группа 6"/>
              <p:cNvGrpSpPr/>
              <p:nvPr/>
            </p:nvGrpSpPr>
            <p:grpSpPr>
              <a:xfrm>
                <a:off x="218376" y="226936"/>
                <a:ext cx="8925624" cy="1120008"/>
                <a:chOff x="-84667" y="1523661"/>
                <a:chExt cx="9108504" cy="1152128"/>
              </a:xfrm>
              <a:solidFill>
                <a:srgbClr val="FFFF00"/>
              </a:solidFill>
            </p:grpSpPr>
            <p:sp>
              <p:nvSpPr>
                <p:cNvPr id="9" name="Прямоугольник 8"/>
                <p:cNvSpPr/>
                <p:nvPr/>
              </p:nvSpPr>
              <p:spPr>
                <a:xfrm>
                  <a:off x="-84667" y="1523661"/>
                  <a:ext cx="9108504" cy="11521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 name="Рисунок 9"/>
                <p:cNvPicPr/>
                <p:nvPr/>
              </p:nvPicPr>
              <p:blipFill>
                <a:blip r:embed="rId2">
                  <a:extLst>
                    <a:ext uri="{BEBA8EAE-BF5A-486C-A8C5-ECC9F3942E4B}">
                      <a14:imgProps xmlns:a14="http://schemas.microsoft.com/office/drawing/2010/main">
                        <a14:imgLayer r:embed="rId3">
                          <a14:imgEffect>
                            <a14:backgroundRemoval t="9091" b="86364" l="192" r="100000">
                              <a14:foregroundMark x1="4023" y1="25000" x2="4023" y2="25000"/>
                              <a14:foregroundMark x1="25862" y1="75000" x2="25862" y2="75000"/>
                            </a14:backgroundRemoval>
                          </a14:imgEffect>
                        </a14:imgLayer>
                      </a14:imgProps>
                    </a:ext>
                    <a:ext uri="{28A0092B-C50C-407E-A947-70E740481C1C}">
                      <a14:useLocalDpi xmlns:a14="http://schemas.microsoft.com/office/drawing/2010/main" val="0"/>
                    </a:ext>
                  </a:extLst>
                </a:blip>
                <a:srcRect/>
                <a:stretch>
                  <a:fillRect/>
                </a:stretch>
              </p:blipFill>
              <p:spPr bwMode="auto">
                <a:xfrm>
                  <a:off x="1624328" y="1657561"/>
                  <a:ext cx="4969510" cy="961026"/>
                </a:xfrm>
                <a:prstGeom prst="rect">
                  <a:avLst/>
                </a:prstGeom>
                <a:grpFill/>
                <a:ln>
                  <a:noFill/>
                </a:ln>
              </p:spPr>
            </p:pic>
            <p:pic>
              <p:nvPicPr>
                <p:cNvPr id="11" name="Picture 8" descr="C:\Users\1\Desktop\sewron.jpg"/>
                <p:cNvPicPr/>
                <p:nvPr/>
              </p:nvPicPr>
              <p:blipFill>
                <a:blip r:embed="rId4" cstate="print">
                  <a:extLst>
                    <a:ext uri="{BEBA8EAE-BF5A-486C-A8C5-ECC9F3942E4B}">
                      <a14:imgProps xmlns:a14="http://schemas.microsoft.com/office/drawing/2010/main">
                        <a14:imgLayer r:embed="rId5">
                          <a14:imgEffect>
                            <a14:backgroundRemoval t="515" b="99613" l="0" r="100000"/>
                          </a14:imgEffect>
                        </a14:imgLayer>
                      </a14:imgProps>
                    </a:ext>
                    <a:ext uri="{28A0092B-C50C-407E-A947-70E740481C1C}">
                      <a14:useLocalDpi xmlns:a14="http://schemas.microsoft.com/office/drawing/2010/main" val="0"/>
                    </a:ext>
                  </a:extLst>
                </a:blip>
                <a:srcRect/>
                <a:stretch>
                  <a:fillRect/>
                </a:stretch>
              </p:blipFill>
              <p:spPr bwMode="auto">
                <a:xfrm>
                  <a:off x="8205949" y="1628449"/>
                  <a:ext cx="606237" cy="990139"/>
                </a:xfrm>
                <a:prstGeom prst="rect">
                  <a:avLst/>
                </a:prstGeom>
                <a:grpFill/>
                <a:ln>
                  <a:noFill/>
                </a:ln>
                <a:effectLst>
                  <a:softEdge rad="112500"/>
                </a:effectLst>
                <a:extLst/>
              </p:spPr>
            </p:pic>
            <p:pic>
              <p:nvPicPr>
                <p:cNvPr id="12" name="Рисунок 11"/>
                <p:cNvPicPr/>
                <p:nvPr/>
              </p:nvPicPr>
              <p:blipFill rotWithShape="1">
                <a:blip r:embed="rId6">
                  <a:extLst>
                    <a:ext uri="{BEBA8EAE-BF5A-486C-A8C5-ECC9F3942E4B}">
                      <a14:imgProps xmlns:a14="http://schemas.microsoft.com/office/drawing/2010/main">
                        <a14:imgLayer r:embed="rId7">
                          <a14:imgEffect>
                            <a14:backgroundRemoval t="21852" b="78981" l="35625" r="61875"/>
                          </a14:imgEffect>
                        </a14:imgLayer>
                      </a14:imgProps>
                    </a:ext>
                  </a:extLst>
                </a:blip>
                <a:srcRect l="33536" t="18311" r="35431" b="19399"/>
                <a:stretch/>
              </p:blipFill>
              <p:spPr bwMode="auto">
                <a:xfrm>
                  <a:off x="144094" y="1580860"/>
                  <a:ext cx="595868" cy="1037727"/>
                </a:xfrm>
                <a:prstGeom prst="rect">
                  <a:avLst/>
                </a:prstGeom>
                <a:grpFill/>
                <a:ln>
                  <a:noFill/>
                </a:ln>
                <a:extLst>
                  <a:ext uri="{53640926-AAD7-44D8-BBD7-CCE9431645EC}">
                    <a14:shadowObscured xmlns:a14="http://schemas.microsoft.com/office/drawing/2010/main"/>
                  </a:ext>
                </a:extLst>
              </p:spPr>
            </p:pic>
          </p:grpSp>
          <p:sp>
            <p:nvSpPr>
              <p:cNvPr id="8" name="Прямоугольник 7"/>
              <p:cNvSpPr/>
              <p:nvPr/>
            </p:nvSpPr>
            <p:spPr>
              <a:xfrm>
                <a:off x="3455675" y="37014"/>
                <a:ext cx="1672456" cy="1523423"/>
              </a:xfrm>
              <a:prstGeom prst="rect">
                <a:avLst/>
              </a:prstGeom>
            </p:spPr>
            <p:txBody>
              <a:bodyPr wrap="square">
                <a:spAutoFit/>
              </a:bodyPr>
              <a:lstStyle/>
              <a:p>
                <a:r>
                  <a:rPr lang="ru-RU" sz="3600" b="1" dirty="0" smtClean="0">
                    <a:ln w="1905"/>
                    <a:solidFill>
                      <a:srgbClr val="FF0000"/>
                    </a:solidFill>
                    <a:effectLst>
                      <a:innerShdw blurRad="69850" dist="43180" dir="5400000">
                        <a:srgbClr val="000000">
                          <a:alpha val="65000"/>
                        </a:srgbClr>
                      </a:innerShdw>
                    </a:effectLst>
                  </a:rPr>
                  <a:t> </a:t>
                </a:r>
                <a:r>
                  <a:rPr lang="ru-RU"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А Д</a:t>
                </a:r>
                <a:r>
                  <a:rPr lang="en-US"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tk-TM"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a:t>
                </a:r>
                <a:endParaRPr lang="ru-RU" sz="36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cxnSp>
          <p:nvCxnSpPr>
            <p:cNvPr id="6" name="Прямая соединительная линия 5"/>
            <p:cNvCxnSpPr/>
            <p:nvPr/>
          </p:nvCxnSpPr>
          <p:spPr>
            <a:xfrm>
              <a:off x="166528" y="1191852"/>
              <a:ext cx="8784976"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13" name="Picture 2"/>
          <p:cNvPicPr>
            <a:picLocks noChangeAspect="1" noChangeArrowheads="1"/>
          </p:cNvPicPr>
          <p:nvPr/>
        </p:nvPicPr>
        <p:blipFill>
          <a:blip r:embed="rId8"/>
          <a:srcRect/>
          <a:stretch>
            <a:fillRect/>
          </a:stretch>
        </p:blipFill>
        <p:spPr bwMode="auto">
          <a:xfrm>
            <a:off x="1381728" y="980728"/>
            <a:ext cx="6429420" cy="4430877"/>
          </a:xfrm>
          <a:prstGeom prst="rect">
            <a:avLst/>
          </a:prstGeom>
          <a:ln w="28575">
            <a:solidFill>
              <a:schemeClr val="tx1"/>
            </a:solidFill>
          </a:ln>
          <a:effectLst>
            <a:outerShdw blurRad="292100" dist="139700" dir="2700000" algn="tl" rotWithShape="0">
              <a:srgbClr val="333333">
                <a:alpha val="65000"/>
              </a:srgbClr>
            </a:outerShdw>
          </a:effectLst>
        </p:spPr>
      </p:pic>
      <p:sp>
        <p:nvSpPr>
          <p:cNvPr id="14" name="Прямоугольник 13"/>
          <p:cNvSpPr/>
          <p:nvPr/>
        </p:nvSpPr>
        <p:spPr>
          <a:xfrm>
            <a:off x="1104656" y="5733256"/>
            <a:ext cx="6983564" cy="369332"/>
          </a:xfrm>
          <a:prstGeom prst="rect">
            <a:avLst/>
          </a:prstGeom>
        </p:spPr>
        <p:txBody>
          <a:bodyPr wrap="square">
            <a:spAutoFit/>
          </a:bodyPr>
          <a:lstStyle/>
          <a:p>
            <a:r>
              <a:rPr lang="ru-RU" b="1" dirty="0">
                <a:solidFill>
                  <a:srgbClr val="FF0000"/>
                </a:solidFill>
              </a:rPr>
              <a:t>22-nji surat.</a:t>
            </a:r>
            <a:r>
              <a:rPr lang="ru-RU" dirty="0">
                <a:solidFill>
                  <a:srgbClr val="FF0000"/>
                </a:solidFill>
              </a:rPr>
              <a:t> </a:t>
            </a:r>
            <a:r>
              <a:rPr lang="ru-RU" dirty="0"/>
              <a:t>Tigirden çykýan howanyň tizliginiň üçburçligy</a:t>
            </a:r>
          </a:p>
        </p:txBody>
      </p:sp>
    </p:spTree>
    <p:extLst>
      <p:ext uri="{BB962C8B-B14F-4D97-AF65-F5344CB8AC3E}">
        <p14:creationId xmlns:p14="http://schemas.microsoft.com/office/powerpoint/2010/main" val="2748650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203950" y="-6558"/>
            <a:ext cx="8784976" cy="646332"/>
            <a:chOff x="166528" y="174435"/>
            <a:chExt cx="8784976" cy="1017417"/>
          </a:xfrm>
        </p:grpSpPr>
        <p:grpSp>
          <p:nvGrpSpPr>
            <p:cNvPr id="5" name="Группа 4"/>
            <p:cNvGrpSpPr/>
            <p:nvPr/>
          </p:nvGrpSpPr>
          <p:grpSpPr>
            <a:xfrm>
              <a:off x="166528" y="174435"/>
              <a:ext cx="8784976" cy="1017416"/>
              <a:chOff x="218376" y="37014"/>
              <a:chExt cx="8925624" cy="1523423"/>
            </a:xfrm>
          </p:grpSpPr>
          <p:grpSp>
            <p:nvGrpSpPr>
              <p:cNvPr id="7" name="Группа 6"/>
              <p:cNvGrpSpPr/>
              <p:nvPr/>
            </p:nvGrpSpPr>
            <p:grpSpPr>
              <a:xfrm>
                <a:off x="218376" y="226936"/>
                <a:ext cx="8925624" cy="1120008"/>
                <a:chOff x="-84667" y="1523661"/>
                <a:chExt cx="9108504" cy="1152128"/>
              </a:xfrm>
              <a:solidFill>
                <a:srgbClr val="FFFF00"/>
              </a:solidFill>
            </p:grpSpPr>
            <p:sp>
              <p:nvSpPr>
                <p:cNvPr id="9" name="Прямоугольник 8"/>
                <p:cNvSpPr/>
                <p:nvPr/>
              </p:nvSpPr>
              <p:spPr>
                <a:xfrm>
                  <a:off x="-84667" y="1523661"/>
                  <a:ext cx="9108504" cy="11521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 name="Рисунок 9"/>
                <p:cNvPicPr/>
                <p:nvPr/>
              </p:nvPicPr>
              <p:blipFill>
                <a:blip r:embed="rId2">
                  <a:extLst>
                    <a:ext uri="{BEBA8EAE-BF5A-486C-A8C5-ECC9F3942E4B}">
                      <a14:imgProps xmlns:a14="http://schemas.microsoft.com/office/drawing/2010/main">
                        <a14:imgLayer r:embed="rId3">
                          <a14:imgEffect>
                            <a14:backgroundRemoval t="9091" b="86364" l="192" r="100000">
                              <a14:foregroundMark x1="4023" y1="25000" x2="4023" y2="25000"/>
                              <a14:foregroundMark x1="25862" y1="75000" x2="25862" y2="75000"/>
                            </a14:backgroundRemoval>
                          </a14:imgEffect>
                        </a14:imgLayer>
                      </a14:imgProps>
                    </a:ext>
                    <a:ext uri="{28A0092B-C50C-407E-A947-70E740481C1C}">
                      <a14:useLocalDpi xmlns:a14="http://schemas.microsoft.com/office/drawing/2010/main" val="0"/>
                    </a:ext>
                  </a:extLst>
                </a:blip>
                <a:srcRect/>
                <a:stretch>
                  <a:fillRect/>
                </a:stretch>
              </p:blipFill>
              <p:spPr bwMode="auto">
                <a:xfrm>
                  <a:off x="1624328" y="1657561"/>
                  <a:ext cx="4969510" cy="961026"/>
                </a:xfrm>
                <a:prstGeom prst="rect">
                  <a:avLst/>
                </a:prstGeom>
                <a:grpFill/>
                <a:ln>
                  <a:noFill/>
                </a:ln>
              </p:spPr>
            </p:pic>
            <p:pic>
              <p:nvPicPr>
                <p:cNvPr id="11" name="Picture 8" descr="C:\Users\1\Desktop\sewron.jpg"/>
                <p:cNvPicPr/>
                <p:nvPr/>
              </p:nvPicPr>
              <p:blipFill>
                <a:blip r:embed="rId4" cstate="print">
                  <a:extLst>
                    <a:ext uri="{BEBA8EAE-BF5A-486C-A8C5-ECC9F3942E4B}">
                      <a14:imgProps xmlns:a14="http://schemas.microsoft.com/office/drawing/2010/main">
                        <a14:imgLayer r:embed="rId5">
                          <a14:imgEffect>
                            <a14:backgroundRemoval t="515" b="99613" l="0" r="100000"/>
                          </a14:imgEffect>
                        </a14:imgLayer>
                      </a14:imgProps>
                    </a:ext>
                    <a:ext uri="{28A0092B-C50C-407E-A947-70E740481C1C}">
                      <a14:useLocalDpi xmlns:a14="http://schemas.microsoft.com/office/drawing/2010/main" val="0"/>
                    </a:ext>
                  </a:extLst>
                </a:blip>
                <a:srcRect/>
                <a:stretch>
                  <a:fillRect/>
                </a:stretch>
              </p:blipFill>
              <p:spPr bwMode="auto">
                <a:xfrm>
                  <a:off x="8205949" y="1628449"/>
                  <a:ext cx="606237" cy="990139"/>
                </a:xfrm>
                <a:prstGeom prst="rect">
                  <a:avLst/>
                </a:prstGeom>
                <a:grpFill/>
                <a:ln>
                  <a:noFill/>
                </a:ln>
                <a:effectLst>
                  <a:softEdge rad="112500"/>
                </a:effectLst>
                <a:extLst/>
              </p:spPr>
            </p:pic>
            <p:pic>
              <p:nvPicPr>
                <p:cNvPr id="12" name="Рисунок 11"/>
                <p:cNvPicPr/>
                <p:nvPr/>
              </p:nvPicPr>
              <p:blipFill rotWithShape="1">
                <a:blip r:embed="rId6">
                  <a:extLst>
                    <a:ext uri="{BEBA8EAE-BF5A-486C-A8C5-ECC9F3942E4B}">
                      <a14:imgProps xmlns:a14="http://schemas.microsoft.com/office/drawing/2010/main">
                        <a14:imgLayer r:embed="rId7">
                          <a14:imgEffect>
                            <a14:backgroundRemoval t="21852" b="78981" l="35625" r="61875"/>
                          </a14:imgEffect>
                        </a14:imgLayer>
                      </a14:imgProps>
                    </a:ext>
                  </a:extLst>
                </a:blip>
                <a:srcRect l="33536" t="18311" r="35431" b="19399"/>
                <a:stretch/>
              </p:blipFill>
              <p:spPr bwMode="auto">
                <a:xfrm>
                  <a:off x="144094" y="1580860"/>
                  <a:ext cx="595868" cy="1037727"/>
                </a:xfrm>
                <a:prstGeom prst="rect">
                  <a:avLst/>
                </a:prstGeom>
                <a:grpFill/>
                <a:ln>
                  <a:noFill/>
                </a:ln>
                <a:extLst>
                  <a:ext uri="{53640926-AAD7-44D8-BBD7-CCE9431645EC}">
                    <a14:shadowObscured xmlns:a14="http://schemas.microsoft.com/office/drawing/2010/main"/>
                  </a:ext>
                </a:extLst>
              </p:spPr>
            </p:pic>
          </p:grpSp>
          <p:sp>
            <p:nvSpPr>
              <p:cNvPr id="8" name="Прямоугольник 7"/>
              <p:cNvSpPr/>
              <p:nvPr/>
            </p:nvSpPr>
            <p:spPr>
              <a:xfrm>
                <a:off x="3455675" y="37014"/>
                <a:ext cx="1672456" cy="1523423"/>
              </a:xfrm>
              <a:prstGeom prst="rect">
                <a:avLst/>
              </a:prstGeom>
            </p:spPr>
            <p:txBody>
              <a:bodyPr wrap="square">
                <a:spAutoFit/>
              </a:bodyPr>
              <a:lstStyle/>
              <a:p>
                <a:r>
                  <a:rPr lang="ru-RU" sz="3600" b="1" dirty="0" smtClean="0">
                    <a:ln w="1905"/>
                    <a:solidFill>
                      <a:srgbClr val="FF0000"/>
                    </a:solidFill>
                    <a:effectLst>
                      <a:innerShdw blurRad="69850" dist="43180" dir="5400000">
                        <a:srgbClr val="000000">
                          <a:alpha val="65000"/>
                        </a:srgbClr>
                      </a:innerShdw>
                    </a:effectLst>
                  </a:rPr>
                  <a:t> </a:t>
                </a:r>
                <a:r>
                  <a:rPr lang="ru-RU"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А Д</a:t>
                </a:r>
                <a:r>
                  <a:rPr lang="en-US"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tk-TM"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a:t>
                </a:r>
                <a:endParaRPr lang="ru-RU" sz="36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cxnSp>
          <p:nvCxnSpPr>
            <p:cNvPr id="6" name="Прямая соединительная линия 5"/>
            <p:cNvCxnSpPr/>
            <p:nvPr/>
          </p:nvCxnSpPr>
          <p:spPr>
            <a:xfrm>
              <a:off x="166528" y="1191852"/>
              <a:ext cx="8784976"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13" name="Прямоугольник 12"/>
          <p:cNvSpPr/>
          <p:nvPr/>
        </p:nvSpPr>
        <p:spPr>
          <a:xfrm>
            <a:off x="203950" y="908720"/>
            <a:ext cx="8784976" cy="5119350"/>
          </a:xfrm>
          <a:prstGeom prst="rect">
            <a:avLst/>
          </a:prstGeom>
        </p:spPr>
        <p:txBody>
          <a:bodyPr wrap="square">
            <a:spAutoFit/>
          </a:bodyPr>
          <a:lstStyle/>
          <a:p>
            <a:pPr algn="just"/>
            <a:r>
              <a:rPr lang="ru-RU" dirty="0" smtClean="0"/>
              <a:t>	</a:t>
            </a:r>
            <a:r>
              <a:rPr lang="ru-RU" sz="2800" dirty="0" smtClean="0">
                <a:latin typeface="Times New Roman" panose="02020603050405020304" pitchFamily="18" charset="0"/>
                <a:cs typeface="Times New Roman" panose="02020603050405020304" pitchFamily="18" charset="0"/>
              </a:rPr>
              <a:t>Köpsanly </a:t>
            </a:r>
            <a:r>
              <a:rPr lang="ru-RU" sz="2800" dirty="0">
                <a:latin typeface="Times New Roman" panose="02020603050405020304" pitchFamily="18" charset="0"/>
                <a:cs typeface="Times New Roman" panose="02020603050405020304" pitchFamily="18" charset="0"/>
              </a:rPr>
              <a:t>pilçeli tigirli TRD-iň kompressorlarynda şeýle görnüşli hadysalar bolup geçmeýär.</a:t>
            </a:r>
          </a:p>
          <a:p>
            <a:pPr algn="just"/>
            <a:r>
              <a:rPr lang="ru-RU" sz="2800" dirty="0" smtClean="0">
                <a:latin typeface="Times New Roman" panose="02020603050405020304" pitchFamily="18" charset="0"/>
                <a:cs typeface="Times New Roman" panose="02020603050405020304" pitchFamily="18" charset="0"/>
              </a:rPr>
              <a:t>	Akademik </a:t>
            </a:r>
            <a:r>
              <a:rPr lang="ru-RU" sz="2800" dirty="0">
                <a:latin typeface="Times New Roman" panose="02020603050405020304" pitchFamily="18" charset="0"/>
                <a:cs typeface="Times New Roman" panose="02020603050405020304" pitchFamily="18" charset="0"/>
              </a:rPr>
              <a:t>B.S.Steçkin howanyň yza akyp geçmek hadysasynyň öňüni almak üçin kompressory hasaplanyňda, tigiriň çykyşyndaky tizligiň “harçlanýan” (howanyň harçlanmagy bilen kesgitlenýän) düzüjisiniň ululygyny şu araçäkde almak gerekdigini </a:t>
            </a:r>
            <a:r>
              <a:rPr lang="ru-RU" sz="2800" dirty="0" smtClean="0">
                <a:latin typeface="Times New Roman" panose="02020603050405020304" pitchFamily="18" charset="0"/>
                <a:cs typeface="Times New Roman" panose="02020603050405020304" pitchFamily="18" charset="0"/>
              </a:rPr>
              <a:t>görkezdi</a:t>
            </a:r>
          </a:p>
          <a:p>
            <a:endParaRPr lang="ru-RU" sz="2800" dirty="0">
              <a:latin typeface="Times New Roman" panose="02020603050405020304" pitchFamily="18" charset="0"/>
              <a:cs typeface="Times New Roman" panose="02020603050405020304" pitchFamily="18" charset="0"/>
            </a:endParaRPr>
          </a:p>
          <a:p>
            <a:pPr algn="ctr"/>
            <a:r>
              <a:rPr lang="ru-RU" sz="2800" dirty="0">
                <a:latin typeface="Times New Roman" panose="02020603050405020304" pitchFamily="18" charset="0"/>
                <a:cs typeface="Times New Roman" panose="02020603050405020304" pitchFamily="18" charset="0"/>
              </a:rPr>
              <a:t>c</a:t>
            </a:r>
            <a:r>
              <a:rPr lang="ru-RU" sz="2800" baseline="-25000" dirty="0">
                <a:latin typeface="Times New Roman" panose="02020603050405020304" pitchFamily="18" charset="0"/>
                <a:cs typeface="Times New Roman" panose="02020603050405020304" pitchFamily="18" charset="0"/>
              </a:rPr>
              <a:t>2r</a:t>
            </a:r>
            <a:r>
              <a:rPr lang="ru-RU" sz="2800" dirty="0">
                <a:latin typeface="Times New Roman" panose="02020603050405020304" pitchFamily="18" charset="0"/>
                <a:cs typeface="Times New Roman" panose="02020603050405020304" pitchFamily="18" charset="0"/>
              </a:rPr>
              <a:t> ≈ c</a:t>
            </a:r>
            <a:r>
              <a:rPr lang="ru-RU" sz="2800" baseline="-25000" dirty="0">
                <a:latin typeface="Times New Roman" panose="02020603050405020304" pitchFamily="18" charset="0"/>
                <a:cs typeface="Times New Roman" panose="02020603050405020304" pitchFamily="18" charset="0"/>
              </a:rPr>
              <a:t>1a</a:t>
            </a:r>
            <a:r>
              <a:rPr lang="ru-RU" sz="2800" dirty="0">
                <a:latin typeface="Times New Roman" panose="02020603050405020304" pitchFamily="18" charset="0"/>
                <a:cs typeface="Times New Roman" panose="02020603050405020304" pitchFamily="18" charset="0"/>
              </a:rPr>
              <a:t> = (0,25 ÷ 0,32) </a:t>
            </a:r>
            <a:r>
              <a:rPr lang="ru-RU" sz="2800" dirty="0" smtClean="0">
                <a:latin typeface="Times New Roman" panose="02020603050405020304" pitchFamily="18" charset="0"/>
                <a:cs typeface="Times New Roman" panose="02020603050405020304" pitchFamily="18" charset="0"/>
              </a:rPr>
              <a:t>u</a:t>
            </a:r>
            <a:r>
              <a:rPr lang="ru-RU" sz="2800" baseline="-25000" dirty="0" smtClean="0">
                <a:latin typeface="Times New Roman" panose="02020603050405020304" pitchFamily="18" charset="0"/>
                <a:cs typeface="Times New Roman" panose="02020603050405020304" pitchFamily="18" charset="0"/>
              </a:rPr>
              <a:t>2</a:t>
            </a:r>
          </a:p>
          <a:p>
            <a:pPr algn="ctr"/>
            <a:endParaRPr lang="ru-RU" sz="2800" baseline="-25000" dirty="0" smtClean="0">
              <a:latin typeface="Times New Roman" panose="02020603050405020304" pitchFamily="18" charset="0"/>
              <a:cs typeface="Times New Roman" panose="02020603050405020304" pitchFamily="18" charset="0"/>
            </a:endParaRPr>
          </a:p>
          <a:p>
            <a:pPr algn="just"/>
            <a:r>
              <a:rPr lang="ru-RU" sz="2800" dirty="0" smtClean="0">
                <a:latin typeface="Times New Roman" panose="02020603050405020304" pitchFamily="18" charset="0"/>
                <a:cs typeface="Times New Roman" panose="02020603050405020304" pitchFamily="18" charset="0"/>
              </a:rPr>
              <a:t>	Merkezden </a:t>
            </a:r>
            <a:r>
              <a:rPr lang="ru-RU" sz="2800" dirty="0">
                <a:latin typeface="Times New Roman" panose="02020603050405020304" pitchFamily="18" charset="0"/>
                <a:cs typeface="Times New Roman" panose="02020603050405020304" pitchFamily="18" charset="0"/>
              </a:rPr>
              <a:t>daşlaşýan kompressoryň tigiri (tarapyndan) howa nahili kuwwat berýändigini anyklalyň</a:t>
            </a:r>
            <a:r>
              <a:rPr lang="ru-RU" sz="2800" dirty="0" smtClean="0">
                <a:latin typeface="Times New Roman" panose="02020603050405020304" pitchFamily="18" charset="0"/>
                <a:cs typeface="Times New Roman" panose="02020603050405020304" pitchFamily="18" charset="0"/>
              </a:rPr>
              <a:t>.</a:t>
            </a:r>
            <a:endParaRPr lang="ru-RU" sz="2800" baseline="-25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7731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Прямоугольник 3"/>
              <p:cNvSpPr/>
              <p:nvPr/>
            </p:nvSpPr>
            <p:spPr>
              <a:xfrm>
                <a:off x="107504" y="764704"/>
                <a:ext cx="8928992" cy="5707396"/>
              </a:xfrm>
              <a:prstGeom prst="rect">
                <a:avLst/>
              </a:prstGeom>
            </p:spPr>
            <p:txBody>
              <a:bodyPr wrap="square">
                <a:spAutoFit/>
              </a:bodyPr>
              <a:lstStyle/>
              <a:p>
                <a:pPr algn="just"/>
                <a:r>
                  <a:rPr lang="ru-RU" sz="2800" dirty="0" smtClean="0">
                    <a:latin typeface="Times New Roman" panose="02020603050405020304" pitchFamily="18" charset="0"/>
                    <a:cs typeface="Times New Roman" panose="02020603050405020304" pitchFamily="18" charset="0"/>
                  </a:rPr>
                  <a:t>	Kompressorda </a:t>
                </a:r>
                <a:r>
                  <a:rPr lang="ru-RU" sz="2800" dirty="0">
                    <a:latin typeface="Times New Roman" panose="02020603050405020304" pitchFamily="18" charset="0"/>
                    <a:cs typeface="Times New Roman" panose="02020603050405020304" pitchFamily="18" charset="0"/>
                  </a:rPr>
                  <a:t>1 kg howa berilýän işi L</a:t>
                </a:r>
                <a:r>
                  <a:rPr lang="ru-RU" sz="2800" baseline="-25000" dirty="0">
                    <a:latin typeface="Times New Roman" panose="02020603050405020304" pitchFamily="18" charset="0"/>
                    <a:cs typeface="Times New Roman" panose="02020603050405020304" pitchFamily="18" charset="0"/>
                  </a:rPr>
                  <a:t>э.к</a:t>
                </a:r>
                <a:r>
                  <a:rPr lang="ru-RU" sz="2800" dirty="0">
                    <a:latin typeface="Times New Roman" panose="02020603050405020304" pitchFamily="18" charset="0"/>
                    <a:cs typeface="Times New Roman" panose="02020603050405020304" pitchFamily="18" charset="0"/>
                  </a:rPr>
                  <a:t>, Russ döwletiniň ylymlar akademiýasynyň akademigi Leonard  Eýler tarapyndan çykarylan deňleme bilen anyklaýarlar</a:t>
                </a:r>
              </a:p>
              <a:p>
                <a:pPr algn="ctr"/>
                <a14:m>
                  <m:oMathPara xmlns:m="http://schemas.openxmlformats.org/officeDocument/2006/math">
                    <m:oMathParaPr>
                      <m:jc m:val="centerGroup"/>
                    </m:oMathParaPr>
                    <m:oMath xmlns:m="http://schemas.openxmlformats.org/officeDocument/2006/math">
                      <m:sSub>
                        <m:sSubPr>
                          <m:ctrlPr>
                            <a:rPr lang="ru-RU" sz="2800" i="1" baseline="-25000">
                              <a:latin typeface="Cambria Math"/>
                            </a:rPr>
                          </m:ctrlPr>
                        </m:sSubPr>
                        <m:e>
                          <m:r>
                            <a:rPr lang="ru-RU" sz="2800" i="1" baseline="-25000">
                              <a:latin typeface="Cambria Math"/>
                            </a:rPr>
                            <m:t>𝐿</m:t>
                          </m:r>
                        </m:e>
                        <m:sub>
                          <m:r>
                            <a:rPr lang="ru-RU" sz="2800" i="1" baseline="-25000">
                              <a:latin typeface="Cambria Math"/>
                            </a:rPr>
                            <m:t>э.к</m:t>
                          </m:r>
                        </m:sub>
                      </m:sSub>
                      <m:r>
                        <a:rPr lang="ru-RU" sz="2800" baseline="-25000">
                          <a:latin typeface="Cambria Math"/>
                        </a:rPr>
                        <m:t>=</m:t>
                      </m:r>
                      <m:f>
                        <m:fPr>
                          <m:ctrlPr>
                            <a:rPr lang="ru-RU" sz="2800" i="1" baseline="-25000">
                              <a:latin typeface="Cambria Math"/>
                            </a:rPr>
                          </m:ctrlPr>
                        </m:fPr>
                        <m:num>
                          <m:sSub>
                            <m:sSubPr>
                              <m:ctrlPr>
                                <a:rPr lang="ru-RU" sz="2800" i="1" baseline="-25000">
                                  <a:latin typeface="Cambria Math"/>
                                </a:rPr>
                              </m:ctrlPr>
                            </m:sSubPr>
                            <m:e>
                              <m:r>
                                <a:rPr lang="ru-RU" sz="2800" b="0" i="1" baseline="-25000" smtClean="0">
                                  <a:latin typeface="Cambria Math"/>
                                </a:rPr>
                                <m:t>с</m:t>
                              </m:r>
                            </m:e>
                            <m:sub>
                              <m:r>
                                <a:rPr lang="ru-RU" sz="2800" baseline="-25000">
                                  <a:latin typeface="Cambria Math"/>
                                </a:rPr>
                                <m:t>2</m:t>
                              </m:r>
                              <m:r>
                                <a:rPr lang="ru-RU" sz="2800" i="1" baseline="-25000">
                                  <a:latin typeface="Cambria Math"/>
                                </a:rPr>
                                <m:t>𝑢</m:t>
                              </m:r>
                            </m:sub>
                          </m:sSub>
                          <m:sSub>
                            <m:sSubPr>
                              <m:ctrlPr>
                                <a:rPr lang="ru-RU" sz="2800" i="1" baseline="-25000">
                                  <a:latin typeface="Cambria Math"/>
                                </a:rPr>
                              </m:ctrlPr>
                            </m:sSubPr>
                            <m:e>
                              <m:r>
                                <m:rPr>
                                  <m:sty m:val="p"/>
                                </m:rPr>
                                <a:rPr lang="tk-TM" sz="2800" b="0" i="0" baseline="-25000" smtClean="0">
                                  <a:latin typeface="Cambria Math"/>
                                </a:rPr>
                                <m:t>u</m:t>
                              </m:r>
                            </m:e>
                            <m:sub>
                              <m:r>
                                <a:rPr lang="ru-RU" sz="2800" baseline="-25000">
                                  <a:latin typeface="Cambria Math"/>
                                </a:rPr>
                                <m:t>2</m:t>
                              </m:r>
                            </m:sub>
                          </m:sSub>
                          <m:r>
                            <a:rPr lang="ru-RU" sz="2800" i="1" baseline="-25000">
                              <a:latin typeface="Cambria Math"/>
                            </a:rPr>
                            <m:t>−</m:t>
                          </m:r>
                          <m:sSub>
                            <m:sSubPr>
                              <m:ctrlPr>
                                <a:rPr lang="ru-RU" sz="2800" i="1" baseline="-25000">
                                  <a:latin typeface="Cambria Math"/>
                                </a:rPr>
                              </m:ctrlPr>
                            </m:sSubPr>
                            <m:e>
                              <m:r>
                                <a:rPr lang="ru-RU" sz="2800" b="0" i="1" baseline="-25000" smtClean="0">
                                  <a:latin typeface="Cambria Math"/>
                                </a:rPr>
                                <m:t>с</m:t>
                              </m:r>
                            </m:e>
                            <m:sub>
                              <m:r>
                                <a:rPr lang="ru-RU" sz="2800" baseline="-25000">
                                  <a:latin typeface="Cambria Math"/>
                                </a:rPr>
                                <m:t>1</m:t>
                              </m:r>
                              <m:r>
                                <m:rPr>
                                  <m:sty m:val="p"/>
                                </m:rPr>
                                <a:rPr lang="ru-RU" sz="2800" baseline="-25000">
                                  <a:latin typeface="Cambria Math"/>
                                </a:rPr>
                                <m:t>u</m:t>
                              </m:r>
                            </m:sub>
                          </m:sSub>
                          <m:sSub>
                            <m:sSubPr>
                              <m:ctrlPr>
                                <a:rPr lang="ru-RU" sz="2800" i="1" baseline="-25000" smtClean="0">
                                  <a:latin typeface="Cambria Math"/>
                                </a:rPr>
                              </m:ctrlPr>
                            </m:sSubPr>
                            <m:e>
                              <m:r>
                                <a:rPr lang="tk-TM" sz="2800" b="0" i="1" baseline="-25000" smtClean="0">
                                  <a:latin typeface="Cambria Math"/>
                                </a:rPr>
                                <m:t>𝑢</m:t>
                              </m:r>
                            </m:e>
                            <m:sub>
                              <m:r>
                                <a:rPr lang="ru-RU" sz="2800" b="0" i="1" baseline="-25000" smtClean="0">
                                  <a:latin typeface="Cambria Math"/>
                                </a:rPr>
                                <m:t>ср</m:t>
                              </m:r>
                            </m:sub>
                          </m:sSub>
                        </m:num>
                        <m:den>
                          <m:r>
                            <m:rPr>
                              <m:sty m:val="p"/>
                            </m:rPr>
                            <a:rPr lang="ru-RU" sz="2800" baseline="-25000">
                              <a:latin typeface="Cambria Math"/>
                            </a:rPr>
                            <m:t>g</m:t>
                          </m:r>
                        </m:den>
                      </m:f>
                      <m:r>
                        <a:rPr lang="ru-RU" sz="2800" i="1" baseline="-25000">
                          <a:latin typeface="Cambria Math"/>
                        </a:rPr>
                        <m:t>+</m:t>
                      </m:r>
                      <m:sSub>
                        <m:sSubPr>
                          <m:ctrlPr>
                            <a:rPr lang="ru-RU" sz="2800" i="1" baseline="-25000">
                              <a:latin typeface="Cambria Math"/>
                            </a:rPr>
                          </m:ctrlPr>
                        </m:sSubPr>
                        <m:e>
                          <m:r>
                            <a:rPr lang="ru-RU" sz="2800" i="1" baseline="-25000">
                              <a:latin typeface="Cambria Math"/>
                            </a:rPr>
                            <m:t>𝐿</m:t>
                          </m:r>
                        </m:e>
                        <m:sub>
                          <m:r>
                            <a:rPr lang="ru-RU" sz="2800" i="1" baseline="-25000">
                              <a:latin typeface="Cambria Math"/>
                            </a:rPr>
                            <m:t>г.д</m:t>
                          </m:r>
                        </m:sub>
                      </m:sSub>
                    </m:oMath>
                  </m:oMathPara>
                </a14:m>
                <a:endParaRPr lang="ru-RU" sz="2800" dirty="0">
                  <a:latin typeface="Times New Roman" panose="02020603050405020304" pitchFamily="18" charset="0"/>
                  <a:cs typeface="Times New Roman" panose="02020603050405020304" pitchFamily="18" charset="0"/>
                </a:endParaRPr>
              </a:p>
              <a:p>
                <a:r>
                  <a:rPr lang="ru-RU" sz="2800" dirty="0">
                    <a:latin typeface="Times New Roman" panose="02020603050405020304" pitchFamily="18" charset="0"/>
                    <a:cs typeface="Times New Roman" panose="02020603050405020304" pitchFamily="18" charset="0"/>
                  </a:rPr>
                  <a:t>с</a:t>
                </a:r>
                <a:r>
                  <a:rPr lang="ru-RU" sz="2800" baseline="-25000" dirty="0" smtClean="0">
                    <a:latin typeface="Times New Roman" panose="02020603050405020304" pitchFamily="18" charset="0"/>
                    <a:cs typeface="Times New Roman" panose="02020603050405020304" pitchFamily="18" charset="0"/>
                  </a:rPr>
                  <a:t>2u</a:t>
                </a:r>
                <a:r>
                  <a:rPr lang="ru-RU" sz="2800" dirty="0" smtClean="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–tigiriň çykyşyndaky howanyň aýlaw tizliginiň düzüjisi;</a:t>
                </a:r>
              </a:p>
              <a:p>
                <a:r>
                  <a:rPr lang="ru-RU" sz="2800" dirty="0">
                    <a:latin typeface="Times New Roman" panose="02020603050405020304" pitchFamily="18" charset="0"/>
                    <a:cs typeface="Times New Roman" panose="02020603050405020304" pitchFamily="18" charset="0"/>
                  </a:rPr>
                  <a:t>u</a:t>
                </a:r>
                <a:r>
                  <a:rPr lang="ru-RU" sz="2800" baseline="-25000" dirty="0">
                    <a:latin typeface="Times New Roman" panose="02020603050405020304" pitchFamily="18" charset="0"/>
                    <a:cs typeface="Times New Roman" panose="02020603050405020304" pitchFamily="18" charset="0"/>
                  </a:rPr>
                  <a:t>2  </a:t>
                </a:r>
                <a:r>
                  <a:rPr lang="ru-RU" sz="2800" dirty="0">
                    <a:latin typeface="Times New Roman" panose="02020603050405020304" pitchFamily="18" charset="0"/>
                    <a:cs typeface="Times New Roman" panose="02020603050405020304" pitchFamily="18" charset="0"/>
                  </a:rPr>
                  <a:t>-çykyşdaky tigiriň aýlaw tizligi;</a:t>
                </a:r>
              </a:p>
              <a:p>
                <a:r>
                  <a:rPr lang="ru-RU" sz="2800" dirty="0">
                    <a:latin typeface="Times New Roman" panose="02020603050405020304" pitchFamily="18" charset="0"/>
                    <a:cs typeface="Times New Roman" panose="02020603050405020304" pitchFamily="18" charset="0"/>
                  </a:rPr>
                  <a:t>c</a:t>
                </a:r>
                <a:r>
                  <a:rPr lang="ru-RU" sz="2800" baseline="-25000" dirty="0">
                    <a:latin typeface="Times New Roman" panose="02020603050405020304" pitchFamily="18" charset="0"/>
                    <a:cs typeface="Times New Roman" panose="02020603050405020304" pitchFamily="18" charset="0"/>
                  </a:rPr>
                  <a:t>1u</a:t>
                </a:r>
                <a:r>
                  <a:rPr lang="ru-RU" sz="2800" dirty="0">
                    <a:latin typeface="Times New Roman" panose="02020603050405020304" pitchFamily="18" charset="0"/>
                    <a:cs typeface="Times New Roman" panose="02020603050405020304" pitchFamily="18" charset="0"/>
                  </a:rPr>
                  <a:t>–tigiriň girişindäki howanyň aýlawy; </a:t>
                </a:r>
              </a:p>
              <a:p>
                <a:r>
                  <a:rPr lang="en-US" sz="2800" dirty="0">
                    <a:latin typeface="Times New Roman" panose="02020603050405020304" pitchFamily="18" charset="0"/>
                    <a:cs typeface="Times New Roman" panose="02020603050405020304" pitchFamily="18" charset="0"/>
                  </a:rPr>
                  <a:t>u</a:t>
                </a:r>
                <a:r>
                  <a:rPr lang="en-US" sz="2800" baseline="-25000" dirty="0">
                    <a:latin typeface="Times New Roman" panose="02020603050405020304" pitchFamily="18" charset="0"/>
                    <a:cs typeface="Times New Roman" panose="02020603050405020304" pitchFamily="18" charset="0"/>
                  </a:rPr>
                  <a:t>cp</a:t>
                </a:r>
                <a:r>
                  <a:rPr lang="ru-RU" sz="2800" dirty="0">
                    <a:latin typeface="Times New Roman" panose="02020603050405020304" pitchFamily="18" charset="0"/>
                    <a:cs typeface="Times New Roman" panose="02020603050405020304" pitchFamily="18" charset="0"/>
                  </a:rPr>
                  <a:t> –ortaky radiusda, girişde tigiriň aýlaw tizligi;</a:t>
                </a:r>
              </a:p>
              <a:p>
                <a:pPr algn="just"/>
                <a:r>
                  <a:rPr lang="ru-RU" sz="2800" dirty="0">
                    <a:latin typeface="Times New Roman" panose="02020603050405020304" pitchFamily="18" charset="0"/>
                    <a:cs typeface="Times New Roman" panose="02020603050405020304" pitchFamily="18" charset="0"/>
                  </a:rPr>
                  <a:t>L</a:t>
                </a:r>
                <a:r>
                  <a:rPr lang="ru-RU" sz="2800" baseline="-25000" dirty="0">
                    <a:latin typeface="Times New Roman" panose="02020603050405020304" pitchFamily="18" charset="0"/>
                    <a:cs typeface="Times New Roman" panose="02020603050405020304" pitchFamily="18" charset="0"/>
                  </a:rPr>
                  <a:t>г.д</a:t>
                </a:r>
                <a:r>
                  <a:rPr lang="ru-RU" sz="2800" dirty="0">
                    <a:latin typeface="Times New Roman" panose="02020603050405020304" pitchFamily="18" charset="0"/>
                    <a:cs typeface="Times New Roman" panose="02020603050405020304" pitchFamily="18" charset="0"/>
                  </a:rPr>
                  <a:t> – kompressoryň korpusynyň diwary we tigiriň ok zazorlarynyň aralygyndaky howa bilen aýlanýan tigiriň sürtülmesini ýeňip geçmegäge harçlanýan iş, ýagny diskiň sürtülmesi diýip atlandyrylýan işi.</a:t>
                </a:r>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107504" y="764704"/>
                <a:ext cx="8928992" cy="5707396"/>
              </a:xfrm>
              <a:prstGeom prst="rect">
                <a:avLst/>
              </a:prstGeom>
              <a:blipFill rotWithShape="1">
                <a:blip r:embed="rId2"/>
                <a:stretch>
                  <a:fillRect l="-1434" t="-1067" r="-1434"/>
                </a:stretch>
              </a:blipFill>
            </p:spPr>
            <p:txBody>
              <a:bodyPr/>
              <a:lstStyle/>
              <a:p>
                <a:r>
                  <a:rPr lang="ru-RU">
                    <a:noFill/>
                  </a:rPr>
                  <a:t> </a:t>
                </a:r>
              </a:p>
            </p:txBody>
          </p:sp>
        </mc:Fallback>
      </mc:AlternateContent>
      <p:grpSp>
        <p:nvGrpSpPr>
          <p:cNvPr id="5" name="Группа 4"/>
          <p:cNvGrpSpPr/>
          <p:nvPr/>
        </p:nvGrpSpPr>
        <p:grpSpPr>
          <a:xfrm>
            <a:off x="203950" y="-6558"/>
            <a:ext cx="8784976" cy="646332"/>
            <a:chOff x="166528" y="174435"/>
            <a:chExt cx="8784976" cy="1017417"/>
          </a:xfrm>
        </p:grpSpPr>
        <p:grpSp>
          <p:nvGrpSpPr>
            <p:cNvPr id="6" name="Группа 5"/>
            <p:cNvGrpSpPr/>
            <p:nvPr/>
          </p:nvGrpSpPr>
          <p:grpSpPr>
            <a:xfrm>
              <a:off x="166528" y="174435"/>
              <a:ext cx="8784976" cy="1017416"/>
              <a:chOff x="218376" y="37014"/>
              <a:chExt cx="8925624" cy="1523423"/>
            </a:xfrm>
          </p:grpSpPr>
          <p:grpSp>
            <p:nvGrpSpPr>
              <p:cNvPr id="8" name="Группа 7"/>
              <p:cNvGrpSpPr/>
              <p:nvPr/>
            </p:nvGrpSpPr>
            <p:grpSpPr>
              <a:xfrm>
                <a:off x="218376" y="226936"/>
                <a:ext cx="8925624" cy="1120008"/>
                <a:chOff x="-84667" y="1523661"/>
                <a:chExt cx="9108504" cy="1152128"/>
              </a:xfrm>
              <a:solidFill>
                <a:srgbClr val="FFFF00"/>
              </a:solidFill>
            </p:grpSpPr>
            <p:sp>
              <p:nvSpPr>
                <p:cNvPr id="10" name="Прямоугольник 9"/>
                <p:cNvSpPr/>
                <p:nvPr/>
              </p:nvSpPr>
              <p:spPr>
                <a:xfrm>
                  <a:off x="-84667" y="1523661"/>
                  <a:ext cx="9108504" cy="11521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1" name="Рисунок 10"/>
                <p:cNvPicPr/>
                <p:nvPr/>
              </p:nvPicPr>
              <p:blipFill>
                <a:blip r:embed="rId3">
                  <a:extLst>
                    <a:ext uri="{BEBA8EAE-BF5A-486C-A8C5-ECC9F3942E4B}">
                      <a14:imgProps xmlns:a14="http://schemas.microsoft.com/office/drawing/2010/main">
                        <a14:imgLayer r:embed="rId4">
                          <a14:imgEffect>
                            <a14:backgroundRemoval t="9091" b="86364" l="192" r="100000">
                              <a14:foregroundMark x1="4023" y1="25000" x2="4023" y2="25000"/>
                              <a14:foregroundMark x1="25862" y1="75000" x2="25862" y2="75000"/>
                            </a14:backgroundRemoval>
                          </a14:imgEffect>
                        </a14:imgLayer>
                      </a14:imgProps>
                    </a:ext>
                    <a:ext uri="{28A0092B-C50C-407E-A947-70E740481C1C}">
                      <a14:useLocalDpi xmlns:a14="http://schemas.microsoft.com/office/drawing/2010/main" val="0"/>
                    </a:ext>
                  </a:extLst>
                </a:blip>
                <a:srcRect/>
                <a:stretch>
                  <a:fillRect/>
                </a:stretch>
              </p:blipFill>
              <p:spPr bwMode="auto">
                <a:xfrm>
                  <a:off x="1624328" y="1657561"/>
                  <a:ext cx="4969510" cy="961026"/>
                </a:xfrm>
                <a:prstGeom prst="rect">
                  <a:avLst/>
                </a:prstGeom>
                <a:grpFill/>
                <a:ln>
                  <a:noFill/>
                </a:ln>
              </p:spPr>
            </p:pic>
            <p:pic>
              <p:nvPicPr>
                <p:cNvPr id="12" name="Picture 8" descr="C:\Users\1\Desktop\sewron.jpg"/>
                <p:cNvPicPr/>
                <p:nvPr/>
              </p:nvPicPr>
              <p:blipFill>
                <a:blip r:embed="rId5" cstate="print">
                  <a:extLst>
                    <a:ext uri="{BEBA8EAE-BF5A-486C-A8C5-ECC9F3942E4B}">
                      <a14:imgProps xmlns:a14="http://schemas.microsoft.com/office/drawing/2010/main">
                        <a14:imgLayer r:embed="rId6">
                          <a14:imgEffect>
                            <a14:backgroundRemoval t="515" b="99613" l="0" r="100000"/>
                          </a14:imgEffect>
                        </a14:imgLayer>
                      </a14:imgProps>
                    </a:ext>
                    <a:ext uri="{28A0092B-C50C-407E-A947-70E740481C1C}">
                      <a14:useLocalDpi xmlns:a14="http://schemas.microsoft.com/office/drawing/2010/main" val="0"/>
                    </a:ext>
                  </a:extLst>
                </a:blip>
                <a:srcRect/>
                <a:stretch>
                  <a:fillRect/>
                </a:stretch>
              </p:blipFill>
              <p:spPr bwMode="auto">
                <a:xfrm>
                  <a:off x="8205949" y="1628449"/>
                  <a:ext cx="606237" cy="990139"/>
                </a:xfrm>
                <a:prstGeom prst="rect">
                  <a:avLst/>
                </a:prstGeom>
                <a:grpFill/>
                <a:ln>
                  <a:noFill/>
                </a:ln>
                <a:effectLst>
                  <a:softEdge rad="112500"/>
                </a:effectLst>
                <a:extLst/>
              </p:spPr>
            </p:pic>
            <p:pic>
              <p:nvPicPr>
                <p:cNvPr id="13" name="Рисунок 12"/>
                <p:cNvPicPr/>
                <p:nvPr/>
              </p:nvPicPr>
              <p:blipFill rotWithShape="1">
                <a:blip r:embed="rId7">
                  <a:extLst>
                    <a:ext uri="{BEBA8EAE-BF5A-486C-A8C5-ECC9F3942E4B}">
                      <a14:imgProps xmlns:a14="http://schemas.microsoft.com/office/drawing/2010/main">
                        <a14:imgLayer r:embed="rId8">
                          <a14:imgEffect>
                            <a14:backgroundRemoval t="21852" b="78981" l="35625" r="61875"/>
                          </a14:imgEffect>
                        </a14:imgLayer>
                      </a14:imgProps>
                    </a:ext>
                  </a:extLst>
                </a:blip>
                <a:srcRect l="33536" t="18311" r="35431" b="19399"/>
                <a:stretch/>
              </p:blipFill>
              <p:spPr bwMode="auto">
                <a:xfrm>
                  <a:off x="144094" y="1580860"/>
                  <a:ext cx="595868" cy="1037727"/>
                </a:xfrm>
                <a:prstGeom prst="rect">
                  <a:avLst/>
                </a:prstGeom>
                <a:grpFill/>
                <a:ln>
                  <a:noFill/>
                </a:ln>
                <a:extLst>
                  <a:ext uri="{53640926-AAD7-44D8-BBD7-CCE9431645EC}">
                    <a14:shadowObscured xmlns:a14="http://schemas.microsoft.com/office/drawing/2010/main"/>
                  </a:ext>
                </a:extLst>
              </p:spPr>
            </p:pic>
          </p:grpSp>
          <p:sp>
            <p:nvSpPr>
              <p:cNvPr id="9" name="Прямоугольник 8"/>
              <p:cNvSpPr/>
              <p:nvPr/>
            </p:nvSpPr>
            <p:spPr>
              <a:xfrm>
                <a:off x="3455675" y="37014"/>
                <a:ext cx="1672456" cy="1523423"/>
              </a:xfrm>
              <a:prstGeom prst="rect">
                <a:avLst/>
              </a:prstGeom>
            </p:spPr>
            <p:txBody>
              <a:bodyPr wrap="square">
                <a:spAutoFit/>
              </a:bodyPr>
              <a:lstStyle/>
              <a:p>
                <a:r>
                  <a:rPr lang="ru-RU" sz="3600" b="1" dirty="0" smtClean="0">
                    <a:ln w="1905"/>
                    <a:solidFill>
                      <a:srgbClr val="FF0000"/>
                    </a:solidFill>
                    <a:effectLst>
                      <a:innerShdw blurRad="69850" dist="43180" dir="5400000">
                        <a:srgbClr val="000000">
                          <a:alpha val="65000"/>
                        </a:srgbClr>
                      </a:innerShdw>
                    </a:effectLst>
                  </a:rPr>
                  <a:t> </a:t>
                </a:r>
                <a:r>
                  <a:rPr lang="ru-RU"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А Д</a:t>
                </a:r>
                <a:r>
                  <a:rPr lang="en-US"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tk-TM"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a:t>
                </a:r>
                <a:endParaRPr lang="ru-RU" sz="36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cxnSp>
          <p:nvCxnSpPr>
            <p:cNvPr id="7" name="Прямая соединительная линия 6"/>
            <p:cNvCxnSpPr/>
            <p:nvPr/>
          </p:nvCxnSpPr>
          <p:spPr>
            <a:xfrm>
              <a:off x="166528" y="1191852"/>
              <a:ext cx="8784976"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16130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Прямоугольник 3"/>
              <p:cNvSpPr/>
              <p:nvPr/>
            </p:nvSpPr>
            <p:spPr>
              <a:xfrm>
                <a:off x="107504" y="700481"/>
                <a:ext cx="8881422" cy="6157519"/>
              </a:xfrm>
              <a:prstGeom prst="rect">
                <a:avLst/>
              </a:prstGeom>
            </p:spPr>
            <p:txBody>
              <a:bodyPr wrap="square">
                <a:spAutoFit/>
              </a:bodyPr>
              <a:lstStyle/>
              <a:p>
                <a:pPr algn="just"/>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Kompressory</a:t>
                </a:r>
                <a:r>
                  <a:rPr lang="ru-RU" sz="2800" dirty="0" smtClean="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hereketlendirmäge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gerekli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bolan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kuwwatyň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aşakdaka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deň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bolmagy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gerekdir</a:t>
                </a:r>
                <a:r>
                  <a:rPr lang="ru-RU" sz="2800" dirty="0">
                    <a:latin typeface="Times New Roman" panose="02020603050405020304" pitchFamily="18" charset="0"/>
                    <a:cs typeface="Times New Roman" panose="02020603050405020304" pitchFamily="18" charset="0"/>
                  </a:rPr>
                  <a:t>.</a:t>
                </a:r>
              </a:p>
              <a:p>
                <a:pPr/>
                <a14:m>
                  <m:oMathPara xmlns:m="http://schemas.openxmlformats.org/officeDocument/2006/math">
                    <m:oMathParaPr>
                      <m:jc m:val="centerGroup"/>
                    </m:oMathParaPr>
                    <m:oMath xmlns:m="http://schemas.openxmlformats.org/officeDocument/2006/math">
                      <m:sSub>
                        <m:sSubPr>
                          <m:ctrlPr>
                            <a:rPr lang="ru-RU" sz="2800" i="1">
                              <a:latin typeface="Cambria Math"/>
                            </a:rPr>
                          </m:ctrlPr>
                        </m:sSubPr>
                        <m:e>
                          <m:r>
                            <a:rPr lang="ru-RU" sz="2800" i="1">
                              <a:latin typeface="Cambria Math"/>
                            </a:rPr>
                            <m:t>𝑁</m:t>
                          </m:r>
                        </m:e>
                        <m:sub>
                          <m:r>
                            <a:rPr lang="ru-RU" sz="2800" i="1">
                              <a:latin typeface="Cambria Math"/>
                            </a:rPr>
                            <m:t>𝑘</m:t>
                          </m:r>
                        </m:sub>
                      </m:sSub>
                      <m:r>
                        <a:rPr lang="ru-RU" sz="2800" i="1">
                          <a:latin typeface="Cambria Math"/>
                        </a:rPr>
                        <m:t>=</m:t>
                      </m:r>
                      <m:f>
                        <m:fPr>
                          <m:ctrlPr>
                            <a:rPr lang="ru-RU" sz="2800" i="1">
                              <a:latin typeface="Cambria Math"/>
                            </a:rPr>
                          </m:ctrlPr>
                        </m:fPr>
                        <m:num>
                          <m:r>
                            <m:rPr>
                              <m:sty m:val="p"/>
                            </m:rPr>
                            <a:rPr lang="ru-RU" sz="2800">
                              <a:latin typeface="Cambria Math"/>
                            </a:rPr>
                            <m:t>G</m:t>
                          </m:r>
                          <m:r>
                            <a:rPr lang="ru-RU" sz="2800">
                              <a:latin typeface="Cambria Math"/>
                            </a:rPr>
                            <m:t> </m:t>
                          </m:r>
                          <m:sSub>
                            <m:sSubPr>
                              <m:ctrlPr>
                                <a:rPr lang="ru-RU" sz="2800" i="1">
                                  <a:latin typeface="Cambria Math"/>
                                </a:rPr>
                              </m:ctrlPr>
                            </m:sSubPr>
                            <m:e>
                              <m:r>
                                <a:rPr lang="ru-RU" sz="2800" i="1">
                                  <a:latin typeface="Cambria Math"/>
                                </a:rPr>
                                <m:t>𝐿</m:t>
                              </m:r>
                            </m:e>
                            <m:sub>
                              <m:r>
                                <a:rPr lang="ru-RU" sz="2800" i="1">
                                  <a:latin typeface="Cambria Math"/>
                                </a:rPr>
                                <m:t>э.к</m:t>
                              </m:r>
                            </m:sub>
                          </m:sSub>
                        </m:num>
                        <m:den>
                          <m:r>
                            <a:rPr lang="ru-RU" sz="2800" i="1">
                              <a:latin typeface="Cambria Math"/>
                            </a:rPr>
                            <m:t>75</m:t>
                          </m:r>
                        </m:den>
                      </m:f>
                    </m:oMath>
                  </m:oMathPara>
                </a14:m>
                <a:endParaRPr lang="ru-RU" sz="2800" dirty="0">
                  <a:latin typeface="Times New Roman" panose="02020603050405020304" pitchFamily="18" charset="0"/>
                  <a:cs typeface="Times New Roman" panose="02020603050405020304" pitchFamily="18" charset="0"/>
                </a:endParaRPr>
              </a:p>
              <a:p>
                <a:pPr algn="just"/>
                <a:r>
                  <a:rPr lang="ru-RU" sz="2800" dirty="0">
                    <a:latin typeface="Times New Roman" panose="02020603050405020304" pitchFamily="18" charset="0"/>
                    <a:cs typeface="Times New Roman" panose="02020603050405020304" pitchFamily="18" charset="0"/>
                  </a:rPr>
                  <a:t>5-nji </a:t>
                </a:r>
                <a:r>
                  <a:rPr lang="ru-RU" sz="2800" dirty="0" err="1">
                    <a:latin typeface="Times New Roman" panose="02020603050405020304" pitchFamily="18" charset="0"/>
                    <a:cs typeface="Times New Roman" panose="02020603050405020304" pitchFamily="18" charset="0"/>
                  </a:rPr>
                  <a:t>deňlemeden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näme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üçin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tigiriň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girişinde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howanyň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aýlawynyň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ösmegi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kompressorda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howanyň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gysylyş</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derejesiniň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peselmegine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getirýändigi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görünýändir</a:t>
                </a:r>
                <a:r>
                  <a:rPr lang="ru-RU" sz="2800" dirty="0">
                    <a:latin typeface="Times New Roman" panose="02020603050405020304" pitchFamily="18" charset="0"/>
                    <a:cs typeface="Times New Roman" panose="02020603050405020304" pitchFamily="18" charset="0"/>
                  </a:rPr>
                  <a:t>.</a:t>
                </a:r>
              </a:p>
              <a:p>
                <a:pPr algn="just"/>
                <a:r>
                  <a:rPr lang="ru-RU" sz="2800" dirty="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Aýlawyň</a:t>
                </a:r>
                <a:r>
                  <a:rPr lang="ru-RU" sz="2800" dirty="0" smtClean="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a:t>
                </a:r>
                <a:r>
                  <a:rPr lang="ru-RU" sz="2800" dirty="0" err="1">
                    <a:latin typeface="Times New Roman" panose="02020603050405020304" pitchFamily="18" charset="0"/>
                    <a:cs typeface="Times New Roman" panose="02020603050405020304" pitchFamily="18" charset="0"/>
                  </a:rPr>
                  <a:t>zakrutkanyň</a:t>
                </a:r>
                <a:r>
                  <a:rPr lang="ru-RU" sz="2800" dirty="0">
                    <a:latin typeface="Times New Roman" panose="02020603050405020304" pitchFamily="18" charset="0"/>
                    <a:cs typeface="Times New Roman" panose="02020603050405020304" pitchFamily="18" charset="0"/>
                  </a:rPr>
                  <a:t>) с</a:t>
                </a:r>
                <a:r>
                  <a:rPr lang="ru-RU" sz="2800" baseline="-25000" dirty="0">
                    <a:latin typeface="Times New Roman" panose="02020603050405020304" pitchFamily="18" charset="0"/>
                    <a:cs typeface="Times New Roman" panose="02020603050405020304" pitchFamily="18" charset="0"/>
                  </a:rPr>
                  <a:t>1u</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ösmeginde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kompressoryň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howa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berýän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işi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peselýär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bu</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bolsa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gysylyş</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derejesiniň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pese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gaçmagyna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getirýär</a:t>
                </a:r>
                <a:r>
                  <a:rPr lang="ru-RU" sz="2800" dirty="0" smtClean="0">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 Diskiň </a:t>
                </a:r>
                <a:r>
                  <a:rPr lang="ru-RU" sz="2800" dirty="0" err="1">
                    <a:latin typeface="Times New Roman" panose="02020603050405020304" pitchFamily="18" charset="0"/>
                    <a:cs typeface="Times New Roman" panose="02020603050405020304" pitchFamily="18" charset="0"/>
                  </a:rPr>
                  <a:t>sürtülme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işi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adaty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tigiriň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aýlaw</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tizliginiň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üsti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bilen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aňladylýar</a:t>
                </a:r>
                <a:r>
                  <a:rPr lang="ru-RU" sz="2800" dirty="0">
                    <a:latin typeface="Times New Roman" panose="02020603050405020304" pitchFamily="18" charset="0"/>
                    <a:cs typeface="Times New Roman" panose="02020603050405020304" pitchFamily="18" charset="0"/>
                  </a:rPr>
                  <a:t> (выражается)</a:t>
                </a:r>
              </a:p>
              <a:p>
                <a:pPr algn="just"/>
                <a14:m>
                  <m:oMathPara xmlns:m="http://schemas.openxmlformats.org/officeDocument/2006/math">
                    <m:oMathParaPr>
                      <m:jc m:val="centerGroup"/>
                    </m:oMathParaPr>
                    <m:oMath xmlns:m="http://schemas.openxmlformats.org/officeDocument/2006/math">
                      <m:sSub>
                        <m:sSubPr>
                          <m:ctrlPr>
                            <a:rPr lang="ru-RU" sz="2800" i="1">
                              <a:latin typeface="Cambria Math"/>
                            </a:rPr>
                          </m:ctrlPr>
                        </m:sSubPr>
                        <m:e>
                          <m:r>
                            <a:rPr lang="ru-RU" sz="2800" i="1">
                              <a:latin typeface="Cambria Math"/>
                            </a:rPr>
                            <m:t>𝐿</m:t>
                          </m:r>
                        </m:e>
                        <m:sub>
                          <m:r>
                            <a:rPr lang="ru-RU" sz="2800" i="1">
                              <a:latin typeface="Cambria Math"/>
                            </a:rPr>
                            <m:t>г.д</m:t>
                          </m:r>
                        </m:sub>
                      </m:sSub>
                      <m:r>
                        <a:rPr lang="ru-RU" sz="2800" i="1">
                          <a:latin typeface="Cambria Math"/>
                        </a:rPr>
                        <m:t>=</m:t>
                      </m:r>
                      <m:r>
                        <a:rPr lang="ru-RU" sz="2800" i="1">
                          <a:latin typeface="Cambria Math"/>
                        </a:rPr>
                        <m:t>𝛼</m:t>
                      </m:r>
                      <m:f>
                        <m:fPr>
                          <m:ctrlPr>
                            <a:rPr lang="ru-RU" sz="2800" i="1">
                              <a:latin typeface="Cambria Math"/>
                            </a:rPr>
                          </m:ctrlPr>
                        </m:fPr>
                        <m:num>
                          <m:sSubSup>
                            <m:sSubSupPr>
                              <m:ctrlPr>
                                <a:rPr lang="ru-RU" sz="2800" i="1">
                                  <a:latin typeface="Cambria Math"/>
                                </a:rPr>
                              </m:ctrlPr>
                            </m:sSubSupPr>
                            <m:e>
                              <m:r>
                                <a:rPr lang="ru-RU" sz="2800" i="1">
                                  <a:latin typeface="Cambria Math"/>
                                </a:rPr>
                                <m:t>𝑢</m:t>
                              </m:r>
                            </m:e>
                            <m:sub>
                              <m:r>
                                <a:rPr lang="ru-RU" sz="2800" i="1">
                                  <a:latin typeface="Cambria Math"/>
                                </a:rPr>
                                <m:t>2</m:t>
                              </m:r>
                            </m:sub>
                            <m:sup>
                              <m:r>
                                <a:rPr lang="ru-RU" sz="2800" i="1">
                                  <a:latin typeface="Cambria Math"/>
                                </a:rPr>
                                <m:t>2</m:t>
                              </m:r>
                            </m:sup>
                          </m:sSubSup>
                        </m:num>
                        <m:den>
                          <m:r>
                            <a:rPr lang="ru-RU" sz="2800" i="1">
                              <a:latin typeface="Cambria Math"/>
                            </a:rPr>
                            <m:t>𝑔</m:t>
                          </m:r>
                        </m:den>
                      </m:f>
                    </m:oMath>
                  </m:oMathPara>
                </a14:m>
                <a:endParaRPr lang="ru-RU" sz="2800" dirty="0">
                  <a:latin typeface="Times New Roman" panose="02020603050405020304" pitchFamily="18" charset="0"/>
                  <a:cs typeface="Times New Roman" panose="02020603050405020304" pitchFamily="18" charset="0"/>
                </a:endParaRPr>
              </a:p>
              <a:p>
                <a:pPr algn="just"/>
                <a:r>
                  <a:rPr lang="ru-RU" sz="2800" dirty="0">
                    <a:latin typeface="Times New Roman" panose="02020603050405020304" pitchFamily="18" charset="0"/>
                    <a:cs typeface="Times New Roman" panose="02020603050405020304" pitchFamily="18" charset="0"/>
                  </a:rPr>
                  <a:t>α – </a:t>
                </a:r>
                <a:r>
                  <a:rPr lang="ru-RU" sz="2800" dirty="0" err="1">
                    <a:latin typeface="Times New Roman" panose="02020603050405020304" pitchFamily="18" charset="0"/>
                    <a:cs typeface="Times New Roman" panose="02020603050405020304" pitchFamily="18" charset="0"/>
                  </a:rPr>
                  <a:t>diskiň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sürtülme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koeffisiýenti</a:t>
                </a:r>
                <a:r>
                  <a:rPr lang="ru-RU" sz="2800" dirty="0">
                    <a:latin typeface="Times New Roman" panose="02020603050405020304" pitchFamily="18" charset="0"/>
                    <a:cs typeface="Times New Roman" panose="02020603050405020304" pitchFamily="18" charset="0"/>
                  </a:rPr>
                  <a:t>. </a:t>
                </a:r>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107504" y="700481"/>
                <a:ext cx="8881422" cy="6157519"/>
              </a:xfrm>
              <a:prstGeom prst="rect">
                <a:avLst/>
              </a:prstGeom>
              <a:blipFill rotWithShape="1">
                <a:blip r:embed="rId2"/>
                <a:stretch>
                  <a:fillRect l="-1441" t="-990" r="-1373" b="-1881"/>
                </a:stretch>
              </a:blipFill>
            </p:spPr>
            <p:txBody>
              <a:bodyPr/>
              <a:lstStyle/>
              <a:p>
                <a:r>
                  <a:rPr lang="ru-RU">
                    <a:noFill/>
                  </a:rPr>
                  <a:t> </a:t>
                </a:r>
              </a:p>
            </p:txBody>
          </p:sp>
        </mc:Fallback>
      </mc:AlternateContent>
      <p:grpSp>
        <p:nvGrpSpPr>
          <p:cNvPr id="5" name="Группа 4"/>
          <p:cNvGrpSpPr/>
          <p:nvPr/>
        </p:nvGrpSpPr>
        <p:grpSpPr>
          <a:xfrm>
            <a:off x="203950" y="-6558"/>
            <a:ext cx="8784976" cy="646332"/>
            <a:chOff x="166528" y="174435"/>
            <a:chExt cx="8784976" cy="1017417"/>
          </a:xfrm>
        </p:grpSpPr>
        <p:grpSp>
          <p:nvGrpSpPr>
            <p:cNvPr id="6" name="Группа 5"/>
            <p:cNvGrpSpPr/>
            <p:nvPr/>
          </p:nvGrpSpPr>
          <p:grpSpPr>
            <a:xfrm>
              <a:off x="166528" y="174435"/>
              <a:ext cx="8784976" cy="1017416"/>
              <a:chOff x="218376" y="37014"/>
              <a:chExt cx="8925624" cy="1523423"/>
            </a:xfrm>
          </p:grpSpPr>
          <p:grpSp>
            <p:nvGrpSpPr>
              <p:cNvPr id="8" name="Группа 7"/>
              <p:cNvGrpSpPr/>
              <p:nvPr/>
            </p:nvGrpSpPr>
            <p:grpSpPr>
              <a:xfrm>
                <a:off x="218376" y="226936"/>
                <a:ext cx="8925624" cy="1120008"/>
                <a:chOff x="-84667" y="1523661"/>
                <a:chExt cx="9108504" cy="1152128"/>
              </a:xfrm>
              <a:solidFill>
                <a:srgbClr val="FFFF00"/>
              </a:solidFill>
            </p:grpSpPr>
            <p:sp>
              <p:nvSpPr>
                <p:cNvPr id="10" name="Прямоугольник 9"/>
                <p:cNvSpPr/>
                <p:nvPr/>
              </p:nvSpPr>
              <p:spPr>
                <a:xfrm>
                  <a:off x="-84667" y="1523661"/>
                  <a:ext cx="9108504" cy="11521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1" name="Рисунок 10"/>
                <p:cNvPicPr/>
                <p:nvPr/>
              </p:nvPicPr>
              <p:blipFill>
                <a:blip r:embed="rId3">
                  <a:extLst>
                    <a:ext uri="{BEBA8EAE-BF5A-486C-A8C5-ECC9F3942E4B}">
                      <a14:imgProps xmlns:a14="http://schemas.microsoft.com/office/drawing/2010/main">
                        <a14:imgLayer r:embed="rId4">
                          <a14:imgEffect>
                            <a14:backgroundRemoval t="9091" b="86364" l="192" r="100000">
                              <a14:foregroundMark x1="4023" y1="25000" x2="4023" y2="25000"/>
                              <a14:foregroundMark x1="25862" y1="75000" x2="25862" y2="75000"/>
                            </a14:backgroundRemoval>
                          </a14:imgEffect>
                        </a14:imgLayer>
                      </a14:imgProps>
                    </a:ext>
                    <a:ext uri="{28A0092B-C50C-407E-A947-70E740481C1C}">
                      <a14:useLocalDpi xmlns:a14="http://schemas.microsoft.com/office/drawing/2010/main" val="0"/>
                    </a:ext>
                  </a:extLst>
                </a:blip>
                <a:srcRect/>
                <a:stretch>
                  <a:fillRect/>
                </a:stretch>
              </p:blipFill>
              <p:spPr bwMode="auto">
                <a:xfrm>
                  <a:off x="1624328" y="1657561"/>
                  <a:ext cx="4969510" cy="961026"/>
                </a:xfrm>
                <a:prstGeom prst="rect">
                  <a:avLst/>
                </a:prstGeom>
                <a:grpFill/>
                <a:ln>
                  <a:noFill/>
                </a:ln>
              </p:spPr>
            </p:pic>
            <p:pic>
              <p:nvPicPr>
                <p:cNvPr id="12" name="Picture 8" descr="C:\Users\1\Desktop\sewron.jpg"/>
                <p:cNvPicPr/>
                <p:nvPr/>
              </p:nvPicPr>
              <p:blipFill>
                <a:blip r:embed="rId5" cstate="print">
                  <a:extLst>
                    <a:ext uri="{BEBA8EAE-BF5A-486C-A8C5-ECC9F3942E4B}">
                      <a14:imgProps xmlns:a14="http://schemas.microsoft.com/office/drawing/2010/main">
                        <a14:imgLayer r:embed="rId6">
                          <a14:imgEffect>
                            <a14:backgroundRemoval t="515" b="99613" l="0" r="100000"/>
                          </a14:imgEffect>
                        </a14:imgLayer>
                      </a14:imgProps>
                    </a:ext>
                    <a:ext uri="{28A0092B-C50C-407E-A947-70E740481C1C}">
                      <a14:useLocalDpi xmlns:a14="http://schemas.microsoft.com/office/drawing/2010/main" val="0"/>
                    </a:ext>
                  </a:extLst>
                </a:blip>
                <a:srcRect/>
                <a:stretch>
                  <a:fillRect/>
                </a:stretch>
              </p:blipFill>
              <p:spPr bwMode="auto">
                <a:xfrm>
                  <a:off x="8205949" y="1628449"/>
                  <a:ext cx="606237" cy="990139"/>
                </a:xfrm>
                <a:prstGeom prst="rect">
                  <a:avLst/>
                </a:prstGeom>
                <a:grpFill/>
                <a:ln>
                  <a:noFill/>
                </a:ln>
                <a:effectLst>
                  <a:softEdge rad="112500"/>
                </a:effectLst>
                <a:extLst/>
              </p:spPr>
            </p:pic>
            <p:pic>
              <p:nvPicPr>
                <p:cNvPr id="13" name="Рисунок 12"/>
                <p:cNvPicPr/>
                <p:nvPr/>
              </p:nvPicPr>
              <p:blipFill rotWithShape="1">
                <a:blip r:embed="rId7">
                  <a:extLst>
                    <a:ext uri="{BEBA8EAE-BF5A-486C-A8C5-ECC9F3942E4B}">
                      <a14:imgProps xmlns:a14="http://schemas.microsoft.com/office/drawing/2010/main">
                        <a14:imgLayer r:embed="rId8">
                          <a14:imgEffect>
                            <a14:backgroundRemoval t="21852" b="78981" l="35625" r="61875"/>
                          </a14:imgEffect>
                        </a14:imgLayer>
                      </a14:imgProps>
                    </a:ext>
                  </a:extLst>
                </a:blip>
                <a:srcRect l="33536" t="18311" r="35431" b="19399"/>
                <a:stretch/>
              </p:blipFill>
              <p:spPr bwMode="auto">
                <a:xfrm>
                  <a:off x="144094" y="1580860"/>
                  <a:ext cx="595868" cy="1037727"/>
                </a:xfrm>
                <a:prstGeom prst="rect">
                  <a:avLst/>
                </a:prstGeom>
                <a:grpFill/>
                <a:ln>
                  <a:noFill/>
                </a:ln>
                <a:extLst>
                  <a:ext uri="{53640926-AAD7-44D8-BBD7-CCE9431645EC}">
                    <a14:shadowObscured xmlns:a14="http://schemas.microsoft.com/office/drawing/2010/main"/>
                  </a:ext>
                </a:extLst>
              </p:spPr>
            </p:pic>
          </p:grpSp>
          <p:sp>
            <p:nvSpPr>
              <p:cNvPr id="9" name="Прямоугольник 8"/>
              <p:cNvSpPr/>
              <p:nvPr/>
            </p:nvSpPr>
            <p:spPr>
              <a:xfrm>
                <a:off x="3455675" y="37014"/>
                <a:ext cx="1672456" cy="1523423"/>
              </a:xfrm>
              <a:prstGeom prst="rect">
                <a:avLst/>
              </a:prstGeom>
            </p:spPr>
            <p:txBody>
              <a:bodyPr wrap="square">
                <a:spAutoFit/>
              </a:bodyPr>
              <a:lstStyle/>
              <a:p>
                <a:r>
                  <a:rPr lang="ru-RU" sz="3600" b="1" dirty="0" smtClean="0">
                    <a:ln w="1905"/>
                    <a:solidFill>
                      <a:srgbClr val="FF0000"/>
                    </a:solidFill>
                    <a:effectLst>
                      <a:innerShdw blurRad="69850" dist="43180" dir="5400000">
                        <a:srgbClr val="000000">
                          <a:alpha val="65000"/>
                        </a:srgbClr>
                      </a:innerShdw>
                    </a:effectLst>
                  </a:rPr>
                  <a:t> </a:t>
                </a:r>
                <a:r>
                  <a:rPr lang="ru-RU"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А Д</a:t>
                </a:r>
                <a:r>
                  <a:rPr lang="en-US"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tk-TM"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a:t>
                </a:r>
                <a:endParaRPr lang="ru-RU" sz="36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cxnSp>
          <p:nvCxnSpPr>
            <p:cNvPr id="7" name="Прямая соединительная линия 6"/>
            <p:cNvCxnSpPr/>
            <p:nvPr/>
          </p:nvCxnSpPr>
          <p:spPr>
            <a:xfrm>
              <a:off x="166528" y="1191852"/>
              <a:ext cx="8784976"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67592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p:cNvGrpSpPr/>
          <p:nvPr/>
        </p:nvGrpSpPr>
        <p:grpSpPr>
          <a:xfrm>
            <a:off x="203950" y="161867"/>
            <a:ext cx="8784976" cy="646332"/>
            <a:chOff x="166528" y="174435"/>
            <a:chExt cx="8784976" cy="1017417"/>
          </a:xfrm>
        </p:grpSpPr>
        <p:grpSp>
          <p:nvGrpSpPr>
            <p:cNvPr id="6" name="Группа 5"/>
            <p:cNvGrpSpPr/>
            <p:nvPr/>
          </p:nvGrpSpPr>
          <p:grpSpPr>
            <a:xfrm>
              <a:off x="166528" y="174435"/>
              <a:ext cx="8784976" cy="1017416"/>
              <a:chOff x="218376" y="37014"/>
              <a:chExt cx="8925624" cy="1523423"/>
            </a:xfrm>
          </p:grpSpPr>
          <p:grpSp>
            <p:nvGrpSpPr>
              <p:cNvPr id="8" name="Группа 7"/>
              <p:cNvGrpSpPr/>
              <p:nvPr/>
            </p:nvGrpSpPr>
            <p:grpSpPr>
              <a:xfrm>
                <a:off x="218376" y="226936"/>
                <a:ext cx="8925624" cy="1120008"/>
                <a:chOff x="-84667" y="1523661"/>
                <a:chExt cx="9108504" cy="1152128"/>
              </a:xfrm>
              <a:solidFill>
                <a:srgbClr val="FFFF00"/>
              </a:solidFill>
            </p:grpSpPr>
            <p:sp>
              <p:nvSpPr>
                <p:cNvPr id="10" name="Прямоугольник 9"/>
                <p:cNvSpPr/>
                <p:nvPr/>
              </p:nvSpPr>
              <p:spPr>
                <a:xfrm>
                  <a:off x="-84667" y="1523661"/>
                  <a:ext cx="9108504" cy="11521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1" name="Рисунок 10"/>
                <p:cNvPicPr/>
                <p:nvPr/>
              </p:nvPicPr>
              <p:blipFill>
                <a:blip r:embed="rId2">
                  <a:extLst>
                    <a:ext uri="{BEBA8EAE-BF5A-486C-A8C5-ECC9F3942E4B}">
                      <a14:imgProps xmlns:a14="http://schemas.microsoft.com/office/drawing/2010/main">
                        <a14:imgLayer r:embed="rId3">
                          <a14:imgEffect>
                            <a14:backgroundRemoval t="9091" b="86364" l="192" r="100000">
                              <a14:foregroundMark x1="4023" y1="25000" x2="4023" y2="25000"/>
                              <a14:foregroundMark x1="25862" y1="75000" x2="25862" y2="75000"/>
                            </a14:backgroundRemoval>
                          </a14:imgEffect>
                        </a14:imgLayer>
                      </a14:imgProps>
                    </a:ext>
                    <a:ext uri="{28A0092B-C50C-407E-A947-70E740481C1C}">
                      <a14:useLocalDpi xmlns:a14="http://schemas.microsoft.com/office/drawing/2010/main" val="0"/>
                    </a:ext>
                  </a:extLst>
                </a:blip>
                <a:srcRect/>
                <a:stretch>
                  <a:fillRect/>
                </a:stretch>
              </p:blipFill>
              <p:spPr bwMode="auto">
                <a:xfrm>
                  <a:off x="1624328" y="1657561"/>
                  <a:ext cx="4969510" cy="961026"/>
                </a:xfrm>
                <a:prstGeom prst="rect">
                  <a:avLst/>
                </a:prstGeom>
                <a:grpFill/>
                <a:ln>
                  <a:noFill/>
                </a:ln>
              </p:spPr>
            </p:pic>
            <p:pic>
              <p:nvPicPr>
                <p:cNvPr id="12" name="Picture 8" descr="C:\Users\1\Desktop\sewron.jpg"/>
                <p:cNvPicPr/>
                <p:nvPr/>
              </p:nvPicPr>
              <p:blipFill>
                <a:blip r:embed="rId4" cstate="print">
                  <a:extLst>
                    <a:ext uri="{BEBA8EAE-BF5A-486C-A8C5-ECC9F3942E4B}">
                      <a14:imgProps xmlns:a14="http://schemas.microsoft.com/office/drawing/2010/main">
                        <a14:imgLayer r:embed="rId5">
                          <a14:imgEffect>
                            <a14:backgroundRemoval t="515" b="99613" l="0" r="100000"/>
                          </a14:imgEffect>
                        </a14:imgLayer>
                      </a14:imgProps>
                    </a:ext>
                    <a:ext uri="{28A0092B-C50C-407E-A947-70E740481C1C}">
                      <a14:useLocalDpi xmlns:a14="http://schemas.microsoft.com/office/drawing/2010/main" val="0"/>
                    </a:ext>
                  </a:extLst>
                </a:blip>
                <a:srcRect/>
                <a:stretch>
                  <a:fillRect/>
                </a:stretch>
              </p:blipFill>
              <p:spPr bwMode="auto">
                <a:xfrm>
                  <a:off x="8205949" y="1628449"/>
                  <a:ext cx="606237" cy="990139"/>
                </a:xfrm>
                <a:prstGeom prst="rect">
                  <a:avLst/>
                </a:prstGeom>
                <a:grpFill/>
                <a:ln>
                  <a:noFill/>
                </a:ln>
                <a:effectLst>
                  <a:softEdge rad="112500"/>
                </a:effectLst>
                <a:extLst/>
              </p:spPr>
            </p:pic>
            <p:pic>
              <p:nvPicPr>
                <p:cNvPr id="13" name="Рисунок 12"/>
                <p:cNvPicPr/>
                <p:nvPr/>
              </p:nvPicPr>
              <p:blipFill rotWithShape="1">
                <a:blip r:embed="rId6">
                  <a:extLst>
                    <a:ext uri="{BEBA8EAE-BF5A-486C-A8C5-ECC9F3942E4B}">
                      <a14:imgProps xmlns:a14="http://schemas.microsoft.com/office/drawing/2010/main">
                        <a14:imgLayer r:embed="rId7">
                          <a14:imgEffect>
                            <a14:backgroundRemoval t="21852" b="78981" l="35625" r="61875"/>
                          </a14:imgEffect>
                        </a14:imgLayer>
                      </a14:imgProps>
                    </a:ext>
                  </a:extLst>
                </a:blip>
                <a:srcRect l="33536" t="18311" r="35431" b="19399"/>
                <a:stretch/>
              </p:blipFill>
              <p:spPr bwMode="auto">
                <a:xfrm>
                  <a:off x="144094" y="1580860"/>
                  <a:ext cx="595868" cy="1037727"/>
                </a:xfrm>
                <a:prstGeom prst="rect">
                  <a:avLst/>
                </a:prstGeom>
                <a:grpFill/>
                <a:ln>
                  <a:noFill/>
                </a:ln>
                <a:extLst>
                  <a:ext uri="{53640926-AAD7-44D8-BBD7-CCE9431645EC}">
                    <a14:shadowObscured xmlns:a14="http://schemas.microsoft.com/office/drawing/2010/main"/>
                  </a:ext>
                </a:extLst>
              </p:spPr>
            </p:pic>
          </p:grpSp>
          <p:sp>
            <p:nvSpPr>
              <p:cNvPr id="9" name="Прямоугольник 8"/>
              <p:cNvSpPr/>
              <p:nvPr/>
            </p:nvSpPr>
            <p:spPr>
              <a:xfrm>
                <a:off x="3455675" y="37014"/>
                <a:ext cx="1672456" cy="1523423"/>
              </a:xfrm>
              <a:prstGeom prst="rect">
                <a:avLst/>
              </a:prstGeom>
            </p:spPr>
            <p:txBody>
              <a:bodyPr wrap="square">
                <a:spAutoFit/>
              </a:bodyPr>
              <a:lstStyle/>
              <a:p>
                <a:r>
                  <a:rPr lang="ru-RU" sz="3600" b="1" dirty="0" smtClean="0">
                    <a:ln w="1905"/>
                    <a:solidFill>
                      <a:srgbClr val="FF0000"/>
                    </a:solidFill>
                    <a:effectLst>
                      <a:innerShdw blurRad="69850" dist="43180" dir="5400000">
                        <a:srgbClr val="000000">
                          <a:alpha val="65000"/>
                        </a:srgbClr>
                      </a:innerShdw>
                    </a:effectLst>
                  </a:rPr>
                  <a:t> </a:t>
                </a:r>
                <a:r>
                  <a:rPr lang="ru-RU"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А Д</a:t>
                </a:r>
                <a:r>
                  <a:rPr lang="en-US"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tk-TM"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a:t>
                </a:r>
                <a:endParaRPr lang="ru-RU" sz="36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cxnSp>
          <p:nvCxnSpPr>
            <p:cNvPr id="7" name="Прямая соединительная линия 6"/>
            <p:cNvCxnSpPr/>
            <p:nvPr/>
          </p:nvCxnSpPr>
          <p:spPr>
            <a:xfrm>
              <a:off x="166528" y="1191852"/>
              <a:ext cx="8784976"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4" name="Прямоугольник 13"/>
              <p:cNvSpPr/>
              <p:nvPr/>
            </p:nvSpPr>
            <p:spPr>
              <a:xfrm>
                <a:off x="132822" y="980728"/>
                <a:ext cx="8856104" cy="4869346"/>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TRD-</a:t>
                </a:r>
                <a:r>
                  <a:rPr lang="ru-RU" sz="2800" dirty="0" err="1" smtClean="0">
                    <a:latin typeface="Times New Roman" panose="02020603050405020304" pitchFamily="18" charset="0"/>
                    <a:cs typeface="Times New Roman" panose="02020603050405020304" pitchFamily="18" charset="0"/>
                  </a:rPr>
                  <a:t>iň</a:t>
                </a:r>
                <a:r>
                  <a:rPr lang="ru-RU" sz="2800" dirty="0" smtClean="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kompressorlary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üçin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hasaplanan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režimlerde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koeffisiýent</a:t>
                </a:r>
                <a:r>
                  <a:rPr lang="ru-RU" sz="2800" dirty="0">
                    <a:latin typeface="Times New Roman" panose="02020603050405020304" pitchFamily="18" charset="0"/>
                    <a:cs typeface="Times New Roman" panose="02020603050405020304" pitchFamily="18" charset="0"/>
                  </a:rPr>
                  <a:t> α = 0,03 ÷ 0,05 </a:t>
                </a:r>
                <a:r>
                  <a:rPr lang="ru-RU" sz="2800" dirty="0" err="1">
                    <a:latin typeface="Times New Roman" panose="02020603050405020304" pitchFamily="18" charset="0"/>
                    <a:cs typeface="Times New Roman" panose="02020603050405020304" pitchFamily="18" charset="0"/>
                  </a:rPr>
                  <a:t>deňdir</a:t>
                </a:r>
                <a:r>
                  <a:rPr lang="ru-RU" sz="2800" dirty="0">
                    <a:latin typeface="Times New Roman" panose="02020603050405020304" pitchFamily="18" charset="0"/>
                    <a:cs typeface="Times New Roman" panose="02020603050405020304" pitchFamily="18" charset="0"/>
                  </a:rPr>
                  <a:t>.</a:t>
                </a:r>
              </a:p>
              <a:p>
                <a:pPr algn="just"/>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Eýleriň</a:t>
                </a:r>
                <a:r>
                  <a:rPr lang="ru-RU" sz="2800" dirty="0" smtClean="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deňlemesinde</a:t>
                </a:r>
                <a:r>
                  <a:rPr lang="ru-RU" sz="2800" dirty="0">
                    <a:latin typeface="Times New Roman" panose="02020603050405020304" pitchFamily="18" charset="0"/>
                    <a:cs typeface="Times New Roman" panose="02020603050405020304" pitchFamily="18" charset="0"/>
                  </a:rPr>
                  <a:t> с</a:t>
                </a:r>
                <a:r>
                  <a:rPr lang="ru-RU" sz="2800" baseline="-25000" dirty="0">
                    <a:latin typeface="Times New Roman" panose="02020603050405020304" pitchFamily="18" charset="0"/>
                    <a:cs typeface="Times New Roman" panose="02020603050405020304" pitchFamily="18" charset="0"/>
                  </a:rPr>
                  <a:t>2u </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ny</a:t>
                </a:r>
                <a:r>
                  <a:rPr lang="ru-RU" sz="2800" dirty="0">
                    <a:latin typeface="Times New Roman" panose="02020603050405020304" pitchFamily="18" charset="0"/>
                    <a:cs typeface="Times New Roman" panose="02020603050405020304" pitchFamily="18" charset="0"/>
                  </a:rPr>
                  <a:t> μu</a:t>
                </a:r>
                <a:r>
                  <a:rPr lang="ru-RU" sz="2800" baseline="-25000" dirty="0">
                    <a:latin typeface="Times New Roman" panose="02020603050405020304" pitchFamily="18" charset="0"/>
                    <a:cs typeface="Times New Roman" panose="02020603050405020304" pitchFamily="18" charset="0"/>
                  </a:rPr>
                  <a:t>2</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bilen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çalyşalyň</a:t>
                </a:r>
                <a:r>
                  <a:rPr lang="ru-RU" sz="2800" dirty="0">
                    <a:latin typeface="Times New Roman" panose="02020603050405020304" pitchFamily="18" charset="0"/>
                    <a:cs typeface="Times New Roman" panose="02020603050405020304" pitchFamily="18" charset="0"/>
                  </a:rPr>
                  <a:t> (</a:t>
                </a:r>
                <a14:m>
                  <m:oMath xmlns:m="http://schemas.openxmlformats.org/officeDocument/2006/math">
                    <m:f>
                      <m:fPr>
                        <m:ctrlPr>
                          <a:rPr lang="ru-RU" sz="2800" i="1">
                            <a:latin typeface="Cambria Math"/>
                          </a:rPr>
                        </m:ctrlPr>
                      </m:fPr>
                      <m:num>
                        <m:sSub>
                          <m:sSubPr>
                            <m:ctrlPr>
                              <a:rPr lang="ru-RU" sz="2800" i="1">
                                <a:latin typeface="Cambria Math"/>
                              </a:rPr>
                            </m:ctrlPr>
                          </m:sSubPr>
                          <m:e>
                            <m:r>
                              <a:rPr lang="ru-RU" sz="2800" i="1">
                                <a:latin typeface="Cambria Math"/>
                              </a:rPr>
                              <m:t>С</m:t>
                            </m:r>
                          </m:e>
                          <m:sub>
                            <m:r>
                              <a:rPr lang="ru-RU" sz="2800" i="1">
                                <a:latin typeface="Cambria Math"/>
                              </a:rPr>
                              <m:t>2</m:t>
                            </m:r>
                            <m:r>
                              <a:rPr lang="ru-RU" sz="2800" i="1">
                                <a:latin typeface="Cambria Math"/>
                              </a:rPr>
                              <m:t>𝑢</m:t>
                            </m:r>
                          </m:sub>
                        </m:sSub>
                      </m:num>
                      <m:den>
                        <m:sSub>
                          <m:sSubPr>
                            <m:ctrlPr>
                              <a:rPr lang="ru-RU" sz="2800" i="1">
                                <a:latin typeface="Cambria Math"/>
                              </a:rPr>
                            </m:ctrlPr>
                          </m:sSubPr>
                          <m:e>
                            <m:r>
                              <a:rPr lang="ru-RU" sz="2800" i="1">
                                <a:latin typeface="Cambria Math"/>
                              </a:rPr>
                              <m:t>𝑈</m:t>
                            </m:r>
                          </m:e>
                          <m:sub>
                            <m:r>
                              <a:rPr lang="ru-RU" sz="2800" i="1">
                                <a:latin typeface="Cambria Math"/>
                              </a:rPr>
                              <m:t>2</m:t>
                            </m:r>
                          </m:sub>
                        </m:sSub>
                      </m:den>
                    </m:f>
                    <m:r>
                      <a:rPr lang="ru-RU" sz="2800" i="1">
                        <a:latin typeface="Cambria Math"/>
                      </a:rPr>
                      <m:t>=</m:t>
                    </m:r>
                    <m:r>
                      <a:rPr lang="ru-RU" sz="2800" i="1">
                        <a:latin typeface="Cambria Math"/>
                      </a:rPr>
                      <m:t>𝜇</m:t>
                    </m:r>
                  </m:oMath>
                </a14:m>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Onda</a:t>
                </a:r>
                <a:r>
                  <a:rPr lang="ru-RU" sz="2800" dirty="0">
                    <a:latin typeface="Times New Roman" panose="02020603050405020304" pitchFamily="18" charset="0"/>
                    <a:cs typeface="Times New Roman" panose="02020603050405020304" pitchFamily="18" charset="0"/>
                  </a:rPr>
                  <a:t> 5-nji </a:t>
                </a:r>
                <a:r>
                  <a:rPr lang="ru-RU" sz="2800" dirty="0" err="1">
                    <a:latin typeface="Times New Roman" panose="02020603050405020304" pitchFamily="18" charset="0"/>
                    <a:cs typeface="Times New Roman" panose="02020603050405020304" pitchFamily="18" charset="0"/>
                  </a:rPr>
                  <a:t>deňleme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diskiň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sürtülmesini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hasaba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almak</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bilen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şeýle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görnüşe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geler</a:t>
                </a:r>
                <a:r>
                  <a:rPr lang="ru-RU" sz="2800" dirty="0">
                    <a:latin typeface="Times New Roman" panose="02020603050405020304" pitchFamily="18" charset="0"/>
                    <a:cs typeface="Times New Roman" panose="02020603050405020304" pitchFamily="18" charset="0"/>
                  </a:rPr>
                  <a:t>.</a:t>
                </a:r>
              </a:p>
              <a:p>
                <a:pPr algn="ctr"/>
                <a14:m>
                  <m:oMath xmlns:m="http://schemas.openxmlformats.org/officeDocument/2006/math">
                    <m:sSub>
                      <m:sSubPr>
                        <m:ctrlPr>
                          <a:rPr lang="ru-RU" sz="2800" i="1">
                            <a:latin typeface="Cambria Math"/>
                          </a:rPr>
                        </m:ctrlPr>
                      </m:sSubPr>
                      <m:e>
                        <m:r>
                          <a:rPr lang="ru-RU" sz="2800" i="1">
                            <a:latin typeface="Cambria Math"/>
                          </a:rPr>
                          <m:t>𝐿</m:t>
                        </m:r>
                      </m:e>
                      <m:sub>
                        <m:r>
                          <a:rPr lang="ru-RU" sz="2800" i="1">
                            <a:latin typeface="Cambria Math"/>
                          </a:rPr>
                          <m:t>э.к</m:t>
                        </m:r>
                      </m:sub>
                    </m:sSub>
                    <m:r>
                      <a:rPr lang="ru-RU" sz="2800" baseline="-25000">
                        <a:latin typeface="Cambria Math"/>
                      </a:rPr>
                      <m:t>=</m:t>
                    </m:r>
                    <m:f>
                      <m:fPr>
                        <m:ctrlPr>
                          <a:rPr lang="ru-RU" sz="2800" i="1" baseline="-25000">
                            <a:latin typeface="Cambria Math"/>
                          </a:rPr>
                        </m:ctrlPr>
                      </m:fPr>
                      <m:num>
                        <m:r>
                          <m:rPr>
                            <m:sty m:val="p"/>
                          </m:rPr>
                          <a:rPr lang="ru-RU" sz="2800" baseline="-25000">
                            <a:latin typeface="Cambria Math"/>
                          </a:rPr>
                          <m:t>μ</m:t>
                        </m:r>
                        <m:sSubSup>
                          <m:sSubSupPr>
                            <m:ctrlPr>
                              <a:rPr lang="ru-RU" sz="2800" i="1" baseline="-25000">
                                <a:latin typeface="Cambria Math"/>
                              </a:rPr>
                            </m:ctrlPr>
                          </m:sSubSupPr>
                          <m:e>
                            <m:r>
                              <m:rPr>
                                <m:sty m:val="p"/>
                              </m:rPr>
                              <a:rPr lang="ru-RU" sz="2800" baseline="-25000">
                                <a:latin typeface="Cambria Math"/>
                              </a:rPr>
                              <m:t>u</m:t>
                            </m:r>
                          </m:e>
                          <m:sub>
                            <m:r>
                              <a:rPr lang="ru-RU" sz="2800" baseline="-25000">
                                <a:latin typeface="Cambria Math"/>
                              </a:rPr>
                              <m:t>2</m:t>
                            </m:r>
                          </m:sub>
                          <m:sup>
                            <m:r>
                              <a:rPr lang="ru-RU" sz="2800" baseline="-25000">
                                <a:latin typeface="Cambria Math"/>
                              </a:rPr>
                              <m:t>2</m:t>
                            </m:r>
                          </m:sup>
                        </m:sSubSup>
                        <m:r>
                          <a:rPr lang="ru-RU" sz="2800" i="1" baseline="-25000">
                            <a:latin typeface="Cambria Math"/>
                          </a:rPr>
                          <m:t>−</m:t>
                        </m:r>
                        <m:sSub>
                          <m:sSubPr>
                            <m:ctrlPr>
                              <a:rPr lang="ru-RU" sz="2800" i="1" baseline="-25000">
                                <a:latin typeface="Cambria Math"/>
                              </a:rPr>
                            </m:ctrlPr>
                          </m:sSubPr>
                          <m:e>
                            <m:r>
                              <a:rPr lang="ru-RU" sz="2800" i="1">
                                <a:latin typeface="Cambria Math"/>
                              </a:rPr>
                              <m:t>С</m:t>
                            </m:r>
                          </m:e>
                          <m:sub>
                            <m:r>
                              <a:rPr lang="ru-RU" sz="2800" baseline="-25000">
                                <a:latin typeface="Cambria Math"/>
                              </a:rPr>
                              <m:t>1</m:t>
                            </m:r>
                            <m:r>
                              <m:rPr>
                                <m:sty m:val="p"/>
                              </m:rPr>
                              <a:rPr lang="ru-RU" sz="2800" baseline="-25000">
                                <a:latin typeface="Cambria Math"/>
                              </a:rPr>
                              <m:t>u</m:t>
                            </m:r>
                          </m:sub>
                        </m:sSub>
                        <m:sSub>
                          <m:sSubPr>
                            <m:ctrlPr>
                              <a:rPr lang="ru-RU" sz="2800" i="1" baseline="-25000">
                                <a:latin typeface="Cambria Math"/>
                              </a:rPr>
                            </m:ctrlPr>
                          </m:sSubPr>
                          <m:e>
                            <m:r>
                              <m:rPr>
                                <m:sty m:val="p"/>
                              </m:rPr>
                              <a:rPr lang="ru-RU" sz="2800" baseline="-25000">
                                <a:latin typeface="Cambria Math"/>
                              </a:rPr>
                              <m:t>u</m:t>
                            </m:r>
                          </m:e>
                          <m:sub>
                            <m:r>
                              <a:rPr lang="ru-RU" sz="2800" i="1">
                                <a:latin typeface="Cambria Math"/>
                              </a:rPr>
                              <m:t>С</m:t>
                            </m:r>
                            <m:r>
                              <a:rPr lang="ru-RU" sz="2800" i="1">
                                <a:latin typeface="Cambria Math"/>
                              </a:rPr>
                              <m:t>𝑃</m:t>
                            </m:r>
                          </m:sub>
                        </m:sSub>
                      </m:num>
                      <m:den>
                        <m:r>
                          <m:rPr>
                            <m:sty m:val="p"/>
                          </m:rPr>
                          <a:rPr lang="ru-RU" sz="2800" baseline="-25000">
                            <a:latin typeface="Cambria Math"/>
                          </a:rPr>
                          <m:t>g</m:t>
                        </m:r>
                      </m:den>
                    </m:f>
                    <m:r>
                      <a:rPr lang="ru-RU" sz="2800" baseline="-25000">
                        <a:latin typeface="Cambria Math"/>
                      </a:rPr>
                      <m:t>+</m:t>
                    </m:r>
                    <m:r>
                      <a:rPr lang="ru-RU" sz="2800" i="1">
                        <a:latin typeface="Cambria Math"/>
                      </a:rPr>
                      <m:t>𝛼</m:t>
                    </m:r>
                    <m:f>
                      <m:fPr>
                        <m:ctrlPr>
                          <a:rPr lang="ru-RU" sz="2800" i="1">
                            <a:latin typeface="Cambria Math"/>
                          </a:rPr>
                        </m:ctrlPr>
                      </m:fPr>
                      <m:num>
                        <m:sSubSup>
                          <m:sSubSupPr>
                            <m:ctrlPr>
                              <a:rPr lang="ru-RU" sz="2800" i="1">
                                <a:latin typeface="Cambria Math"/>
                              </a:rPr>
                            </m:ctrlPr>
                          </m:sSubSupPr>
                          <m:e>
                            <m:r>
                              <a:rPr lang="ru-RU" sz="2800" i="1">
                                <a:latin typeface="Cambria Math"/>
                              </a:rPr>
                              <m:t>𝑢</m:t>
                            </m:r>
                          </m:e>
                          <m:sub>
                            <m:r>
                              <a:rPr lang="ru-RU" sz="2800" i="1">
                                <a:latin typeface="Cambria Math"/>
                              </a:rPr>
                              <m:t>2</m:t>
                            </m:r>
                          </m:sub>
                          <m:sup>
                            <m:r>
                              <a:rPr lang="ru-RU" sz="2800" i="1">
                                <a:latin typeface="Cambria Math"/>
                              </a:rPr>
                              <m:t>2</m:t>
                            </m:r>
                          </m:sup>
                        </m:sSubSup>
                      </m:num>
                      <m:den>
                        <m:r>
                          <a:rPr lang="ru-RU" sz="2800" i="1">
                            <a:latin typeface="Cambria Math"/>
                          </a:rPr>
                          <m:t>𝑔</m:t>
                        </m:r>
                      </m:den>
                    </m:f>
                  </m:oMath>
                </a14:m>
                <a:r>
                  <a:rPr lang="ru-RU" sz="2800" dirty="0">
                    <a:latin typeface="Times New Roman" panose="02020603050405020304" pitchFamily="18" charset="0"/>
                    <a:cs typeface="Times New Roman" panose="02020603050405020304" pitchFamily="18" charset="0"/>
                  </a:rPr>
                  <a:t>               (6)</a:t>
                </a:r>
              </a:p>
              <a:p>
                <a:pPr algn="just"/>
                <a:r>
                  <a:rPr lang="ru-RU" sz="2800" dirty="0" err="1">
                    <a:latin typeface="Times New Roman" panose="02020603050405020304" pitchFamily="18" charset="0"/>
                    <a:cs typeface="Times New Roman" panose="02020603050405020304" pitchFamily="18" charset="0"/>
                  </a:rPr>
                  <a:t>Howa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tigire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okuň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ugruna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girmeginde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öňden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aýlaw</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ýok</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wagty</a:t>
                </a:r>
                <a:r>
                  <a:rPr lang="ru-RU" sz="2800" dirty="0">
                    <a:latin typeface="Times New Roman" panose="02020603050405020304" pitchFamily="18" charset="0"/>
                    <a:cs typeface="Times New Roman" panose="02020603050405020304" pitchFamily="18" charset="0"/>
                  </a:rPr>
                  <a:t>) С</a:t>
                </a:r>
                <a:r>
                  <a:rPr lang="ru-RU" sz="2800" baseline="-25000" dirty="0">
                    <a:latin typeface="Times New Roman" panose="02020603050405020304" pitchFamily="18" charset="0"/>
                    <a:cs typeface="Times New Roman" panose="02020603050405020304" pitchFamily="18" charset="0"/>
                  </a:rPr>
                  <a:t>1U </a:t>
                </a:r>
                <a:r>
                  <a:rPr lang="ru-RU" sz="2800" dirty="0">
                    <a:latin typeface="Times New Roman" panose="02020603050405020304" pitchFamily="18" charset="0"/>
                    <a:cs typeface="Times New Roman" panose="02020603050405020304" pitchFamily="18" charset="0"/>
                  </a:rPr>
                  <a:t>= 0. </a:t>
                </a:r>
                <a:r>
                  <a:rPr lang="ru-RU" sz="2800" dirty="0" err="1">
                    <a:latin typeface="Times New Roman" panose="02020603050405020304" pitchFamily="18" charset="0"/>
                    <a:cs typeface="Times New Roman" panose="02020603050405020304" pitchFamily="18" charset="0"/>
                  </a:rPr>
                  <a:t>Onda</a:t>
                </a:r>
                <a:r>
                  <a:rPr lang="ru-RU" sz="2800" dirty="0">
                    <a:latin typeface="Times New Roman" panose="02020603050405020304" pitchFamily="18" charset="0"/>
                    <a:cs typeface="Times New Roman" panose="02020603050405020304" pitchFamily="18" charset="0"/>
                  </a:rPr>
                  <a:t> </a:t>
                </a:r>
              </a:p>
              <a:p>
                <a:pPr algn="ctr"/>
                <a14:m>
                  <m:oMath xmlns:m="http://schemas.openxmlformats.org/officeDocument/2006/math">
                    <m:sSub>
                      <m:sSubPr>
                        <m:ctrlPr>
                          <a:rPr lang="ru-RU" sz="2800" i="1">
                            <a:latin typeface="Cambria Math"/>
                          </a:rPr>
                        </m:ctrlPr>
                      </m:sSubPr>
                      <m:e>
                        <m:r>
                          <a:rPr lang="ru-RU" sz="2800" i="1">
                            <a:latin typeface="Cambria Math"/>
                          </a:rPr>
                          <m:t>𝐿</m:t>
                        </m:r>
                      </m:e>
                      <m:sub>
                        <m:r>
                          <a:rPr lang="ru-RU" sz="2800" i="1">
                            <a:latin typeface="Cambria Math"/>
                          </a:rPr>
                          <m:t>э.к</m:t>
                        </m:r>
                      </m:sub>
                    </m:sSub>
                    <m:r>
                      <a:rPr lang="ru-RU" sz="2800" baseline="-25000">
                        <a:latin typeface="Cambria Math"/>
                      </a:rPr>
                      <m:t>=(</m:t>
                    </m:r>
                    <m:r>
                      <m:rPr>
                        <m:sty m:val="p"/>
                      </m:rPr>
                      <a:rPr lang="ru-RU" sz="2800" baseline="-25000">
                        <a:latin typeface="Cambria Math"/>
                      </a:rPr>
                      <m:t>μ</m:t>
                    </m:r>
                    <m:r>
                      <a:rPr lang="ru-RU" sz="2800" baseline="-25000">
                        <a:latin typeface="Cambria Math"/>
                      </a:rPr>
                      <m:t>+</m:t>
                    </m:r>
                    <m:r>
                      <m:rPr>
                        <m:sty m:val="p"/>
                      </m:rPr>
                      <a:rPr lang="ru-RU" sz="2800" baseline="-25000">
                        <a:latin typeface="Cambria Math"/>
                      </a:rPr>
                      <m:t>α</m:t>
                    </m:r>
                    <m:r>
                      <a:rPr lang="ru-RU" sz="2800" baseline="-25000">
                        <a:latin typeface="Cambria Math"/>
                      </a:rPr>
                      <m:t>)</m:t>
                    </m:r>
                    <m:f>
                      <m:fPr>
                        <m:ctrlPr>
                          <a:rPr lang="ru-RU" sz="2800" i="1">
                            <a:latin typeface="Cambria Math"/>
                          </a:rPr>
                        </m:ctrlPr>
                      </m:fPr>
                      <m:num>
                        <m:sSubSup>
                          <m:sSubSupPr>
                            <m:ctrlPr>
                              <a:rPr lang="ru-RU" sz="2800" i="1">
                                <a:latin typeface="Cambria Math"/>
                              </a:rPr>
                            </m:ctrlPr>
                          </m:sSubSupPr>
                          <m:e>
                            <m:r>
                              <a:rPr lang="ru-RU" sz="2800" i="1">
                                <a:latin typeface="Cambria Math"/>
                              </a:rPr>
                              <m:t>𝑢</m:t>
                            </m:r>
                          </m:e>
                          <m:sub>
                            <m:r>
                              <a:rPr lang="ru-RU" sz="2800" i="1">
                                <a:latin typeface="Cambria Math"/>
                              </a:rPr>
                              <m:t>2</m:t>
                            </m:r>
                          </m:sub>
                          <m:sup>
                            <m:r>
                              <a:rPr lang="ru-RU" sz="2800" i="1">
                                <a:latin typeface="Cambria Math"/>
                              </a:rPr>
                              <m:t>2</m:t>
                            </m:r>
                          </m:sup>
                        </m:sSubSup>
                      </m:num>
                      <m:den>
                        <m:r>
                          <a:rPr lang="ru-RU" sz="2800" i="1">
                            <a:latin typeface="Cambria Math"/>
                          </a:rPr>
                          <m:t>𝑔</m:t>
                        </m:r>
                      </m:den>
                    </m:f>
                  </m:oMath>
                </a14:m>
                <a:r>
                  <a:rPr lang="ru-RU" sz="2800" dirty="0">
                    <a:latin typeface="Times New Roman" panose="02020603050405020304" pitchFamily="18" charset="0"/>
                    <a:cs typeface="Times New Roman" panose="02020603050405020304" pitchFamily="18" charset="0"/>
                  </a:rPr>
                  <a:t>                          (7)</a:t>
                </a:r>
              </a:p>
            </p:txBody>
          </p:sp>
        </mc:Choice>
        <mc:Fallback xmlns="">
          <p:sp>
            <p:nvSpPr>
              <p:cNvPr id="14" name="Прямоугольник 13"/>
              <p:cNvSpPr>
                <a:spLocks noRot="1" noChangeAspect="1" noMove="1" noResize="1" noEditPoints="1" noAdjustHandles="1" noChangeArrowheads="1" noChangeShapeType="1" noTextEdit="1"/>
              </p:cNvSpPr>
              <p:nvPr/>
            </p:nvSpPr>
            <p:spPr>
              <a:xfrm>
                <a:off x="132822" y="980728"/>
                <a:ext cx="8856104" cy="4869346"/>
              </a:xfrm>
              <a:prstGeom prst="rect">
                <a:avLst/>
              </a:prstGeom>
              <a:blipFill rotWithShape="1">
                <a:blip r:embed="rId8"/>
                <a:stretch>
                  <a:fillRect l="-1445" t="-1252" r="-1376"/>
                </a:stretch>
              </a:blipFill>
            </p:spPr>
            <p:txBody>
              <a:bodyPr/>
              <a:lstStyle/>
              <a:p>
                <a:r>
                  <a:rPr lang="ru-RU">
                    <a:noFill/>
                  </a:rPr>
                  <a:t> </a:t>
                </a:r>
              </a:p>
            </p:txBody>
          </p:sp>
        </mc:Fallback>
      </mc:AlternateContent>
    </p:spTree>
    <p:extLst>
      <p:ext uri="{BB962C8B-B14F-4D97-AF65-F5344CB8AC3E}">
        <p14:creationId xmlns:p14="http://schemas.microsoft.com/office/powerpoint/2010/main" val="201764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70120" y="279441"/>
            <a:ext cx="8784976" cy="884525"/>
            <a:chOff x="176144" y="141788"/>
            <a:chExt cx="8784976" cy="884525"/>
          </a:xfrm>
        </p:grpSpPr>
        <p:cxnSp>
          <p:nvCxnSpPr>
            <p:cNvPr id="5" name="Прямая соединительная линия 4"/>
            <p:cNvCxnSpPr/>
            <p:nvPr/>
          </p:nvCxnSpPr>
          <p:spPr>
            <a:xfrm>
              <a:off x="195229" y="1026313"/>
              <a:ext cx="8718872"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6" name="Группа 5"/>
            <p:cNvGrpSpPr/>
            <p:nvPr/>
          </p:nvGrpSpPr>
          <p:grpSpPr>
            <a:xfrm>
              <a:off x="176144" y="141788"/>
              <a:ext cx="8784976" cy="781427"/>
              <a:chOff x="199509" y="1320920"/>
              <a:chExt cx="8784976" cy="600446"/>
            </a:xfrm>
            <a:solidFill>
              <a:srgbClr val="FFFF00"/>
            </a:solidFill>
          </p:grpSpPr>
          <p:sp>
            <p:nvSpPr>
              <p:cNvPr id="8" name="Прямоугольник 7"/>
              <p:cNvSpPr/>
              <p:nvPr/>
            </p:nvSpPr>
            <p:spPr>
              <a:xfrm>
                <a:off x="199509" y="1320920"/>
                <a:ext cx="8784976" cy="60044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 name="Рисунок 8"/>
              <p:cNvPicPr/>
              <p:nvPr/>
            </p:nvPicPr>
            <p:blipFill rotWithShape="1">
              <a:blip r:embed="rId2">
                <a:extLst>
                  <a:ext uri="{BEBA8EAE-BF5A-486C-A8C5-ECC9F3942E4B}">
                    <a14:imgProps xmlns:a14="http://schemas.microsoft.com/office/drawing/2010/main">
                      <a14:imgLayer r:embed="rId3">
                        <a14:imgEffect>
                          <a14:backgroundRemoval t="21852" b="78981" l="35625" r="61875"/>
                        </a14:imgEffect>
                      </a14:imgLayer>
                    </a14:imgProps>
                  </a:ext>
                </a:extLst>
              </a:blip>
              <a:srcRect l="33536" t="18311" r="35431" b="19399"/>
              <a:stretch/>
            </p:blipFill>
            <p:spPr bwMode="auto">
              <a:xfrm>
                <a:off x="332744" y="1363966"/>
                <a:ext cx="821004" cy="500120"/>
              </a:xfrm>
              <a:prstGeom prst="rect">
                <a:avLst/>
              </a:prstGeom>
              <a:grpFill/>
              <a:ln>
                <a:noFill/>
              </a:ln>
              <a:extLst>
                <a:ext uri="{53640926-AAD7-44D8-BBD7-CCE9431645EC}">
                  <a14:shadowObscured xmlns:a14="http://schemas.microsoft.com/office/drawing/2010/main"/>
                </a:ext>
              </a:extLst>
            </p:spPr>
          </p:pic>
          <p:pic>
            <p:nvPicPr>
              <p:cNvPr id="10" name="Picture 8" descr="C:\Users\1\Desktop\sewron.jpg"/>
              <p:cNvPicPr/>
              <p:nvPr/>
            </p:nvPicPr>
            <p:blipFill>
              <a:blip r:embed="rId4" cstate="print">
                <a:extLst>
                  <a:ext uri="{BEBA8EAE-BF5A-486C-A8C5-ECC9F3942E4B}">
                    <a14:imgProps xmlns:a14="http://schemas.microsoft.com/office/drawing/2010/main">
                      <a14:imgLayer r:embed="rId5">
                        <a14:imgEffect>
                          <a14:backgroundRemoval t="515" b="99613" l="0" r="100000"/>
                        </a14:imgEffect>
                      </a14:imgLayer>
                    </a14:imgProps>
                  </a:ext>
                  <a:ext uri="{28A0092B-C50C-407E-A947-70E740481C1C}">
                    <a14:useLocalDpi xmlns:a14="http://schemas.microsoft.com/office/drawing/2010/main" val="0"/>
                  </a:ext>
                </a:extLst>
              </a:blip>
              <a:srcRect/>
              <a:stretch>
                <a:fillRect/>
              </a:stretch>
            </p:blipFill>
            <p:spPr bwMode="auto">
              <a:xfrm>
                <a:off x="7999357" y="1320920"/>
                <a:ext cx="805072" cy="571610"/>
              </a:xfrm>
              <a:prstGeom prst="rect">
                <a:avLst/>
              </a:prstGeom>
              <a:grpFill/>
              <a:ln>
                <a:noFill/>
              </a:ln>
              <a:effectLst>
                <a:softEdge rad="112500"/>
              </a:effectLst>
              <a:extLst/>
            </p:spPr>
          </p:pic>
        </p:grpSp>
        <p:sp>
          <p:nvSpPr>
            <p:cNvPr id="7" name="Прямоугольник 6"/>
            <p:cNvSpPr/>
            <p:nvPr/>
          </p:nvSpPr>
          <p:spPr>
            <a:xfrm>
              <a:off x="1274396" y="197322"/>
              <a:ext cx="6480721" cy="707886"/>
            </a:xfrm>
            <a:prstGeom prst="rect">
              <a:avLst/>
            </a:prstGeom>
          </p:spPr>
          <p:txBody>
            <a:bodyPr wrap="square">
              <a:spAutoFit/>
            </a:bodyPr>
            <a:lstStyle/>
            <a:p>
              <a:pPr algn="ctr"/>
              <a:r>
                <a:rPr lang="ru-RU" sz="2000" b="1" dirty="0" smtClean="0">
                  <a:solidFill>
                    <a:srgbClr val="FF0000"/>
                  </a:solidFill>
                  <a:latin typeface="Times New Roman" panose="02020603050405020304" pitchFamily="18" charset="0"/>
                  <a:cs typeface="Times New Roman" panose="02020603050405020304" pitchFamily="18" charset="0"/>
                </a:rPr>
                <a:t>Tema №</a:t>
              </a:r>
              <a:r>
                <a:rPr lang="tk-TM" sz="2000" b="1" dirty="0" smtClean="0">
                  <a:solidFill>
                    <a:srgbClr val="FF0000"/>
                  </a:solidFill>
                  <a:latin typeface="Times New Roman" panose="02020603050405020304" pitchFamily="18" charset="0"/>
                  <a:cs typeface="Times New Roman" panose="02020603050405020304" pitchFamily="18" charset="0"/>
                </a:rPr>
                <a:t>1.4</a:t>
              </a:r>
              <a:r>
                <a:rPr lang="tk-TM" sz="2000" b="1" dirty="0">
                  <a:solidFill>
                    <a:srgbClr val="FF0000"/>
                  </a:solidFill>
                  <a:latin typeface="Times New Roman" panose="02020603050405020304" pitchFamily="18" charset="0"/>
                  <a:cs typeface="Times New Roman" panose="02020603050405020304" pitchFamily="18" charset="0"/>
                </a:rPr>
                <a:t>. TRD merkezden daşlaşýan kompressorynyň elementlerinden howanyň akyp geçmegi.</a:t>
              </a:r>
            </a:p>
          </p:txBody>
        </p:sp>
      </p:grpSp>
      <p:sp>
        <p:nvSpPr>
          <p:cNvPr id="11" name="Rectangle 1"/>
          <p:cNvSpPr>
            <a:spLocks noChangeArrowheads="1"/>
          </p:cNvSpPr>
          <p:nvPr/>
        </p:nvSpPr>
        <p:spPr bwMode="auto">
          <a:xfrm>
            <a:off x="388759" y="1628800"/>
            <a:ext cx="8300681"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ru-RU" sz="2800" b="0" i="0" u="none" strike="noStrike" cap="none" normalizeH="0" baseline="0" dirty="0" smtClean="0">
                <a:ln>
                  <a:noFill/>
                </a:ln>
                <a:effectLst/>
                <a:latin typeface="Times New Roman" pitchFamily="18" charset="0"/>
                <a:ea typeface="Times New Roman" pitchFamily="18" charset="0"/>
                <a:cs typeface="Times New Roman" pitchFamily="18" charset="0"/>
              </a:rPr>
              <a:t>Sapak</a:t>
            </a:r>
            <a:r>
              <a:rPr kumimoji="0" lang="en-US" sz="2800"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lang="tk-TM" sz="2800" dirty="0">
                <a:latin typeface="Times New Roman" pitchFamily="18" charset="0"/>
                <a:ea typeface="Times New Roman" pitchFamily="18" charset="0"/>
                <a:cs typeface="Times New Roman" pitchFamily="18" charset="0"/>
              </a:rPr>
              <a:t>1</a:t>
            </a:r>
            <a:r>
              <a:rPr kumimoji="0" lang="ru-RU" sz="2800" b="0" i="0" u="none" strike="noStrike" cap="none" normalizeH="0" baseline="0" dirty="0" smtClean="0">
                <a:ln>
                  <a:noFill/>
                </a:ln>
                <a:effectLst/>
                <a:latin typeface="Times New Roman" pitchFamily="18" charset="0"/>
                <a:ea typeface="Times New Roman" pitchFamily="18" charset="0"/>
                <a:cs typeface="Times New Roman" pitchFamily="18" charset="0"/>
              </a:rPr>
              <a:t>.4.</a:t>
            </a:r>
            <a:r>
              <a:rPr lang="tk-TM" sz="2800" dirty="0">
                <a:latin typeface="Times New Roman" pitchFamily="18" charset="0"/>
                <a:ea typeface="Times New Roman" pitchFamily="18" charset="0"/>
                <a:cs typeface="Times New Roman" pitchFamily="18" charset="0"/>
              </a:rPr>
              <a:t>2</a:t>
            </a:r>
            <a:r>
              <a:rPr kumimoji="0" lang="ru-RU" sz="2800"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lang="ru-RU" sz="2800" dirty="0">
                <a:latin typeface="Times New Roman"/>
                <a:ea typeface="Times New Roman"/>
              </a:rPr>
              <a:t>Tigirde we diffuzordan we çykyş patrubkalaryndan howanyň akyp geçiş </a:t>
            </a:r>
            <a:r>
              <a:rPr lang="ru-RU" sz="2800" dirty="0" smtClean="0">
                <a:latin typeface="Times New Roman"/>
                <a:ea typeface="Times New Roman"/>
              </a:rPr>
              <a:t>häsiýeti.</a:t>
            </a:r>
            <a:endParaRPr lang="en-US" sz="2800" dirty="0">
              <a:latin typeface="Times New Roman" pitchFamily="18" charset="0"/>
              <a:ea typeface="Times New Roman" pitchFamily="18" charset="0"/>
              <a:cs typeface="Times New Roman" pitchFamily="18" charset="0"/>
            </a:endParaRPr>
          </a:p>
        </p:txBody>
      </p:sp>
      <p:grpSp>
        <p:nvGrpSpPr>
          <p:cNvPr id="12" name="Группа 11"/>
          <p:cNvGrpSpPr/>
          <p:nvPr/>
        </p:nvGrpSpPr>
        <p:grpSpPr>
          <a:xfrm>
            <a:off x="130157" y="2247033"/>
            <a:ext cx="8757149" cy="4061996"/>
            <a:chOff x="300218" y="2410465"/>
            <a:chExt cx="8616808" cy="4061996"/>
          </a:xfrm>
        </p:grpSpPr>
        <p:pic>
          <p:nvPicPr>
            <p:cNvPr id="14" name="Picture 2"/>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559" b="97426" l="1040" r="99827"/>
                      </a14:imgEffect>
                    </a14:imgLayer>
                  </a14:imgProps>
                </a:ext>
                <a:ext uri="{28A0092B-C50C-407E-A947-70E740481C1C}">
                  <a14:useLocalDpi xmlns:a14="http://schemas.microsoft.com/office/drawing/2010/main" val="0"/>
                </a:ext>
              </a:extLst>
            </a:blip>
            <a:srcRect/>
            <a:stretch>
              <a:fillRect/>
            </a:stretch>
          </p:blipFill>
          <p:spPr bwMode="auto">
            <a:xfrm>
              <a:off x="300218" y="2410465"/>
              <a:ext cx="8616808" cy="4061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Прямоугольник 12"/>
            <p:cNvSpPr/>
            <p:nvPr/>
          </p:nvSpPr>
          <p:spPr>
            <a:xfrm>
              <a:off x="314067" y="3457454"/>
              <a:ext cx="8326803" cy="2000548"/>
            </a:xfrm>
            <a:prstGeom prst="rect">
              <a:avLst/>
            </a:prstGeom>
          </p:spPr>
          <p:txBody>
            <a:bodyPr wrap="square">
              <a:spAutoFit/>
            </a:bodyPr>
            <a:lstStyle/>
            <a:p>
              <a:pPr lvl="0" fontAlgn="base">
                <a:spcBef>
                  <a:spcPct val="0"/>
                </a:spcBef>
                <a:spcAft>
                  <a:spcPct val="0"/>
                </a:spcAft>
              </a:pPr>
              <a:r>
                <a:rPr lang="tk-TM" sz="4000" dirty="0">
                  <a:solidFill>
                    <a:srgbClr val="FF0000"/>
                  </a:solidFill>
                  <a:latin typeface="Times New Roman" panose="02020603050405020304" pitchFamily="18" charset="0"/>
                  <a:cs typeface="Times New Roman" panose="02020603050405020304" pitchFamily="18" charset="0"/>
                </a:rPr>
                <a:t>Okuw soraglary:</a:t>
              </a:r>
              <a:endParaRPr lang="ru-RU" sz="4000" dirty="0">
                <a:solidFill>
                  <a:srgbClr val="FF0000"/>
                </a:solidFill>
                <a:latin typeface="Times New Roman" panose="02020603050405020304" pitchFamily="18" charset="0"/>
                <a:cs typeface="Times New Roman" panose="02020603050405020304" pitchFamily="18" charset="0"/>
              </a:endParaRPr>
            </a:p>
            <a:p>
              <a:pPr lvl="0" algn="just"/>
              <a:r>
                <a:rPr lang="en-US" sz="2800" dirty="0">
                  <a:latin typeface="Times New Roman" panose="02020603050405020304" pitchFamily="18" charset="0"/>
                  <a:cs typeface="Times New Roman" panose="02020603050405020304" pitchFamily="18" charset="0"/>
                </a:rPr>
                <a:t>1.Tigirde howanyň akmagy.</a:t>
              </a:r>
            </a:p>
            <a:p>
              <a:pPr lvl="0" algn="just"/>
              <a:r>
                <a:rPr lang="en-US" sz="2800" dirty="0">
                  <a:latin typeface="Times New Roman" panose="02020603050405020304" pitchFamily="18" charset="0"/>
                  <a:cs typeface="Times New Roman" panose="02020603050405020304" pitchFamily="18" charset="0"/>
                </a:rPr>
                <a:t>2. Diffuzorda howanyň akyp geçmegi.</a:t>
              </a:r>
            </a:p>
            <a:p>
              <a:pPr lvl="0" algn="just"/>
              <a:r>
                <a:rPr lang="en-US" sz="2800" dirty="0">
                  <a:latin typeface="Times New Roman" panose="02020603050405020304" pitchFamily="18" charset="0"/>
                  <a:cs typeface="Times New Roman" panose="02020603050405020304" pitchFamily="18" charset="0"/>
                </a:rPr>
                <a:t>3. Çykyş partubkalarynda howanyň akmagy. </a:t>
              </a:r>
            </a:p>
          </p:txBody>
        </p:sp>
      </p:grpSp>
    </p:spTree>
    <p:extLst>
      <p:ext uri="{BB962C8B-B14F-4D97-AF65-F5344CB8AC3E}">
        <p14:creationId xmlns:p14="http://schemas.microsoft.com/office/powerpoint/2010/main" val="263086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8416" y="1124744"/>
            <a:ext cx="8816072" cy="2246769"/>
          </a:xfrm>
          <a:prstGeom prst="rect">
            <a:avLst/>
          </a:prstGeom>
        </p:spPr>
        <p:txBody>
          <a:bodyPr wrap="square">
            <a:spAutoFit/>
          </a:bodyPr>
          <a:lstStyle/>
          <a:p>
            <a:pPr algn="just"/>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Koeffisiýent</a:t>
            </a:r>
            <a:r>
              <a:rPr lang="ru-RU" sz="2800" dirty="0" smtClean="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μ, </a:t>
            </a:r>
            <a:r>
              <a:rPr lang="ru-RU" sz="2800" dirty="0" err="1">
                <a:latin typeface="Times New Roman" panose="02020603050405020304" pitchFamily="18" charset="0"/>
                <a:cs typeface="Times New Roman" panose="02020603050405020304" pitchFamily="18" charset="0"/>
              </a:rPr>
              <a:t>kuwwatyň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koeffisiýenti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diýip</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atlandyrylýar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ýa-da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energiýany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azaldyjy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koeffisiýent</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tigirde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howa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berilýän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energiýany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nazary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barlagyň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we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tejribäniň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görkezmesine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laýyklykda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tigiriň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lopatkalarynyň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sanyna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we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uzynlygyna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baglydyr</a:t>
            </a:r>
            <a:r>
              <a:rPr lang="ru-RU" sz="2800" dirty="0">
                <a:latin typeface="Times New Roman" panose="02020603050405020304" pitchFamily="18" charset="0"/>
                <a:cs typeface="Times New Roman" panose="02020603050405020304" pitchFamily="18" charset="0"/>
              </a:rPr>
              <a:t>.</a:t>
            </a:r>
          </a:p>
        </p:txBody>
      </p:sp>
      <p:grpSp>
        <p:nvGrpSpPr>
          <p:cNvPr id="5" name="Группа 4"/>
          <p:cNvGrpSpPr/>
          <p:nvPr/>
        </p:nvGrpSpPr>
        <p:grpSpPr>
          <a:xfrm>
            <a:off x="203950" y="161867"/>
            <a:ext cx="8784976" cy="646332"/>
            <a:chOff x="166528" y="174435"/>
            <a:chExt cx="8784976" cy="1017417"/>
          </a:xfrm>
        </p:grpSpPr>
        <p:grpSp>
          <p:nvGrpSpPr>
            <p:cNvPr id="6" name="Группа 5"/>
            <p:cNvGrpSpPr/>
            <p:nvPr/>
          </p:nvGrpSpPr>
          <p:grpSpPr>
            <a:xfrm>
              <a:off x="166528" y="174435"/>
              <a:ext cx="8784976" cy="1017416"/>
              <a:chOff x="218376" y="37014"/>
              <a:chExt cx="8925624" cy="1523423"/>
            </a:xfrm>
          </p:grpSpPr>
          <p:grpSp>
            <p:nvGrpSpPr>
              <p:cNvPr id="8" name="Группа 7"/>
              <p:cNvGrpSpPr/>
              <p:nvPr/>
            </p:nvGrpSpPr>
            <p:grpSpPr>
              <a:xfrm>
                <a:off x="218376" y="226936"/>
                <a:ext cx="8925624" cy="1120008"/>
                <a:chOff x="-84667" y="1523661"/>
                <a:chExt cx="9108504" cy="1152128"/>
              </a:xfrm>
              <a:solidFill>
                <a:srgbClr val="FFFF00"/>
              </a:solidFill>
            </p:grpSpPr>
            <p:sp>
              <p:nvSpPr>
                <p:cNvPr id="10" name="Прямоугольник 9"/>
                <p:cNvSpPr/>
                <p:nvPr/>
              </p:nvSpPr>
              <p:spPr>
                <a:xfrm>
                  <a:off x="-84667" y="1523661"/>
                  <a:ext cx="9108504" cy="11521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1" name="Рисунок 10"/>
                <p:cNvPicPr/>
                <p:nvPr/>
              </p:nvPicPr>
              <p:blipFill>
                <a:blip r:embed="rId2">
                  <a:extLst>
                    <a:ext uri="{BEBA8EAE-BF5A-486C-A8C5-ECC9F3942E4B}">
                      <a14:imgProps xmlns:a14="http://schemas.microsoft.com/office/drawing/2010/main">
                        <a14:imgLayer r:embed="rId3">
                          <a14:imgEffect>
                            <a14:backgroundRemoval t="9091" b="86364" l="192" r="100000">
                              <a14:foregroundMark x1="4023" y1="25000" x2="4023" y2="25000"/>
                              <a14:foregroundMark x1="25862" y1="75000" x2="25862" y2="75000"/>
                            </a14:backgroundRemoval>
                          </a14:imgEffect>
                        </a14:imgLayer>
                      </a14:imgProps>
                    </a:ext>
                    <a:ext uri="{28A0092B-C50C-407E-A947-70E740481C1C}">
                      <a14:useLocalDpi xmlns:a14="http://schemas.microsoft.com/office/drawing/2010/main" val="0"/>
                    </a:ext>
                  </a:extLst>
                </a:blip>
                <a:srcRect/>
                <a:stretch>
                  <a:fillRect/>
                </a:stretch>
              </p:blipFill>
              <p:spPr bwMode="auto">
                <a:xfrm>
                  <a:off x="1624328" y="1657561"/>
                  <a:ext cx="4969510" cy="961026"/>
                </a:xfrm>
                <a:prstGeom prst="rect">
                  <a:avLst/>
                </a:prstGeom>
                <a:grpFill/>
                <a:ln>
                  <a:noFill/>
                </a:ln>
              </p:spPr>
            </p:pic>
            <p:pic>
              <p:nvPicPr>
                <p:cNvPr id="12" name="Picture 8" descr="C:\Users\1\Desktop\sewron.jpg"/>
                <p:cNvPicPr/>
                <p:nvPr/>
              </p:nvPicPr>
              <p:blipFill>
                <a:blip r:embed="rId4" cstate="print">
                  <a:extLst>
                    <a:ext uri="{BEBA8EAE-BF5A-486C-A8C5-ECC9F3942E4B}">
                      <a14:imgProps xmlns:a14="http://schemas.microsoft.com/office/drawing/2010/main">
                        <a14:imgLayer r:embed="rId5">
                          <a14:imgEffect>
                            <a14:backgroundRemoval t="515" b="99613" l="0" r="100000"/>
                          </a14:imgEffect>
                        </a14:imgLayer>
                      </a14:imgProps>
                    </a:ext>
                    <a:ext uri="{28A0092B-C50C-407E-A947-70E740481C1C}">
                      <a14:useLocalDpi xmlns:a14="http://schemas.microsoft.com/office/drawing/2010/main" val="0"/>
                    </a:ext>
                  </a:extLst>
                </a:blip>
                <a:srcRect/>
                <a:stretch>
                  <a:fillRect/>
                </a:stretch>
              </p:blipFill>
              <p:spPr bwMode="auto">
                <a:xfrm>
                  <a:off x="8205949" y="1628449"/>
                  <a:ext cx="606237" cy="990139"/>
                </a:xfrm>
                <a:prstGeom prst="rect">
                  <a:avLst/>
                </a:prstGeom>
                <a:grpFill/>
                <a:ln>
                  <a:noFill/>
                </a:ln>
                <a:effectLst>
                  <a:softEdge rad="112500"/>
                </a:effectLst>
                <a:extLst/>
              </p:spPr>
            </p:pic>
            <p:pic>
              <p:nvPicPr>
                <p:cNvPr id="13" name="Рисунок 12"/>
                <p:cNvPicPr/>
                <p:nvPr/>
              </p:nvPicPr>
              <p:blipFill rotWithShape="1">
                <a:blip r:embed="rId6">
                  <a:extLst>
                    <a:ext uri="{BEBA8EAE-BF5A-486C-A8C5-ECC9F3942E4B}">
                      <a14:imgProps xmlns:a14="http://schemas.microsoft.com/office/drawing/2010/main">
                        <a14:imgLayer r:embed="rId7">
                          <a14:imgEffect>
                            <a14:backgroundRemoval t="21852" b="78981" l="35625" r="61875"/>
                          </a14:imgEffect>
                        </a14:imgLayer>
                      </a14:imgProps>
                    </a:ext>
                  </a:extLst>
                </a:blip>
                <a:srcRect l="33536" t="18311" r="35431" b="19399"/>
                <a:stretch/>
              </p:blipFill>
              <p:spPr bwMode="auto">
                <a:xfrm>
                  <a:off x="144094" y="1580860"/>
                  <a:ext cx="595868" cy="1037727"/>
                </a:xfrm>
                <a:prstGeom prst="rect">
                  <a:avLst/>
                </a:prstGeom>
                <a:grpFill/>
                <a:ln>
                  <a:noFill/>
                </a:ln>
                <a:extLst>
                  <a:ext uri="{53640926-AAD7-44D8-BBD7-CCE9431645EC}">
                    <a14:shadowObscured xmlns:a14="http://schemas.microsoft.com/office/drawing/2010/main"/>
                  </a:ext>
                </a:extLst>
              </p:spPr>
            </p:pic>
          </p:grpSp>
          <p:sp>
            <p:nvSpPr>
              <p:cNvPr id="9" name="Прямоугольник 8"/>
              <p:cNvSpPr/>
              <p:nvPr/>
            </p:nvSpPr>
            <p:spPr>
              <a:xfrm>
                <a:off x="3455675" y="37014"/>
                <a:ext cx="1672456" cy="1523423"/>
              </a:xfrm>
              <a:prstGeom prst="rect">
                <a:avLst/>
              </a:prstGeom>
            </p:spPr>
            <p:txBody>
              <a:bodyPr wrap="square">
                <a:spAutoFit/>
              </a:bodyPr>
              <a:lstStyle/>
              <a:p>
                <a:r>
                  <a:rPr lang="ru-RU" sz="3600" b="1" dirty="0" smtClean="0">
                    <a:ln w="1905"/>
                    <a:solidFill>
                      <a:srgbClr val="FF0000"/>
                    </a:solidFill>
                    <a:effectLst>
                      <a:innerShdw blurRad="69850" dist="43180" dir="5400000">
                        <a:srgbClr val="000000">
                          <a:alpha val="65000"/>
                        </a:srgbClr>
                      </a:innerShdw>
                    </a:effectLst>
                  </a:rPr>
                  <a:t> </a:t>
                </a:r>
                <a:r>
                  <a:rPr lang="ru-RU"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А Д</a:t>
                </a:r>
                <a:r>
                  <a:rPr lang="en-US"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tk-TM"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a:t>
                </a:r>
                <a:endParaRPr lang="ru-RU" sz="36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cxnSp>
          <p:nvCxnSpPr>
            <p:cNvPr id="7" name="Прямая соединительная линия 6"/>
            <p:cNvCxnSpPr/>
            <p:nvPr/>
          </p:nvCxnSpPr>
          <p:spPr>
            <a:xfrm>
              <a:off x="166528" y="1191852"/>
              <a:ext cx="8784976"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26731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751344"/>
            <a:ext cx="8928992" cy="6124754"/>
          </a:xfrm>
          <a:prstGeom prst="rect">
            <a:avLst/>
          </a:prstGeom>
        </p:spPr>
        <p:txBody>
          <a:bodyPr wrap="square">
            <a:spAutoFit/>
          </a:bodyPr>
          <a:lstStyle/>
          <a:p>
            <a:pPr algn="just"/>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Howa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tigiriň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aýlaw</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tizligine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ýakyn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bolan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tizlikde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kompressoryň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tigirinden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çykyp</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diffuzora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gönükýär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ol</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ýerde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howanyň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kinetik</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energiýasynyň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gysyş</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işine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öwrülmesi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bolup</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geçýär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Diffuzordaky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howanyň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hereketi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giňelýän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kanaldaky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herekete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meňzeşdir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Tizllik</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peselýär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basyş</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ýokary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galýar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Diffuzorlar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iki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görnüşe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bölünýärler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Jaýrykly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şelewyýe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we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pilçeli</a:t>
            </a:r>
            <a:r>
              <a:rPr lang="ru-RU" sz="2800" dirty="0">
                <a:latin typeface="Times New Roman" panose="02020603050405020304" pitchFamily="18" charset="0"/>
                <a:cs typeface="Times New Roman" panose="02020603050405020304" pitchFamily="18" charset="0"/>
              </a:rPr>
              <a:t>.</a:t>
            </a:r>
          </a:p>
          <a:p>
            <a:pPr algn="just"/>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Aşakdaky</a:t>
            </a:r>
            <a:r>
              <a:rPr lang="ru-RU" sz="2800" dirty="0" smtClean="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23-nji </a:t>
            </a:r>
            <a:r>
              <a:rPr lang="ru-RU" sz="2800" dirty="0" err="1">
                <a:latin typeface="Times New Roman" panose="02020603050405020304" pitchFamily="18" charset="0"/>
                <a:cs typeface="Times New Roman" panose="02020603050405020304" pitchFamily="18" charset="0"/>
              </a:rPr>
              <a:t>suratda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jaýrykly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diffuzoryň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shemasy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görkezilendir</a:t>
            </a:r>
            <a:r>
              <a:rPr lang="ru-RU" sz="2800" dirty="0">
                <a:latin typeface="Times New Roman" panose="02020603050405020304" pitchFamily="18" charset="0"/>
                <a:cs typeface="Times New Roman" panose="02020603050405020304" pitchFamily="18" charset="0"/>
              </a:rPr>
              <a:t>.</a:t>
            </a:r>
          </a:p>
          <a:p>
            <a:pPr algn="just"/>
            <a:r>
              <a:rPr lang="ru-RU" sz="2800" dirty="0" err="1">
                <a:latin typeface="Times New Roman" panose="02020603050405020304" pitchFamily="18" charset="0"/>
                <a:cs typeface="Times New Roman" panose="02020603050405020304" pitchFamily="18" charset="0"/>
              </a:rPr>
              <a:t>Jaýrykly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diffuzor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parallel</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ýa-da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diwarlary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az-kem</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daralýan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halka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görnüşindäki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jaýrykdyr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Nazary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hasaplamalaryň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we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tejribeleriň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görkezişi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ýaly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jaýrykly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diffuzorda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howanyň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bölejikleri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logarifmiçeski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spirallara</a:t>
            </a:r>
            <a:r>
              <a:rPr lang="ru-RU" sz="2800" dirty="0">
                <a:latin typeface="Times New Roman" panose="02020603050405020304" pitchFamily="18" charset="0"/>
                <a:cs typeface="Times New Roman" panose="02020603050405020304" pitchFamily="18" charset="0"/>
              </a:rPr>
              <a:t> (m - n) </a:t>
            </a:r>
            <a:r>
              <a:rPr lang="ru-RU" sz="2800" dirty="0" err="1">
                <a:latin typeface="Times New Roman" panose="02020603050405020304" pitchFamily="18" charset="0"/>
                <a:cs typeface="Times New Roman" panose="02020603050405020304" pitchFamily="18" charset="0"/>
              </a:rPr>
              <a:t>ýakyn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traýektoriýa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boýunça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hereket</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edýärler</a:t>
            </a:r>
            <a:r>
              <a:rPr lang="ru-RU" sz="2800" dirty="0">
                <a:latin typeface="Times New Roman" panose="02020603050405020304" pitchFamily="18" charset="0"/>
                <a:cs typeface="Times New Roman" panose="02020603050405020304" pitchFamily="18" charset="0"/>
              </a:rPr>
              <a:t>. </a:t>
            </a:r>
          </a:p>
        </p:txBody>
      </p:sp>
      <p:grpSp>
        <p:nvGrpSpPr>
          <p:cNvPr id="5" name="Группа 4"/>
          <p:cNvGrpSpPr/>
          <p:nvPr/>
        </p:nvGrpSpPr>
        <p:grpSpPr>
          <a:xfrm>
            <a:off x="140774" y="100424"/>
            <a:ext cx="8828942" cy="629612"/>
            <a:chOff x="140774" y="89239"/>
            <a:chExt cx="8828942" cy="629612"/>
          </a:xfrm>
        </p:grpSpPr>
        <p:grpSp>
          <p:nvGrpSpPr>
            <p:cNvPr id="6" name="Группа 5"/>
            <p:cNvGrpSpPr/>
            <p:nvPr/>
          </p:nvGrpSpPr>
          <p:grpSpPr>
            <a:xfrm>
              <a:off x="140774" y="89239"/>
              <a:ext cx="8828942" cy="629612"/>
              <a:chOff x="140774" y="204125"/>
              <a:chExt cx="8828942" cy="908326"/>
            </a:xfrm>
          </p:grpSpPr>
          <p:cxnSp>
            <p:nvCxnSpPr>
              <p:cNvPr id="8" name="Прямая соединительная линия 7"/>
              <p:cNvCxnSpPr/>
              <p:nvPr/>
            </p:nvCxnSpPr>
            <p:spPr>
              <a:xfrm>
                <a:off x="140774" y="1112451"/>
                <a:ext cx="8784976"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9" name="Группа 8"/>
              <p:cNvGrpSpPr/>
              <p:nvPr/>
            </p:nvGrpSpPr>
            <p:grpSpPr>
              <a:xfrm>
                <a:off x="159629" y="204125"/>
                <a:ext cx="8810087" cy="792088"/>
                <a:chOff x="395536" y="1412776"/>
                <a:chExt cx="8558079" cy="792088"/>
              </a:xfrm>
              <a:solidFill>
                <a:srgbClr val="FFFF00"/>
              </a:solidFill>
            </p:grpSpPr>
            <p:sp>
              <p:nvSpPr>
                <p:cNvPr id="10" name="Прямоугольник 9"/>
                <p:cNvSpPr/>
                <p:nvPr/>
              </p:nvSpPr>
              <p:spPr>
                <a:xfrm>
                  <a:off x="395536" y="1412776"/>
                  <a:ext cx="8558079" cy="7920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1" name="Рисунок 10"/>
                <p:cNvPicPr/>
                <p:nvPr/>
              </p:nvPicPr>
              <p:blipFill rotWithShape="1">
                <a:blip r:embed="rId2">
                  <a:extLst>
                    <a:ext uri="{BEBA8EAE-BF5A-486C-A8C5-ECC9F3942E4B}">
                      <a14:imgProps xmlns:a14="http://schemas.microsoft.com/office/drawing/2010/main">
                        <a14:imgLayer r:embed="rId3">
                          <a14:imgEffect>
                            <a14:backgroundRemoval t="21852" b="78981" l="35625" r="61875"/>
                          </a14:imgEffect>
                        </a14:imgLayer>
                      </a14:imgProps>
                    </a:ext>
                  </a:extLst>
                </a:blip>
                <a:srcRect l="33536" t="18311" r="35431" b="19399"/>
                <a:stretch/>
              </p:blipFill>
              <p:spPr bwMode="auto">
                <a:xfrm>
                  <a:off x="488951" y="1504211"/>
                  <a:ext cx="555433" cy="678724"/>
                </a:xfrm>
                <a:prstGeom prst="rect">
                  <a:avLst/>
                </a:prstGeom>
                <a:grpFill/>
                <a:ln>
                  <a:noFill/>
                </a:ln>
                <a:extLst>
                  <a:ext uri="{53640926-AAD7-44D8-BBD7-CCE9431645EC}">
                    <a14:shadowObscured xmlns:a14="http://schemas.microsoft.com/office/drawing/2010/main"/>
                  </a:ext>
                </a:extLst>
              </p:spPr>
            </p:pic>
            <p:pic>
              <p:nvPicPr>
                <p:cNvPr id="12" name="Picture 8" descr="C:\Users\1\Desktop\sewron.jpg"/>
                <p:cNvPicPr/>
                <p:nvPr/>
              </p:nvPicPr>
              <p:blipFill>
                <a:blip r:embed="rId4" cstate="print">
                  <a:extLst>
                    <a:ext uri="{BEBA8EAE-BF5A-486C-A8C5-ECC9F3942E4B}">
                      <a14:imgProps xmlns:a14="http://schemas.microsoft.com/office/drawing/2010/main">
                        <a14:imgLayer r:embed="rId5">
                          <a14:imgEffect>
                            <a14:backgroundRemoval t="515" b="99613" l="0" r="100000"/>
                          </a14:imgEffect>
                        </a14:imgLayer>
                      </a14:imgProps>
                    </a:ext>
                    <a:ext uri="{28A0092B-C50C-407E-A947-70E740481C1C}">
                      <a14:useLocalDpi xmlns:a14="http://schemas.microsoft.com/office/drawing/2010/main" val="0"/>
                    </a:ext>
                  </a:extLst>
                </a:blip>
                <a:srcRect/>
                <a:stretch>
                  <a:fillRect/>
                </a:stretch>
              </p:blipFill>
              <p:spPr bwMode="auto">
                <a:xfrm>
                  <a:off x="8249053" y="1462926"/>
                  <a:ext cx="584935" cy="699952"/>
                </a:xfrm>
                <a:prstGeom prst="rect">
                  <a:avLst/>
                </a:prstGeom>
                <a:grpFill/>
                <a:ln>
                  <a:noFill/>
                </a:ln>
                <a:effectLst>
                  <a:softEdge rad="112500"/>
                </a:effectLst>
                <a:extLst/>
              </p:spPr>
            </p:pic>
          </p:grpSp>
        </p:grpSp>
        <p:sp>
          <p:nvSpPr>
            <p:cNvPr id="7" name="Прямоугольник 6"/>
            <p:cNvSpPr/>
            <p:nvPr/>
          </p:nvSpPr>
          <p:spPr>
            <a:xfrm>
              <a:off x="899593" y="172405"/>
              <a:ext cx="7200800" cy="430887"/>
            </a:xfrm>
            <a:prstGeom prst="rect">
              <a:avLst/>
            </a:prstGeom>
          </p:spPr>
          <p:txBody>
            <a:bodyPr wrap="square">
              <a:spAutoFit/>
            </a:bodyPr>
            <a:lstStyle/>
            <a:p>
              <a:pPr algn="ctr"/>
              <a:r>
                <a:rPr lang="ru-RU" sz="2200" b="1" dirty="0">
                  <a:solidFill>
                    <a:srgbClr val="FF0000"/>
                  </a:solidFill>
                  <a:latin typeface="Times New Roman" panose="02020603050405020304" pitchFamily="18" charset="0"/>
                  <a:cs typeface="Times New Roman" panose="02020603050405020304" pitchFamily="18" charset="0"/>
                </a:rPr>
                <a:t>2</a:t>
              </a:r>
              <a:r>
                <a:rPr lang="ru-RU" sz="2200" b="1" dirty="0" smtClean="0">
                  <a:solidFill>
                    <a:srgbClr val="FF0000"/>
                  </a:solidFill>
                  <a:latin typeface="Times New Roman" panose="02020603050405020304" pitchFamily="18" charset="0"/>
                  <a:cs typeface="Times New Roman" panose="02020603050405020304" pitchFamily="18" charset="0"/>
                </a:rPr>
                <a:t>.</a:t>
              </a:r>
              <a:r>
                <a:rPr lang="en-US" sz="2200" b="1" dirty="0" smtClean="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Diffuzorda</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howanyň</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akyp</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geçmegi</a:t>
              </a:r>
              <a:r>
                <a:rPr lang="ru-RU" sz="2200" b="1" dirty="0" smtClean="0">
                  <a:solidFill>
                    <a:srgbClr val="FF0000"/>
                  </a:solidFill>
                  <a:latin typeface="Times New Roman" panose="02020603050405020304" pitchFamily="18" charset="0"/>
                  <a:cs typeface="Times New Roman" panose="02020603050405020304" pitchFamily="18" charset="0"/>
                </a:rPr>
                <a:t>.</a:t>
              </a:r>
              <a:endParaRPr lang="ru-RU" sz="2200" b="1"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902550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srcRect/>
          <a:stretch>
            <a:fillRect/>
          </a:stretch>
        </p:blipFill>
        <p:spPr bwMode="auto">
          <a:xfrm>
            <a:off x="515595" y="1273262"/>
            <a:ext cx="8238223" cy="4027946"/>
          </a:xfrm>
          <a:prstGeom prst="rect">
            <a:avLst/>
          </a:prstGeom>
          <a:ln>
            <a:solidFill>
              <a:schemeClr val="tx1"/>
            </a:solidFill>
          </a:ln>
          <a:effectLst>
            <a:outerShdw blurRad="292100" dist="139700" dir="2700000" algn="tl" rotWithShape="0">
              <a:srgbClr val="333333">
                <a:alpha val="65000"/>
              </a:srgbClr>
            </a:outerShdw>
          </a:effectLst>
        </p:spPr>
      </p:pic>
      <p:sp>
        <p:nvSpPr>
          <p:cNvPr id="5" name="Прямоугольник 4"/>
          <p:cNvSpPr/>
          <p:nvPr/>
        </p:nvSpPr>
        <p:spPr>
          <a:xfrm>
            <a:off x="521963" y="5733256"/>
            <a:ext cx="8064896" cy="369332"/>
          </a:xfrm>
          <a:prstGeom prst="rect">
            <a:avLst/>
          </a:prstGeom>
        </p:spPr>
        <p:txBody>
          <a:bodyPr wrap="square">
            <a:spAutoFit/>
          </a:bodyPr>
          <a:lstStyle/>
          <a:p>
            <a:r>
              <a:rPr lang="ru-RU" b="1" dirty="0"/>
              <a:t>23-nji </a:t>
            </a:r>
            <a:r>
              <a:rPr lang="ru-RU" b="1" dirty="0" err="1"/>
              <a:t>surat</a:t>
            </a:r>
            <a:r>
              <a:rPr lang="ru-RU" b="1" dirty="0"/>
              <a:t>.</a:t>
            </a:r>
            <a:r>
              <a:rPr lang="ru-RU" dirty="0"/>
              <a:t> </a:t>
            </a:r>
            <a:r>
              <a:rPr lang="ru-RU" dirty="0" err="1"/>
              <a:t>Jaýrykly</a:t>
            </a:r>
            <a:r>
              <a:rPr lang="ru-RU" dirty="0"/>
              <a:t> </a:t>
            </a:r>
            <a:r>
              <a:rPr lang="ru-RU" dirty="0" err="1"/>
              <a:t>diffuzorly</a:t>
            </a:r>
            <a:r>
              <a:rPr lang="ru-RU" dirty="0"/>
              <a:t> </a:t>
            </a:r>
            <a:r>
              <a:rPr lang="ru-RU" dirty="0" err="1"/>
              <a:t>kompressorda</a:t>
            </a:r>
            <a:r>
              <a:rPr lang="ru-RU" dirty="0"/>
              <a:t> </a:t>
            </a:r>
            <a:r>
              <a:rPr lang="ru-RU" dirty="0" err="1"/>
              <a:t>howa</a:t>
            </a:r>
            <a:r>
              <a:rPr lang="ru-RU" dirty="0"/>
              <a:t> </a:t>
            </a:r>
            <a:r>
              <a:rPr lang="ru-RU" dirty="0" err="1"/>
              <a:t>bölejikleriniň</a:t>
            </a:r>
            <a:r>
              <a:rPr lang="ru-RU" dirty="0"/>
              <a:t> </a:t>
            </a:r>
            <a:r>
              <a:rPr lang="ru-RU" dirty="0" err="1"/>
              <a:t>hereketi</a:t>
            </a:r>
            <a:r>
              <a:rPr lang="ru-RU" dirty="0"/>
              <a:t>.</a:t>
            </a:r>
          </a:p>
        </p:txBody>
      </p:sp>
      <p:grpSp>
        <p:nvGrpSpPr>
          <p:cNvPr id="6" name="Группа 5"/>
          <p:cNvGrpSpPr/>
          <p:nvPr/>
        </p:nvGrpSpPr>
        <p:grpSpPr>
          <a:xfrm>
            <a:off x="203950" y="161867"/>
            <a:ext cx="8784976" cy="646332"/>
            <a:chOff x="166528" y="174435"/>
            <a:chExt cx="8784976" cy="1017417"/>
          </a:xfrm>
        </p:grpSpPr>
        <p:grpSp>
          <p:nvGrpSpPr>
            <p:cNvPr id="7" name="Группа 6"/>
            <p:cNvGrpSpPr/>
            <p:nvPr/>
          </p:nvGrpSpPr>
          <p:grpSpPr>
            <a:xfrm>
              <a:off x="166528" y="174435"/>
              <a:ext cx="8784976" cy="1017416"/>
              <a:chOff x="218376" y="37014"/>
              <a:chExt cx="8925624" cy="1523423"/>
            </a:xfrm>
          </p:grpSpPr>
          <p:grpSp>
            <p:nvGrpSpPr>
              <p:cNvPr id="9" name="Группа 8"/>
              <p:cNvGrpSpPr/>
              <p:nvPr/>
            </p:nvGrpSpPr>
            <p:grpSpPr>
              <a:xfrm>
                <a:off x="218376" y="226936"/>
                <a:ext cx="8925624" cy="1120008"/>
                <a:chOff x="-84667" y="1523661"/>
                <a:chExt cx="9108504" cy="1152128"/>
              </a:xfrm>
              <a:solidFill>
                <a:srgbClr val="FFFF00"/>
              </a:solidFill>
            </p:grpSpPr>
            <p:sp>
              <p:nvSpPr>
                <p:cNvPr id="11" name="Прямоугольник 10"/>
                <p:cNvSpPr/>
                <p:nvPr/>
              </p:nvSpPr>
              <p:spPr>
                <a:xfrm>
                  <a:off x="-84667" y="1523661"/>
                  <a:ext cx="9108504" cy="11521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2" name="Рисунок 11"/>
                <p:cNvPicPr/>
                <p:nvPr/>
              </p:nvPicPr>
              <p:blipFill>
                <a:blip r:embed="rId3">
                  <a:extLst>
                    <a:ext uri="{BEBA8EAE-BF5A-486C-A8C5-ECC9F3942E4B}">
                      <a14:imgProps xmlns:a14="http://schemas.microsoft.com/office/drawing/2010/main">
                        <a14:imgLayer r:embed="rId4">
                          <a14:imgEffect>
                            <a14:backgroundRemoval t="9091" b="86364" l="192" r="100000">
                              <a14:foregroundMark x1="4023" y1="25000" x2="4023" y2="25000"/>
                              <a14:foregroundMark x1="25862" y1="75000" x2="25862" y2="75000"/>
                            </a14:backgroundRemoval>
                          </a14:imgEffect>
                        </a14:imgLayer>
                      </a14:imgProps>
                    </a:ext>
                    <a:ext uri="{28A0092B-C50C-407E-A947-70E740481C1C}">
                      <a14:useLocalDpi xmlns:a14="http://schemas.microsoft.com/office/drawing/2010/main" val="0"/>
                    </a:ext>
                  </a:extLst>
                </a:blip>
                <a:srcRect/>
                <a:stretch>
                  <a:fillRect/>
                </a:stretch>
              </p:blipFill>
              <p:spPr bwMode="auto">
                <a:xfrm>
                  <a:off x="1624328" y="1657561"/>
                  <a:ext cx="4969510" cy="961026"/>
                </a:xfrm>
                <a:prstGeom prst="rect">
                  <a:avLst/>
                </a:prstGeom>
                <a:grpFill/>
                <a:ln>
                  <a:noFill/>
                </a:ln>
              </p:spPr>
            </p:pic>
            <p:pic>
              <p:nvPicPr>
                <p:cNvPr id="13" name="Picture 8" descr="C:\Users\1\Desktop\sewron.jpg"/>
                <p:cNvPicPr/>
                <p:nvPr/>
              </p:nvPicPr>
              <p:blipFill>
                <a:blip r:embed="rId5" cstate="print">
                  <a:extLst>
                    <a:ext uri="{BEBA8EAE-BF5A-486C-A8C5-ECC9F3942E4B}">
                      <a14:imgProps xmlns:a14="http://schemas.microsoft.com/office/drawing/2010/main">
                        <a14:imgLayer r:embed="rId6">
                          <a14:imgEffect>
                            <a14:backgroundRemoval t="515" b="99613" l="0" r="100000"/>
                          </a14:imgEffect>
                        </a14:imgLayer>
                      </a14:imgProps>
                    </a:ext>
                    <a:ext uri="{28A0092B-C50C-407E-A947-70E740481C1C}">
                      <a14:useLocalDpi xmlns:a14="http://schemas.microsoft.com/office/drawing/2010/main" val="0"/>
                    </a:ext>
                  </a:extLst>
                </a:blip>
                <a:srcRect/>
                <a:stretch>
                  <a:fillRect/>
                </a:stretch>
              </p:blipFill>
              <p:spPr bwMode="auto">
                <a:xfrm>
                  <a:off x="8205949" y="1628449"/>
                  <a:ext cx="606237" cy="990139"/>
                </a:xfrm>
                <a:prstGeom prst="rect">
                  <a:avLst/>
                </a:prstGeom>
                <a:grpFill/>
                <a:ln>
                  <a:noFill/>
                </a:ln>
                <a:effectLst>
                  <a:softEdge rad="112500"/>
                </a:effectLst>
                <a:extLst/>
              </p:spPr>
            </p:pic>
            <p:pic>
              <p:nvPicPr>
                <p:cNvPr id="14" name="Рисунок 13"/>
                <p:cNvPicPr/>
                <p:nvPr/>
              </p:nvPicPr>
              <p:blipFill rotWithShape="1">
                <a:blip r:embed="rId7">
                  <a:extLst>
                    <a:ext uri="{BEBA8EAE-BF5A-486C-A8C5-ECC9F3942E4B}">
                      <a14:imgProps xmlns:a14="http://schemas.microsoft.com/office/drawing/2010/main">
                        <a14:imgLayer r:embed="rId8">
                          <a14:imgEffect>
                            <a14:backgroundRemoval t="21852" b="78981" l="35625" r="61875"/>
                          </a14:imgEffect>
                        </a14:imgLayer>
                      </a14:imgProps>
                    </a:ext>
                  </a:extLst>
                </a:blip>
                <a:srcRect l="33536" t="18311" r="35431" b="19399"/>
                <a:stretch/>
              </p:blipFill>
              <p:spPr bwMode="auto">
                <a:xfrm>
                  <a:off x="144094" y="1580860"/>
                  <a:ext cx="595868" cy="1037727"/>
                </a:xfrm>
                <a:prstGeom prst="rect">
                  <a:avLst/>
                </a:prstGeom>
                <a:grpFill/>
                <a:ln>
                  <a:noFill/>
                </a:ln>
                <a:extLst>
                  <a:ext uri="{53640926-AAD7-44D8-BBD7-CCE9431645EC}">
                    <a14:shadowObscured xmlns:a14="http://schemas.microsoft.com/office/drawing/2010/main"/>
                  </a:ext>
                </a:extLst>
              </p:spPr>
            </p:pic>
          </p:grpSp>
          <p:sp>
            <p:nvSpPr>
              <p:cNvPr id="10" name="Прямоугольник 9"/>
              <p:cNvSpPr/>
              <p:nvPr/>
            </p:nvSpPr>
            <p:spPr>
              <a:xfrm>
                <a:off x="3455675" y="37014"/>
                <a:ext cx="1672456" cy="1523423"/>
              </a:xfrm>
              <a:prstGeom prst="rect">
                <a:avLst/>
              </a:prstGeom>
            </p:spPr>
            <p:txBody>
              <a:bodyPr wrap="square">
                <a:spAutoFit/>
              </a:bodyPr>
              <a:lstStyle/>
              <a:p>
                <a:r>
                  <a:rPr lang="ru-RU" sz="3600" b="1" dirty="0" smtClean="0">
                    <a:ln w="1905"/>
                    <a:solidFill>
                      <a:srgbClr val="FF0000"/>
                    </a:solidFill>
                    <a:effectLst>
                      <a:innerShdw blurRad="69850" dist="43180" dir="5400000">
                        <a:srgbClr val="000000">
                          <a:alpha val="65000"/>
                        </a:srgbClr>
                      </a:innerShdw>
                    </a:effectLst>
                  </a:rPr>
                  <a:t> </a:t>
                </a:r>
                <a:r>
                  <a:rPr lang="ru-RU"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А Д</a:t>
                </a:r>
                <a:r>
                  <a:rPr lang="en-US"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tk-TM"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a:t>
                </a:r>
                <a:endParaRPr lang="ru-RU" sz="36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cxnSp>
          <p:nvCxnSpPr>
            <p:cNvPr id="8" name="Прямая соединительная линия 7"/>
            <p:cNvCxnSpPr/>
            <p:nvPr/>
          </p:nvCxnSpPr>
          <p:spPr>
            <a:xfrm>
              <a:off x="166528" y="1191852"/>
              <a:ext cx="8784976"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71182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203950" y="161867"/>
            <a:ext cx="8784976" cy="646332"/>
            <a:chOff x="166528" y="174435"/>
            <a:chExt cx="8784976" cy="1017417"/>
          </a:xfrm>
        </p:grpSpPr>
        <p:grpSp>
          <p:nvGrpSpPr>
            <p:cNvPr id="5" name="Группа 4"/>
            <p:cNvGrpSpPr/>
            <p:nvPr/>
          </p:nvGrpSpPr>
          <p:grpSpPr>
            <a:xfrm>
              <a:off x="166528" y="174435"/>
              <a:ext cx="8784976" cy="1017416"/>
              <a:chOff x="218376" y="37014"/>
              <a:chExt cx="8925624" cy="1523423"/>
            </a:xfrm>
          </p:grpSpPr>
          <p:grpSp>
            <p:nvGrpSpPr>
              <p:cNvPr id="7" name="Группа 6"/>
              <p:cNvGrpSpPr/>
              <p:nvPr/>
            </p:nvGrpSpPr>
            <p:grpSpPr>
              <a:xfrm>
                <a:off x="218376" y="226936"/>
                <a:ext cx="8925624" cy="1120008"/>
                <a:chOff x="-84667" y="1523661"/>
                <a:chExt cx="9108504" cy="1152128"/>
              </a:xfrm>
              <a:solidFill>
                <a:srgbClr val="FFFF00"/>
              </a:solidFill>
            </p:grpSpPr>
            <p:sp>
              <p:nvSpPr>
                <p:cNvPr id="9" name="Прямоугольник 8"/>
                <p:cNvSpPr/>
                <p:nvPr/>
              </p:nvSpPr>
              <p:spPr>
                <a:xfrm>
                  <a:off x="-84667" y="1523661"/>
                  <a:ext cx="9108504" cy="11521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 name="Рисунок 9"/>
                <p:cNvPicPr/>
                <p:nvPr/>
              </p:nvPicPr>
              <p:blipFill>
                <a:blip r:embed="rId2">
                  <a:extLst>
                    <a:ext uri="{BEBA8EAE-BF5A-486C-A8C5-ECC9F3942E4B}">
                      <a14:imgProps xmlns:a14="http://schemas.microsoft.com/office/drawing/2010/main">
                        <a14:imgLayer r:embed="rId3">
                          <a14:imgEffect>
                            <a14:backgroundRemoval t="9091" b="86364" l="192" r="100000">
                              <a14:foregroundMark x1="4023" y1="25000" x2="4023" y2="25000"/>
                              <a14:foregroundMark x1="25862" y1="75000" x2="25862" y2="75000"/>
                            </a14:backgroundRemoval>
                          </a14:imgEffect>
                        </a14:imgLayer>
                      </a14:imgProps>
                    </a:ext>
                    <a:ext uri="{28A0092B-C50C-407E-A947-70E740481C1C}">
                      <a14:useLocalDpi xmlns:a14="http://schemas.microsoft.com/office/drawing/2010/main" val="0"/>
                    </a:ext>
                  </a:extLst>
                </a:blip>
                <a:srcRect/>
                <a:stretch>
                  <a:fillRect/>
                </a:stretch>
              </p:blipFill>
              <p:spPr bwMode="auto">
                <a:xfrm>
                  <a:off x="1624328" y="1657561"/>
                  <a:ext cx="4969510" cy="961026"/>
                </a:xfrm>
                <a:prstGeom prst="rect">
                  <a:avLst/>
                </a:prstGeom>
                <a:grpFill/>
                <a:ln>
                  <a:noFill/>
                </a:ln>
              </p:spPr>
            </p:pic>
            <p:pic>
              <p:nvPicPr>
                <p:cNvPr id="11" name="Picture 8" descr="C:\Users\1\Desktop\sewron.jpg"/>
                <p:cNvPicPr/>
                <p:nvPr/>
              </p:nvPicPr>
              <p:blipFill>
                <a:blip r:embed="rId4" cstate="print">
                  <a:extLst>
                    <a:ext uri="{BEBA8EAE-BF5A-486C-A8C5-ECC9F3942E4B}">
                      <a14:imgProps xmlns:a14="http://schemas.microsoft.com/office/drawing/2010/main">
                        <a14:imgLayer r:embed="rId5">
                          <a14:imgEffect>
                            <a14:backgroundRemoval t="515" b="99613" l="0" r="100000"/>
                          </a14:imgEffect>
                        </a14:imgLayer>
                      </a14:imgProps>
                    </a:ext>
                    <a:ext uri="{28A0092B-C50C-407E-A947-70E740481C1C}">
                      <a14:useLocalDpi xmlns:a14="http://schemas.microsoft.com/office/drawing/2010/main" val="0"/>
                    </a:ext>
                  </a:extLst>
                </a:blip>
                <a:srcRect/>
                <a:stretch>
                  <a:fillRect/>
                </a:stretch>
              </p:blipFill>
              <p:spPr bwMode="auto">
                <a:xfrm>
                  <a:off x="8205949" y="1628449"/>
                  <a:ext cx="606237" cy="990139"/>
                </a:xfrm>
                <a:prstGeom prst="rect">
                  <a:avLst/>
                </a:prstGeom>
                <a:grpFill/>
                <a:ln>
                  <a:noFill/>
                </a:ln>
                <a:effectLst>
                  <a:softEdge rad="112500"/>
                </a:effectLst>
                <a:extLst/>
              </p:spPr>
            </p:pic>
            <p:pic>
              <p:nvPicPr>
                <p:cNvPr id="12" name="Рисунок 11"/>
                <p:cNvPicPr/>
                <p:nvPr/>
              </p:nvPicPr>
              <p:blipFill rotWithShape="1">
                <a:blip r:embed="rId6">
                  <a:extLst>
                    <a:ext uri="{BEBA8EAE-BF5A-486C-A8C5-ECC9F3942E4B}">
                      <a14:imgProps xmlns:a14="http://schemas.microsoft.com/office/drawing/2010/main">
                        <a14:imgLayer r:embed="rId7">
                          <a14:imgEffect>
                            <a14:backgroundRemoval t="21852" b="78981" l="35625" r="61875"/>
                          </a14:imgEffect>
                        </a14:imgLayer>
                      </a14:imgProps>
                    </a:ext>
                  </a:extLst>
                </a:blip>
                <a:srcRect l="33536" t="18311" r="35431" b="19399"/>
                <a:stretch/>
              </p:blipFill>
              <p:spPr bwMode="auto">
                <a:xfrm>
                  <a:off x="144094" y="1580860"/>
                  <a:ext cx="595868" cy="1037727"/>
                </a:xfrm>
                <a:prstGeom prst="rect">
                  <a:avLst/>
                </a:prstGeom>
                <a:grpFill/>
                <a:ln>
                  <a:noFill/>
                </a:ln>
                <a:extLst>
                  <a:ext uri="{53640926-AAD7-44D8-BBD7-CCE9431645EC}">
                    <a14:shadowObscured xmlns:a14="http://schemas.microsoft.com/office/drawing/2010/main"/>
                  </a:ext>
                </a:extLst>
              </p:spPr>
            </p:pic>
          </p:grpSp>
          <p:sp>
            <p:nvSpPr>
              <p:cNvPr id="8" name="Прямоугольник 7"/>
              <p:cNvSpPr/>
              <p:nvPr/>
            </p:nvSpPr>
            <p:spPr>
              <a:xfrm>
                <a:off x="3455675" y="37014"/>
                <a:ext cx="1672456" cy="1523423"/>
              </a:xfrm>
              <a:prstGeom prst="rect">
                <a:avLst/>
              </a:prstGeom>
            </p:spPr>
            <p:txBody>
              <a:bodyPr wrap="square">
                <a:spAutoFit/>
              </a:bodyPr>
              <a:lstStyle/>
              <a:p>
                <a:r>
                  <a:rPr lang="ru-RU" sz="3600" b="1" dirty="0" smtClean="0">
                    <a:ln w="1905"/>
                    <a:solidFill>
                      <a:srgbClr val="FF0000"/>
                    </a:solidFill>
                    <a:effectLst>
                      <a:innerShdw blurRad="69850" dist="43180" dir="5400000">
                        <a:srgbClr val="000000">
                          <a:alpha val="65000"/>
                        </a:srgbClr>
                      </a:innerShdw>
                    </a:effectLst>
                  </a:rPr>
                  <a:t> </a:t>
                </a:r>
                <a:r>
                  <a:rPr lang="ru-RU"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А Д</a:t>
                </a:r>
                <a:r>
                  <a:rPr lang="en-US"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tk-TM"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a:t>
                </a:r>
                <a:endParaRPr lang="ru-RU" sz="36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cxnSp>
          <p:nvCxnSpPr>
            <p:cNvPr id="6" name="Прямая соединительная линия 5"/>
            <p:cNvCxnSpPr/>
            <p:nvPr/>
          </p:nvCxnSpPr>
          <p:spPr>
            <a:xfrm>
              <a:off x="166528" y="1191852"/>
              <a:ext cx="8784976"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3" name="Прямоугольник 12"/>
              <p:cNvSpPr/>
              <p:nvPr/>
            </p:nvSpPr>
            <p:spPr>
              <a:xfrm>
                <a:off x="203950" y="950437"/>
                <a:ext cx="8784976" cy="5505418"/>
              </a:xfrm>
              <a:prstGeom prst="rect">
                <a:avLst/>
              </a:prstGeom>
            </p:spPr>
            <p:txBody>
              <a:bodyPr wrap="square">
                <a:spAutoFit/>
              </a:bodyPr>
              <a:lstStyle/>
              <a:p>
                <a:pPr algn="just"/>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Şeýlelikde</a:t>
                </a:r>
                <a:r>
                  <a:rPr lang="ru-RU" sz="2800" dirty="0" smtClean="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howanyň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tizligi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diametre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ters</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proporsional</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peselýär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diffuzoryň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çykyşyndaky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tizlik</a:t>
                </a:r>
                <a:r>
                  <a:rPr lang="ru-RU" sz="28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ru-RU" sz="2800" i="1">
                            <a:latin typeface="Cambria Math"/>
                          </a:rPr>
                        </m:ctrlPr>
                      </m:sSubPr>
                      <m:e>
                        <m:r>
                          <a:rPr lang="ru-RU" sz="2800" i="1">
                            <a:latin typeface="Cambria Math"/>
                          </a:rPr>
                          <m:t>𝑐</m:t>
                        </m:r>
                      </m:e>
                      <m:sub>
                        <m:r>
                          <a:rPr lang="ru-RU" sz="2800" i="1">
                            <a:latin typeface="Cambria Math"/>
                          </a:rPr>
                          <m:t>3</m:t>
                        </m:r>
                      </m:sub>
                    </m:sSub>
                    <m:r>
                      <a:rPr lang="ru-RU" sz="2800" i="1">
                        <a:latin typeface="Cambria Math"/>
                      </a:rPr>
                      <m:t>= </m:t>
                    </m:r>
                    <m:sSub>
                      <m:sSubPr>
                        <m:ctrlPr>
                          <a:rPr lang="ru-RU" sz="2800" i="1">
                            <a:latin typeface="Cambria Math"/>
                          </a:rPr>
                        </m:ctrlPr>
                      </m:sSubPr>
                      <m:e>
                        <m:r>
                          <a:rPr lang="ru-RU" sz="2800" i="1">
                            <a:latin typeface="Cambria Math"/>
                          </a:rPr>
                          <m:t>𝑐</m:t>
                        </m:r>
                      </m:e>
                      <m:sub>
                        <m:r>
                          <a:rPr lang="ru-RU" sz="2800" i="1">
                            <a:latin typeface="Cambria Math"/>
                          </a:rPr>
                          <m:t>2</m:t>
                        </m:r>
                      </m:sub>
                    </m:sSub>
                    <m:f>
                      <m:fPr>
                        <m:ctrlPr>
                          <a:rPr lang="ru-RU" sz="2800" i="1">
                            <a:latin typeface="Cambria Math"/>
                          </a:rPr>
                        </m:ctrlPr>
                      </m:fPr>
                      <m:num>
                        <m:sSub>
                          <m:sSubPr>
                            <m:ctrlPr>
                              <a:rPr lang="ru-RU" sz="2800" i="1">
                                <a:latin typeface="Cambria Math"/>
                              </a:rPr>
                            </m:ctrlPr>
                          </m:sSubPr>
                          <m:e>
                            <m:r>
                              <a:rPr lang="ru-RU" sz="2800" i="1">
                                <a:latin typeface="Cambria Math"/>
                              </a:rPr>
                              <m:t>𝐷</m:t>
                            </m:r>
                          </m:e>
                          <m:sub>
                            <m:r>
                              <a:rPr lang="ru-RU" sz="2800" i="1">
                                <a:latin typeface="Cambria Math"/>
                              </a:rPr>
                              <m:t>2</m:t>
                            </m:r>
                          </m:sub>
                        </m:sSub>
                      </m:num>
                      <m:den>
                        <m:sSub>
                          <m:sSubPr>
                            <m:ctrlPr>
                              <a:rPr lang="ru-RU" sz="2800" i="1">
                                <a:latin typeface="Cambria Math"/>
                              </a:rPr>
                            </m:ctrlPr>
                          </m:sSubPr>
                          <m:e>
                            <m:r>
                              <a:rPr lang="ru-RU" sz="2800" i="1">
                                <a:latin typeface="Cambria Math"/>
                              </a:rPr>
                              <m:t>𝐷</m:t>
                            </m:r>
                          </m:e>
                          <m:sub>
                            <m:r>
                              <a:rPr lang="ru-RU" sz="2800" i="1">
                                <a:latin typeface="Cambria Math"/>
                              </a:rPr>
                              <m:t>3</m:t>
                            </m:r>
                          </m:sub>
                        </m:sSub>
                      </m:den>
                    </m:f>
                  </m:oMath>
                </a14:m>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diffuzordan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çykýan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akymyň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burçy</a:t>
                </a:r>
                <a:r>
                  <a:rPr lang="ru-RU" sz="2800" dirty="0">
                    <a:latin typeface="Times New Roman" panose="02020603050405020304" pitchFamily="18" charset="0"/>
                    <a:cs typeface="Times New Roman" panose="02020603050405020304" pitchFamily="18" charset="0"/>
                  </a:rPr>
                  <a:t> (c</a:t>
                </a:r>
                <a:r>
                  <a:rPr lang="ru-RU" sz="2800" baseline="-25000" dirty="0">
                    <a:latin typeface="Times New Roman" panose="02020603050405020304" pitchFamily="18" charset="0"/>
                    <a:cs typeface="Times New Roman" panose="02020603050405020304" pitchFamily="18" charset="0"/>
                  </a:rPr>
                  <a:t>3</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tizligiň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ugry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bilen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berilen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nokatdaky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aýlawa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bolan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galtaşmanyň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arasyndaky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burç</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tigirden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çykýan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howanyň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burçuna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deňdir</a:t>
                </a:r>
                <a:r>
                  <a:rPr lang="ru-RU" sz="2800" dirty="0">
                    <a:latin typeface="Times New Roman" panose="02020603050405020304" pitchFamily="18" charset="0"/>
                    <a:cs typeface="Times New Roman" panose="02020603050405020304" pitchFamily="18" charset="0"/>
                  </a:rPr>
                  <a:t> α</a:t>
                </a:r>
                <a:r>
                  <a:rPr lang="ru-RU" sz="2800" baseline="-25000" dirty="0">
                    <a:latin typeface="Times New Roman" panose="02020603050405020304" pitchFamily="18" charset="0"/>
                    <a:cs typeface="Times New Roman" panose="02020603050405020304" pitchFamily="18" charset="0"/>
                  </a:rPr>
                  <a:t>3 </a:t>
                </a:r>
                <a:r>
                  <a:rPr lang="ru-RU" sz="2800" dirty="0">
                    <a:latin typeface="Times New Roman" panose="02020603050405020304" pitchFamily="18" charset="0"/>
                    <a:cs typeface="Times New Roman" panose="02020603050405020304" pitchFamily="18" charset="0"/>
                  </a:rPr>
                  <a:t>= α</a:t>
                </a:r>
                <a:r>
                  <a:rPr lang="ru-RU" sz="2800" baseline="-25000" dirty="0">
                    <a:latin typeface="Times New Roman" panose="02020603050405020304" pitchFamily="18" charset="0"/>
                    <a:cs typeface="Times New Roman" panose="02020603050405020304" pitchFamily="18" charset="0"/>
                  </a:rPr>
                  <a:t>2</a:t>
                </a:r>
                <a:r>
                  <a:rPr lang="ru-RU" sz="2800" dirty="0">
                    <a:latin typeface="Times New Roman" panose="02020603050405020304" pitchFamily="18" charset="0"/>
                    <a:cs typeface="Times New Roman" panose="02020603050405020304" pitchFamily="18" charset="0"/>
                  </a:rPr>
                  <a:t>.</a:t>
                </a:r>
              </a:p>
              <a:p>
                <a:pPr algn="just"/>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Awiasion</a:t>
                </a:r>
                <a:r>
                  <a:rPr lang="ru-RU" sz="2800" dirty="0" smtClean="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kompressorlaryň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göwrümlerini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kiçeltmek</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maksady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bilen</a:t>
                </a:r>
                <a:r>
                  <a:rPr lang="ru-RU" sz="2800" dirty="0">
                    <a:latin typeface="Times New Roman" panose="02020603050405020304" pitchFamily="18" charset="0"/>
                    <a:cs typeface="Times New Roman" panose="02020603050405020304" pitchFamily="18" charset="0"/>
                  </a:rPr>
                  <a:t>, D</a:t>
                </a:r>
                <a:r>
                  <a:rPr lang="ru-RU" sz="2800" baseline="-25000" dirty="0">
                    <a:latin typeface="Times New Roman" panose="02020603050405020304" pitchFamily="18" charset="0"/>
                    <a:cs typeface="Times New Roman" panose="02020603050405020304" pitchFamily="18" charset="0"/>
                  </a:rPr>
                  <a:t>3 </a:t>
                </a:r>
                <a:r>
                  <a:rPr lang="ru-RU" sz="2800" dirty="0" err="1">
                    <a:latin typeface="Times New Roman" panose="02020603050405020304" pitchFamily="18" charset="0"/>
                    <a:cs typeface="Times New Roman" panose="02020603050405020304" pitchFamily="18" charset="0"/>
                  </a:rPr>
                  <a:t>diametr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çäklendirilendir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şonuň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üçin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jaýrykly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diffuzorlarda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howa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akymynyň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tizligini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gerekli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bolan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derejä</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çenli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peseldip</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bolmaýar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Mundan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başga-da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jaýrykly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diffuzorda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howa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hereket</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edende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onuň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diwarlaryna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bolan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sürtülmesiniň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esasynda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döreýän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ýitgiler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köp</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bolýar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sebäbi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howa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diffuzorda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uly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ýol</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geçýär</a:t>
                </a:r>
                <a:r>
                  <a:rPr lang="ru-RU" sz="2800" dirty="0">
                    <a:latin typeface="Times New Roman" panose="02020603050405020304" pitchFamily="18" charset="0"/>
                    <a:cs typeface="Times New Roman" panose="02020603050405020304" pitchFamily="18" charset="0"/>
                  </a:rPr>
                  <a:t>.</a:t>
                </a:r>
              </a:p>
            </p:txBody>
          </p:sp>
        </mc:Choice>
        <mc:Fallback xmlns="">
          <p:sp>
            <p:nvSpPr>
              <p:cNvPr id="13" name="Прямоугольник 12"/>
              <p:cNvSpPr>
                <a:spLocks noRot="1" noChangeAspect="1" noMove="1" noResize="1" noEditPoints="1" noAdjustHandles="1" noChangeArrowheads="1" noChangeShapeType="1" noTextEdit="1"/>
              </p:cNvSpPr>
              <p:nvPr/>
            </p:nvSpPr>
            <p:spPr>
              <a:xfrm>
                <a:off x="203950" y="950437"/>
                <a:ext cx="8784976" cy="5505418"/>
              </a:xfrm>
              <a:prstGeom prst="rect">
                <a:avLst/>
              </a:prstGeom>
              <a:blipFill rotWithShape="1">
                <a:blip r:embed="rId8"/>
                <a:stretch>
                  <a:fillRect l="-1387" t="-1107" r="-1387" b="-2215"/>
                </a:stretch>
              </a:blipFill>
            </p:spPr>
            <p:txBody>
              <a:bodyPr/>
              <a:lstStyle/>
              <a:p>
                <a:r>
                  <a:rPr lang="ru-RU">
                    <a:noFill/>
                  </a:rPr>
                  <a:t> </a:t>
                </a:r>
              </a:p>
            </p:txBody>
          </p:sp>
        </mc:Fallback>
      </mc:AlternateContent>
    </p:spTree>
    <p:extLst>
      <p:ext uri="{BB962C8B-B14F-4D97-AF65-F5344CB8AC3E}">
        <p14:creationId xmlns:p14="http://schemas.microsoft.com/office/powerpoint/2010/main" val="211551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203950" y="161867"/>
            <a:ext cx="8784976" cy="646332"/>
            <a:chOff x="166528" y="174435"/>
            <a:chExt cx="8784976" cy="1017417"/>
          </a:xfrm>
        </p:grpSpPr>
        <p:grpSp>
          <p:nvGrpSpPr>
            <p:cNvPr id="5" name="Группа 4"/>
            <p:cNvGrpSpPr/>
            <p:nvPr/>
          </p:nvGrpSpPr>
          <p:grpSpPr>
            <a:xfrm>
              <a:off x="166528" y="174435"/>
              <a:ext cx="8784976" cy="1017416"/>
              <a:chOff x="218376" y="37014"/>
              <a:chExt cx="8925624" cy="1523423"/>
            </a:xfrm>
          </p:grpSpPr>
          <p:grpSp>
            <p:nvGrpSpPr>
              <p:cNvPr id="7" name="Группа 6"/>
              <p:cNvGrpSpPr/>
              <p:nvPr/>
            </p:nvGrpSpPr>
            <p:grpSpPr>
              <a:xfrm>
                <a:off x="218376" y="226936"/>
                <a:ext cx="8925624" cy="1120008"/>
                <a:chOff x="-84667" y="1523661"/>
                <a:chExt cx="9108504" cy="1152128"/>
              </a:xfrm>
              <a:solidFill>
                <a:srgbClr val="FFFF00"/>
              </a:solidFill>
            </p:grpSpPr>
            <p:sp>
              <p:nvSpPr>
                <p:cNvPr id="9" name="Прямоугольник 8"/>
                <p:cNvSpPr/>
                <p:nvPr/>
              </p:nvSpPr>
              <p:spPr>
                <a:xfrm>
                  <a:off x="-84667" y="1523661"/>
                  <a:ext cx="9108504" cy="11521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 name="Рисунок 9"/>
                <p:cNvPicPr/>
                <p:nvPr/>
              </p:nvPicPr>
              <p:blipFill>
                <a:blip r:embed="rId2">
                  <a:extLst>
                    <a:ext uri="{BEBA8EAE-BF5A-486C-A8C5-ECC9F3942E4B}">
                      <a14:imgProps xmlns:a14="http://schemas.microsoft.com/office/drawing/2010/main">
                        <a14:imgLayer r:embed="rId3">
                          <a14:imgEffect>
                            <a14:backgroundRemoval t="9091" b="86364" l="192" r="100000">
                              <a14:foregroundMark x1="4023" y1="25000" x2="4023" y2="25000"/>
                              <a14:foregroundMark x1="25862" y1="75000" x2="25862" y2="75000"/>
                            </a14:backgroundRemoval>
                          </a14:imgEffect>
                        </a14:imgLayer>
                      </a14:imgProps>
                    </a:ext>
                    <a:ext uri="{28A0092B-C50C-407E-A947-70E740481C1C}">
                      <a14:useLocalDpi xmlns:a14="http://schemas.microsoft.com/office/drawing/2010/main" val="0"/>
                    </a:ext>
                  </a:extLst>
                </a:blip>
                <a:srcRect/>
                <a:stretch>
                  <a:fillRect/>
                </a:stretch>
              </p:blipFill>
              <p:spPr bwMode="auto">
                <a:xfrm>
                  <a:off x="1624328" y="1657561"/>
                  <a:ext cx="4969510" cy="961026"/>
                </a:xfrm>
                <a:prstGeom prst="rect">
                  <a:avLst/>
                </a:prstGeom>
                <a:grpFill/>
                <a:ln>
                  <a:noFill/>
                </a:ln>
              </p:spPr>
            </p:pic>
            <p:pic>
              <p:nvPicPr>
                <p:cNvPr id="11" name="Picture 8" descr="C:\Users\1\Desktop\sewron.jpg"/>
                <p:cNvPicPr/>
                <p:nvPr/>
              </p:nvPicPr>
              <p:blipFill>
                <a:blip r:embed="rId4" cstate="print">
                  <a:extLst>
                    <a:ext uri="{BEBA8EAE-BF5A-486C-A8C5-ECC9F3942E4B}">
                      <a14:imgProps xmlns:a14="http://schemas.microsoft.com/office/drawing/2010/main">
                        <a14:imgLayer r:embed="rId5">
                          <a14:imgEffect>
                            <a14:backgroundRemoval t="515" b="99613" l="0" r="100000"/>
                          </a14:imgEffect>
                        </a14:imgLayer>
                      </a14:imgProps>
                    </a:ext>
                    <a:ext uri="{28A0092B-C50C-407E-A947-70E740481C1C}">
                      <a14:useLocalDpi xmlns:a14="http://schemas.microsoft.com/office/drawing/2010/main" val="0"/>
                    </a:ext>
                  </a:extLst>
                </a:blip>
                <a:srcRect/>
                <a:stretch>
                  <a:fillRect/>
                </a:stretch>
              </p:blipFill>
              <p:spPr bwMode="auto">
                <a:xfrm>
                  <a:off x="8205949" y="1628449"/>
                  <a:ext cx="606237" cy="990139"/>
                </a:xfrm>
                <a:prstGeom prst="rect">
                  <a:avLst/>
                </a:prstGeom>
                <a:grpFill/>
                <a:ln>
                  <a:noFill/>
                </a:ln>
                <a:effectLst>
                  <a:softEdge rad="112500"/>
                </a:effectLst>
                <a:extLst/>
              </p:spPr>
            </p:pic>
            <p:pic>
              <p:nvPicPr>
                <p:cNvPr id="12" name="Рисунок 11"/>
                <p:cNvPicPr/>
                <p:nvPr/>
              </p:nvPicPr>
              <p:blipFill rotWithShape="1">
                <a:blip r:embed="rId6">
                  <a:extLst>
                    <a:ext uri="{BEBA8EAE-BF5A-486C-A8C5-ECC9F3942E4B}">
                      <a14:imgProps xmlns:a14="http://schemas.microsoft.com/office/drawing/2010/main">
                        <a14:imgLayer r:embed="rId7">
                          <a14:imgEffect>
                            <a14:backgroundRemoval t="21852" b="78981" l="35625" r="61875"/>
                          </a14:imgEffect>
                        </a14:imgLayer>
                      </a14:imgProps>
                    </a:ext>
                  </a:extLst>
                </a:blip>
                <a:srcRect l="33536" t="18311" r="35431" b="19399"/>
                <a:stretch/>
              </p:blipFill>
              <p:spPr bwMode="auto">
                <a:xfrm>
                  <a:off x="144094" y="1580860"/>
                  <a:ext cx="595868" cy="1037727"/>
                </a:xfrm>
                <a:prstGeom prst="rect">
                  <a:avLst/>
                </a:prstGeom>
                <a:grpFill/>
                <a:ln>
                  <a:noFill/>
                </a:ln>
                <a:extLst>
                  <a:ext uri="{53640926-AAD7-44D8-BBD7-CCE9431645EC}">
                    <a14:shadowObscured xmlns:a14="http://schemas.microsoft.com/office/drawing/2010/main"/>
                  </a:ext>
                </a:extLst>
              </p:spPr>
            </p:pic>
          </p:grpSp>
          <p:sp>
            <p:nvSpPr>
              <p:cNvPr id="8" name="Прямоугольник 7"/>
              <p:cNvSpPr/>
              <p:nvPr/>
            </p:nvSpPr>
            <p:spPr>
              <a:xfrm>
                <a:off x="3455675" y="37014"/>
                <a:ext cx="1672456" cy="1523423"/>
              </a:xfrm>
              <a:prstGeom prst="rect">
                <a:avLst/>
              </a:prstGeom>
            </p:spPr>
            <p:txBody>
              <a:bodyPr wrap="square">
                <a:spAutoFit/>
              </a:bodyPr>
              <a:lstStyle/>
              <a:p>
                <a:r>
                  <a:rPr lang="ru-RU" sz="3600" b="1" dirty="0" smtClean="0">
                    <a:ln w="1905"/>
                    <a:solidFill>
                      <a:srgbClr val="FF0000"/>
                    </a:solidFill>
                    <a:effectLst>
                      <a:innerShdw blurRad="69850" dist="43180" dir="5400000">
                        <a:srgbClr val="000000">
                          <a:alpha val="65000"/>
                        </a:srgbClr>
                      </a:innerShdw>
                    </a:effectLst>
                  </a:rPr>
                  <a:t> </a:t>
                </a:r>
                <a:r>
                  <a:rPr lang="ru-RU"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А Д</a:t>
                </a:r>
                <a:r>
                  <a:rPr lang="en-US"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tk-TM"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a:t>
                </a:r>
                <a:endParaRPr lang="ru-RU" sz="36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cxnSp>
          <p:nvCxnSpPr>
            <p:cNvPr id="6" name="Прямая соединительная линия 5"/>
            <p:cNvCxnSpPr/>
            <p:nvPr/>
          </p:nvCxnSpPr>
          <p:spPr>
            <a:xfrm>
              <a:off x="166528" y="1191852"/>
              <a:ext cx="8784976"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13" name="Прямоугольник 12"/>
          <p:cNvSpPr/>
          <p:nvPr/>
        </p:nvSpPr>
        <p:spPr>
          <a:xfrm>
            <a:off x="203950" y="1052736"/>
            <a:ext cx="8784976" cy="2246769"/>
          </a:xfrm>
          <a:prstGeom prst="rect">
            <a:avLst/>
          </a:prstGeom>
        </p:spPr>
        <p:txBody>
          <a:bodyPr wrap="square">
            <a:spAutoFit/>
          </a:bodyPr>
          <a:lstStyle/>
          <a:p>
            <a:pPr algn="just"/>
            <a:r>
              <a:rPr lang="ru-RU" dirty="0" smtClean="0"/>
              <a:t>	</a:t>
            </a:r>
            <a:r>
              <a:rPr lang="ru-RU" sz="2800" dirty="0" err="1" smtClean="0">
                <a:latin typeface="Times New Roman" panose="02020603050405020304" pitchFamily="18" charset="0"/>
                <a:cs typeface="Times New Roman" panose="02020603050405020304" pitchFamily="18" charset="0"/>
              </a:rPr>
              <a:t>Şu</a:t>
            </a:r>
            <a:r>
              <a:rPr lang="ru-RU" sz="2800" dirty="0" smtClean="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sebäplere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görä</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häzirki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zaman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merkezden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daşlaşýan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kompressorlarda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diffuzorlary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pilçeli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görnüşinde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ýerine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ýetirýärler</a:t>
            </a:r>
            <a:r>
              <a:rPr lang="ru-RU" sz="2800" dirty="0">
                <a:latin typeface="Times New Roman" panose="02020603050405020304" pitchFamily="18" charset="0"/>
                <a:cs typeface="Times New Roman" panose="02020603050405020304" pitchFamily="18" charset="0"/>
              </a:rPr>
              <a:t>.</a:t>
            </a:r>
          </a:p>
          <a:p>
            <a:pPr algn="just"/>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Aşakdaky</a:t>
            </a:r>
            <a:r>
              <a:rPr lang="ru-RU" sz="2800" dirty="0" smtClean="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24-nji </a:t>
            </a:r>
            <a:r>
              <a:rPr lang="ru-RU" sz="2800" dirty="0" err="1">
                <a:latin typeface="Times New Roman" panose="02020603050405020304" pitchFamily="18" charset="0"/>
                <a:cs typeface="Times New Roman" panose="02020603050405020304" pitchFamily="18" charset="0"/>
              </a:rPr>
              <a:t>suratda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merkezden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daşlaşýan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kompressoryň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pilçeli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diffuzorynyň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shemasy</a:t>
            </a:r>
            <a:r>
              <a:rPr lang="ru-RU" sz="2800" dirty="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görkezilendirю</a:t>
            </a:r>
            <a:endParaRPr lang="ru-RU" sz="2800" dirty="0">
              <a:latin typeface="Times New Roman" panose="02020603050405020304" pitchFamily="18" charset="0"/>
              <a:cs typeface="Times New Roman" panose="02020603050405020304" pitchFamily="18" charset="0"/>
            </a:endParaRPr>
          </a:p>
        </p:txBody>
      </p:sp>
      <p:pic>
        <p:nvPicPr>
          <p:cNvPr id="14" name="Picture 2"/>
          <p:cNvPicPr>
            <a:picLocks noChangeAspect="1" noChangeArrowheads="1"/>
          </p:cNvPicPr>
          <p:nvPr/>
        </p:nvPicPr>
        <p:blipFill>
          <a:blip r:embed="rId8"/>
          <a:srcRect/>
          <a:stretch>
            <a:fillRect/>
          </a:stretch>
        </p:blipFill>
        <p:spPr bwMode="auto">
          <a:xfrm>
            <a:off x="2188961" y="3274596"/>
            <a:ext cx="5356256" cy="3270406"/>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18467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203950" y="161867"/>
            <a:ext cx="8784976" cy="646332"/>
            <a:chOff x="166528" y="174435"/>
            <a:chExt cx="8784976" cy="1017417"/>
          </a:xfrm>
        </p:grpSpPr>
        <p:grpSp>
          <p:nvGrpSpPr>
            <p:cNvPr id="5" name="Группа 4"/>
            <p:cNvGrpSpPr/>
            <p:nvPr/>
          </p:nvGrpSpPr>
          <p:grpSpPr>
            <a:xfrm>
              <a:off x="166528" y="174435"/>
              <a:ext cx="8784976" cy="1017416"/>
              <a:chOff x="218376" y="37014"/>
              <a:chExt cx="8925624" cy="1523423"/>
            </a:xfrm>
          </p:grpSpPr>
          <p:grpSp>
            <p:nvGrpSpPr>
              <p:cNvPr id="7" name="Группа 6"/>
              <p:cNvGrpSpPr/>
              <p:nvPr/>
            </p:nvGrpSpPr>
            <p:grpSpPr>
              <a:xfrm>
                <a:off x="218376" y="226936"/>
                <a:ext cx="8925624" cy="1120008"/>
                <a:chOff x="-84667" y="1523661"/>
                <a:chExt cx="9108504" cy="1152128"/>
              </a:xfrm>
              <a:solidFill>
                <a:srgbClr val="FFFF00"/>
              </a:solidFill>
            </p:grpSpPr>
            <p:sp>
              <p:nvSpPr>
                <p:cNvPr id="9" name="Прямоугольник 8"/>
                <p:cNvSpPr/>
                <p:nvPr/>
              </p:nvSpPr>
              <p:spPr>
                <a:xfrm>
                  <a:off x="-84667" y="1523661"/>
                  <a:ext cx="9108504" cy="11521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 name="Рисунок 9"/>
                <p:cNvPicPr/>
                <p:nvPr/>
              </p:nvPicPr>
              <p:blipFill>
                <a:blip r:embed="rId2">
                  <a:extLst>
                    <a:ext uri="{BEBA8EAE-BF5A-486C-A8C5-ECC9F3942E4B}">
                      <a14:imgProps xmlns:a14="http://schemas.microsoft.com/office/drawing/2010/main">
                        <a14:imgLayer r:embed="rId3">
                          <a14:imgEffect>
                            <a14:backgroundRemoval t="9091" b="86364" l="192" r="100000">
                              <a14:foregroundMark x1="4023" y1="25000" x2="4023" y2="25000"/>
                              <a14:foregroundMark x1="25862" y1="75000" x2="25862" y2="75000"/>
                            </a14:backgroundRemoval>
                          </a14:imgEffect>
                        </a14:imgLayer>
                      </a14:imgProps>
                    </a:ext>
                    <a:ext uri="{28A0092B-C50C-407E-A947-70E740481C1C}">
                      <a14:useLocalDpi xmlns:a14="http://schemas.microsoft.com/office/drawing/2010/main" val="0"/>
                    </a:ext>
                  </a:extLst>
                </a:blip>
                <a:srcRect/>
                <a:stretch>
                  <a:fillRect/>
                </a:stretch>
              </p:blipFill>
              <p:spPr bwMode="auto">
                <a:xfrm>
                  <a:off x="1624328" y="1657561"/>
                  <a:ext cx="4969510" cy="961026"/>
                </a:xfrm>
                <a:prstGeom prst="rect">
                  <a:avLst/>
                </a:prstGeom>
                <a:grpFill/>
                <a:ln>
                  <a:noFill/>
                </a:ln>
              </p:spPr>
            </p:pic>
            <p:pic>
              <p:nvPicPr>
                <p:cNvPr id="11" name="Picture 8" descr="C:\Users\1\Desktop\sewron.jpg"/>
                <p:cNvPicPr/>
                <p:nvPr/>
              </p:nvPicPr>
              <p:blipFill>
                <a:blip r:embed="rId4" cstate="print">
                  <a:extLst>
                    <a:ext uri="{BEBA8EAE-BF5A-486C-A8C5-ECC9F3942E4B}">
                      <a14:imgProps xmlns:a14="http://schemas.microsoft.com/office/drawing/2010/main">
                        <a14:imgLayer r:embed="rId5">
                          <a14:imgEffect>
                            <a14:backgroundRemoval t="515" b="99613" l="0" r="100000"/>
                          </a14:imgEffect>
                        </a14:imgLayer>
                      </a14:imgProps>
                    </a:ext>
                    <a:ext uri="{28A0092B-C50C-407E-A947-70E740481C1C}">
                      <a14:useLocalDpi xmlns:a14="http://schemas.microsoft.com/office/drawing/2010/main" val="0"/>
                    </a:ext>
                  </a:extLst>
                </a:blip>
                <a:srcRect/>
                <a:stretch>
                  <a:fillRect/>
                </a:stretch>
              </p:blipFill>
              <p:spPr bwMode="auto">
                <a:xfrm>
                  <a:off x="8205949" y="1628449"/>
                  <a:ext cx="606237" cy="990139"/>
                </a:xfrm>
                <a:prstGeom prst="rect">
                  <a:avLst/>
                </a:prstGeom>
                <a:grpFill/>
                <a:ln>
                  <a:noFill/>
                </a:ln>
                <a:effectLst>
                  <a:softEdge rad="112500"/>
                </a:effectLst>
                <a:extLst/>
              </p:spPr>
            </p:pic>
            <p:pic>
              <p:nvPicPr>
                <p:cNvPr id="12" name="Рисунок 11"/>
                <p:cNvPicPr/>
                <p:nvPr/>
              </p:nvPicPr>
              <p:blipFill rotWithShape="1">
                <a:blip r:embed="rId6">
                  <a:extLst>
                    <a:ext uri="{BEBA8EAE-BF5A-486C-A8C5-ECC9F3942E4B}">
                      <a14:imgProps xmlns:a14="http://schemas.microsoft.com/office/drawing/2010/main">
                        <a14:imgLayer r:embed="rId7">
                          <a14:imgEffect>
                            <a14:backgroundRemoval t="21852" b="78981" l="35625" r="61875"/>
                          </a14:imgEffect>
                        </a14:imgLayer>
                      </a14:imgProps>
                    </a:ext>
                  </a:extLst>
                </a:blip>
                <a:srcRect l="33536" t="18311" r="35431" b="19399"/>
                <a:stretch/>
              </p:blipFill>
              <p:spPr bwMode="auto">
                <a:xfrm>
                  <a:off x="144094" y="1580860"/>
                  <a:ext cx="595868" cy="1037727"/>
                </a:xfrm>
                <a:prstGeom prst="rect">
                  <a:avLst/>
                </a:prstGeom>
                <a:grpFill/>
                <a:ln>
                  <a:noFill/>
                </a:ln>
                <a:extLst>
                  <a:ext uri="{53640926-AAD7-44D8-BBD7-CCE9431645EC}">
                    <a14:shadowObscured xmlns:a14="http://schemas.microsoft.com/office/drawing/2010/main"/>
                  </a:ext>
                </a:extLst>
              </p:spPr>
            </p:pic>
          </p:grpSp>
          <p:sp>
            <p:nvSpPr>
              <p:cNvPr id="8" name="Прямоугольник 7"/>
              <p:cNvSpPr/>
              <p:nvPr/>
            </p:nvSpPr>
            <p:spPr>
              <a:xfrm>
                <a:off x="3455675" y="37014"/>
                <a:ext cx="1672456" cy="1523423"/>
              </a:xfrm>
              <a:prstGeom prst="rect">
                <a:avLst/>
              </a:prstGeom>
            </p:spPr>
            <p:txBody>
              <a:bodyPr wrap="square">
                <a:spAutoFit/>
              </a:bodyPr>
              <a:lstStyle/>
              <a:p>
                <a:r>
                  <a:rPr lang="ru-RU" sz="3600" b="1" dirty="0" smtClean="0">
                    <a:ln w="1905"/>
                    <a:solidFill>
                      <a:srgbClr val="FF0000"/>
                    </a:solidFill>
                    <a:effectLst>
                      <a:innerShdw blurRad="69850" dist="43180" dir="5400000">
                        <a:srgbClr val="000000">
                          <a:alpha val="65000"/>
                        </a:srgbClr>
                      </a:innerShdw>
                    </a:effectLst>
                  </a:rPr>
                  <a:t> </a:t>
                </a:r>
                <a:r>
                  <a:rPr lang="ru-RU"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А Д</a:t>
                </a:r>
                <a:r>
                  <a:rPr lang="en-US"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tk-TM"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a:t>
                </a:r>
                <a:endParaRPr lang="ru-RU" sz="36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cxnSp>
          <p:nvCxnSpPr>
            <p:cNvPr id="6" name="Прямая соединительная линия 5"/>
            <p:cNvCxnSpPr/>
            <p:nvPr/>
          </p:nvCxnSpPr>
          <p:spPr>
            <a:xfrm>
              <a:off x="166528" y="1191852"/>
              <a:ext cx="8784976"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3" name="Прямоугольник 12"/>
              <p:cNvSpPr/>
              <p:nvPr/>
            </p:nvSpPr>
            <p:spPr>
              <a:xfrm>
                <a:off x="203950" y="1014846"/>
                <a:ext cx="8784976" cy="5304978"/>
              </a:xfrm>
              <a:prstGeom prst="rect">
                <a:avLst/>
              </a:prstGeom>
            </p:spPr>
            <p:txBody>
              <a:bodyPr wrap="square">
                <a:spAutoFit/>
              </a:bodyPr>
              <a:lstStyle/>
              <a:p>
                <a:pPr algn="just"/>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Diffuzor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belli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bir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aralykda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aýlaw</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görnüşinde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ýerleşdirilen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pilçelerden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durýar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Şeýlelikde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pilçeleriň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aralygynda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howanyň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hereketiniň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ugruna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görä</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giňelýän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gyşyk</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kanaly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emele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gelýär</a:t>
                </a:r>
                <a:r>
                  <a:rPr lang="ru-RU" sz="2800" dirty="0">
                    <a:latin typeface="Times New Roman" panose="02020603050405020304" pitchFamily="18" charset="0"/>
                    <a:cs typeface="Times New Roman" panose="02020603050405020304" pitchFamily="18" charset="0"/>
                  </a:rPr>
                  <a:t>. α</a:t>
                </a:r>
                <a:r>
                  <a:rPr lang="ru-RU" sz="2800" baseline="-25000" dirty="0">
                    <a:latin typeface="Times New Roman" panose="02020603050405020304" pitchFamily="18" charset="0"/>
                    <a:cs typeface="Times New Roman" panose="02020603050405020304" pitchFamily="18" charset="0"/>
                  </a:rPr>
                  <a:t>3 </a:t>
                </a:r>
                <a:r>
                  <a:rPr lang="ru-RU" sz="2800" dirty="0" err="1">
                    <a:latin typeface="Times New Roman" panose="02020603050405020304" pitchFamily="18" charset="0"/>
                    <a:cs typeface="Times New Roman" panose="02020603050405020304" pitchFamily="18" charset="0"/>
                  </a:rPr>
                  <a:t>burçy</a:t>
                </a:r>
                <a:r>
                  <a:rPr lang="ru-RU" sz="2800" dirty="0">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ru-RU" sz="2800" i="1">
                            <a:latin typeface="Cambria Math"/>
                          </a:rPr>
                        </m:ctrlPr>
                      </m:sSubSupPr>
                      <m:e>
                        <m:r>
                          <a:rPr lang="ru-RU" sz="2800" i="1">
                            <a:latin typeface="Cambria Math"/>
                          </a:rPr>
                          <m:t>𝛼</m:t>
                        </m:r>
                      </m:e>
                      <m:sub>
                        <m:r>
                          <a:rPr lang="ru-RU" sz="2800" i="1">
                            <a:latin typeface="Cambria Math"/>
                          </a:rPr>
                          <m:t>2</m:t>
                        </m:r>
                      </m:sub>
                      <m:sup>
                        <m:r>
                          <a:rPr lang="ru-RU" sz="2800" i="1">
                            <a:latin typeface="Cambria Math"/>
                          </a:rPr>
                          <m:t>҆</m:t>
                        </m:r>
                      </m:sup>
                    </m:sSubSup>
                  </m:oMath>
                </a14:m>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burçundan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uludyr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pilçeli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diffuzoryň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giňeliş</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derejesi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çykyşş</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meýdanynyň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giňelişi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şol</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bir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daşky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we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içki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diametrde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jaýrykly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diffuzoryňkyda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uludyr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Mundan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başga-da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pilçeleriň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ýerleşdirilmegi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howanyň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diffuzordan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geçýän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ýoluny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azaldýar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bu-da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diffuzoryň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p.t.k</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ösdürýär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Pilçeli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diffuzoryň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içki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diametri</a:t>
                </a:r>
                <a:r>
                  <a:rPr lang="ru-RU" sz="2800" dirty="0">
                    <a:latin typeface="Times New Roman" panose="02020603050405020304" pitchFamily="18" charset="0"/>
                    <a:cs typeface="Times New Roman" panose="02020603050405020304" pitchFamily="18" charset="0"/>
                  </a:rPr>
                  <a:t> D</a:t>
                </a:r>
                <a:r>
                  <a:rPr lang="ru-RU" sz="2800" baseline="-25000" dirty="0">
                    <a:latin typeface="Times New Roman" panose="02020603050405020304" pitchFamily="18" charset="0"/>
                    <a:cs typeface="Times New Roman" panose="02020603050405020304" pitchFamily="18" charset="0"/>
                  </a:rPr>
                  <a:t>2</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tigiriň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diametrinden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azyrak</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uludyr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şonuň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üçin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howa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tigirden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çykanda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ilki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başda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gysga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jaýrykly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diffuzorda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hereket</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edýär-de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soňra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pilçelere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barýar</a:t>
                </a:r>
                <a:r>
                  <a:rPr lang="ru-RU" sz="2800" dirty="0">
                    <a:latin typeface="Times New Roman" panose="02020603050405020304" pitchFamily="18" charset="0"/>
                    <a:cs typeface="Times New Roman" panose="02020603050405020304" pitchFamily="18" charset="0"/>
                  </a:rPr>
                  <a:t>.</a:t>
                </a:r>
              </a:p>
            </p:txBody>
          </p:sp>
        </mc:Choice>
        <mc:Fallback xmlns="">
          <p:sp>
            <p:nvSpPr>
              <p:cNvPr id="13" name="Прямоугольник 12"/>
              <p:cNvSpPr>
                <a:spLocks noRot="1" noChangeAspect="1" noMove="1" noResize="1" noEditPoints="1" noAdjustHandles="1" noChangeArrowheads="1" noChangeShapeType="1" noTextEdit="1"/>
              </p:cNvSpPr>
              <p:nvPr/>
            </p:nvSpPr>
            <p:spPr>
              <a:xfrm>
                <a:off x="203950" y="1014846"/>
                <a:ext cx="8784976" cy="5304978"/>
              </a:xfrm>
              <a:prstGeom prst="rect">
                <a:avLst/>
              </a:prstGeom>
              <a:blipFill rotWithShape="1">
                <a:blip r:embed="rId8"/>
                <a:stretch>
                  <a:fillRect l="-1387" t="-1148" r="-1387" b="-2181"/>
                </a:stretch>
              </a:blipFill>
            </p:spPr>
            <p:txBody>
              <a:bodyPr/>
              <a:lstStyle/>
              <a:p>
                <a:r>
                  <a:rPr lang="ru-RU">
                    <a:noFill/>
                  </a:rPr>
                  <a:t> </a:t>
                </a:r>
              </a:p>
            </p:txBody>
          </p:sp>
        </mc:Fallback>
      </mc:AlternateContent>
    </p:spTree>
    <p:extLst>
      <p:ext uri="{BB962C8B-B14F-4D97-AF65-F5344CB8AC3E}">
        <p14:creationId xmlns:p14="http://schemas.microsoft.com/office/powerpoint/2010/main" val="4025238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203950" y="161867"/>
            <a:ext cx="8784976" cy="646332"/>
            <a:chOff x="166528" y="174435"/>
            <a:chExt cx="8784976" cy="1017417"/>
          </a:xfrm>
        </p:grpSpPr>
        <p:grpSp>
          <p:nvGrpSpPr>
            <p:cNvPr id="5" name="Группа 4"/>
            <p:cNvGrpSpPr/>
            <p:nvPr/>
          </p:nvGrpSpPr>
          <p:grpSpPr>
            <a:xfrm>
              <a:off x="166528" y="174435"/>
              <a:ext cx="8784976" cy="1017416"/>
              <a:chOff x="218376" y="37014"/>
              <a:chExt cx="8925624" cy="1523423"/>
            </a:xfrm>
          </p:grpSpPr>
          <p:grpSp>
            <p:nvGrpSpPr>
              <p:cNvPr id="7" name="Группа 6"/>
              <p:cNvGrpSpPr/>
              <p:nvPr/>
            </p:nvGrpSpPr>
            <p:grpSpPr>
              <a:xfrm>
                <a:off x="218376" y="226936"/>
                <a:ext cx="8925624" cy="1120008"/>
                <a:chOff x="-84667" y="1523661"/>
                <a:chExt cx="9108504" cy="1152128"/>
              </a:xfrm>
              <a:solidFill>
                <a:srgbClr val="FFFF00"/>
              </a:solidFill>
            </p:grpSpPr>
            <p:sp>
              <p:nvSpPr>
                <p:cNvPr id="9" name="Прямоугольник 8"/>
                <p:cNvSpPr/>
                <p:nvPr/>
              </p:nvSpPr>
              <p:spPr>
                <a:xfrm>
                  <a:off x="-84667" y="1523661"/>
                  <a:ext cx="9108504" cy="11521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 name="Рисунок 9"/>
                <p:cNvPicPr/>
                <p:nvPr/>
              </p:nvPicPr>
              <p:blipFill>
                <a:blip r:embed="rId2">
                  <a:extLst>
                    <a:ext uri="{BEBA8EAE-BF5A-486C-A8C5-ECC9F3942E4B}">
                      <a14:imgProps xmlns:a14="http://schemas.microsoft.com/office/drawing/2010/main">
                        <a14:imgLayer r:embed="rId3">
                          <a14:imgEffect>
                            <a14:backgroundRemoval t="9091" b="86364" l="192" r="100000">
                              <a14:foregroundMark x1="4023" y1="25000" x2="4023" y2="25000"/>
                              <a14:foregroundMark x1="25862" y1="75000" x2="25862" y2="75000"/>
                            </a14:backgroundRemoval>
                          </a14:imgEffect>
                        </a14:imgLayer>
                      </a14:imgProps>
                    </a:ext>
                    <a:ext uri="{28A0092B-C50C-407E-A947-70E740481C1C}">
                      <a14:useLocalDpi xmlns:a14="http://schemas.microsoft.com/office/drawing/2010/main" val="0"/>
                    </a:ext>
                  </a:extLst>
                </a:blip>
                <a:srcRect/>
                <a:stretch>
                  <a:fillRect/>
                </a:stretch>
              </p:blipFill>
              <p:spPr bwMode="auto">
                <a:xfrm>
                  <a:off x="1624328" y="1657561"/>
                  <a:ext cx="4969510" cy="961026"/>
                </a:xfrm>
                <a:prstGeom prst="rect">
                  <a:avLst/>
                </a:prstGeom>
                <a:grpFill/>
                <a:ln>
                  <a:noFill/>
                </a:ln>
              </p:spPr>
            </p:pic>
            <p:pic>
              <p:nvPicPr>
                <p:cNvPr id="11" name="Picture 8" descr="C:\Users\1\Desktop\sewron.jpg"/>
                <p:cNvPicPr/>
                <p:nvPr/>
              </p:nvPicPr>
              <p:blipFill>
                <a:blip r:embed="rId4" cstate="print">
                  <a:extLst>
                    <a:ext uri="{BEBA8EAE-BF5A-486C-A8C5-ECC9F3942E4B}">
                      <a14:imgProps xmlns:a14="http://schemas.microsoft.com/office/drawing/2010/main">
                        <a14:imgLayer r:embed="rId5">
                          <a14:imgEffect>
                            <a14:backgroundRemoval t="515" b="99613" l="0" r="100000"/>
                          </a14:imgEffect>
                        </a14:imgLayer>
                      </a14:imgProps>
                    </a:ext>
                    <a:ext uri="{28A0092B-C50C-407E-A947-70E740481C1C}">
                      <a14:useLocalDpi xmlns:a14="http://schemas.microsoft.com/office/drawing/2010/main" val="0"/>
                    </a:ext>
                  </a:extLst>
                </a:blip>
                <a:srcRect/>
                <a:stretch>
                  <a:fillRect/>
                </a:stretch>
              </p:blipFill>
              <p:spPr bwMode="auto">
                <a:xfrm>
                  <a:off x="8205949" y="1628449"/>
                  <a:ext cx="606237" cy="990139"/>
                </a:xfrm>
                <a:prstGeom prst="rect">
                  <a:avLst/>
                </a:prstGeom>
                <a:grpFill/>
                <a:ln>
                  <a:noFill/>
                </a:ln>
                <a:effectLst>
                  <a:softEdge rad="112500"/>
                </a:effectLst>
                <a:extLst/>
              </p:spPr>
            </p:pic>
            <p:pic>
              <p:nvPicPr>
                <p:cNvPr id="12" name="Рисунок 11"/>
                <p:cNvPicPr/>
                <p:nvPr/>
              </p:nvPicPr>
              <p:blipFill rotWithShape="1">
                <a:blip r:embed="rId6">
                  <a:extLst>
                    <a:ext uri="{BEBA8EAE-BF5A-486C-A8C5-ECC9F3942E4B}">
                      <a14:imgProps xmlns:a14="http://schemas.microsoft.com/office/drawing/2010/main">
                        <a14:imgLayer r:embed="rId7">
                          <a14:imgEffect>
                            <a14:backgroundRemoval t="21852" b="78981" l="35625" r="61875"/>
                          </a14:imgEffect>
                        </a14:imgLayer>
                      </a14:imgProps>
                    </a:ext>
                  </a:extLst>
                </a:blip>
                <a:srcRect l="33536" t="18311" r="35431" b="19399"/>
                <a:stretch/>
              </p:blipFill>
              <p:spPr bwMode="auto">
                <a:xfrm>
                  <a:off x="144094" y="1580860"/>
                  <a:ext cx="595868" cy="1037727"/>
                </a:xfrm>
                <a:prstGeom prst="rect">
                  <a:avLst/>
                </a:prstGeom>
                <a:grpFill/>
                <a:ln>
                  <a:noFill/>
                </a:ln>
                <a:extLst>
                  <a:ext uri="{53640926-AAD7-44D8-BBD7-CCE9431645EC}">
                    <a14:shadowObscured xmlns:a14="http://schemas.microsoft.com/office/drawing/2010/main"/>
                  </a:ext>
                </a:extLst>
              </p:spPr>
            </p:pic>
          </p:grpSp>
          <p:sp>
            <p:nvSpPr>
              <p:cNvPr id="8" name="Прямоугольник 7"/>
              <p:cNvSpPr/>
              <p:nvPr/>
            </p:nvSpPr>
            <p:spPr>
              <a:xfrm>
                <a:off x="3455675" y="37014"/>
                <a:ext cx="1672456" cy="1523423"/>
              </a:xfrm>
              <a:prstGeom prst="rect">
                <a:avLst/>
              </a:prstGeom>
            </p:spPr>
            <p:txBody>
              <a:bodyPr wrap="square">
                <a:spAutoFit/>
              </a:bodyPr>
              <a:lstStyle/>
              <a:p>
                <a:r>
                  <a:rPr lang="ru-RU" sz="3600" b="1" dirty="0" smtClean="0">
                    <a:ln w="1905"/>
                    <a:solidFill>
                      <a:srgbClr val="FF0000"/>
                    </a:solidFill>
                    <a:effectLst>
                      <a:innerShdw blurRad="69850" dist="43180" dir="5400000">
                        <a:srgbClr val="000000">
                          <a:alpha val="65000"/>
                        </a:srgbClr>
                      </a:innerShdw>
                    </a:effectLst>
                  </a:rPr>
                  <a:t> </a:t>
                </a:r>
                <a:r>
                  <a:rPr lang="ru-RU"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А Д</a:t>
                </a:r>
                <a:r>
                  <a:rPr lang="en-US"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tk-TM"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a:t>
                </a:r>
                <a:endParaRPr lang="ru-RU" sz="36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cxnSp>
          <p:nvCxnSpPr>
            <p:cNvPr id="6" name="Прямая соединительная линия 5"/>
            <p:cNvCxnSpPr/>
            <p:nvPr/>
          </p:nvCxnSpPr>
          <p:spPr>
            <a:xfrm>
              <a:off x="166528" y="1191852"/>
              <a:ext cx="8784976"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3" name="Прямоугольник 12"/>
              <p:cNvSpPr/>
              <p:nvPr/>
            </p:nvSpPr>
            <p:spPr>
              <a:xfrm>
                <a:off x="263739" y="1052736"/>
                <a:ext cx="8665398" cy="3539430"/>
              </a:xfrm>
              <a:prstGeom prst="rect">
                <a:avLst/>
              </a:prstGeom>
            </p:spPr>
            <p:txBody>
              <a:bodyPr wrap="square">
                <a:spAutoFit/>
              </a:bodyPr>
              <a:lstStyle/>
              <a:p>
                <a:pPr algn="just"/>
                <a:r>
                  <a:rPr lang="ru-RU" sz="2800" dirty="0" err="1">
                    <a:latin typeface="Times New Roman" panose="02020603050405020304" pitchFamily="18" charset="0"/>
                    <a:cs typeface="Times New Roman" panose="02020603050405020304" pitchFamily="18" charset="0"/>
                  </a:rPr>
                  <a:t>Ol</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ýerde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howa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özüniň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tizligini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ýitirýär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şol</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sebäpli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pilçelere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girmeziniň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öň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ýanynda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tolkun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garşylygy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hem</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peselýär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Mundan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başga-da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jaýryk</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bölüminde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howanyň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gönelmesi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bolup</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geçýär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bu-da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öz</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gezeginde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pilçeli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diffuzoryň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gowy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işlemegine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ýardam</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berýär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Häzirkizaman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kompressorlarynyň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radial</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jaýryk</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zazory</a:t>
                </a:r>
                <a:r>
                  <a:rPr lang="ru-RU" sz="2800" dirty="0">
                    <a:latin typeface="Times New Roman" panose="02020603050405020304" pitchFamily="18" charset="0"/>
                    <a:cs typeface="Times New Roman" panose="02020603050405020304" pitchFamily="18" charset="0"/>
                  </a:rPr>
                  <a:t> </a:t>
                </a:r>
                <a14:m>
                  <m:oMath xmlns:m="http://schemas.openxmlformats.org/officeDocument/2006/math">
                    <m:r>
                      <a:rPr lang="ru-RU" sz="2800" i="1">
                        <a:latin typeface="Cambria Math"/>
                      </a:rPr>
                      <m:t>𝛿</m:t>
                    </m:r>
                    <m:r>
                      <a:rPr lang="ru-RU" sz="2800" i="1">
                        <a:latin typeface="Cambria Math"/>
                      </a:rPr>
                      <m:t> </m:t>
                    </m:r>
                  </m:oMath>
                </a14:m>
                <a:r>
                  <a:rPr lang="ru-RU" sz="2800" dirty="0">
                    <a:latin typeface="Times New Roman" panose="02020603050405020304" pitchFamily="18" charset="0"/>
                    <a:cs typeface="Times New Roman" panose="02020603050405020304" pitchFamily="18" charset="0"/>
                  </a:rPr>
                  <a:t>= 12 – 30 </a:t>
                </a:r>
                <a:r>
                  <a:rPr lang="ru-RU" sz="2800" dirty="0" err="1">
                    <a:latin typeface="Times New Roman" panose="02020603050405020304" pitchFamily="18" charset="0"/>
                    <a:cs typeface="Times New Roman" panose="02020603050405020304" pitchFamily="18" charset="0"/>
                  </a:rPr>
                  <a:t>mm</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aralygynda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bolup</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onuň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diffuzorynyň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pilçeleriniň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sany</a:t>
                </a:r>
                <a:r>
                  <a:rPr lang="ru-RU" sz="2800" dirty="0">
                    <a:latin typeface="Times New Roman" panose="02020603050405020304" pitchFamily="18" charset="0"/>
                    <a:cs typeface="Times New Roman" panose="02020603050405020304" pitchFamily="18" charset="0"/>
                  </a:rPr>
                  <a:t> 14-den </a:t>
                </a:r>
                <a:r>
                  <a:rPr lang="ru-RU" sz="2800" dirty="0" smtClean="0">
                    <a:latin typeface="Times New Roman" panose="02020603050405020304" pitchFamily="18" charset="0"/>
                    <a:cs typeface="Times New Roman" panose="02020603050405020304" pitchFamily="18" charset="0"/>
                  </a:rPr>
                  <a:t>36-a </a:t>
                </a:r>
                <a:r>
                  <a:rPr lang="ru-RU" sz="2800" dirty="0" err="1">
                    <a:latin typeface="Times New Roman" panose="02020603050405020304" pitchFamily="18" charset="0"/>
                    <a:cs typeface="Times New Roman" panose="02020603050405020304" pitchFamily="18" charset="0"/>
                  </a:rPr>
                  <a:t>çenlidir</a:t>
                </a:r>
                <a:r>
                  <a:rPr lang="ru-RU" sz="2800" dirty="0">
                    <a:latin typeface="Times New Roman" panose="02020603050405020304" pitchFamily="18" charset="0"/>
                    <a:cs typeface="Times New Roman" panose="02020603050405020304" pitchFamily="18" charset="0"/>
                  </a:rPr>
                  <a:t>.</a:t>
                </a:r>
              </a:p>
            </p:txBody>
          </p:sp>
        </mc:Choice>
        <mc:Fallback xmlns="">
          <p:sp>
            <p:nvSpPr>
              <p:cNvPr id="13" name="Прямоугольник 12"/>
              <p:cNvSpPr>
                <a:spLocks noRot="1" noChangeAspect="1" noMove="1" noResize="1" noEditPoints="1" noAdjustHandles="1" noChangeArrowheads="1" noChangeShapeType="1" noTextEdit="1"/>
              </p:cNvSpPr>
              <p:nvPr/>
            </p:nvSpPr>
            <p:spPr>
              <a:xfrm>
                <a:off x="263739" y="1052736"/>
                <a:ext cx="8665398" cy="3539430"/>
              </a:xfrm>
              <a:prstGeom prst="rect">
                <a:avLst/>
              </a:prstGeom>
              <a:blipFill rotWithShape="1">
                <a:blip r:embed="rId8"/>
                <a:stretch>
                  <a:fillRect l="-1406" t="-1724" r="-1406" b="-3966"/>
                </a:stretch>
              </a:blipFill>
            </p:spPr>
            <p:txBody>
              <a:bodyPr/>
              <a:lstStyle/>
              <a:p>
                <a:r>
                  <a:rPr lang="ru-RU">
                    <a:noFill/>
                  </a:rPr>
                  <a:t> </a:t>
                </a:r>
              </a:p>
            </p:txBody>
          </p:sp>
        </mc:Fallback>
      </mc:AlternateContent>
    </p:spTree>
    <p:extLst>
      <p:ext uri="{BB962C8B-B14F-4D97-AF65-F5344CB8AC3E}">
        <p14:creationId xmlns:p14="http://schemas.microsoft.com/office/powerpoint/2010/main" val="1072270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40774" y="100424"/>
            <a:ext cx="8828942" cy="629612"/>
            <a:chOff x="140774" y="89239"/>
            <a:chExt cx="8828942" cy="629612"/>
          </a:xfrm>
        </p:grpSpPr>
        <p:grpSp>
          <p:nvGrpSpPr>
            <p:cNvPr id="5" name="Группа 4"/>
            <p:cNvGrpSpPr/>
            <p:nvPr/>
          </p:nvGrpSpPr>
          <p:grpSpPr>
            <a:xfrm>
              <a:off x="140774" y="89239"/>
              <a:ext cx="8828942" cy="629612"/>
              <a:chOff x="140774" y="204125"/>
              <a:chExt cx="8828942" cy="908326"/>
            </a:xfrm>
          </p:grpSpPr>
          <p:cxnSp>
            <p:nvCxnSpPr>
              <p:cNvPr id="7" name="Прямая соединительная линия 6"/>
              <p:cNvCxnSpPr/>
              <p:nvPr/>
            </p:nvCxnSpPr>
            <p:spPr>
              <a:xfrm>
                <a:off x="140774" y="1112451"/>
                <a:ext cx="8784976"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8" name="Группа 7"/>
              <p:cNvGrpSpPr/>
              <p:nvPr/>
            </p:nvGrpSpPr>
            <p:grpSpPr>
              <a:xfrm>
                <a:off x="159629" y="204125"/>
                <a:ext cx="8810087" cy="792088"/>
                <a:chOff x="395536" y="1412776"/>
                <a:chExt cx="8558079" cy="792088"/>
              </a:xfrm>
              <a:solidFill>
                <a:srgbClr val="FFFF00"/>
              </a:solidFill>
            </p:grpSpPr>
            <p:sp>
              <p:nvSpPr>
                <p:cNvPr id="9" name="Прямоугольник 8"/>
                <p:cNvSpPr/>
                <p:nvPr/>
              </p:nvSpPr>
              <p:spPr>
                <a:xfrm>
                  <a:off x="395536" y="1412776"/>
                  <a:ext cx="8558079" cy="7920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 name="Рисунок 9"/>
                <p:cNvPicPr/>
                <p:nvPr/>
              </p:nvPicPr>
              <p:blipFill rotWithShape="1">
                <a:blip r:embed="rId2">
                  <a:extLst>
                    <a:ext uri="{BEBA8EAE-BF5A-486C-A8C5-ECC9F3942E4B}">
                      <a14:imgProps xmlns:a14="http://schemas.microsoft.com/office/drawing/2010/main">
                        <a14:imgLayer r:embed="rId3">
                          <a14:imgEffect>
                            <a14:backgroundRemoval t="21852" b="78981" l="35625" r="61875"/>
                          </a14:imgEffect>
                        </a14:imgLayer>
                      </a14:imgProps>
                    </a:ext>
                  </a:extLst>
                </a:blip>
                <a:srcRect l="33536" t="18311" r="35431" b="19399"/>
                <a:stretch/>
              </p:blipFill>
              <p:spPr bwMode="auto">
                <a:xfrm>
                  <a:off x="488951" y="1504211"/>
                  <a:ext cx="555433" cy="678724"/>
                </a:xfrm>
                <a:prstGeom prst="rect">
                  <a:avLst/>
                </a:prstGeom>
                <a:grpFill/>
                <a:ln>
                  <a:noFill/>
                </a:ln>
                <a:extLst>
                  <a:ext uri="{53640926-AAD7-44D8-BBD7-CCE9431645EC}">
                    <a14:shadowObscured xmlns:a14="http://schemas.microsoft.com/office/drawing/2010/main"/>
                  </a:ext>
                </a:extLst>
              </p:spPr>
            </p:pic>
            <p:pic>
              <p:nvPicPr>
                <p:cNvPr id="11" name="Picture 8" descr="C:\Users\1\Desktop\sewron.jpg"/>
                <p:cNvPicPr/>
                <p:nvPr/>
              </p:nvPicPr>
              <p:blipFill>
                <a:blip r:embed="rId4" cstate="print">
                  <a:extLst>
                    <a:ext uri="{BEBA8EAE-BF5A-486C-A8C5-ECC9F3942E4B}">
                      <a14:imgProps xmlns:a14="http://schemas.microsoft.com/office/drawing/2010/main">
                        <a14:imgLayer r:embed="rId5">
                          <a14:imgEffect>
                            <a14:backgroundRemoval t="515" b="99613" l="0" r="100000"/>
                          </a14:imgEffect>
                        </a14:imgLayer>
                      </a14:imgProps>
                    </a:ext>
                    <a:ext uri="{28A0092B-C50C-407E-A947-70E740481C1C}">
                      <a14:useLocalDpi xmlns:a14="http://schemas.microsoft.com/office/drawing/2010/main" val="0"/>
                    </a:ext>
                  </a:extLst>
                </a:blip>
                <a:srcRect/>
                <a:stretch>
                  <a:fillRect/>
                </a:stretch>
              </p:blipFill>
              <p:spPr bwMode="auto">
                <a:xfrm>
                  <a:off x="8249053" y="1462926"/>
                  <a:ext cx="584935" cy="699952"/>
                </a:xfrm>
                <a:prstGeom prst="rect">
                  <a:avLst/>
                </a:prstGeom>
                <a:grpFill/>
                <a:ln>
                  <a:noFill/>
                </a:ln>
                <a:effectLst>
                  <a:softEdge rad="112500"/>
                </a:effectLst>
                <a:extLst/>
              </p:spPr>
            </p:pic>
          </p:grpSp>
        </p:grpSp>
        <p:sp>
          <p:nvSpPr>
            <p:cNvPr id="6" name="Прямоугольник 5"/>
            <p:cNvSpPr/>
            <p:nvPr/>
          </p:nvSpPr>
          <p:spPr>
            <a:xfrm>
              <a:off x="899593" y="172405"/>
              <a:ext cx="7200800" cy="430887"/>
            </a:xfrm>
            <a:prstGeom prst="rect">
              <a:avLst/>
            </a:prstGeom>
          </p:spPr>
          <p:txBody>
            <a:bodyPr wrap="square">
              <a:spAutoFit/>
            </a:bodyPr>
            <a:lstStyle/>
            <a:p>
              <a:pPr algn="ctr"/>
              <a:r>
                <a:rPr lang="ru-RU" sz="2200" b="1" dirty="0" smtClean="0">
                  <a:solidFill>
                    <a:srgbClr val="FF0000"/>
                  </a:solidFill>
                  <a:latin typeface="Times New Roman" panose="02020603050405020304" pitchFamily="18" charset="0"/>
                  <a:cs typeface="Times New Roman" panose="02020603050405020304" pitchFamily="18" charset="0"/>
                </a:rPr>
                <a:t>3.</a:t>
              </a:r>
              <a:r>
                <a:rPr lang="en-US" sz="2200" b="1" dirty="0" smtClean="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Çykyş</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partubkalarynda</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howanyň</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akmagy</a:t>
              </a:r>
              <a:r>
                <a:rPr lang="ru-RU" sz="2200" b="1" dirty="0" smtClean="0">
                  <a:solidFill>
                    <a:srgbClr val="FF0000"/>
                  </a:solidFill>
                  <a:latin typeface="Times New Roman" panose="02020603050405020304" pitchFamily="18" charset="0"/>
                  <a:cs typeface="Times New Roman" panose="02020603050405020304" pitchFamily="18" charset="0"/>
                </a:rPr>
                <a:t>.</a:t>
              </a:r>
              <a:endParaRPr lang="ru-RU" sz="2200" b="1" dirty="0">
                <a:solidFill>
                  <a:srgbClr val="FF0000"/>
                </a:solidFill>
                <a:latin typeface="Times New Roman" panose="02020603050405020304" pitchFamily="18" charset="0"/>
                <a:cs typeface="Times New Roman" panose="02020603050405020304" pitchFamily="18" charset="0"/>
              </a:endParaRPr>
            </a:p>
          </p:txBody>
        </p:sp>
      </p:grpSp>
      <p:sp>
        <p:nvSpPr>
          <p:cNvPr id="12" name="Прямоугольник 11"/>
          <p:cNvSpPr/>
          <p:nvPr/>
        </p:nvSpPr>
        <p:spPr>
          <a:xfrm>
            <a:off x="107504" y="836712"/>
            <a:ext cx="8947847" cy="6124754"/>
          </a:xfrm>
          <a:prstGeom prst="rect">
            <a:avLst/>
          </a:prstGeom>
        </p:spPr>
        <p:txBody>
          <a:bodyPr wrap="square">
            <a:spAutoFit/>
          </a:bodyPr>
          <a:lstStyle/>
          <a:p>
            <a:pPr algn="just"/>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Howa</a:t>
            </a:r>
            <a:r>
              <a:rPr lang="ru-RU" sz="2800" dirty="0" smtClean="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diffuzordan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çykyş</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patrubkalaryna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barýar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Çykyş</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patrubkalarynyň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niýetlenişi</a:t>
            </a:r>
            <a:r>
              <a:rPr lang="ru-RU" sz="2800" dirty="0">
                <a:latin typeface="Times New Roman" panose="02020603050405020304" pitchFamily="18" charset="0"/>
                <a:cs typeface="Times New Roman" panose="02020603050405020304" pitchFamily="18" charset="0"/>
              </a:rPr>
              <a:t>–</a:t>
            </a:r>
            <a:r>
              <a:rPr lang="ru-RU" sz="2800" dirty="0" err="1">
                <a:latin typeface="Times New Roman" panose="02020603050405020304" pitchFamily="18" charset="0"/>
                <a:cs typeface="Times New Roman" panose="02020603050405020304" pitchFamily="18" charset="0"/>
              </a:rPr>
              <a:t>diffuzordan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çykan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howany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ýygnamak</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üçin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we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iýmitlenijilere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gönükdirmek</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awiasion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porşnli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dwigatelleriniň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nagnetat</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ediji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beriji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trubalaryna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ýa-da</a:t>
            </a:r>
            <a:r>
              <a:rPr lang="ru-RU" sz="2800" dirty="0">
                <a:latin typeface="Times New Roman" panose="02020603050405020304" pitchFamily="18" charset="0"/>
                <a:cs typeface="Times New Roman" panose="02020603050405020304" pitchFamily="18" charset="0"/>
              </a:rPr>
              <a:t> HRD-</a:t>
            </a:r>
            <a:r>
              <a:rPr lang="ru-RU" sz="2800" dirty="0" err="1">
                <a:latin typeface="Times New Roman" panose="02020603050405020304" pitchFamily="18" charset="0"/>
                <a:cs typeface="Times New Roman" panose="02020603050405020304" pitchFamily="18" charset="0"/>
              </a:rPr>
              <a:t>niň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ýanyş</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kamerasyna</a:t>
            </a:r>
            <a:r>
              <a:rPr lang="ru-RU" sz="2800" dirty="0">
                <a:latin typeface="Times New Roman" panose="02020603050405020304" pitchFamily="18" charset="0"/>
                <a:cs typeface="Times New Roman" panose="02020603050405020304" pitchFamily="18" charset="0"/>
              </a:rPr>
              <a:t>.</a:t>
            </a:r>
          </a:p>
          <a:p>
            <a:pPr algn="just"/>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Mundan</a:t>
            </a:r>
            <a:r>
              <a:rPr lang="ru-RU" sz="2800" dirty="0" smtClean="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başga</a:t>
            </a:r>
            <a:r>
              <a:rPr lang="ru-RU" sz="2800" dirty="0">
                <a:latin typeface="Times New Roman" panose="02020603050405020304" pitchFamily="18" charset="0"/>
                <a:cs typeface="Times New Roman" panose="02020603050405020304" pitchFamily="18" charset="0"/>
              </a:rPr>
              <a:t>–</a:t>
            </a:r>
            <a:r>
              <a:rPr lang="ru-RU" sz="2800" dirty="0" err="1">
                <a:latin typeface="Times New Roman" panose="02020603050405020304" pitchFamily="18" charset="0"/>
                <a:cs typeface="Times New Roman" panose="02020603050405020304" pitchFamily="18" charset="0"/>
              </a:rPr>
              <a:t>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çykyş</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patrubkalarynda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howanyň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tizliginiň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peselmeginiň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hasabyna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gysylyş</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prosessi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dowam</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edýär</a:t>
            </a:r>
            <a:r>
              <a:rPr lang="ru-RU" sz="2800" dirty="0">
                <a:latin typeface="Times New Roman" panose="02020603050405020304" pitchFamily="18" charset="0"/>
                <a:cs typeface="Times New Roman" panose="02020603050405020304" pitchFamily="18" charset="0"/>
              </a:rPr>
              <a:t>.</a:t>
            </a:r>
          </a:p>
          <a:p>
            <a:pPr algn="just"/>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Porşnli</a:t>
            </a:r>
            <a:r>
              <a:rPr lang="ru-RU" sz="2800" dirty="0" smtClean="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dwigatelleriň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nagnetatellerinde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çykyş</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patrubkalary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ýygnaýjy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ulitka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görnüşinde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ýerine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ýetirilrndir</a:t>
            </a:r>
            <a:r>
              <a:rPr lang="ru-RU" sz="2800" dirty="0">
                <a:latin typeface="Times New Roman" panose="02020603050405020304" pitchFamily="18" charset="0"/>
                <a:cs typeface="Times New Roman" panose="02020603050405020304" pitchFamily="18" charset="0"/>
              </a:rPr>
              <a:t>.</a:t>
            </a:r>
          </a:p>
          <a:p>
            <a:pPr algn="just"/>
            <a:r>
              <a:rPr lang="ru-RU" sz="2800" dirty="0">
                <a:latin typeface="Times New Roman" panose="02020603050405020304" pitchFamily="18" charset="0"/>
                <a:cs typeface="Times New Roman" panose="02020603050405020304" pitchFamily="18" charset="0"/>
              </a:rPr>
              <a:t>HRD-</a:t>
            </a:r>
            <a:r>
              <a:rPr lang="ru-RU" sz="2800" dirty="0" err="1">
                <a:latin typeface="Times New Roman" panose="02020603050405020304" pitchFamily="18" charset="0"/>
                <a:cs typeface="Times New Roman" panose="02020603050405020304" pitchFamily="18" charset="0"/>
              </a:rPr>
              <a:t>niň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merkezden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daşlaşýan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kompressorlarynda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ýygnaýjy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ulitka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ýokdur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we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howa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pilçeli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diffuzoryň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kanallaryndan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göni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çykyş</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patrubkalaryna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berilýär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Çykyş</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patrubkalary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howany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aýlaýar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we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ony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ýanyş</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kamerasyna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berýär</a:t>
            </a:r>
            <a:r>
              <a:rPr lang="ru-RU"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7907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203950" y="161867"/>
            <a:ext cx="8784976" cy="646332"/>
            <a:chOff x="166528" y="174435"/>
            <a:chExt cx="8784976" cy="1017417"/>
          </a:xfrm>
        </p:grpSpPr>
        <p:grpSp>
          <p:nvGrpSpPr>
            <p:cNvPr id="5" name="Группа 4"/>
            <p:cNvGrpSpPr/>
            <p:nvPr/>
          </p:nvGrpSpPr>
          <p:grpSpPr>
            <a:xfrm>
              <a:off x="166528" y="174435"/>
              <a:ext cx="8784976" cy="1017416"/>
              <a:chOff x="218376" y="37014"/>
              <a:chExt cx="8925624" cy="1523423"/>
            </a:xfrm>
          </p:grpSpPr>
          <p:grpSp>
            <p:nvGrpSpPr>
              <p:cNvPr id="7" name="Группа 6"/>
              <p:cNvGrpSpPr/>
              <p:nvPr/>
            </p:nvGrpSpPr>
            <p:grpSpPr>
              <a:xfrm>
                <a:off x="218376" y="226936"/>
                <a:ext cx="8925624" cy="1120008"/>
                <a:chOff x="-84667" y="1523661"/>
                <a:chExt cx="9108504" cy="1152128"/>
              </a:xfrm>
              <a:solidFill>
                <a:srgbClr val="FFFF00"/>
              </a:solidFill>
            </p:grpSpPr>
            <p:sp>
              <p:nvSpPr>
                <p:cNvPr id="9" name="Прямоугольник 8"/>
                <p:cNvSpPr/>
                <p:nvPr/>
              </p:nvSpPr>
              <p:spPr>
                <a:xfrm>
                  <a:off x="-84667" y="1523661"/>
                  <a:ext cx="9108504" cy="11521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 name="Рисунок 9"/>
                <p:cNvPicPr/>
                <p:nvPr/>
              </p:nvPicPr>
              <p:blipFill>
                <a:blip r:embed="rId2">
                  <a:extLst>
                    <a:ext uri="{BEBA8EAE-BF5A-486C-A8C5-ECC9F3942E4B}">
                      <a14:imgProps xmlns:a14="http://schemas.microsoft.com/office/drawing/2010/main">
                        <a14:imgLayer r:embed="rId3">
                          <a14:imgEffect>
                            <a14:backgroundRemoval t="9091" b="86364" l="192" r="100000">
                              <a14:foregroundMark x1="4023" y1="25000" x2="4023" y2="25000"/>
                              <a14:foregroundMark x1="25862" y1="75000" x2="25862" y2="75000"/>
                            </a14:backgroundRemoval>
                          </a14:imgEffect>
                        </a14:imgLayer>
                      </a14:imgProps>
                    </a:ext>
                    <a:ext uri="{28A0092B-C50C-407E-A947-70E740481C1C}">
                      <a14:useLocalDpi xmlns:a14="http://schemas.microsoft.com/office/drawing/2010/main" val="0"/>
                    </a:ext>
                  </a:extLst>
                </a:blip>
                <a:srcRect/>
                <a:stretch>
                  <a:fillRect/>
                </a:stretch>
              </p:blipFill>
              <p:spPr bwMode="auto">
                <a:xfrm>
                  <a:off x="1624328" y="1657561"/>
                  <a:ext cx="4969510" cy="961026"/>
                </a:xfrm>
                <a:prstGeom prst="rect">
                  <a:avLst/>
                </a:prstGeom>
                <a:grpFill/>
                <a:ln>
                  <a:noFill/>
                </a:ln>
              </p:spPr>
            </p:pic>
            <p:pic>
              <p:nvPicPr>
                <p:cNvPr id="11" name="Picture 8" descr="C:\Users\1\Desktop\sewron.jpg"/>
                <p:cNvPicPr/>
                <p:nvPr/>
              </p:nvPicPr>
              <p:blipFill>
                <a:blip r:embed="rId4" cstate="print">
                  <a:extLst>
                    <a:ext uri="{BEBA8EAE-BF5A-486C-A8C5-ECC9F3942E4B}">
                      <a14:imgProps xmlns:a14="http://schemas.microsoft.com/office/drawing/2010/main">
                        <a14:imgLayer r:embed="rId5">
                          <a14:imgEffect>
                            <a14:backgroundRemoval t="515" b="99613" l="0" r="100000"/>
                          </a14:imgEffect>
                        </a14:imgLayer>
                      </a14:imgProps>
                    </a:ext>
                    <a:ext uri="{28A0092B-C50C-407E-A947-70E740481C1C}">
                      <a14:useLocalDpi xmlns:a14="http://schemas.microsoft.com/office/drawing/2010/main" val="0"/>
                    </a:ext>
                  </a:extLst>
                </a:blip>
                <a:srcRect/>
                <a:stretch>
                  <a:fillRect/>
                </a:stretch>
              </p:blipFill>
              <p:spPr bwMode="auto">
                <a:xfrm>
                  <a:off x="8205949" y="1628449"/>
                  <a:ext cx="606237" cy="990139"/>
                </a:xfrm>
                <a:prstGeom prst="rect">
                  <a:avLst/>
                </a:prstGeom>
                <a:grpFill/>
                <a:ln>
                  <a:noFill/>
                </a:ln>
                <a:effectLst>
                  <a:softEdge rad="112500"/>
                </a:effectLst>
                <a:extLst/>
              </p:spPr>
            </p:pic>
            <p:pic>
              <p:nvPicPr>
                <p:cNvPr id="12" name="Рисунок 11"/>
                <p:cNvPicPr/>
                <p:nvPr/>
              </p:nvPicPr>
              <p:blipFill rotWithShape="1">
                <a:blip r:embed="rId6">
                  <a:extLst>
                    <a:ext uri="{BEBA8EAE-BF5A-486C-A8C5-ECC9F3942E4B}">
                      <a14:imgProps xmlns:a14="http://schemas.microsoft.com/office/drawing/2010/main">
                        <a14:imgLayer r:embed="rId7">
                          <a14:imgEffect>
                            <a14:backgroundRemoval t="21852" b="78981" l="35625" r="61875"/>
                          </a14:imgEffect>
                        </a14:imgLayer>
                      </a14:imgProps>
                    </a:ext>
                  </a:extLst>
                </a:blip>
                <a:srcRect l="33536" t="18311" r="35431" b="19399"/>
                <a:stretch/>
              </p:blipFill>
              <p:spPr bwMode="auto">
                <a:xfrm>
                  <a:off x="144094" y="1580860"/>
                  <a:ext cx="595868" cy="1037727"/>
                </a:xfrm>
                <a:prstGeom prst="rect">
                  <a:avLst/>
                </a:prstGeom>
                <a:grpFill/>
                <a:ln>
                  <a:noFill/>
                </a:ln>
                <a:extLst>
                  <a:ext uri="{53640926-AAD7-44D8-BBD7-CCE9431645EC}">
                    <a14:shadowObscured xmlns:a14="http://schemas.microsoft.com/office/drawing/2010/main"/>
                  </a:ext>
                </a:extLst>
              </p:spPr>
            </p:pic>
          </p:grpSp>
          <p:sp>
            <p:nvSpPr>
              <p:cNvPr id="8" name="Прямоугольник 7"/>
              <p:cNvSpPr/>
              <p:nvPr/>
            </p:nvSpPr>
            <p:spPr>
              <a:xfrm>
                <a:off x="3455675" y="37014"/>
                <a:ext cx="1672456" cy="1523423"/>
              </a:xfrm>
              <a:prstGeom prst="rect">
                <a:avLst/>
              </a:prstGeom>
            </p:spPr>
            <p:txBody>
              <a:bodyPr wrap="square">
                <a:spAutoFit/>
              </a:bodyPr>
              <a:lstStyle/>
              <a:p>
                <a:r>
                  <a:rPr lang="ru-RU" sz="3600" b="1" dirty="0" smtClean="0">
                    <a:ln w="1905"/>
                    <a:solidFill>
                      <a:srgbClr val="FF0000"/>
                    </a:solidFill>
                    <a:effectLst>
                      <a:innerShdw blurRad="69850" dist="43180" dir="5400000">
                        <a:srgbClr val="000000">
                          <a:alpha val="65000"/>
                        </a:srgbClr>
                      </a:innerShdw>
                    </a:effectLst>
                  </a:rPr>
                  <a:t> </a:t>
                </a:r>
                <a:r>
                  <a:rPr lang="ru-RU"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А Д</a:t>
                </a:r>
                <a:r>
                  <a:rPr lang="en-US"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tk-TM"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a:t>
                </a:r>
                <a:endParaRPr lang="ru-RU" sz="36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cxnSp>
          <p:nvCxnSpPr>
            <p:cNvPr id="6" name="Прямая соединительная линия 5"/>
            <p:cNvCxnSpPr/>
            <p:nvPr/>
          </p:nvCxnSpPr>
          <p:spPr>
            <a:xfrm>
              <a:off x="166528" y="1191852"/>
              <a:ext cx="8784976"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13" name="Прямоугольник 12"/>
          <p:cNvSpPr/>
          <p:nvPr/>
        </p:nvSpPr>
        <p:spPr>
          <a:xfrm>
            <a:off x="251520" y="1028343"/>
            <a:ext cx="8737406" cy="5262979"/>
          </a:xfrm>
          <a:prstGeom prst="rect">
            <a:avLst/>
          </a:prstGeom>
        </p:spPr>
        <p:txBody>
          <a:bodyPr wrap="square">
            <a:spAutoFit/>
          </a:bodyPr>
          <a:lstStyle/>
          <a:p>
            <a:pPr algn="just"/>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Howa</a:t>
            </a:r>
            <a:r>
              <a:rPr lang="ru-RU" sz="2800" dirty="0" smtClean="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akymynyň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aýlaýan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ýerinde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gidrawliki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ýitgileri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azaltmak</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üçin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kähalatlarda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pilçeler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goýulýar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patrubkalaryň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giňelmesi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pilçelere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çenli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gutarýar</a:t>
            </a:r>
            <a:r>
              <a:rPr lang="ru-RU" sz="2800" dirty="0">
                <a:latin typeface="Times New Roman" panose="02020603050405020304" pitchFamily="18" charset="0"/>
                <a:cs typeface="Times New Roman" panose="02020603050405020304" pitchFamily="18" charset="0"/>
              </a:rPr>
              <a:t>. </a:t>
            </a:r>
          </a:p>
          <a:p>
            <a:pPr algn="just"/>
            <a:r>
              <a:rPr lang="ru-RU" sz="2800" dirty="0" err="1">
                <a:latin typeface="Times New Roman" panose="02020603050405020304" pitchFamily="18" charset="0"/>
                <a:cs typeface="Times New Roman" panose="02020603050405020304" pitchFamily="18" charset="0"/>
              </a:rPr>
              <a:t>Ýöne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kompressoryň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ölçegini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kiçeltmek</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maksady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bilen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örän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ýygy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howanyň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akymyny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pilçeli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diffuzordan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çykan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badyna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aýlamaly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bolýar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Bu</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ýagdaýda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aýlaw</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uzologynda</a:t>
            </a:r>
            <a:r>
              <a:rPr lang="ru-RU" sz="2800" dirty="0">
                <a:latin typeface="Times New Roman" panose="02020603050405020304" pitchFamily="18" charset="0"/>
                <a:cs typeface="Times New Roman" panose="02020603050405020304" pitchFamily="18" charset="0"/>
              </a:rPr>
              <a:t> 3-3 </a:t>
            </a:r>
            <a:r>
              <a:rPr lang="ru-RU" sz="2800" dirty="0" err="1">
                <a:latin typeface="Times New Roman" panose="02020603050405020304" pitchFamily="18" charset="0"/>
                <a:cs typeface="Times New Roman" panose="02020603050405020304" pitchFamily="18" charset="0"/>
              </a:rPr>
              <a:t>kesikden</a:t>
            </a:r>
            <a:r>
              <a:rPr lang="ru-RU" sz="2800" dirty="0">
                <a:latin typeface="Times New Roman" panose="02020603050405020304" pitchFamily="18" charset="0"/>
                <a:cs typeface="Times New Roman" panose="02020603050405020304" pitchFamily="18" charset="0"/>
              </a:rPr>
              <a:t> a-a </a:t>
            </a:r>
            <a:r>
              <a:rPr lang="ru-RU" sz="2800" dirty="0" err="1">
                <a:latin typeface="Times New Roman" panose="02020603050405020304" pitchFamily="18" charset="0"/>
                <a:cs typeface="Times New Roman" panose="02020603050405020304" pitchFamily="18" charset="0"/>
              </a:rPr>
              <a:t>kesige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çenli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kese</a:t>
            </a:r>
            <a:r>
              <a:rPr lang="ru-RU" sz="2800" dirty="0">
                <a:latin typeface="Times New Roman" panose="02020603050405020304" pitchFamily="18" charset="0"/>
                <a:cs typeface="Times New Roman" panose="02020603050405020304" pitchFamily="18" charset="0"/>
              </a:rPr>
              <a:t>–</a:t>
            </a:r>
            <a:r>
              <a:rPr lang="ru-RU" sz="2800" dirty="0" err="1">
                <a:latin typeface="Times New Roman" panose="02020603050405020304" pitchFamily="18" charset="0"/>
                <a:cs typeface="Times New Roman" panose="02020603050405020304" pitchFamily="18" charset="0"/>
              </a:rPr>
              <a:t>kesiginiň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meýdanyny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üýtgetmeýärler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kähalatda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az-kem</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kiçeldýärler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aşakdaky</a:t>
            </a:r>
            <a:r>
              <a:rPr lang="ru-RU" sz="2800" dirty="0">
                <a:latin typeface="Times New Roman" panose="02020603050405020304" pitchFamily="18" charset="0"/>
                <a:cs typeface="Times New Roman" panose="02020603050405020304" pitchFamily="18" charset="0"/>
              </a:rPr>
              <a:t> 25-nji </a:t>
            </a:r>
            <a:r>
              <a:rPr lang="ru-RU" sz="2800" dirty="0" err="1">
                <a:latin typeface="Times New Roman" panose="02020603050405020304" pitchFamily="18" charset="0"/>
                <a:cs typeface="Times New Roman" panose="02020603050405020304" pitchFamily="18" charset="0"/>
              </a:rPr>
              <a:t>surata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seret</a:t>
            </a:r>
            <a:r>
              <a:rPr lang="ru-RU" sz="2800" dirty="0">
                <a:latin typeface="Times New Roman" panose="02020603050405020304" pitchFamily="18" charset="0"/>
                <a:cs typeface="Times New Roman" panose="02020603050405020304" pitchFamily="18" charset="0"/>
              </a:rPr>
              <a:t>).</a:t>
            </a:r>
          </a:p>
          <a:p>
            <a:pPr algn="just"/>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Tizligiň</a:t>
            </a:r>
            <a:r>
              <a:rPr lang="ru-RU" sz="2800" dirty="0" smtClean="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С</a:t>
            </a:r>
            <a:r>
              <a:rPr lang="ru-RU" sz="2800" baseline="-25000" dirty="0">
                <a:latin typeface="Times New Roman" panose="02020603050405020304" pitchFamily="18" charset="0"/>
                <a:cs typeface="Times New Roman" panose="02020603050405020304" pitchFamily="18" charset="0"/>
              </a:rPr>
              <a:t>4</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tizlige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çenli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peseldilmegi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çykyşdaky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tizlige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çenli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çykyş</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diffuzory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diýip</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atlandyrylýan</a:t>
            </a:r>
            <a:r>
              <a:rPr lang="ru-RU" sz="2800" dirty="0">
                <a:latin typeface="Times New Roman" panose="02020603050405020304" pitchFamily="18" charset="0"/>
                <a:cs typeface="Times New Roman" panose="02020603050405020304" pitchFamily="18" charset="0"/>
              </a:rPr>
              <a:t> a-a </a:t>
            </a:r>
            <a:r>
              <a:rPr lang="ru-RU" sz="2800" dirty="0" err="1">
                <a:latin typeface="Times New Roman" panose="02020603050405020304" pitchFamily="18" charset="0"/>
                <a:cs typeface="Times New Roman" panose="02020603050405020304" pitchFamily="18" charset="0"/>
              </a:rPr>
              <a:t>kesikden</a:t>
            </a:r>
            <a:r>
              <a:rPr lang="ru-RU" sz="2800" dirty="0">
                <a:latin typeface="Times New Roman" panose="02020603050405020304" pitchFamily="18" charset="0"/>
                <a:cs typeface="Times New Roman" panose="02020603050405020304" pitchFamily="18" charset="0"/>
              </a:rPr>
              <a:t> 4-nji </a:t>
            </a:r>
            <a:r>
              <a:rPr lang="ru-RU" sz="2800" dirty="0" err="1">
                <a:latin typeface="Times New Roman" panose="02020603050405020304" pitchFamily="18" charset="0"/>
                <a:cs typeface="Times New Roman" panose="02020603050405020304" pitchFamily="18" charset="0"/>
              </a:rPr>
              <a:t>zolokda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amala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aşyrylýar</a:t>
            </a:r>
            <a:r>
              <a:rPr lang="ru-RU"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99717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203950" y="161867"/>
            <a:ext cx="8784976" cy="646332"/>
            <a:chOff x="166528" y="174435"/>
            <a:chExt cx="8784976" cy="1017417"/>
          </a:xfrm>
        </p:grpSpPr>
        <p:grpSp>
          <p:nvGrpSpPr>
            <p:cNvPr id="5" name="Группа 4"/>
            <p:cNvGrpSpPr/>
            <p:nvPr/>
          </p:nvGrpSpPr>
          <p:grpSpPr>
            <a:xfrm>
              <a:off x="166528" y="174435"/>
              <a:ext cx="8784976" cy="1017416"/>
              <a:chOff x="218376" y="37014"/>
              <a:chExt cx="8925624" cy="1523423"/>
            </a:xfrm>
          </p:grpSpPr>
          <p:grpSp>
            <p:nvGrpSpPr>
              <p:cNvPr id="7" name="Группа 6"/>
              <p:cNvGrpSpPr/>
              <p:nvPr/>
            </p:nvGrpSpPr>
            <p:grpSpPr>
              <a:xfrm>
                <a:off x="218376" y="226936"/>
                <a:ext cx="8925624" cy="1120008"/>
                <a:chOff x="-84667" y="1523661"/>
                <a:chExt cx="9108504" cy="1152128"/>
              </a:xfrm>
              <a:solidFill>
                <a:srgbClr val="FFFF00"/>
              </a:solidFill>
            </p:grpSpPr>
            <p:sp>
              <p:nvSpPr>
                <p:cNvPr id="9" name="Прямоугольник 8"/>
                <p:cNvSpPr/>
                <p:nvPr/>
              </p:nvSpPr>
              <p:spPr>
                <a:xfrm>
                  <a:off x="-84667" y="1523661"/>
                  <a:ext cx="9108504" cy="11521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 name="Рисунок 9"/>
                <p:cNvPicPr/>
                <p:nvPr/>
              </p:nvPicPr>
              <p:blipFill>
                <a:blip r:embed="rId2">
                  <a:extLst>
                    <a:ext uri="{BEBA8EAE-BF5A-486C-A8C5-ECC9F3942E4B}">
                      <a14:imgProps xmlns:a14="http://schemas.microsoft.com/office/drawing/2010/main">
                        <a14:imgLayer r:embed="rId3">
                          <a14:imgEffect>
                            <a14:backgroundRemoval t="9091" b="86364" l="192" r="100000">
                              <a14:foregroundMark x1="4023" y1="25000" x2="4023" y2="25000"/>
                              <a14:foregroundMark x1="25862" y1="75000" x2="25862" y2="75000"/>
                            </a14:backgroundRemoval>
                          </a14:imgEffect>
                        </a14:imgLayer>
                      </a14:imgProps>
                    </a:ext>
                    <a:ext uri="{28A0092B-C50C-407E-A947-70E740481C1C}">
                      <a14:useLocalDpi xmlns:a14="http://schemas.microsoft.com/office/drawing/2010/main" val="0"/>
                    </a:ext>
                  </a:extLst>
                </a:blip>
                <a:srcRect/>
                <a:stretch>
                  <a:fillRect/>
                </a:stretch>
              </p:blipFill>
              <p:spPr bwMode="auto">
                <a:xfrm>
                  <a:off x="1624328" y="1657561"/>
                  <a:ext cx="4969510" cy="961026"/>
                </a:xfrm>
                <a:prstGeom prst="rect">
                  <a:avLst/>
                </a:prstGeom>
                <a:grpFill/>
                <a:ln>
                  <a:noFill/>
                </a:ln>
              </p:spPr>
            </p:pic>
            <p:pic>
              <p:nvPicPr>
                <p:cNvPr id="11" name="Picture 8" descr="C:\Users\1\Desktop\sewron.jpg"/>
                <p:cNvPicPr/>
                <p:nvPr/>
              </p:nvPicPr>
              <p:blipFill>
                <a:blip r:embed="rId4" cstate="print">
                  <a:extLst>
                    <a:ext uri="{BEBA8EAE-BF5A-486C-A8C5-ECC9F3942E4B}">
                      <a14:imgProps xmlns:a14="http://schemas.microsoft.com/office/drawing/2010/main">
                        <a14:imgLayer r:embed="rId5">
                          <a14:imgEffect>
                            <a14:backgroundRemoval t="515" b="99613" l="0" r="100000"/>
                          </a14:imgEffect>
                        </a14:imgLayer>
                      </a14:imgProps>
                    </a:ext>
                    <a:ext uri="{28A0092B-C50C-407E-A947-70E740481C1C}">
                      <a14:useLocalDpi xmlns:a14="http://schemas.microsoft.com/office/drawing/2010/main" val="0"/>
                    </a:ext>
                  </a:extLst>
                </a:blip>
                <a:srcRect/>
                <a:stretch>
                  <a:fillRect/>
                </a:stretch>
              </p:blipFill>
              <p:spPr bwMode="auto">
                <a:xfrm>
                  <a:off x="8205949" y="1628449"/>
                  <a:ext cx="606237" cy="990139"/>
                </a:xfrm>
                <a:prstGeom prst="rect">
                  <a:avLst/>
                </a:prstGeom>
                <a:grpFill/>
                <a:ln>
                  <a:noFill/>
                </a:ln>
                <a:effectLst>
                  <a:softEdge rad="112500"/>
                </a:effectLst>
                <a:extLst/>
              </p:spPr>
            </p:pic>
            <p:pic>
              <p:nvPicPr>
                <p:cNvPr id="12" name="Рисунок 11"/>
                <p:cNvPicPr/>
                <p:nvPr/>
              </p:nvPicPr>
              <p:blipFill rotWithShape="1">
                <a:blip r:embed="rId6">
                  <a:extLst>
                    <a:ext uri="{BEBA8EAE-BF5A-486C-A8C5-ECC9F3942E4B}">
                      <a14:imgProps xmlns:a14="http://schemas.microsoft.com/office/drawing/2010/main">
                        <a14:imgLayer r:embed="rId7">
                          <a14:imgEffect>
                            <a14:backgroundRemoval t="21852" b="78981" l="35625" r="61875"/>
                          </a14:imgEffect>
                        </a14:imgLayer>
                      </a14:imgProps>
                    </a:ext>
                  </a:extLst>
                </a:blip>
                <a:srcRect l="33536" t="18311" r="35431" b="19399"/>
                <a:stretch/>
              </p:blipFill>
              <p:spPr bwMode="auto">
                <a:xfrm>
                  <a:off x="144094" y="1580860"/>
                  <a:ext cx="595868" cy="1037727"/>
                </a:xfrm>
                <a:prstGeom prst="rect">
                  <a:avLst/>
                </a:prstGeom>
                <a:grpFill/>
                <a:ln>
                  <a:noFill/>
                </a:ln>
                <a:extLst>
                  <a:ext uri="{53640926-AAD7-44D8-BBD7-CCE9431645EC}">
                    <a14:shadowObscured xmlns:a14="http://schemas.microsoft.com/office/drawing/2010/main"/>
                  </a:ext>
                </a:extLst>
              </p:spPr>
            </p:pic>
          </p:grpSp>
          <p:sp>
            <p:nvSpPr>
              <p:cNvPr id="8" name="Прямоугольник 7"/>
              <p:cNvSpPr/>
              <p:nvPr/>
            </p:nvSpPr>
            <p:spPr>
              <a:xfrm>
                <a:off x="3455675" y="37014"/>
                <a:ext cx="1672456" cy="1523423"/>
              </a:xfrm>
              <a:prstGeom prst="rect">
                <a:avLst/>
              </a:prstGeom>
            </p:spPr>
            <p:txBody>
              <a:bodyPr wrap="square">
                <a:spAutoFit/>
              </a:bodyPr>
              <a:lstStyle/>
              <a:p>
                <a:r>
                  <a:rPr lang="ru-RU" sz="3600" b="1" dirty="0" smtClean="0">
                    <a:ln w="1905"/>
                    <a:solidFill>
                      <a:srgbClr val="FF0000"/>
                    </a:solidFill>
                    <a:effectLst>
                      <a:innerShdw blurRad="69850" dist="43180" dir="5400000">
                        <a:srgbClr val="000000">
                          <a:alpha val="65000"/>
                        </a:srgbClr>
                      </a:innerShdw>
                    </a:effectLst>
                  </a:rPr>
                  <a:t> </a:t>
                </a:r>
                <a:r>
                  <a:rPr lang="ru-RU"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А Д</a:t>
                </a:r>
                <a:r>
                  <a:rPr lang="en-US"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tk-TM"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a:t>
                </a:r>
                <a:endParaRPr lang="ru-RU" sz="36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cxnSp>
          <p:nvCxnSpPr>
            <p:cNvPr id="6" name="Прямая соединительная линия 5"/>
            <p:cNvCxnSpPr/>
            <p:nvPr/>
          </p:nvCxnSpPr>
          <p:spPr>
            <a:xfrm>
              <a:off x="166528" y="1191852"/>
              <a:ext cx="8784976"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13" name="Picture 1"/>
          <p:cNvPicPr>
            <a:picLocks noChangeAspect="1" noChangeArrowheads="1"/>
          </p:cNvPicPr>
          <p:nvPr/>
        </p:nvPicPr>
        <p:blipFill>
          <a:blip r:embed="rId8"/>
          <a:srcRect/>
          <a:stretch>
            <a:fillRect/>
          </a:stretch>
        </p:blipFill>
        <p:spPr bwMode="auto">
          <a:xfrm>
            <a:off x="1852243" y="1196752"/>
            <a:ext cx="5009137" cy="4403637"/>
          </a:xfrm>
          <a:prstGeom prst="rect">
            <a:avLst/>
          </a:prstGeom>
          <a:ln>
            <a:solidFill>
              <a:schemeClr val="tx1"/>
            </a:solidFill>
          </a:ln>
          <a:effectLst>
            <a:outerShdw blurRad="292100" dist="139700" dir="2700000" algn="tl" rotWithShape="0">
              <a:srgbClr val="333333">
                <a:alpha val="65000"/>
              </a:srgbClr>
            </a:outerShdw>
          </a:effectLst>
        </p:spPr>
      </p:pic>
      <p:sp>
        <p:nvSpPr>
          <p:cNvPr id="14" name="Прямоугольник 13"/>
          <p:cNvSpPr/>
          <p:nvPr/>
        </p:nvSpPr>
        <p:spPr>
          <a:xfrm>
            <a:off x="1155529" y="5967779"/>
            <a:ext cx="5936752" cy="369332"/>
          </a:xfrm>
          <a:prstGeom prst="rect">
            <a:avLst/>
          </a:prstGeom>
        </p:spPr>
        <p:txBody>
          <a:bodyPr wrap="square">
            <a:spAutoFit/>
          </a:bodyPr>
          <a:lstStyle/>
          <a:p>
            <a:pPr algn="just"/>
            <a:r>
              <a:rPr lang="ru-RU" b="1" dirty="0">
                <a:solidFill>
                  <a:srgbClr val="FF0000"/>
                </a:solidFill>
                <a:latin typeface="Times New Roman" panose="02020603050405020304" pitchFamily="18" charset="0"/>
                <a:cs typeface="Times New Roman" panose="02020603050405020304" pitchFamily="18" charset="0"/>
              </a:rPr>
              <a:t>Sur.26.</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Merkezden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daşlaşýan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kompressoryň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çykyş</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patrubkasy</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8235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559" b="97426" l="1040" r="99827"/>
                    </a14:imgEffect>
                  </a14:imgLayer>
                </a14:imgProps>
              </a:ext>
              <a:ext uri="{28A0092B-C50C-407E-A947-70E740481C1C}">
                <a14:useLocalDpi xmlns:a14="http://schemas.microsoft.com/office/drawing/2010/main" val="0"/>
              </a:ext>
            </a:extLst>
          </a:blip>
          <a:srcRect/>
          <a:stretch>
            <a:fillRect/>
          </a:stretch>
        </p:blipFill>
        <p:spPr bwMode="auto">
          <a:xfrm>
            <a:off x="-14645" y="848446"/>
            <a:ext cx="8616808" cy="4061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Группа 6"/>
          <p:cNvGrpSpPr/>
          <p:nvPr/>
        </p:nvGrpSpPr>
        <p:grpSpPr>
          <a:xfrm>
            <a:off x="286205" y="136482"/>
            <a:ext cx="8568952" cy="608526"/>
            <a:chOff x="286205" y="136482"/>
            <a:chExt cx="8568952" cy="608526"/>
          </a:xfrm>
        </p:grpSpPr>
        <p:cxnSp>
          <p:nvCxnSpPr>
            <p:cNvPr id="12" name="Прямая соединительная линия 11"/>
            <p:cNvCxnSpPr/>
            <p:nvPr/>
          </p:nvCxnSpPr>
          <p:spPr>
            <a:xfrm>
              <a:off x="286205" y="745008"/>
              <a:ext cx="8568952"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13" name="Группа 12"/>
            <p:cNvGrpSpPr/>
            <p:nvPr/>
          </p:nvGrpSpPr>
          <p:grpSpPr>
            <a:xfrm>
              <a:off x="286205" y="136482"/>
              <a:ext cx="8568952" cy="543063"/>
              <a:chOff x="323528" y="1243443"/>
              <a:chExt cx="8568952" cy="863871"/>
            </a:xfrm>
            <a:solidFill>
              <a:srgbClr val="FFFF00"/>
            </a:solidFill>
          </p:grpSpPr>
          <p:sp>
            <p:nvSpPr>
              <p:cNvPr id="15" name="Прямоугольник 14"/>
              <p:cNvSpPr/>
              <p:nvPr/>
            </p:nvSpPr>
            <p:spPr>
              <a:xfrm>
                <a:off x="323528" y="1243443"/>
                <a:ext cx="8568952" cy="8327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Прямоугольник 15"/>
              <p:cNvSpPr/>
              <p:nvPr/>
            </p:nvSpPr>
            <p:spPr>
              <a:xfrm>
                <a:off x="3093504" y="1326739"/>
                <a:ext cx="3096344" cy="523219"/>
              </a:xfrm>
              <a:prstGeom prst="rect">
                <a:avLst/>
              </a:prstGeom>
              <a:grpFill/>
            </p:spPr>
            <p:txBody>
              <a:bodyPr wrap="square">
                <a:spAutoFit/>
              </a:bodyPr>
              <a:lstStyle/>
              <a:p>
                <a:pPr algn="ctr"/>
                <a:r>
                  <a:rPr lang="sq-AL" sz="2800" b="1" dirty="0">
                    <a:solidFill>
                      <a:srgbClr val="FF0000"/>
                    </a:solidFill>
                    <a:latin typeface="Times New Roman" panose="02020603050405020304" pitchFamily="18" charset="0"/>
                    <a:cs typeface="Times New Roman" panose="02020603050405020304" pitchFamily="18" charset="0"/>
                  </a:rPr>
                  <a:t>Sapagyň maksady</a:t>
                </a:r>
                <a:endParaRPr lang="tk-TM" sz="2800" dirty="0">
                  <a:solidFill>
                    <a:srgbClr val="FF0000"/>
                  </a:solidFill>
                  <a:latin typeface="Times New Roman" panose="02020603050405020304" pitchFamily="18" charset="0"/>
                  <a:cs typeface="Times New Roman" panose="02020603050405020304" pitchFamily="18" charset="0"/>
                </a:endParaRPr>
              </a:p>
            </p:txBody>
          </p:sp>
          <p:pic>
            <p:nvPicPr>
              <p:cNvPr id="17" name="Picture 8" descr="C:\Users\1\Desktop\sewron.jpg"/>
              <p:cNvPicPr/>
              <p:nvPr/>
            </p:nvPicPr>
            <p:blipFill>
              <a:blip r:embed="rId4" cstate="print">
                <a:extLst>
                  <a:ext uri="{BEBA8EAE-BF5A-486C-A8C5-ECC9F3942E4B}">
                    <a14:imgProps xmlns:a14="http://schemas.microsoft.com/office/drawing/2010/main">
                      <a14:imgLayer r:embed="rId5">
                        <a14:imgEffect>
                          <a14:backgroundRemoval t="515" b="99613" l="0" r="100000"/>
                        </a14:imgEffect>
                      </a14:imgLayer>
                    </a14:imgProps>
                  </a:ext>
                  <a:ext uri="{28A0092B-C50C-407E-A947-70E740481C1C}">
                    <a14:useLocalDpi xmlns:a14="http://schemas.microsoft.com/office/drawing/2010/main" val="0"/>
                  </a:ext>
                </a:extLst>
              </a:blip>
              <a:srcRect/>
              <a:stretch>
                <a:fillRect/>
              </a:stretch>
            </p:blipFill>
            <p:spPr bwMode="auto">
              <a:xfrm>
                <a:off x="8083664" y="1275019"/>
                <a:ext cx="614400" cy="832295"/>
              </a:xfrm>
              <a:prstGeom prst="rect">
                <a:avLst/>
              </a:prstGeom>
              <a:grpFill/>
              <a:ln>
                <a:noFill/>
              </a:ln>
              <a:effectLst>
                <a:softEdge rad="112500"/>
              </a:effectLst>
              <a:extLst/>
            </p:spPr>
          </p:pic>
        </p:grpSp>
        <p:pic>
          <p:nvPicPr>
            <p:cNvPr id="14" name="Рисунок 13"/>
            <p:cNvPicPr/>
            <p:nvPr/>
          </p:nvPicPr>
          <p:blipFill rotWithShape="1">
            <a:blip r:embed="rId6">
              <a:extLst>
                <a:ext uri="{BEBA8EAE-BF5A-486C-A8C5-ECC9F3942E4B}">
                  <a14:imgProps xmlns:a14="http://schemas.microsoft.com/office/drawing/2010/main">
                    <a14:imgLayer r:embed="rId7">
                      <a14:imgEffect>
                        <a14:backgroundRemoval t="21852" b="78981" l="35625" r="61875"/>
                      </a14:imgEffect>
                    </a14:imgLayer>
                  </a14:imgProps>
                </a:ext>
              </a:extLst>
            </a:blip>
            <a:srcRect l="33536" t="18311" r="35431" b="19399"/>
            <a:stretch/>
          </p:blipFill>
          <p:spPr bwMode="auto">
            <a:xfrm>
              <a:off x="463893" y="156332"/>
              <a:ext cx="647912" cy="517168"/>
            </a:xfrm>
            <a:prstGeom prst="rect">
              <a:avLst/>
            </a:prstGeom>
            <a:ln>
              <a:noFill/>
            </a:ln>
            <a:extLst>
              <a:ext uri="{53640926-AAD7-44D8-BBD7-CCE9431645EC}">
                <a14:shadowObscured xmlns:a14="http://schemas.microsoft.com/office/drawing/2010/main"/>
              </a:ext>
            </a:extLst>
          </p:spPr>
        </p:pic>
      </p:grpSp>
      <p:sp>
        <p:nvSpPr>
          <p:cNvPr id="18" name="Прямоугольник 17"/>
          <p:cNvSpPr/>
          <p:nvPr/>
        </p:nvSpPr>
        <p:spPr>
          <a:xfrm>
            <a:off x="179512" y="1700808"/>
            <a:ext cx="8856984" cy="2308324"/>
          </a:xfrm>
          <a:prstGeom prst="rect">
            <a:avLst/>
          </a:prstGeom>
        </p:spPr>
        <p:txBody>
          <a:bodyPr wrap="square">
            <a:spAutoFit/>
          </a:bodyPr>
          <a:lstStyle/>
          <a:p>
            <a:pPr algn="just"/>
            <a:r>
              <a:rPr lang="tk-TM" sz="3200" b="1" dirty="0" smtClean="0">
                <a:solidFill>
                  <a:srgbClr val="FF0000"/>
                </a:solidFill>
                <a:latin typeface="Times New Roman" panose="02020603050405020304" pitchFamily="18" charset="0"/>
                <a:cs typeface="Times New Roman" panose="02020603050405020304" pitchFamily="18" charset="0"/>
              </a:rPr>
              <a:t>1.</a:t>
            </a:r>
            <a:r>
              <a:rPr lang="ru-RU" sz="2800" dirty="0">
                <a:latin typeface="Times New Roman" panose="02020603050405020304" pitchFamily="18" charset="0"/>
                <a:cs typeface="Times New Roman" panose="02020603050405020304" pitchFamily="18" charset="0"/>
              </a:rPr>
              <a:t> Harby talyplara merkezden daşlaşýan </a:t>
            </a:r>
            <a:r>
              <a:rPr lang="en-US" sz="2800" dirty="0">
                <a:latin typeface="Times New Roman" panose="02020603050405020304" pitchFamily="18" charset="0"/>
                <a:cs typeface="Times New Roman" panose="02020603050405020304" pitchFamily="18" charset="0"/>
              </a:rPr>
              <a:t>k</a:t>
            </a:r>
            <a:r>
              <a:rPr lang="ru-RU" sz="2800" dirty="0">
                <a:latin typeface="Times New Roman" panose="02020603050405020304" pitchFamily="18" charset="0"/>
                <a:cs typeface="Times New Roman" panose="02020603050405020304" pitchFamily="18" charset="0"/>
              </a:rPr>
              <a:t>ompressoryň </a:t>
            </a:r>
            <a:r>
              <a:rPr lang="ru-RU" sz="2800" dirty="0" smtClean="0">
                <a:solidFill>
                  <a:prstClr val="black"/>
                </a:solidFill>
                <a:latin typeface="Times New Roman"/>
              </a:rPr>
              <a:t>t</a:t>
            </a:r>
            <a:r>
              <a:rPr lang="ru-RU" sz="2800" dirty="0" smtClean="0">
                <a:solidFill>
                  <a:prstClr val="black"/>
                </a:solidFill>
                <a:latin typeface="Times New Roman"/>
                <a:ea typeface="Times New Roman"/>
              </a:rPr>
              <a:t>igirinden </a:t>
            </a:r>
            <a:r>
              <a:rPr lang="ru-RU" sz="2800" dirty="0">
                <a:solidFill>
                  <a:prstClr val="black"/>
                </a:solidFill>
                <a:latin typeface="Times New Roman"/>
                <a:ea typeface="Times New Roman"/>
              </a:rPr>
              <a:t>we </a:t>
            </a:r>
            <a:r>
              <a:rPr lang="ru-RU" sz="2800" dirty="0" smtClean="0">
                <a:solidFill>
                  <a:prstClr val="black"/>
                </a:solidFill>
                <a:latin typeface="Times New Roman"/>
                <a:ea typeface="Times New Roman"/>
              </a:rPr>
              <a:t>diffuzoryndan </a:t>
            </a:r>
            <a:r>
              <a:rPr lang="ru-RU" sz="2800" dirty="0">
                <a:solidFill>
                  <a:prstClr val="black"/>
                </a:solidFill>
                <a:latin typeface="Times New Roman"/>
                <a:ea typeface="Times New Roman"/>
              </a:rPr>
              <a:t>we çykyş patrubkalaryndan howanyň akyp geçiş häsiýeti</a:t>
            </a:r>
            <a:r>
              <a:rPr lang="ru-RU" sz="2800" dirty="0" smtClean="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barada maglumat bermek</a:t>
            </a:r>
            <a:r>
              <a:rPr lang="ru-RU" sz="2800" dirty="0" smtClean="0">
                <a:latin typeface="Times New Roman" panose="02020603050405020304" pitchFamily="18" charset="0"/>
                <a:cs typeface="Times New Roman" panose="02020603050405020304" pitchFamily="18" charset="0"/>
              </a:rPr>
              <a:t>. </a:t>
            </a:r>
            <a:endParaRPr lang="tk-TM" sz="2800" dirty="0" smtClean="0">
              <a:latin typeface="Times New Roman" pitchFamily="18" charset="0"/>
              <a:cs typeface="Times New Roman" pitchFamily="18" charset="0"/>
            </a:endParaRPr>
          </a:p>
          <a:p>
            <a:pPr algn="just"/>
            <a:r>
              <a:rPr lang="tk-TM" sz="2800" b="1" dirty="0" smtClean="0">
                <a:solidFill>
                  <a:srgbClr val="FF0000"/>
                </a:solidFill>
                <a:latin typeface="Times New Roman" pitchFamily="18" charset="0"/>
                <a:cs typeface="Times New Roman" pitchFamily="18" charset="0"/>
              </a:rPr>
              <a:t>2.</a:t>
            </a:r>
            <a:r>
              <a:rPr lang="tk-TM" sz="2800" b="1" dirty="0" smtClean="0">
                <a:solidFill>
                  <a:srgbClr val="FFFF00"/>
                </a:solidFill>
                <a:latin typeface="Times New Roman" pitchFamily="18" charset="0"/>
                <a:cs typeface="Times New Roman" pitchFamily="18" charset="0"/>
              </a:rPr>
              <a:t> </a:t>
            </a:r>
            <a:r>
              <a:rPr lang="ru-RU" sz="2800" dirty="0">
                <a:latin typeface="Times New Roman" panose="02020603050405020304" pitchFamily="18" charset="0"/>
                <a:cs typeface="Times New Roman" panose="02020603050405020304" pitchFamily="18" charset="0"/>
              </a:rPr>
              <a:t>Olarda bu hadysany öwrenmek olaryň durmuşynda bu soraglaryň zerur bolup durýandygyny terbiýelemek.</a:t>
            </a:r>
          </a:p>
        </p:txBody>
      </p:sp>
    </p:spTree>
    <p:extLst>
      <p:ext uri="{BB962C8B-B14F-4D97-AF65-F5344CB8AC3E}">
        <p14:creationId xmlns:p14="http://schemas.microsoft.com/office/powerpoint/2010/main" val="2032200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Группа 17"/>
          <p:cNvGrpSpPr/>
          <p:nvPr/>
        </p:nvGrpSpPr>
        <p:grpSpPr>
          <a:xfrm>
            <a:off x="206018" y="124321"/>
            <a:ext cx="8724020" cy="810524"/>
            <a:chOff x="206018" y="124321"/>
            <a:chExt cx="8724020" cy="810524"/>
          </a:xfrm>
        </p:grpSpPr>
        <p:grpSp>
          <p:nvGrpSpPr>
            <p:cNvPr id="4" name="Группа 3"/>
            <p:cNvGrpSpPr/>
            <p:nvPr/>
          </p:nvGrpSpPr>
          <p:grpSpPr>
            <a:xfrm>
              <a:off x="206018" y="124321"/>
              <a:ext cx="8724020" cy="703876"/>
              <a:chOff x="150260" y="188640"/>
              <a:chExt cx="8876499" cy="792088"/>
            </a:xfrm>
          </p:grpSpPr>
          <p:sp>
            <p:nvSpPr>
              <p:cNvPr id="5" name="Прямоугольник 4"/>
              <p:cNvSpPr/>
              <p:nvPr/>
            </p:nvSpPr>
            <p:spPr>
              <a:xfrm>
                <a:off x="150260" y="188640"/>
                <a:ext cx="8876499" cy="7920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a:off x="1929275" y="323074"/>
                <a:ext cx="5548075" cy="479362"/>
              </a:xfrm>
              <a:prstGeom prst="rect">
                <a:avLst/>
              </a:prstGeom>
            </p:spPr>
            <p:txBody>
              <a:bodyPr wrap="square">
                <a:spAutoFit/>
              </a:bodyPr>
              <a:lstStyle/>
              <a:p>
                <a:pPr algn="ctr"/>
                <a:r>
                  <a:rPr lang="tr-TR" sz="2800" b="1" dirty="0">
                    <a:solidFill>
                      <a:srgbClr val="FF0000"/>
                    </a:solidFill>
                    <a:latin typeface="Times New Roman" panose="02020603050405020304" pitchFamily="18" charset="0"/>
                    <a:cs typeface="Times New Roman" panose="02020603050405020304" pitchFamily="18" charset="0"/>
                  </a:rPr>
                  <a:t>ULANYLAN EDEBIÝATLAR</a:t>
                </a:r>
                <a:endParaRPr lang="ru-RU" sz="2800" dirty="0">
                  <a:solidFill>
                    <a:srgbClr val="FF0000"/>
                  </a:solidFill>
                  <a:latin typeface="Times New Roman" panose="02020603050405020304" pitchFamily="18" charset="0"/>
                  <a:cs typeface="Times New Roman" panose="02020603050405020304" pitchFamily="18" charset="0"/>
                </a:endParaRPr>
              </a:p>
            </p:txBody>
          </p:sp>
          <p:pic>
            <p:nvPicPr>
              <p:cNvPr id="7" name="Рисунок 6"/>
              <p:cNvPicPr/>
              <p:nvPr/>
            </p:nvPicPr>
            <p:blipFill rotWithShape="1">
              <a:blip r:embed="rId2">
                <a:extLst>
                  <a:ext uri="{BEBA8EAE-BF5A-486C-A8C5-ECC9F3942E4B}">
                    <a14:imgProps xmlns:a14="http://schemas.microsoft.com/office/drawing/2010/main">
                      <a14:imgLayer r:embed="rId3">
                        <a14:imgEffect>
                          <a14:backgroundRemoval t="21852" b="78981" l="35625" r="61875"/>
                        </a14:imgEffect>
                      </a14:imgLayer>
                    </a14:imgProps>
                  </a:ext>
                </a:extLst>
              </a:blip>
              <a:srcRect l="33536" t="18311" r="35431" b="19399"/>
              <a:stretch/>
            </p:blipFill>
            <p:spPr bwMode="auto">
              <a:xfrm>
                <a:off x="243325" y="192516"/>
                <a:ext cx="757729" cy="716763"/>
              </a:xfrm>
              <a:prstGeom prst="rect">
                <a:avLst/>
              </a:prstGeom>
              <a:ln>
                <a:noFill/>
              </a:ln>
              <a:extLst>
                <a:ext uri="{53640926-AAD7-44D8-BBD7-CCE9431645EC}">
                  <a14:shadowObscured xmlns:a14="http://schemas.microsoft.com/office/drawing/2010/main"/>
                </a:ext>
              </a:extLst>
            </p:spPr>
          </p:pic>
          <p:pic>
            <p:nvPicPr>
              <p:cNvPr id="8" name="Picture 8" descr="C:\Users\1\Desktop\sewron.jpg"/>
              <p:cNvPicPr/>
              <p:nvPr/>
            </p:nvPicPr>
            <p:blipFill>
              <a:blip r:embed="rId4" cstate="print">
                <a:extLst>
                  <a:ext uri="{BEBA8EAE-BF5A-486C-A8C5-ECC9F3942E4B}">
                    <a14:imgProps xmlns:a14="http://schemas.microsoft.com/office/drawing/2010/main">
                      <a14:imgLayer r:embed="rId5">
                        <a14:imgEffect>
                          <a14:backgroundRemoval t="515" b="99613" l="0" r="100000"/>
                        </a14:imgEffect>
                      </a14:imgLayer>
                    </a14:imgProps>
                  </a:ext>
                  <a:ext uri="{28A0092B-C50C-407E-A947-70E740481C1C}">
                    <a14:useLocalDpi xmlns:a14="http://schemas.microsoft.com/office/drawing/2010/main" val="0"/>
                  </a:ext>
                </a:extLst>
              </a:blip>
              <a:srcRect/>
              <a:stretch>
                <a:fillRect/>
              </a:stretch>
            </p:blipFill>
            <p:spPr bwMode="auto">
              <a:xfrm>
                <a:off x="8141221" y="192514"/>
                <a:ext cx="751260" cy="7167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cxnSp>
          <p:nvCxnSpPr>
            <p:cNvPr id="9" name="Прямая соединительная линия 8"/>
            <p:cNvCxnSpPr/>
            <p:nvPr/>
          </p:nvCxnSpPr>
          <p:spPr>
            <a:xfrm>
              <a:off x="234919" y="934845"/>
              <a:ext cx="8666218"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0" name="Группа 9"/>
          <p:cNvGrpSpPr/>
          <p:nvPr/>
        </p:nvGrpSpPr>
        <p:grpSpPr>
          <a:xfrm>
            <a:off x="49780" y="1390180"/>
            <a:ext cx="9036496" cy="5301208"/>
            <a:chOff x="68923" y="1534196"/>
            <a:chExt cx="9036496" cy="5301208"/>
          </a:xfrm>
        </p:grpSpPr>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23" y="1534196"/>
              <a:ext cx="9036496" cy="5301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Прямоугольник 11"/>
            <p:cNvSpPr/>
            <p:nvPr/>
          </p:nvSpPr>
          <p:spPr>
            <a:xfrm>
              <a:off x="199854" y="1700808"/>
              <a:ext cx="8577549" cy="1815882"/>
            </a:xfrm>
            <a:prstGeom prst="rect">
              <a:avLst/>
            </a:prstGeom>
          </p:spPr>
          <p:txBody>
            <a:bodyPr wrap="square">
              <a:spAutoFit/>
            </a:bodyPr>
            <a:lstStyle/>
            <a:p>
              <a:pPr algn="just" fontAlgn="base">
                <a:spcBef>
                  <a:spcPct val="0"/>
                </a:spcBef>
                <a:spcAft>
                  <a:spcPct val="0"/>
                </a:spcAft>
              </a:pPr>
              <a:r>
                <a:rPr lang="tk-TM" sz="28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1</a:t>
              </a:r>
              <a:r>
                <a:rPr lang="ru-RU" sz="2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ru-RU" sz="28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П.К. Казанджан, Л.П. Алексеев, Нечаев Ю.Н. Теория авиационных двигателей. Военное издательство министерства обороны союза ССР Москва- 1955</a:t>
              </a:r>
              <a:r>
                <a:rPr lang="ru-RU" sz="2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a:t>
              </a:r>
              <a:endParaRPr lang="en-US" sz="28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575672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Группа 13"/>
          <p:cNvGrpSpPr/>
          <p:nvPr/>
        </p:nvGrpSpPr>
        <p:grpSpPr>
          <a:xfrm>
            <a:off x="159629" y="100424"/>
            <a:ext cx="8810087" cy="629612"/>
            <a:chOff x="159629" y="100424"/>
            <a:chExt cx="8810087" cy="629612"/>
          </a:xfrm>
        </p:grpSpPr>
        <p:grpSp>
          <p:nvGrpSpPr>
            <p:cNvPr id="6" name="Группа 5"/>
            <p:cNvGrpSpPr/>
            <p:nvPr/>
          </p:nvGrpSpPr>
          <p:grpSpPr>
            <a:xfrm>
              <a:off x="159629" y="100424"/>
              <a:ext cx="8810087" cy="629612"/>
              <a:chOff x="159629" y="204125"/>
              <a:chExt cx="8810087" cy="908326"/>
            </a:xfrm>
          </p:grpSpPr>
          <p:cxnSp>
            <p:nvCxnSpPr>
              <p:cNvPr id="8" name="Прямая соединительная линия 7"/>
              <p:cNvCxnSpPr/>
              <p:nvPr/>
            </p:nvCxnSpPr>
            <p:spPr>
              <a:xfrm>
                <a:off x="159629" y="1112451"/>
                <a:ext cx="8810087"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9" name="Группа 8"/>
              <p:cNvGrpSpPr/>
              <p:nvPr/>
            </p:nvGrpSpPr>
            <p:grpSpPr>
              <a:xfrm>
                <a:off x="159629" y="204125"/>
                <a:ext cx="8810087" cy="792088"/>
                <a:chOff x="395536" y="1412776"/>
                <a:chExt cx="8558079" cy="792088"/>
              </a:xfrm>
              <a:solidFill>
                <a:srgbClr val="FFFF00"/>
              </a:solidFill>
            </p:grpSpPr>
            <p:sp>
              <p:nvSpPr>
                <p:cNvPr id="10" name="Прямоугольник 9"/>
                <p:cNvSpPr/>
                <p:nvPr/>
              </p:nvSpPr>
              <p:spPr>
                <a:xfrm>
                  <a:off x="395536" y="1412776"/>
                  <a:ext cx="8558079" cy="7920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1" name="Рисунок 10"/>
                <p:cNvPicPr/>
                <p:nvPr/>
              </p:nvPicPr>
              <p:blipFill rotWithShape="1">
                <a:blip r:embed="rId3">
                  <a:extLst>
                    <a:ext uri="{BEBA8EAE-BF5A-486C-A8C5-ECC9F3942E4B}">
                      <a14:imgProps xmlns:a14="http://schemas.microsoft.com/office/drawing/2010/main">
                        <a14:imgLayer r:embed="rId4">
                          <a14:imgEffect>
                            <a14:backgroundRemoval t="21852" b="78981" l="35625" r="61875"/>
                          </a14:imgEffect>
                        </a14:imgLayer>
                      </a14:imgProps>
                    </a:ext>
                  </a:extLst>
                </a:blip>
                <a:srcRect l="33536" t="18311" r="35431" b="19399"/>
                <a:stretch/>
              </p:blipFill>
              <p:spPr bwMode="auto">
                <a:xfrm>
                  <a:off x="488951" y="1504211"/>
                  <a:ext cx="555433" cy="678724"/>
                </a:xfrm>
                <a:prstGeom prst="rect">
                  <a:avLst/>
                </a:prstGeom>
                <a:grpFill/>
                <a:ln>
                  <a:noFill/>
                </a:ln>
                <a:extLst>
                  <a:ext uri="{53640926-AAD7-44D8-BBD7-CCE9431645EC}">
                    <a14:shadowObscured xmlns:a14="http://schemas.microsoft.com/office/drawing/2010/main"/>
                  </a:ext>
                </a:extLst>
              </p:spPr>
            </p:pic>
            <p:pic>
              <p:nvPicPr>
                <p:cNvPr id="12" name="Picture 8" descr="C:\Users\1\Desktop\sewron.jpg"/>
                <p:cNvPicPr/>
                <p:nvPr/>
              </p:nvPicPr>
              <p:blipFill>
                <a:blip r:embed="rId5" cstate="print">
                  <a:extLst>
                    <a:ext uri="{BEBA8EAE-BF5A-486C-A8C5-ECC9F3942E4B}">
                      <a14:imgProps xmlns:a14="http://schemas.microsoft.com/office/drawing/2010/main">
                        <a14:imgLayer r:embed="rId6">
                          <a14:imgEffect>
                            <a14:backgroundRemoval t="515" b="99613" l="0" r="100000"/>
                          </a14:imgEffect>
                        </a14:imgLayer>
                      </a14:imgProps>
                    </a:ext>
                    <a:ext uri="{28A0092B-C50C-407E-A947-70E740481C1C}">
                      <a14:useLocalDpi xmlns:a14="http://schemas.microsoft.com/office/drawing/2010/main" val="0"/>
                    </a:ext>
                  </a:extLst>
                </a:blip>
                <a:srcRect/>
                <a:stretch>
                  <a:fillRect/>
                </a:stretch>
              </p:blipFill>
              <p:spPr bwMode="auto">
                <a:xfrm>
                  <a:off x="8249053" y="1462926"/>
                  <a:ext cx="584935" cy="699952"/>
                </a:xfrm>
                <a:prstGeom prst="rect">
                  <a:avLst/>
                </a:prstGeom>
                <a:grpFill/>
                <a:ln>
                  <a:noFill/>
                </a:ln>
                <a:effectLst>
                  <a:softEdge rad="112500"/>
                </a:effectLst>
                <a:extLst/>
              </p:spPr>
            </p:pic>
          </p:grpSp>
        </p:grpSp>
        <p:sp>
          <p:nvSpPr>
            <p:cNvPr id="7" name="Прямоугольник 6"/>
            <p:cNvSpPr/>
            <p:nvPr/>
          </p:nvSpPr>
          <p:spPr>
            <a:xfrm>
              <a:off x="899593" y="183590"/>
              <a:ext cx="7200800" cy="430887"/>
            </a:xfrm>
            <a:prstGeom prst="rect">
              <a:avLst/>
            </a:prstGeom>
          </p:spPr>
          <p:txBody>
            <a:bodyPr wrap="square">
              <a:spAutoFit/>
            </a:bodyPr>
            <a:lstStyle/>
            <a:p>
              <a:pPr algn="ctr"/>
              <a:r>
                <a:rPr lang="ru-RU" sz="2200" b="1" dirty="0" smtClean="0">
                  <a:solidFill>
                    <a:srgbClr val="FF0000"/>
                  </a:solidFill>
                  <a:latin typeface="Times New Roman" panose="02020603050405020304" pitchFamily="18" charset="0"/>
                  <a:cs typeface="Times New Roman" panose="02020603050405020304" pitchFamily="18" charset="0"/>
                </a:rPr>
                <a:t>1.</a:t>
              </a:r>
              <a:r>
                <a:rPr lang="en-US" sz="2200" b="1" dirty="0" smtClean="0">
                  <a:solidFill>
                    <a:srgbClr val="FF0000"/>
                  </a:solidFill>
                  <a:latin typeface="Times New Roman" panose="02020603050405020304" pitchFamily="18" charset="0"/>
                  <a:cs typeface="Times New Roman" panose="02020603050405020304" pitchFamily="18" charset="0"/>
                </a:rPr>
                <a:t>Tigirde</a:t>
              </a:r>
              <a:r>
                <a:rPr lang="tk-TM" sz="2200" b="1" dirty="0" smtClean="0">
                  <a:solidFill>
                    <a:srgbClr val="FF0000"/>
                  </a:solidFill>
                  <a:latin typeface="Times New Roman" panose="02020603050405020304" pitchFamily="18" charset="0"/>
                  <a:cs typeface="Times New Roman" panose="02020603050405020304" pitchFamily="18" charset="0"/>
                </a:rPr>
                <a:t>n</a:t>
              </a:r>
              <a:r>
                <a:rPr lang="en-US" sz="2200" b="1" dirty="0" smtClean="0">
                  <a:solidFill>
                    <a:srgbClr val="FF0000"/>
                  </a:solidFill>
                  <a:latin typeface="Times New Roman" panose="02020603050405020304" pitchFamily="18" charset="0"/>
                  <a:cs typeface="Times New Roman" panose="02020603050405020304" pitchFamily="18" charset="0"/>
                </a:rPr>
                <a:t> </a:t>
              </a:r>
              <a:r>
                <a:rPr lang="en-US" sz="2200" b="1" dirty="0">
                  <a:solidFill>
                    <a:srgbClr val="FF0000"/>
                  </a:solidFill>
                  <a:latin typeface="Times New Roman" panose="02020603050405020304" pitchFamily="18" charset="0"/>
                  <a:cs typeface="Times New Roman" panose="02020603050405020304" pitchFamily="18" charset="0"/>
                </a:rPr>
                <a:t>howanyň akmagy</a:t>
              </a:r>
              <a:r>
                <a:rPr lang="ru-RU" sz="2200" b="1" dirty="0" smtClean="0">
                  <a:solidFill>
                    <a:srgbClr val="FF0000"/>
                  </a:solidFill>
                  <a:latin typeface="Times New Roman" panose="02020603050405020304" pitchFamily="18" charset="0"/>
                  <a:cs typeface="Times New Roman" panose="02020603050405020304" pitchFamily="18" charset="0"/>
                </a:rPr>
                <a:t>.</a:t>
              </a:r>
              <a:endParaRPr lang="ru-RU" sz="2200" b="1" dirty="0">
                <a:solidFill>
                  <a:srgbClr val="FF0000"/>
                </a:solidFill>
                <a:latin typeface="Times New Roman" panose="02020603050405020304" pitchFamily="18" charset="0"/>
                <a:cs typeface="Times New Roman" panose="02020603050405020304" pitchFamily="18" charset="0"/>
              </a:endParaRPr>
            </a:p>
          </p:txBody>
        </p:sp>
      </p:grpSp>
      <p:sp>
        <p:nvSpPr>
          <p:cNvPr id="2" name="Прямоугольник 1"/>
          <p:cNvSpPr/>
          <p:nvPr/>
        </p:nvSpPr>
        <p:spPr>
          <a:xfrm>
            <a:off x="207711" y="990193"/>
            <a:ext cx="8713921" cy="4832092"/>
          </a:xfrm>
          <a:prstGeom prst="rect">
            <a:avLst/>
          </a:prstGeom>
        </p:spPr>
        <p:txBody>
          <a:bodyPr wrap="square">
            <a:spAutoFit/>
          </a:bodyPr>
          <a:lstStyle/>
          <a:p>
            <a:pPr lvl="0" indent="449263" algn="just" fontAlgn="base">
              <a:spcBef>
                <a:spcPct val="0"/>
              </a:spcBef>
              <a:spcAft>
                <a:spcPct val="0"/>
              </a:spcAft>
            </a:pPr>
            <a:r>
              <a:rPr lang="ru-RU" sz="2800" dirty="0">
                <a:latin typeface="Times New Roman" panose="02020603050405020304" pitchFamily="18" charset="0"/>
                <a:ea typeface="Times New Roman" panose="02020603050405020304" pitchFamily="18" charset="0"/>
                <a:cs typeface="Times New Roman" panose="02020603050405020304" pitchFamily="18" charset="0"/>
              </a:rPr>
              <a:t>Tigir merkezden daşlaşýan kompressoryň esasy işçi elementi bolup durýar. Tigirde howa iş berilýär (сообщается), berilen işiň hasabyna onuň basyşy we tizligi ösýär. Şonuň bilen birlikde howanyň temperaturasy hem ýokarylanýar.</a:t>
            </a:r>
            <a:endParaRPr lang="ru-RU" sz="2800" dirty="0">
              <a:latin typeface="Times New Roman" panose="02020603050405020304" pitchFamily="18" charset="0"/>
              <a:cs typeface="Times New Roman" panose="02020603050405020304" pitchFamily="18" charset="0"/>
            </a:endParaRPr>
          </a:p>
          <a:p>
            <a:pPr lvl="0" indent="449263" algn="just" eaLnBrk="0" fontAlgn="base" hangingPunct="0">
              <a:spcBef>
                <a:spcPct val="0"/>
              </a:spcBef>
              <a:spcAft>
                <a:spcPct val="0"/>
              </a:spcAft>
            </a:pPr>
            <a:r>
              <a:rPr lang="ru-RU" sz="2800" dirty="0">
                <a:latin typeface="Times New Roman" panose="02020603050405020304" pitchFamily="18" charset="0"/>
                <a:ea typeface="Times New Roman" pitchFamily="18" charset="0"/>
                <a:cs typeface="Times New Roman" panose="02020603050405020304" pitchFamily="18" charset="0"/>
              </a:rPr>
              <a:t>Tigir üç görnüşe bölünýär: </a:t>
            </a:r>
            <a:endParaRPr lang="ru-RU" sz="2800" dirty="0" smtClean="0">
              <a:latin typeface="Times New Roman" panose="02020603050405020304" pitchFamily="18" charset="0"/>
              <a:ea typeface="Times New Roman" pitchFamily="18" charset="0"/>
              <a:cs typeface="Times New Roman" panose="02020603050405020304" pitchFamily="18" charset="0"/>
            </a:endParaRPr>
          </a:p>
          <a:p>
            <a:pPr lvl="0" indent="449263" algn="just" eaLnBrk="0" fontAlgn="base" hangingPunct="0">
              <a:spcBef>
                <a:spcPct val="0"/>
              </a:spcBef>
              <a:spcAft>
                <a:spcPct val="0"/>
              </a:spcAft>
            </a:pPr>
            <a:r>
              <a:rPr lang="ru-RU" sz="2800" dirty="0" smtClean="0">
                <a:solidFill>
                  <a:srgbClr val="FF0000"/>
                </a:solidFill>
                <a:latin typeface="Times New Roman" panose="02020603050405020304" pitchFamily="18" charset="0"/>
                <a:ea typeface="Times New Roman" pitchFamily="18" charset="0"/>
                <a:cs typeface="Times New Roman" panose="02020603050405020304" pitchFamily="18" charset="0"/>
              </a:rPr>
              <a:t>1</a:t>
            </a:r>
            <a:r>
              <a:rPr lang="ru-RU" sz="2800" dirty="0" smtClean="0">
                <a:latin typeface="Times New Roman" panose="02020603050405020304" pitchFamily="18" charset="0"/>
                <a:ea typeface="Times New Roman" pitchFamily="18" charset="0"/>
                <a:cs typeface="Times New Roman" panose="02020603050405020304" pitchFamily="18" charset="0"/>
              </a:rPr>
              <a:t>. Açyk</a:t>
            </a:r>
            <a:r>
              <a:rPr lang="ru-RU" sz="2800" dirty="0">
                <a:latin typeface="Times New Roman" panose="02020603050405020304" pitchFamily="18" charset="0"/>
                <a:ea typeface="Times New Roman" pitchFamily="18" charset="0"/>
                <a:cs typeface="Times New Roman" panose="02020603050405020304" pitchFamily="18" charset="0"/>
              </a:rPr>
              <a:t>; </a:t>
            </a:r>
            <a:endParaRPr lang="ru-RU" sz="2800" dirty="0" smtClean="0">
              <a:latin typeface="Times New Roman" panose="02020603050405020304" pitchFamily="18" charset="0"/>
              <a:ea typeface="Times New Roman" pitchFamily="18" charset="0"/>
              <a:cs typeface="Times New Roman" panose="02020603050405020304" pitchFamily="18" charset="0"/>
            </a:endParaRPr>
          </a:p>
          <a:p>
            <a:pPr lvl="0" indent="449263" algn="just" eaLnBrk="0" fontAlgn="base" hangingPunct="0">
              <a:spcBef>
                <a:spcPct val="0"/>
              </a:spcBef>
              <a:spcAft>
                <a:spcPct val="0"/>
              </a:spcAft>
            </a:pPr>
            <a:r>
              <a:rPr lang="ru-RU" sz="2800" dirty="0" smtClean="0">
                <a:solidFill>
                  <a:srgbClr val="FF0000"/>
                </a:solidFill>
                <a:latin typeface="Times New Roman" panose="02020603050405020304" pitchFamily="18" charset="0"/>
                <a:ea typeface="Times New Roman" pitchFamily="18" charset="0"/>
                <a:cs typeface="Times New Roman" panose="02020603050405020304" pitchFamily="18" charset="0"/>
              </a:rPr>
              <a:t>2.</a:t>
            </a:r>
            <a:r>
              <a:rPr lang="ru-RU" sz="2800" dirty="0" smtClean="0">
                <a:latin typeface="Times New Roman" panose="02020603050405020304" pitchFamily="18" charset="0"/>
                <a:ea typeface="Times New Roman" pitchFamily="18" charset="0"/>
                <a:cs typeface="Times New Roman" panose="02020603050405020304" pitchFamily="18" charset="0"/>
              </a:rPr>
              <a:t> Ýapyk;</a:t>
            </a:r>
          </a:p>
          <a:p>
            <a:pPr lvl="0" indent="449263" algn="just" eaLnBrk="0" fontAlgn="base" hangingPunct="0">
              <a:spcBef>
                <a:spcPct val="0"/>
              </a:spcBef>
              <a:spcAft>
                <a:spcPct val="0"/>
              </a:spcAft>
            </a:pPr>
            <a:r>
              <a:rPr lang="ru-RU" sz="2800" dirty="0" smtClean="0">
                <a:solidFill>
                  <a:srgbClr val="FF0000"/>
                </a:solidFill>
                <a:latin typeface="Times New Roman" panose="02020603050405020304" pitchFamily="18" charset="0"/>
                <a:ea typeface="Times New Roman" pitchFamily="18" charset="0"/>
                <a:cs typeface="Times New Roman" panose="02020603050405020304" pitchFamily="18" charset="0"/>
              </a:rPr>
              <a:t>3.</a:t>
            </a:r>
            <a:r>
              <a:rPr lang="ru-RU" sz="2800" dirty="0" smtClean="0">
                <a:latin typeface="Times New Roman" panose="02020603050405020304" pitchFamily="18" charset="0"/>
                <a:ea typeface="Times New Roman" pitchFamily="18" charset="0"/>
                <a:cs typeface="Times New Roman" panose="02020603050405020304" pitchFamily="18" charset="0"/>
              </a:rPr>
              <a:t> Ýarym </a:t>
            </a:r>
            <a:r>
              <a:rPr lang="ru-RU" sz="2800" dirty="0">
                <a:latin typeface="Times New Roman" panose="02020603050405020304" pitchFamily="18" charset="0"/>
                <a:ea typeface="Times New Roman" pitchFamily="18" charset="0"/>
                <a:cs typeface="Times New Roman" panose="02020603050405020304" pitchFamily="18" charset="0"/>
              </a:rPr>
              <a:t>ýapyk ýaly görnüşlere. </a:t>
            </a:r>
            <a:endParaRPr lang="ru-RU" sz="2800" dirty="0" smtClean="0">
              <a:latin typeface="Times New Roman" panose="02020603050405020304" pitchFamily="18" charset="0"/>
              <a:ea typeface="Times New Roman" pitchFamily="18" charset="0"/>
              <a:cs typeface="Times New Roman" panose="02020603050405020304" pitchFamily="18" charset="0"/>
            </a:endParaRPr>
          </a:p>
          <a:p>
            <a:pPr lvl="0" indent="449263" algn="just" eaLnBrk="0" fontAlgn="base" hangingPunct="0">
              <a:spcBef>
                <a:spcPct val="0"/>
              </a:spcBef>
              <a:spcAft>
                <a:spcPct val="0"/>
              </a:spcAft>
            </a:pPr>
            <a:r>
              <a:rPr lang="ru-RU" sz="2800" dirty="0" smtClean="0">
                <a:latin typeface="Times New Roman" panose="02020603050405020304" pitchFamily="18" charset="0"/>
                <a:ea typeface="Times New Roman" pitchFamily="18" charset="0"/>
                <a:cs typeface="Times New Roman" panose="02020603050405020304" pitchFamily="18" charset="0"/>
              </a:rPr>
              <a:t>Aşakda </a:t>
            </a:r>
            <a:r>
              <a:rPr lang="ru-RU" sz="2800" dirty="0">
                <a:solidFill>
                  <a:srgbClr val="FF0000"/>
                </a:solidFill>
                <a:latin typeface="Times New Roman" panose="02020603050405020304" pitchFamily="18" charset="0"/>
                <a:ea typeface="Times New Roman" pitchFamily="18" charset="0"/>
                <a:cs typeface="Times New Roman" panose="02020603050405020304" pitchFamily="18" charset="0"/>
              </a:rPr>
              <a:t>20-nji suratda </a:t>
            </a:r>
            <a:r>
              <a:rPr lang="ru-RU" sz="2800" dirty="0">
                <a:latin typeface="Times New Roman" panose="02020603050405020304" pitchFamily="18" charset="0"/>
                <a:ea typeface="Times New Roman" pitchFamily="18" charset="0"/>
                <a:cs typeface="Times New Roman" panose="02020603050405020304" pitchFamily="18" charset="0"/>
              </a:rPr>
              <a:t>tigirleriň dürli görnüşleri görkezlendir.</a:t>
            </a:r>
            <a:endParaRPr lang="ru-RU"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p:cNvGrpSpPr/>
          <p:nvPr/>
        </p:nvGrpSpPr>
        <p:grpSpPr>
          <a:xfrm>
            <a:off x="233586" y="10478"/>
            <a:ext cx="8819703" cy="649445"/>
            <a:chOff x="166528" y="174435"/>
            <a:chExt cx="8819703" cy="1022317"/>
          </a:xfrm>
        </p:grpSpPr>
        <p:grpSp>
          <p:nvGrpSpPr>
            <p:cNvPr id="6" name="Группа 5"/>
            <p:cNvGrpSpPr/>
            <p:nvPr/>
          </p:nvGrpSpPr>
          <p:grpSpPr>
            <a:xfrm>
              <a:off x="166528" y="174435"/>
              <a:ext cx="8784976" cy="1017416"/>
              <a:chOff x="218376" y="37014"/>
              <a:chExt cx="8925624" cy="1523423"/>
            </a:xfrm>
          </p:grpSpPr>
          <p:grpSp>
            <p:nvGrpSpPr>
              <p:cNvPr id="8" name="Группа 7"/>
              <p:cNvGrpSpPr/>
              <p:nvPr/>
            </p:nvGrpSpPr>
            <p:grpSpPr>
              <a:xfrm>
                <a:off x="218376" y="226936"/>
                <a:ext cx="8925624" cy="1120008"/>
                <a:chOff x="-84667" y="1523661"/>
                <a:chExt cx="9108504" cy="1152128"/>
              </a:xfrm>
              <a:solidFill>
                <a:srgbClr val="FFFF00"/>
              </a:solidFill>
            </p:grpSpPr>
            <p:sp>
              <p:nvSpPr>
                <p:cNvPr id="10" name="Прямоугольник 9"/>
                <p:cNvSpPr/>
                <p:nvPr/>
              </p:nvSpPr>
              <p:spPr>
                <a:xfrm>
                  <a:off x="-84667" y="1523661"/>
                  <a:ext cx="9108504" cy="11521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1" name="Рисунок 10"/>
                <p:cNvPicPr/>
                <p:nvPr/>
              </p:nvPicPr>
              <p:blipFill>
                <a:blip r:embed="rId2">
                  <a:extLst>
                    <a:ext uri="{BEBA8EAE-BF5A-486C-A8C5-ECC9F3942E4B}">
                      <a14:imgProps xmlns:a14="http://schemas.microsoft.com/office/drawing/2010/main">
                        <a14:imgLayer r:embed="rId3">
                          <a14:imgEffect>
                            <a14:backgroundRemoval t="9091" b="86364" l="192" r="100000">
                              <a14:foregroundMark x1="4023" y1="25000" x2="4023" y2="25000"/>
                              <a14:foregroundMark x1="25862" y1="75000" x2="25862" y2="75000"/>
                            </a14:backgroundRemoval>
                          </a14:imgEffect>
                        </a14:imgLayer>
                      </a14:imgProps>
                    </a:ext>
                    <a:ext uri="{28A0092B-C50C-407E-A947-70E740481C1C}">
                      <a14:useLocalDpi xmlns:a14="http://schemas.microsoft.com/office/drawing/2010/main" val="0"/>
                    </a:ext>
                  </a:extLst>
                </a:blip>
                <a:srcRect/>
                <a:stretch>
                  <a:fillRect/>
                </a:stretch>
              </p:blipFill>
              <p:spPr bwMode="auto">
                <a:xfrm>
                  <a:off x="1624328" y="1657561"/>
                  <a:ext cx="4969510" cy="1018228"/>
                </a:xfrm>
                <a:prstGeom prst="rect">
                  <a:avLst/>
                </a:prstGeom>
                <a:grpFill/>
                <a:ln>
                  <a:noFill/>
                </a:ln>
              </p:spPr>
            </p:pic>
            <p:pic>
              <p:nvPicPr>
                <p:cNvPr id="12" name="Picture 8" descr="C:\Users\1\Desktop\sewron.jpg"/>
                <p:cNvPicPr/>
                <p:nvPr/>
              </p:nvPicPr>
              <p:blipFill>
                <a:blip r:embed="rId4" cstate="print">
                  <a:extLst>
                    <a:ext uri="{BEBA8EAE-BF5A-486C-A8C5-ECC9F3942E4B}">
                      <a14:imgProps xmlns:a14="http://schemas.microsoft.com/office/drawing/2010/main">
                        <a14:imgLayer r:embed="rId5">
                          <a14:imgEffect>
                            <a14:backgroundRemoval t="515" b="99613" l="0" r="100000"/>
                          </a14:imgEffect>
                        </a14:imgLayer>
                      </a14:imgProps>
                    </a:ext>
                    <a:ext uri="{28A0092B-C50C-407E-A947-70E740481C1C}">
                      <a14:useLocalDpi xmlns:a14="http://schemas.microsoft.com/office/drawing/2010/main" val="0"/>
                    </a:ext>
                  </a:extLst>
                </a:blip>
                <a:srcRect/>
                <a:stretch>
                  <a:fillRect/>
                </a:stretch>
              </p:blipFill>
              <p:spPr bwMode="auto">
                <a:xfrm>
                  <a:off x="8205949" y="1628449"/>
                  <a:ext cx="606237" cy="990139"/>
                </a:xfrm>
                <a:prstGeom prst="rect">
                  <a:avLst/>
                </a:prstGeom>
                <a:grpFill/>
                <a:ln>
                  <a:noFill/>
                </a:ln>
                <a:effectLst>
                  <a:softEdge rad="112500"/>
                </a:effectLst>
                <a:extLst/>
              </p:spPr>
            </p:pic>
            <p:pic>
              <p:nvPicPr>
                <p:cNvPr id="13" name="Рисунок 12"/>
                <p:cNvPicPr/>
                <p:nvPr/>
              </p:nvPicPr>
              <p:blipFill rotWithShape="1">
                <a:blip r:embed="rId6">
                  <a:extLst>
                    <a:ext uri="{BEBA8EAE-BF5A-486C-A8C5-ECC9F3942E4B}">
                      <a14:imgProps xmlns:a14="http://schemas.microsoft.com/office/drawing/2010/main">
                        <a14:imgLayer r:embed="rId7">
                          <a14:imgEffect>
                            <a14:backgroundRemoval t="21852" b="78981" l="35625" r="61875"/>
                          </a14:imgEffect>
                        </a14:imgLayer>
                      </a14:imgProps>
                    </a:ext>
                  </a:extLst>
                </a:blip>
                <a:srcRect l="33536" t="18311" r="35431" b="19399"/>
                <a:stretch/>
              </p:blipFill>
              <p:spPr bwMode="auto">
                <a:xfrm>
                  <a:off x="144094" y="1580860"/>
                  <a:ext cx="595868" cy="1037727"/>
                </a:xfrm>
                <a:prstGeom prst="rect">
                  <a:avLst/>
                </a:prstGeom>
                <a:grpFill/>
                <a:ln>
                  <a:noFill/>
                </a:ln>
                <a:extLst>
                  <a:ext uri="{53640926-AAD7-44D8-BBD7-CCE9431645EC}">
                    <a14:shadowObscured xmlns:a14="http://schemas.microsoft.com/office/drawing/2010/main"/>
                  </a:ext>
                </a:extLst>
              </p:spPr>
            </p:pic>
          </p:grpSp>
          <p:sp>
            <p:nvSpPr>
              <p:cNvPr id="9" name="Прямоугольник 8"/>
              <p:cNvSpPr/>
              <p:nvPr/>
            </p:nvSpPr>
            <p:spPr>
              <a:xfrm>
                <a:off x="3382514" y="37014"/>
                <a:ext cx="1745617" cy="1523423"/>
              </a:xfrm>
              <a:prstGeom prst="rect">
                <a:avLst/>
              </a:prstGeom>
            </p:spPr>
            <p:txBody>
              <a:bodyPr wrap="square">
                <a:spAutoFit/>
              </a:bodyPr>
              <a:lstStyle/>
              <a:p>
                <a:r>
                  <a:rPr lang="ru-RU" sz="3600" b="1" dirty="0" smtClean="0">
                    <a:ln w="1905"/>
                    <a:solidFill>
                      <a:srgbClr val="FF0000"/>
                    </a:solidFill>
                    <a:effectLst>
                      <a:innerShdw blurRad="69850" dist="43180" dir="5400000">
                        <a:srgbClr val="000000">
                          <a:alpha val="65000"/>
                        </a:srgbClr>
                      </a:innerShdw>
                    </a:effectLst>
                  </a:rPr>
                  <a:t> </a:t>
                </a:r>
                <a:r>
                  <a:rPr lang="ru-RU"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А Д</a:t>
                </a:r>
                <a:r>
                  <a:rPr lang="en-US"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tk-TM"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a:t>
                </a:r>
                <a:endParaRPr lang="ru-RU" sz="36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cxnSp>
          <p:nvCxnSpPr>
            <p:cNvPr id="7" name="Прямая соединительная линия 6"/>
            <p:cNvCxnSpPr/>
            <p:nvPr/>
          </p:nvCxnSpPr>
          <p:spPr>
            <a:xfrm>
              <a:off x="201255" y="1196752"/>
              <a:ext cx="8784976"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14" name="Picture 5"/>
          <p:cNvPicPr>
            <a:picLocks noChangeAspect="1" noChangeArrowheads="1"/>
          </p:cNvPicPr>
          <p:nvPr/>
        </p:nvPicPr>
        <p:blipFill>
          <a:blip r:embed="rId8"/>
          <a:srcRect/>
          <a:stretch>
            <a:fillRect/>
          </a:stretch>
        </p:blipFill>
        <p:spPr bwMode="auto">
          <a:xfrm>
            <a:off x="3896615" y="1268759"/>
            <a:ext cx="4947284" cy="4607227"/>
          </a:xfrm>
          <a:prstGeom prst="rect">
            <a:avLst/>
          </a:prstGeom>
          <a:noFill/>
          <a:ln w="9525">
            <a:noFill/>
            <a:miter lim="800000"/>
            <a:headEnd/>
            <a:tailEnd/>
          </a:ln>
          <a:effectLst/>
        </p:spPr>
      </p:pic>
      <p:sp>
        <p:nvSpPr>
          <p:cNvPr id="15" name="Прямоугольник 14"/>
          <p:cNvSpPr/>
          <p:nvPr/>
        </p:nvSpPr>
        <p:spPr>
          <a:xfrm>
            <a:off x="491762" y="4570273"/>
            <a:ext cx="3072126" cy="1384995"/>
          </a:xfrm>
          <a:prstGeom prst="rect">
            <a:avLst/>
          </a:prstGeom>
        </p:spPr>
        <p:txBody>
          <a:bodyPr wrap="square">
            <a:spAutoFit/>
          </a:bodyPr>
          <a:lstStyle/>
          <a:p>
            <a:pPr>
              <a:buFont typeface="Wingdings" pitchFamily="2" charset="2"/>
              <a:buChar char="Ø"/>
            </a:pPr>
            <a:r>
              <a:rPr lang="ru-RU" sz="2800" dirty="0" smtClean="0">
                <a:solidFill>
                  <a:srgbClr val="FF0000"/>
                </a:solidFill>
                <a:latin typeface="Times New Roman" panose="02020603050405020304" pitchFamily="18" charset="0"/>
                <a:cs typeface="Times New Roman" panose="02020603050405020304" pitchFamily="18" charset="0"/>
              </a:rPr>
              <a:t> </a:t>
            </a:r>
            <a:r>
              <a:rPr lang="ru-RU" dirty="0" smtClean="0">
                <a:solidFill>
                  <a:srgbClr val="FF0000"/>
                </a:solidFill>
              </a:rPr>
              <a:t> </a:t>
            </a:r>
            <a:r>
              <a:rPr lang="ru-RU" dirty="0" smtClean="0"/>
              <a:t> </a:t>
            </a:r>
            <a:r>
              <a:rPr lang="ru-RU" sz="2800" dirty="0" smtClean="0">
                <a:solidFill>
                  <a:srgbClr val="FF0000"/>
                </a:solidFill>
                <a:latin typeface="Times New Roman" panose="02020603050405020304" pitchFamily="18" charset="0"/>
                <a:cs typeface="Times New Roman" panose="02020603050405020304" pitchFamily="18" charset="0"/>
              </a:rPr>
              <a:t>a-açyk</a:t>
            </a:r>
            <a:r>
              <a:rPr lang="tk-TM" sz="2800" dirty="0" smtClean="0">
                <a:solidFill>
                  <a:srgbClr val="FF0000"/>
                </a:solidFill>
                <a:latin typeface="Times New Roman" panose="02020603050405020304" pitchFamily="18" charset="0"/>
                <a:cs typeface="Times New Roman" panose="02020603050405020304" pitchFamily="18" charset="0"/>
              </a:rPr>
              <a:t>;</a:t>
            </a:r>
          </a:p>
          <a:p>
            <a:pPr>
              <a:buFont typeface="Wingdings" pitchFamily="2" charset="2"/>
              <a:buChar char="Ø"/>
            </a:pPr>
            <a:r>
              <a:rPr lang="ru-RU" sz="2800" dirty="0" smtClean="0">
                <a:solidFill>
                  <a:srgbClr val="FF0000"/>
                </a:solidFill>
                <a:latin typeface="Times New Roman" panose="02020603050405020304" pitchFamily="18" charset="0"/>
                <a:cs typeface="Times New Roman" panose="02020603050405020304" pitchFamily="18" charset="0"/>
              </a:rPr>
              <a:t>   b-ýapyk;</a:t>
            </a:r>
          </a:p>
          <a:p>
            <a:pPr>
              <a:buFont typeface="Wingdings" pitchFamily="2" charset="2"/>
              <a:buChar char="Ø"/>
            </a:pPr>
            <a:r>
              <a:rPr lang="ru-RU" sz="2800" dirty="0" smtClean="0">
                <a:solidFill>
                  <a:srgbClr val="FF0000"/>
                </a:solidFill>
                <a:latin typeface="Times New Roman" panose="02020603050405020304" pitchFamily="18" charset="0"/>
                <a:cs typeface="Times New Roman" panose="02020603050405020304" pitchFamily="18" charset="0"/>
              </a:rPr>
              <a:t>   ç-ýarym ýapyk</a:t>
            </a:r>
            <a:endParaRPr lang="ru-RU"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7742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71538" y="571480"/>
            <a:ext cx="7429552" cy="400110"/>
          </a:xfrm>
          <a:prstGeom prst="rect">
            <a:avLst/>
          </a:prstGeom>
          <a:solidFill>
            <a:srgbClr val="FFC000"/>
          </a:solidFill>
          <a:ln>
            <a:solidFill>
              <a:schemeClr val="bg1"/>
            </a:solidFill>
          </a:ln>
        </p:spPr>
        <p:txBody>
          <a:bodyPr wrap="square">
            <a:spAutoFit/>
          </a:bodyPr>
          <a:lstStyle/>
          <a:p>
            <a:pPr algn="ctr"/>
            <a:r>
              <a:rPr lang="ru-RU" sz="2000" b="1" dirty="0" smtClean="0">
                <a:latin typeface="Times New Roman" panose="02020603050405020304" pitchFamily="18" charset="0"/>
                <a:cs typeface="Times New Roman" panose="02020603050405020304" pitchFamily="18" charset="0"/>
              </a:rPr>
              <a:t>Merkezden daşlaşýan kompressoryň tigirleriniň dürli görnüşleri</a:t>
            </a:r>
            <a:endParaRPr lang="ru-RU" sz="2000" b="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14282" y="2500306"/>
            <a:ext cx="2357454" cy="35004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217" name="Rectangle 1"/>
          <p:cNvSpPr>
            <a:spLocks noChangeArrowheads="1"/>
          </p:cNvSpPr>
          <p:nvPr/>
        </p:nvSpPr>
        <p:spPr bwMode="auto">
          <a:xfrm>
            <a:off x="285720" y="2786058"/>
            <a:ext cx="2214578"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Açyk görnüşli tigir,</a:t>
            </a:r>
            <a:r>
              <a:rPr kumimoji="0" lang="ru-RU" sz="1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wtulkadan we göni radial pilçelerden durýar. Pilçeleriň arasynyň emele getirýän kanallarynyň gapdal</a:t>
            </a:r>
            <a:r>
              <a:rPr lang="ru-RU" sz="1400" dirty="0" smtClean="0">
                <a:solidFill>
                  <a:srgbClr val="FF0000"/>
                </a:solidFill>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gyralary kompressoryň diwarlary bilen çäklendirilýär. Açyk görnüşli tigirde howa hereket edende örän köp gidrawliki ýitgi döreýär. Şonuň üçin hem häzirki wagtda ulanylmaýar</a:t>
            </a:r>
            <a:r>
              <a:rPr kumimoji="0" lang="ru-RU" sz="1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a:t>
            </a:r>
            <a:endParaRPr kumimoji="0" lang="ru-RU" sz="1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9" name="Прямоугольник 8"/>
          <p:cNvSpPr/>
          <p:nvPr/>
        </p:nvSpPr>
        <p:spPr>
          <a:xfrm>
            <a:off x="285720" y="1571612"/>
            <a:ext cx="2044149" cy="369332"/>
          </a:xfrm>
          <a:prstGeom prst="rect">
            <a:avLst/>
          </a:prstGeom>
          <a:solidFill>
            <a:srgbClr val="FFFF00"/>
          </a:solidFill>
          <a:ln>
            <a:solidFill>
              <a:schemeClr val="bg1"/>
            </a:solidFill>
          </a:ln>
        </p:spPr>
        <p:txBody>
          <a:bodyPr wrap="none">
            <a:spAutoFit/>
          </a:bodyPr>
          <a:lstStyle/>
          <a:p>
            <a:r>
              <a:rPr lang="ru-RU" b="1" dirty="0" smtClean="0">
                <a:solidFill>
                  <a:srgbClr val="FF0000"/>
                </a:solidFill>
                <a:latin typeface="Times New Roman" pitchFamily="18" charset="0"/>
                <a:ea typeface="Times New Roman" pitchFamily="18" charset="0"/>
                <a:cs typeface="Times New Roman" pitchFamily="18" charset="0"/>
              </a:rPr>
              <a:t>Açyk görnüşli tigir</a:t>
            </a:r>
            <a:endParaRPr lang="ru-RU" dirty="0">
              <a:solidFill>
                <a:srgbClr val="FF0000"/>
              </a:solidFill>
            </a:endParaRPr>
          </a:p>
        </p:txBody>
      </p:sp>
      <p:cxnSp>
        <p:nvCxnSpPr>
          <p:cNvPr id="11" name="Прямая соединительная линия 10"/>
          <p:cNvCxnSpPr/>
          <p:nvPr/>
        </p:nvCxnSpPr>
        <p:spPr>
          <a:xfrm rot="5400000">
            <a:off x="4415659" y="1085011"/>
            <a:ext cx="314270" cy="158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rot="10800000">
            <a:off x="1357290" y="1214422"/>
            <a:ext cx="3286148" cy="158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rot="5400000">
            <a:off x="1179489" y="1392223"/>
            <a:ext cx="357190" cy="158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2928926" y="2500306"/>
            <a:ext cx="2428892" cy="342902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219" name="Rectangle 3"/>
          <p:cNvSpPr>
            <a:spLocks noChangeArrowheads="1"/>
          </p:cNvSpPr>
          <p:nvPr/>
        </p:nvSpPr>
        <p:spPr bwMode="auto">
          <a:xfrm>
            <a:off x="3000364" y="2643182"/>
            <a:ext cx="2286016"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Ýapyk görnüşli tigir</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öň we yz gyralary diwar bilen çäklendirilen hatar pilçelerden durýar. Öň diwarda howa girer ýaly deşik ýerine ýetirilendir. Beýle görnüşli tigiri ýasamak kyndyr. Uly aýlaw tizligini almak, bu tigiriň kemçiligi bolupdurýar, ýagny uly aýlaw tizligine ýetmek kyndyr. Az  gidrawliki ýitgisini döredýän ýapyk tigirli kompressorlar uly p.t.k eýe bolýarlar.</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31" name="Прямая соединительная линия 30"/>
          <p:cNvCxnSpPr/>
          <p:nvPr/>
        </p:nvCxnSpPr>
        <p:spPr>
          <a:xfrm>
            <a:off x="4572000" y="1214422"/>
            <a:ext cx="2714644" cy="158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rot="5400000">
            <a:off x="7108843" y="1392223"/>
            <a:ext cx="357190" cy="158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38" name="Прямоугольник 37"/>
          <p:cNvSpPr/>
          <p:nvPr/>
        </p:nvSpPr>
        <p:spPr>
          <a:xfrm>
            <a:off x="2841148" y="1571612"/>
            <a:ext cx="2464749" cy="369332"/>
          </a:xfrm>
          <a:prstGeom prst="rect">
            <a:avLst/>
          </a:prstGeom>
          <a:solidFill>
            <a:srgbClr val="FF0000"/>
          </a:solidFill>
          <a:ln>
            <a:solidFill>
              <a:schemeClr val="bg1"/>
            </a:solidFill>
          </a:ln>
        </p:spPr>
        <p:txBody>
          <a:bodyPr wrap="square">
            <a:spAutoFit/>
          </a:bodyPr>
          <a:lstStyle/>
          <a:p>
            <a:pPr algn="ctr"/>
            <a:r>
              <a:rPr lang="ru-RU" b="1" dirty="0" smtClean="0">
                <a:latin typeface="Times New Roman" panose="02020603050405020304" pitchFamily="18" charset="0"/>
                <a:cs typeface="Times New Roman" panose="02020603050405020304" pitchFamily="18" charset="0"/>
              </a:rPr>
              <a:t>Ýapyk görnüşli tigir</a:t>
            </a:r>
            <a:endParaRPr lang="ru-RU" dirty="0">
              <a:latin typeface="Times New Roman" panose="02020603050405020304" pitchFamily="18" charset="0"/>
              <a:cs typeface="Times New Roman" panose="02020603050405020304" pitchFamily="18" charset="0"/>
            </a:endParaRPr>
          </a:p>
        </p:txBody>
      </p:sp>
      <p:sp>
        <p:nvSpPr>
          <p:cNvPr id="39" name="Прямоугольник 38"/>
          <p:cNvSpPr/>
          <p:nvPr/>
        </p:nvSpPr>
        <p:spPr>
          <a:xfrm>
            <a:off x="5964813" y="1595172"/>
            <a:ext cx="2643662" cy="369332"/>
          </a:xfrm>
          <a:prstGeom prst="rect">
            <a:avLst/>
          </a:prstGeom>
          <a:solidFill>
            <a:srgbClr val="00B050"/>
          </a:solidFill>
          <a:ln>
            <a:solidFill>
              <a:schemeClr val="bg1"/>
            </a:solidFill>
          </a:ln>
        </p:spPr>
        <p:txBody>
          <a:bodyPr wrap="square">
            <a:spAutoFit/>
          </a:bodyPr>
          <a:lstStyle/>
          <a:p>
            <a:pPr algn="ctr"/>
            <a:r>
              <a:rPr lang="ru-RU" b="1" dirty="0" smtClean="0">
                <a:solidFill>
                  <a:schemeClr val="bg1"/>
                </a:solidFill>
                <a:latin typeface="Times New Roman" panose="02020603050405020304" pitchFamily="18" charset="0"/>
                <a:cs typeface="Times New Roman" panose="02020603050405020304" pitchFamily="18" charset="0"/>
              </a:rPr>
              <a:t>Ýarym ýapyk tigirler</a:t>
            </a:r>
            <a:endParaRPr lang="ru-RU" dirty="0">
              <a:solidFill>
                <a:schemeClr val="bg1"/>
              </a:solidFill>
              <a:latin typeface="Times New Roman" panose="02020603050405020304" pitchFamily="18" charset="0"/>
              <a:cs typeface="Times New Roman" panose="02020603050405020304" pitchFamily="18" charset="0"/>
            </a:endParaRPr>
          </a:p>
        </p:txBody>
      </p:sp>
      <p:sp>
        <p:nvSpPr>
          <p:cNvPr id="40" name="Прямоугольник 39"/>
          <p:cNvSpPr/>
          <p:nvPr/>
        </p:nvSpPr>
        <p:spPr>
          <a:xfrm>
            <a:off x="5643570" y="2500306"/>
            <a:ext cx="3357586" cy="335758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220" name="Rectangle 4"/>
          <p:cNvSpPr>
            <a:spLocks noChangeArrowheads="1"/>
          </p:cNvSpPr>
          <p:nvPr/>
        </p:nvSpPr>
        <p:spPr bwMode="auto">
          <a:xfrm>
            <a:off x="5715008" y="2786058"/>
            <a:ext cx="3143272"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effectLst/>
                <a:latin typeface="Times New Roman" pitchFamily="18" charset="0"/>
                <a:ea typeface="Times New Roman" pitchFamily="18" charset="0"/>
                <a:cs typeface="Times New Roman" pitchFamily="18" charset="0"/>
              </a:rPr>
              <a:t>Awiasiýada ýarym ýapyk tigirler,</a:t>
            </a: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giňden ulanylýar. Ol bir sany gapdal gyra diwarly gyrylyp ýasalan (frezerowat edilen) pilçeden durýar. Ýarym ýapyk tigirini taýýarlamak ýönekeý bolup, onuň uly berkligi bardyr. Gidrawliki ýitgisine görä, bu görnüşli tigir ýokarky iki tigiriň aralyk ýagdaýyny eýeleýändir.</a:t>
            </a:r>
            <a:endParaRPr kumimoji="0" lang="ru-RU" sz="1600" b="0" i="0" u="none" strike="noStrike" cap="none" normalizeH="0" baseline="0" dirty="0" smtClean="0">
              <a:ln>
                <a:noFill/>
              </a:ln>
              <a:solidFill>
                <a:schemeClr val="bg1"/>
              </a:solidFill>
              <a:effectLst/>
              <a:latin typeface="Times New Roman" pitchFamily="18" charset="0"/>
              <a:cs typeface="Times New Roman" pitchFamily="18" charset="0"/>
            </a:endParaRPr>
          </a:p>
        </p:txBody>
      </p:sp>
      <p:cxnSp>
        <p:nvCxnSpPr>
          <p:cNvPr id="43" name="Прямая соединительная линия 42"/>
          <p:cNvCxnSpPr/>
          <p:nvPr/>
        </p:nvCxnSpPr>
        <p:spPr>
          <a:xfrm rot="5400000">
            <a:off x="3894133" y="1392223"/>
            <a:ext cx="357190" cy="158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rot="5400000">
            <a:off x="1000894" y="2213760"/>
            <a:ext cx="571504" cy="158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rot="5400000">
            <a:off x="3786976" y="2213760"/>
            <a:ext cx="571504" cy="158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rot="5400000">
            <a:off x="7001686" y="2213760"/>
            <a:ext cx="571504" cy="158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0704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233586" y="10478"/>
            <a:ext cx="8819703" cy="649445"/>
            <a:chOff x="166528" y="174435"/>
            <a:chExt cx="8819703" cy="1022317"/>
          </a:xfrm>
        </p:grpSpPr>
        <p:grpSp>
          <p:nvGrpSpPr>
            <p:cNvPr id="4" name="Группа 3"/>
            <p:cNvGrpSpPr/>
            <p:nvPr/>
          </p:nvGrpSpPr>
          <p:grpSpPr>
            <a:xfrm>
              <a:off x="166528" y="174435"/>
              <a:ext cx="8784976" cy="1017416"/>
              <a:chOff x="218376" y="37014"/>
              <a:chExt cx="8925624" cy="1523423"/>
            </a:xfrm>
          </p:grpSpPr>
          <p:grpSp>
            <p:nvGrpSpPr>
              <p:cNvPr id="6" name="Группа 5"/>
              <p:cNvGrpSpPr/>
              <p:nvPr/>
            </p:nvGrpSpPr>
            <p:grpSpPr>
              <a:xfrm>
                <a:off x="218376" y="226936"/>
                <a:ext cx="8925624" cy="1120008"/>
                <a:chOff x="-84667" y="1523661"/>
                <a:chExt cx="9108504" cy="1152128"/>
              </a:xfrm>
              <a:solidFill>
                <a:srgbClr val="FFFF00"/>
              </a:solidFill>
            </p:grpSpPr>
            <p:sp>
              <p:nvSpPr>
                <p:cNvPr id="8" name="Прямоугольник 7"/>
                <p:cNvSpPr/>
                <p:nvPr/>
              </p:nvSpPr>
              <p:spPr>
                <a:xfrm>
                  <a:off x="-84667" y="1523661"/>
                  <a:ext cx="9108504" cy="11521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 name="Рисунок 8"/>
                <p:cNvPicPr/>
                <p:nvPr/>
              </p:nvPicPr>
              <p:blipFill>
                <a:blip r:embed="rId3">
                  <a:extLst>
                    <a:ext uri="{BEBA8EAE-BF5A-486C-A8C5-ECC9F3942E4B}">
                      <a14:imgProps xmlns:a14="http://schemas.microsoft.com/office/drawing/2010/main">
                        <a14:imgLayer r:embed="rId4">
                          <a14:imgEffect>
                            <a14:backgroundRemoval t="9091" b="86364" l="192" r="100000">
                              <a14:foregroundMark x1="4023" y1="25000" x2="4023" y2="25000"/>
                              <a14:foregroundMark x1="25862" y1="75000" x2="25862" y2="75000"/>
                            </a14:backgroundRemoval>
                          </a14:imgEffect>
                        </a14:imgLayer>
                      </a14:imgProps>
                    </a:ext>
                    <a:ext uri="{28A0092B-C50C-407E-A947-70E740481C1C}">
                      <a14:useLocalDpi xmlns:a14="http://schemas.microsoft.com/office/drawing/2010/main" val="0"/>
                    </a:ext>
                  </a:extLst>
                </a:blip>
                <a:srcRect/>
                <a:stretch>
                  <a:fillRect/>
                </a:stretch>
              </p:blipFill>
              <p:spPr bwMode="auto">
                <a:xfrm>
                  <a:off x="1624328" y="1657561"/>
                  <a:ext cx="4969510" cy="1018228"/>
                </a:xfrm>
                <a:prstGeom prst="rect">
                  <a:avLst/>
                </a:prstGeom>
                <a:grpFill/>
                <a:ln>
                  <a:noFill/>
                </a:ln>
              </p:spPr>
            </p:pic>
            <p:pic>
              <p:nvPicPr>
                <p:cNvPr id="10" name="Picture 8" descr="C:\Users\1\Desktop\sewron.jpg"/>
                <p:cNvPicPr/>
                <p:nvPr/>
              </p:nvPicPr>
              <p:blipFill>
                <a:blip r:embed="rId5" cstate="print">
                  <a:extLst>
                    <a:ext uri="{BEBA8EAE-BF5A-486C-A8C5-ECC9F3942E4B}">
                      <a14:imgProps xmlns:a14="http://schemas.microsoft.com/office/drawing/2010/main">
                        <a14:imgLayer r:embed="rId6">
                          <a14:imgEffect>
                            <a14:backgroundRemoval t="515" b="99613" l="0" r="100000"/>
                          </a14:imgEffect>
                        </a14:imgLayer>
                      </a14:imgProps>
                    </a:ext>
                    <a:ext uri="{28A0092B-C50C-407E-A947-70E740481C1C}">
                      <a14:useLocalDpi xmlns:a14="http://schemas.microsoft.com/office/drawing/2010/main" val="0"/>
                    </a:ext>
                  </a:extLst>
                </a:blip>
                <a:srcRect/>
                <a:stretch>
                  <a:fillRect/>
                </a:stretch>
              </p:blipFill>
              <p:spPr bwMode="auto">
                <a:xfrm>
                  <a:off x="8205949" y="1628449"/>
                  <a:ext cx="606237" cy="990139"/>
                </a:xfrm>
                <a:prstGeom prst="rect">
                  <a:avLst/>
                </a:prstGeom>
                <a:grpFill/>
                <a:ln>
                  <a:noFill/>
                </a:ln>
                <a:effectLst>
                  <a:softEdge rad="112500"/>
                </a:effectLst>
                <a:extLst/>
              </p:spPr>
            </p:pic>
            <p:pic>
              <p:nvPicPr>
                <p:cNvPr id="11" name="Рисунок 10"/>
                <p:cNvPicPr/>
                <p:nvPr/>
              </p:nvPicPr>
              <p:blipFill rotWithShape="1">
                <a:blip r:embed="rId7">
                  <a:extLst>
                    <a:ext uri="{BEBA8EAE-BF5A-486C-A8C5-ECC9F3942E4B}">
                      <a14:imgProps xmlns:a14="http://schemas.microsoft.com/office/drawing/2010/main">
                        <a14:imgLayer r:embed="rId8">
                          <a14:imgEffect>
                            <a14:backgroundRemoval t="21852" b="78981" l="35625" r="61875"/>
                          </a14:imgEffect>
                        </a14:imgLayer>
                      </a14:imgProps>
                    </a:ext>
                  </a:extLst>
                </a:blip>
                <a:srcRect l="33536" t="18311" r="35431" b="19399"/>
                <a:stretch/>
              </p:blipFill>
              <p:spPr bwMode="auto">
                <a:xfrm>
                  <a:off x="144094" y="1580860"/>
                  <a:ext cx="595868" cy="1037727"/>
                </a:xfrm>
                <a:prstGeom prst="rect">
                  <a:avLst/>
                </a:prstGeom>
                <a:grpFill/>
                <a:ln>
                  <a:noFill/>
                </a:ln>
                <a:extLst>
                  <a:ext uri="{53640926-AAD7-44D8-BBD7-CCE9431645EC}">
                    <a14:shadowObscured xmlns:a14="http://schemas.microsoft.com/office/drawing/2010/main"/>
                  </a:ext>
                </a:extLst>
              </p:spPr>
            </p:pic>
          </p:grpSp>
          <p:sp>
            <p:nvSpPr>
              <p:cNvPr id="7" name="Прямоугольник 6"/>
              <p:cNvSpPr/>
              <p:nvPr/>
            </p:nvSpPr>
            <p:spPr>
              <a:xfrm>
                <a:off x="3455675" y="37014"/>
                <a:ext cx="1672456" cy="1523423"/>
              </a:xfrm>
              <a:prstGeom prst="rect">
                <a:avLst/>
              </a:prstGeom>
            </p:spPr>
            <p:txBody>
              <a:bodyPr wrap="square">
                <a:spAutoFit/>
              </a:bodyPr>
              <a:lstStyle/>
              <a:p>
                <a:r>
                  <a:rPr lang="ru-RU" sz="3600" b="1" dirty="0" smtClean="0">
                    <a:ln w="1905"/>
                    <a:solidFill>
                      <a:srgbClr val="FF0000"/>
                    </a:solidFill>
                    <a:effectLst>
                      <a:innerShdw blurRad="69850" dist="43180" dir="5400000">
                        <a:srgbClr val="000000">
                          <a:alpha val="65000"/>
                        </a:srgbClr>
                      </a:innerShdw>
                    </a:effectLst>
                  </a:rPr>
                  <a:t> </a:t>
                </a:r>
                <a:r>
                  <a:rPr lang="ru-RU"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А Д</a:t>
                </a:r>
                <a:r>
                  <a:rPr lang="en-US"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tk-TM"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a:t>
                </a:r>
                <a:endParaRPr lang="ru-RU" sz="36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cxnSp>
          <p:nvCxnSpPr>
            <p:cNvPr id="5" name="Прямая соединительная линия 4"/>
            <p:cNvCxnSpPr/>
            <p:nvPr/>
          </p:nvCxnSpPr>
          <p:spPr>
            <a:xfrm>
              <a:off x="201255" y="1196752"/>
              <a:ext cx="8784976"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2" name="Прямоугольник 1"/>
          <p:cNvSpPr/>
          <p:nvPr/>
        </p:nvSpPr>
        <p:spPr>
          <a:xfrm>
            <a:off x="233586" y="836712"/>
            <a:ext cx="8750249" cy="4832092"/>
          </a:xfrm>
          <a:prstGeom prst="rect">
            <a:avLst/>
          </a:prstGeom>
        </p:spPr>
        <p:txBody>
          <a:bodyPr wrap="square">
            <a:spAutoFit/>
          </a:bodyPr>
          <a:lstStyle/>
          <a:p>
            <a:pPr lvl="0" indent="449263" algn="just" fontAlgn="base">
              <a:spcBef>
                <a:spcPct val="0"/>
              </a:spcBef>
              <a:spcAft>
                <a:spcPct val="0"/>
              </a:spcAft>
            </a:pPr>
            <a:r>
              <a:rPr lang="ru-RU" sz="2800" b="1" dirty="0">
                <a:solidFill>
                  <a:srgbClr val="FF0000"/>
                </a:solidFill>
                <a:latin typeface="Times New Roman" pitchFamily="18" charset="0"/>
                <a:ea typeface="Times New Roman" pitchFamily="18" charset="0"/>
                <a:cs typeface="Times New Roman" pitchFamily="18" charset="0"/>
              </a:rPr>
              <a:t>Tigirleri pilçeleriniň görnüşlerine görä hem üç görnüşe bölýärler:</a:t>
            </a:r>
            <a:endParaRPr lang="ru-RU" sz="2800" b="1" dirty="0">
              <a:solidFill>
                <a:srgbClr val="FF0000"/>
              </a:solidFill>
              <a:latin typeface="Times New Roman" pitchFamily="18" charset="0"/>
              <a:cs typeface="Times New Roman" pitchFamily="18" charset="0"/>
            </a:endParaRPr>
          </a:p>
          <a:p>
            <a:pPr lvl="0" indent="449263" algn="just" eaLnBrk="0" fontAlgn="base" hangingPunct="0">
              <a:spcBef>
                <a:spcPct val="0"/>
              </a:spcBef>
              <a:spcAft>
                <a:spcPct val="0"/>
              </a:spcAft>
            </a:pPr>
            <a:r>
              <a:rPr lang="ru-RU" sz="2800" dirty="0">
                <a:solidFill>
                  <a:srgbClr val="FF0000"/>
                </a:solidFill>
                <a:latin typeface="Times New Roman" pitchFamily="18" charset="0"/>
                <a:ea typeface="Times New Roman" pitchFamily="18" charset="0"/>
                <a:cs typeface="Times New Roman" pitchFamily="18" charset="0"/>
              </a:rPr>
              <a:t>- </a:t>
            </a:r>
            <a:r>
              <a:rPr lang="ru-RU" sz="2800" dirty="0">
                <a:latin typeface="Times New Roman" pitchFamily="18" charset="0"/>
                <a:ea typeface="Times New Roman" pitchFamily="18" charset="0"/>
                <a:cs typeface="Times New Roman" pitchFamily="18" charset="0"/>
              </a:rPr>
              <a:t>Radial pilçeli tigir;</a:t>
            </a:r>
            <a:endParaRPr lang="ru-RU" sz="2800" dirty="0">
              <a:latin typeface="Times New Roman" pitchFamily="18" charset="0"/>
              <a:cs typeface="Times New Roman" pitchFamily="18" charset="0"/>
            </a:endParaRPr>
          </a:p>
          <a:p>
            <a:pPr lvl="0" indent="449263" algn="just" eaLnBrk="0" fontAlgn="base" hangingPunct="0">
              <a:spcBef>
                <a:spcPct val="0"/>
              </a:spcBef>
              <a:spcAft>
                <a:spcPct val="0"/>
              </a:spcAft>
            </a:pPr>
            <a:r>
              <a:rPr lang="ru-RU" sz="2800" dirty="0">
                <a:solidFill>
                  <a:srgbClr val="FF0000"/>
                </a:solidFill>
                <a:latin typeface="Times New Roman" pitchFamily="18" charset="0"/>
                <a:ea typeface="Times New Roman" pitchFamily="18" charset="0"/>
                <a:cs typeface="Times New Roman" pitchFamily="18" charset="0"/>
              </a:rPr>
              <a:t>-</a:t>
            </a:r>
            <a:r>
              <a:rPr lang="ru-RU" sz="2800" dirty="0">
                <a:latin typeface="Times New Roman" pitchFamily="18" charset="0"/>
                <a:ea typeface="Times New Roman" pitchFamily="18" charset="0"/>
                <a:cs typeface="Times New Roman" pitchFamily="18" charset="0"/>
              </a:rPr>
              <a:t> Pilçeleri aýlaw ugruna (öňe) egreldilen tigir;</a:t>
            </a:r>
            <a:endParaRPr lang="ru-RU" sz="2800" dirty="0">
              <a:latin typeface="Times New Roman" pitchFamily="18" charset="0"/>
              <a:cs typeface="Times New Roman" pitchFamily="18" charset="0"/>
            </a:endParaRPr>
          </a:p>
          <a:p>
            <a:pPr lvl="0" indent="449263" algn="just" eaLnBrk="0" fontAlgn="base" hangingPunct="0">
              <a:spcBef>
                <a:spcPct val="0"/>
              </a:spcBef>
              <a:spcAft>
                <a:spcPct val="0"/>
              </a:spcAft>
            </a:pPr>
            <a:r>
              <a:rPr lang="ru-RU" sz="2800" dirty="0">
                <a:solidFill>
                  <a:srgbClr val="FF0000"/>
                </a:solidFill>
                <a:latin typeface="Times New Roman" pitchFamily="18" charset="0"/>
                <a:ea typeface="Times New Roman" pitchFamily="18" charset="0"/>
                <a:cs typeface="Times New Roman" pitchFamily="18" charset="0"/>
              </a:rPr>
              <a:t>- </a:t>
            </a:r>
            <a:r>
              <a:rPr lang="ru-RU" sz="2800" dirty="0">
                <a:latin typeface="Times New Roman" pitchFamily="18" charset="0"/>
                <a:ea typeface="Times New Roman" pitchFamily="18" charset="0"/>
                <a:cs typeface="Times New Roman" pitchFamily="18" charset="0"/>
              </a:rPr>
              <a:t>Pilçeleri aýlaw ugruna garşy (yza) egreldilen tigir.</a:t>
            </a:r>
            <a:endParaRPr lang="ru-RU" sz="2800" dirty="0">
              <a:latin typeface="Times New Roman" pitchFamily="18" charset="0"/>
              <a:cs typeface="Times New Roman" pitchFamily="18" charset="0"/>
            </a:endParaRPr>
          </a:p>
          <a:p>
            <a:pPr lvl="0" indent="449263" algn="just" eaLnBrk="0" fontAlgn="base" hangingPunct="0">
              <a:spcBef>
                <a:spcPct val="0"/>
              </a:spcBef>
              <a:spcAft>
                <a:spcPct val="0"/>
              </a:spcAft>
            </a:pPr>
            <a:r>
              <a:rPr lang="ru-RU" sz="2800" dirty="0">
                <a:latin typeface="Times New Roman" pitchFamily="18" charset="0"/>
                <a:ea typeface="Times New Roman" pitchFamily="18" charset="0"/>
                <a:cs typeface="Times New Roman" pitchFamily="18" charset="0"/>
              </a:rPr>
              <a:t>Awiasiýada häzirki wagtda radial pilçeli tigirler ulanylýar.</a:t>
            </a:r>
            <a:endParaRPr lang="ru-RU" sz="2800" dirty="0">
              <a:latin typeface="Times New Roman" pitchFamily="18" charset="0"/>
              <a:cs typeface="Times New Roman" pitchFamily="18" charset="0"/>
            </a:endParaRPr>
          </a:p>
          <a:p>
            <a:pPr lvl="0" indent="449263" algn="just" eaLnBrk="0" fontAlgn="base" hangingPunct="0">
              <a:spcBef>
                <a:spcPct val="0"/>
              </a:spcBef>
              <a:spcAft>
                <a:spcPct val="0"/>
              </a:spcAft>
            </a:pPr>
            <a:r>
              <a:rPr lang="ru-RU" sz="2800" dirty="0">
                <a:latin typeface="Times New Roman" pitchFamily="18" charset="0"/>
                <a:ea typeface="Times New Roman" pitchFamily="18" charset="0"/>
                <a:cs typeface="Times New Roman" pitchFamily="18" charset="0"/>
              </a:rPr>
              <a:t>Tigiriň aýlanýan ugryna gyşardylan pilçeleri ulanmak, kompressoryň gysyş derejesini ösdürmäge mümkinçilik döredýär, sebäbi öňe gyşardylan pilçeleriň tigiriň aýlaw tizligine deň tizlikde aýlanmagy, howa uly işi goşýar.</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233586" y="10478"/>
            <a:ext cx="8819703" cy="649445"/>
            <a:chOff x="166528" y="174435"/>
            <a:chExt cx="8819703" cy="1022317"/>
          </a:xfrm>
        </p:grpSpPr>
        <p:grpSp>
          <p:nvGrpSpPr>
            <p:cNvPr id="5" name="Группа 4"/>
            <p:cNvGrpSpPr/>
            <p:nvPr/>
          </p:nvGrpSpPr>
          <p:grpSpPr>
            <a:xfrm>
              <a:off x="166528" y="174435"/>
              <a:ext cx="8784976" cy="1017416"/>
              <a:chOff x="218376" y="37014"/>
              <a:chExt cx="8925624" cy="1523423"/>
            </a:xfrm>
          </p:grpSpPr>
          <p:grpSp>
            <p:nvGrpSpPr>
              <p:cNvPr id="7" name="Группа 6"/>
              <p:cNvGrpSpPr/>
              <p:nvPr/>
            </p:nvGrpSpPr>
            <p:grpSpPr>
              <a:xfrm>
                <a:off x="218376" y="226936"/>
                <a:ext cx="8925624" cy="1120008"/>
                <a:chOff x="-84667" y="1523661"/>
                <a:chExt cx="9108504" cy="1152128"/>
              </a:xfrm>
              <a:solidFill>
                <a:srgbClr val="FFFF00"/>
              </a:solidFill>
            </p:grpSpPr>
            <p:sp>
              <p:nvSpPr>
                <p:cNvPr id="9" name="Прямоугольник 8"/>
                <p:cNvSpPr/>
                <p:nvPr/>
              </p:nvSpPr>
              <p:spPr>
                <a:xfrm>
                  <a:off x="-84667" y="1523661"/>
                  <a:ext cx="9108504" cy="11521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 name="Рисунок 9"/>
                <p:cNvPicPr/>
                <p:nvPr/>
              </p:nvPicPr>
              <p:blipFill>
                <a:blip r:embed="rId2">
                  <a:extLst>
                    <a:ext uri="{BEBA8EAE-BF5A-486C-A8C5-ECC9F3942E4B}">
                      <a14:imgProps xmlns:a14="http://schemas.microsoft.com/office/drawing/2010/main">
                        <a14:imgLayer r:embed="rId3">
                          <a14:imgEffect>
                            <a14:backgroundRemoval t="9091" b="86364" l="192" r="100000">
                              <a14:foregroundMark x1="4023" y1="25000" x2="4023" y2="25000"/>
                              <a14:foregroundMark x1="25862" y1="75000" x2="25862" y2="75000"/>
                            </a14:backgroundRemoval>
                          </a14:imgEffect>
                        </a14:imgLayer>
                      </a14:imgProps>
                    </a:ext>
                    <a:ext uri="{28A0092B-C50C-407E-A947-70E740481C1C}">
                      <a14:useLocalDpi xmlns:a14="http://schemas.microsoft.com/office/drawing/2010/main" val="0"/>
                    </a:ext>
                  </a:extLst>
                </a:blip>
                <a:srcRect/>
                <a:stretch>
                  <a:fillRect/>
                </a:stretch>
              </p:blipFill>
              <p:spPr bwMode="auto">
                <a:xfrm>
                  <a:off x="1624328" y="1657561"/>
                  <a:ext cx="4969510" cy="1018228"/>
                </a:xfrm>
                <a:prstGeom prst="rect">
                  <a:avLst/>
                </a:prstGeom>
                <a:grpFill/>
                <a:ln>
                  <a:noFill/>
                </a:ln>
              </p:spPr>
            </p:pic>
            <p:pic>
              <p:nvPicPr>
                <p:cNvPr id="11" name="Picture 8" descr="C:\Users\1\Desktop\sewron.jpg"/>
                <p:cNvPicPr/>
                <p:nvPr/>
              </p:nvPicPr>
              <p:blipFill>
                <a:blip r:embed="rId4" cstate="print">
                  <a:extLst>
                    <a:ext uri="{BEBA8EAE-BF5A-486C-A8C5-ECC9F3942E4B}">
                      <a14:imgProps xmlns:a14="http://schemas.microsoft.com/office/drawing/2010/main">
                        <a14:imgLayer r:embed="rId5">
                          <a14:imgEffect>
                            <a14:backgroundRemoval t="515" b="99613" l="0" r="100000"/>
                          </a14:imgEffect>
                        </a14:imgLayer>
                      </a14:imgProps>
                    </a:ext>
                    <a:ext uri="{28A0092B-C50C-407E-A947-70E740481C1C}">
                      <a14:useLocalDpi xmlns:a14="http://schemas.microsoft.com/office/drawing/2010/main" val="0"/>
                    </a:ext>
                  </a:extLst>
                </a:blip>
                <a:srcRect/>
                <a:stretch>
                  <a:fillRect/>
                </a:stretch>
              </p:blipFill>
              <p:spPr bwMode="auto">
                <a:xfrm>
                  <a:off x="8205949" y="1628449"/>
                  <a:ext cx="606237" cy="990139"/>
                </a:xfrm>
                <a:prstGeom prst="rect">
                  <a:avLst/>
                </a:prstGeom>
                <a:grpFill/>
                <a:ln>
                  <a:noFill/>
                </a:ln>
                <a:effectLst>
                  <a:softEdge rad="112500"/>
                </a:effectLst>
                <a:extLst/>
              </p:spPr>
            </p:pic>
            <p:pic>
              <p:nvPicPr>
                <p:cNvPr id="12" name="Рисунок 11"/>
                <p:cNvPicPr/>
                <p:nvPr/>
              </p:nvPicPr>
              <p:blipFill rotWithShape="1">
                <a:blip r:embed="rId6">
                  <a:extLst>
                    <a:ext uri="{BEBA8EAE-BF5A-486C-A8C5-ECC9F3942E4B}">
                      <a14:imgProps xmlns:a14="http://schemas.microsoft.com/office/drawing/2010/main">
                        <a14:imgLayer r:embed="rId7">
                          <a14:imgEffect>
                            <a14:backgroundRemoval t="21852" b="78981" l="35625" r="61875"/>
                          </a14:imgEffect>
                        </a14:imgLayer>
                      </a14:imgProps>
                    </a:ext>
                  </a:extLst>
                </a:blip>
                <a:srcRect l="33536" t="18311" r="35431" b="19399"/>
                <a:stretch/>
              </p:blipFill>
              <p:spPr bwMode="auto">
                <a:xfrm>
                  <a:off x="144094" y="1580860"/>
                  <a:ext cx="595868" cy="1037727"/>
                </a:xfrm>
                <a:prstGeom prst="rect">
                  <a:avLst/>
                </a:prstGeom>
                <a:grpFill/>
                <a:ln>
                  <a:noFill/>
                </a:ln>
                <a:extLst>
                  <a:ext uri="{53640926-AAD7-44D8-BBD7-CCE9431645EC}">
                    <a14:shadowObscured xmlns:a14="http://schemas.microsoft.com/office/drawing/2010/main"/>
                  </a:ext>
                </a:extLst>
              </p:spPr>
            </p:pic>
          </p:grpSp>
          <p:sp>
            <p:nvSpPr>
              <p:cNvPr id="8" name="Прямоугольник 7"/>
              <p:cNvSpPr/>
              <p:nvPr/>
            </p:nvSpPr>
            <p:spPr>
              <a:xfrm>
                <a:off x="3455675" y="37014"/>
                <a:ext cx="1672456" cy="1523423"/>
              </a:xfrm>
              <a:prstGeom prst="rect">
                <a:avLst/>
              </a:prstGeom>
            </p:spPr>
            <p:txBody>
              <a:bodyPr wrap="square">
                <a:spAutoFit/>
              </a:bodyPr>
              <a:lstStyle/>
              <a:p>
                <a:r>
                  <a:rPr lang="ru-RU" sz="3600" b="1" dirty="0" smtClean="0">
                    <a:ln w="1905"/>
                    <a:solidFill>
                      <a:srgbClr val="FF0000"/>
                    </a:solidFill>
                    <a:effectLst>
                      <a:innerShdw blurRad="69850" dist="43180" dir="5400000">
                        <a:srgbClr val="000000">
                          <a:alpha val="65000"/>
                        </a:srgbClr>
                      </a:innerShdw>
                    </a:effectLst>
                  </a:rPr>
                  <a:t> </a:t>
                </a:r>
                <a:r>
                  <a:rPr lang="ru-RU"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А Д</a:t>
                </a:r>
                <a:r>
                  <a:rPr lang="en-US"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tk-TM" sz="36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a:t>
                </a:r>
                <a:endParaRPr lang="ru-RU" sz="36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cxnSp>
          <p:nvCxnSpPr>
            <p:cNvPr id="6" name="Прямая соединительная линия 5"/>
            <p:cNvCxnSpPr/>
            <p:nvPr/>
          </p:nvCxnSpPr>
          <p:spPr>
            <a:xfrm>
              <a:off x="201255" y="1196752"/>
              <a:ext cx="8784976"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2" name="Прямоугольник 1"/>
          <p:cNvSpPr/>
          <p:nvPr/>
        </p:nvSpPr>
        <p:spPr>
          <a:xfrm>
            <a:off x="70768" y="764704"/>
            <a:ext cx="9017793" cy="5909310"/>
          </a:xfrm>
          <a:prstGeom prst="rect">
            <a:avLst/>
          </a:prstGeom>
        </p:spPr>
        <p:txBody>
          <a:bodyPr wrap="square">
            <a:spAutoFit/>
          </a:bodyPr>
          <a:lstStyle/>
          <a:p>
            <a:pPr lvl="0" indent="449263" algn="just" eaLnBrk="0" fontAlgn="base" hangingPunct="0">
              <a:spcBef>
                <a:spcPct val="0"/>
              </a:spcBef>
              <a:spcAft>
                <a:spcPct val="0"/>
              </a:spcAft>
            </a:pPr>
            <a:r>
              <a:rPr lang="ru-RU" sz="2700" b="1" dirty="0">
                <a:solidFill>
                  <a:srgbClr val="FF0000"/>
                </a:solidFill>
                <a:latin typeface="Times New Roman" pitchFamily="18" charset="0"/>
                <a:ea typeface="Times New Roman" pitchFamily="18" charset="0"/>
                <a:cs typeface="Times New Roman" pitchFamily="18" charset="0"/>
              </a:rPr>
              <a:t>Tigiriň pilçeleriniň aralygyndaky kanalda howanyň nähili hereket edýändigine seredeliň.</a:t>
            </a:r>
            <a:r>
              <a:rPr lang="ru-RU" sz="2700" dirty="0">
                <a:solidFill>
                  <a:srgbClr val="FF0000"/>
                </a:solidFill>
                <a:latin typeface="Times New Roman" pitchFamily="18" charset="0"/>
                <a:ea typeface="Times New Roman" pitchFamily="18" charset="0"/>
                <a:cs typeface="Times New Roman" pitchFamily="18" charset="0"/>
              </a:rPr>
              <a:t> </a:t>
            </a:r>
            <a:r>
              <a:rPr lang="ru-RU" sz="2700" dirty="0">
                <a:latin typeface="Times New Roman" pitchFamily="18" charset="0"/>
                <a:ea typeface="Times New Roman" pitchFamily="18" charset="0"/>
                <a:cs typeface="Times New Roman" pitchFamily="18" charset="0"/>
              </a:rPr>
              <a:t>Aýlanýan tigiriň kanallaryna baran howa, onuň bilen bilelikde aýlanyp başlaýar we merkezden daşlaşýan güýjüň täsiri esasynda tigiriň gyrasyna (periferiýasyna) oklanýar. Şeýlelikde merkezden daşlaşýan güýjüň hasabyna howa gysylýar we howanyň basyşy ýokarlanýar.Tigiriň aýlaw tizliginiň ösmegi netijesinde howanyň absolýut tizligi hem ösýär. Howanyň tizliginiň we basyşynyň birlikde ösmegi D.Bernulliniň deňlemesine ters gelmeýär, sebäbi tigirdäki howa energiýa daşyndan berilýär.</a:t>
            </a:r>
            <a:endParaRPr lang="ru-RU" sz="2700" dirty="0">
              <a:latin typeface="Times New Roman" pitchFamily="18" charset="0"/>
              <a:cs typeface="Times New Roman" pitchFamily="18" charset="0"/>
            </a:endParaRPr>
          </a:p>
          <a:p>
            <a:pPr lvl="0" indent="449263" algn="just" eaLnBrk="0" fontAlgn="base" hangingPunct="0">
              <a:spcBef>
                <a:spcPct val="0"/>
              </a:spcBef>
              <a:spcAft>
                <a:spcPct val="0"/>
              </a:spcAft>
            </a:pPr>
            <a:r>
              <a:rPr lang="ru-RU" sz="2700" dirty="0">
                <a:latin typeface="Times New Roman" pitchFamily="18" charset="0"/>
                <a:ea typeface="Times New Roman" pitchFamily="18" charset="0"/>
                <a:cs typeface="Times New Roman" pitchFamily="18" charset="0"/>
              </a:rPr>
              <a:t>Tigirde howanyň hereketi, tigiriň aýlaw hereketinden we onuň kanalyna görä otnositel hereketinden jemlenýär.Tigiriň kanalyndaky howanyň otnositel tizligi, şol bir radiusda hem kanalyň  giňligine görä her dürli bolup biler.</a:t>
            </a:r>
            <a:endParaRPr lang="ru-RU" sz="2700" dirty="0">
              <a:latin typeface="Times New Roman" pitchFamily="18" charset="0"/>
              <a:cs typeface="Times New Roman" pitchFamily="18" charset="0"/>
            </a:endParaRPr>
          </a:p>
        </p:txBody>
      </p:sp>
    </p:spTree>
    <p:extLst>
      <p:ext uri="{BB962C8B-B14F-4D97-AF65-F5344CB8AC3E}">
        <p14:creationId xmlns:p14="http://schemas.microsoft.com/office/powerpoint/2010/main" val="22404810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3262</TotalTime>
  <Words>824</Words>
  <Application>Microsoft Office PowerPoint</Application>
  <PresentationFormat>Экран (4:3)</PresentationFormat>
  <Paragraphs>127</Paragraphs>
  <Slides>29</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Исполнительная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Гость</dc:creator>
  <cp:lastModifiedBy>Shehiyev Hudayberdi</cp:lastModifiedBy>
  <cp:revision>386</cp:revision>
  <dcterms:created xsi:type="dcterms:W3CDTF">2014-03-27T12:19:37Z</dcterms:created>
  <dcterms:modified xsi:type="dcterms:W3CDTF">2017-01-28T06:37:06Z</dcterms:modified>
</cp:coreProperties>
</file>