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F3CA1-9198-44AD-B5C6-5FC3CBDA1EE4}" type="datetimeFigureOut">
              <a:rPr lang="ru-RU" smtClean="0"/>
              <a:t>18.08.2019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62FA48-D52E-4554-87E1-CDC321283E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634494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F3CA1-9198-44AD-B5C6-5FC3CBDA1EE4}" type="datetimeFigureOut">
              <a:rPr lang="ru-RU" smtClean="0"/>
              <a:t>18.08.2019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62FA48-D52E-4554-87E1-CDC321283E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543101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F3CA1-9198-44AD-B5C6-5FC3CBDA1EE4}" type="datetimeFigureOut">
              <a:rPr lang="ru-RU" smtClean="0"/>
              <a:t>18.08.2019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62FA48-D52E-4554-87E1-CDC321283E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100719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F3CA1-9198-44AD-B5C6-5FC3CBDA1EE4}" type="datetimeFigureOut">
              <a:rPr lang="ru-RU" smtClean="0"/>
              <a:t>18.08.2019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62FA48-D52E-4554-87E1-CDC321283E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578058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F3CA1-9198-44AD-B5C6-5FC3CBDA1EE4}" type="datetimeFigureOut">
              <a:rPr lang="ru-RU" smtClean="0"/>
              <a:t>18.08.2019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62FA48-D52E-4554-87E1-CDC321283E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099617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F3CA1-9198-44AD-B5C6-5FC3CBDA1EE4}" type="datetimeFigureOut">
              <a:rPr lang="ru-RU" smtClean="0"/>
              <a:t>18.08.2019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62FA48-D52E-4554-87E1-CDC321283E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12594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F3CA1-9198-44AD-B5C6-5FC3CBDA1EE4}" type="datetimeFigureOut">
              <a:rPr lang="ru-RU" smtClean="0"/>
              <a:t>18.08.2019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62FA48-D52E-4554-87E1-CDC321283E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792332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F3CA1-9198-44AD-B5C6-5FC3CBDA1EE4}" type="datetimeFigureOut">
              <a:rPr lang="ru-RU" smtClean="0"/>
              <a:t>18.08.2019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62FA48-D52E-4554-87E1-CDC321283E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262516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F3CA1-9198-44AD-B5C6-5FC3CBDA1EE4}" type="datetimeFigureOut">
              <a:rPr lang="ru-RU" smtClean="0"/>
              <a:t>18.08.2019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62FA48-D52E-4554-87E1-CDC321283E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126712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F3CA1-9198-44AD-B5C6-5FC3CBDA1EE4}" type="datetimeFigureOut">
              <a:rPr lang="ru-RU" smtClean="0"/>
              <a:t>18.08.2019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62FA48-D52E-4554-87E1-CDC321283E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757274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F3CA1-9198-44AD-B5C6-5FC3CBDA1EE4}" type="datetimeFigureOut">
              <a:rPr lang="ru-RU" smtClean="0"/>
              <a:t>18.08.2019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62FA48-D52E-4554-87E1-CDC321283E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671913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EF3CA1-9198-44AD-B5C6-5FC3CBDA1EE4}" type="datetimeFigureOut">
              <a:rPr lang="ru-RU" smtClean="0"/>
              <a:t>18.08.2019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62FA48-D52E-4554-87E1-CDC321283E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341917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0"/>
            <a:ext cx="1219200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k-TM" sz="3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Göni çyzygyň proýeksiýasy.</a:t>
            </a:r>
            <a:endParaRPr lang="en-US" sz="3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tk-TM" sz="3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k-TM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Göni çyzygyň kesimini proýektirlemek.</a:t>
            </a:r>
          </a:p>
          <a:p>
            <a:r>
              <a:rPr lang="tk-TM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Umumy we hususy haldaky göni çyzyk. </a:t>
            </a:r>
          </a:p>
          <a:p>
            <a:r>
              <a:rPr lang="tk-TM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 Proýeksiýalar tekizliginiñ birine perpendikulýar ýa-da ikisine parallel </a:t>
            </a:r>
          </a:p>
          <a:p>
            <a:r>
              <a:rPr lang="tk-TM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göni çyzyk. </a:t>
            </a:r>
            <a:endParaRPr lang="tk-TM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4601037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0" y="0"/>
            <a:ext cx="12192000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tk-TM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Proýeksiýalar tekizliginiñ birine </a:t>
            </a:r>
            <a:r>
              <a:rPr lang="tk-TM" sz="3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perpendikulýar</a:t>
            </a:r>
            <a:r>
              <a:rPr lang="en-US" sz="3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k-TM" sz="3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ýa-da </a:t>
            </a:r>
            <a:r>
              <a:rPr lang="tk-TM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ikisine parallel göni çyzyk.</a:t>
            </a:r>
          </a:p>
          <a:p>
            <a:pPr algn="just"/>
            <a:endParaRPr lang="tk-TM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k-TM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	Proýeksiýalar tekizlikleriniñ ikisine </a:t>
            </a:r>
            <a:r>
              <a:rPr lang="tk-TM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parallel bolan göni çyzyk</a:t>
            </a:r>
            <a:r>
              <a:rPr lang="en-US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k-TM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üçünji </a:t>
            </a:r>
            <a:r>
              <a:rPr lang="tk-TM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tekizlige perpendikulýardyr.</a:t>
            </a:r>
          </a:p>
          <a:p>
            <a:pPr algn="just"/>
            <a:r>
              <a:rPr lang="tk-TM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	Proýeksiýalar tekizligine perpendikulýar göni çyzyklar proýektirleýji göni çyzyklardyr we degişlilikde </a:t>
            </a:r>
            <a:r>
              <a:rPr lang="tk-TM" sz="3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gorizontal, frontal </a:t>
            </a:r>
            <a:r>
              <a:rPr lang="tk-TM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we </a:t>
            </a:r>
            <a:r>
              <a:rPr lang="tk-TM" sz="3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profil </a:t>
            </a:r>
            <a:r>
              <a:rPr lang="tk-TM" sz="3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proýektirleýji </a:t>
            </a:r>
            <a:r>
              <a:rPr lang="tk-TM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göni çyzyklar diýilýär.</a:t>
            </a:r>
          </a:p>
          <a:p>
            <a:pPr algn="just"/>
            <a:r>
              <a:rPr lang="tk-TM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	Olaryñ her biriniñ perpendikulýar bolan proýeksiýalar tekizligindäki proýeksiýasy nokatdyr. Beýleki iki  proýeksiýasy bolsa bu proýeksiýalar  tekizligini çäklendirýän oklara perpendikulýardyrlar we hakyky uzynlygyna deňdirler</a:t>
            </a:r>
            <a:r>
              <a:rPr lang="tk-TM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tk-TM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8281268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0" y="0"/>
            <a:ext cx="12192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tk-TM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383041" y="6278017"/>
            <a:ext cx="147508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r>
              <a:rPr lang="tk-TM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-nji </a:t>
            </a:r>
            <a:r>
              <a:rPr lang="tk-TM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surat</a:t>
            </a:r>
            <a:endParaRPr lang="ru-RU" sz="2400" dirty="0"/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64545" y="2172637"/>
            <a:ext cx="7712076" cy="3871734"/>
          </a:xfrm>
          <a:prstGeom prst="rect">
            <a:avLst/>
          </a:prstGeom>
        </p:spPr>
      </p:pic>
      <p:sp>
        <p:nvSpPr>
          <p:cNvPr id="8" name="Rectangle 2"/>
          <p:cNvSpPr>
            <a:spLocks noChangeArrowheads="1"/>
          </p:cNvSpPr>
          <p:nvPr/>
        </p:nvSpPr>
        <p:spPr bwMode="auto">
          <a:xfrm>
            <a:off x="0" y="0"/>
            <a:ext cx="12192000" cy="20621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altLang="ru-RU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kumimoji="0" lang="tk-TM" alt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kumimoji="0" lang="tk-TM" altLang="ru-RU" sz="32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AB</a:t>
            </a:r>
            <a:r>
              <a:rPr kumimoji="0" lang="tk-TM" alt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göni çyzyk </a:t>
            </a:r>
            <a:r>
              <a:rPr kumimoji="0" lang="tk-TM" altLang="ru-RU" sz="32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kumimoji="0" lang="tk-TM" alt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şekiller tekizligine perpendikulýardyr, ýagny </a:t>
            </a:r>
            <a:r>
              <a:rPr kumimoji="0" lang="tk-TM" altLang="ru-RU" sz="32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AB </a:t>
            </a:r>
            <a:r>
              <a:rPr kumimoji="0" lang="tk-TM" altLang="ru-RU" sz="32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</a:t>
            </a:r>
            <a:r>
              <a:rPr kumimoji="0" lang="tk-TM" altLang="ru-RU" sz="32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H</a:t>
            </a:r>
            <a:r>
              <a:rPr kumimoji="0" lang="tk-TM" altLang="ru-RU" sz="3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, </a:t>
            </a:r>
            <a:r>
              <a:rPr kumimoji="0" lang="tk-TM" altLang="ru-RU" sz="32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AB</a:t>
            </a:r>
            <a:r>
              <a:rPr kumimoji="0" lang="en-US" altLang="ru-RU" sz="32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// </a:t>
            </a:r>
            <a:r>
              <a:rPr kumimoji="0" lang="tk-TM" altLang="ru-RU" sz="32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V, </a:t>
            </a:r>
            <a:r>
              <a:rPr kumimoji="0" lang="en-US" altLang="ru-RU" sz="32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kumimoji="0" lang="tk-TM" altLang="ru-RU" sz="32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AB </a:t>
            </a:r>
            <a:r>
              <a:rPr kumimoji="0" lang="en-US" altLang="ru-RU" sz="32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//</a:t>
            </a:r>
            <a:r>
              <a:rPr kumimoji="0" lang="tk-TM" altLang="ru-RU" sz="32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W </a:t>
            </a:r>
            <a:r>
              <a:rPr kumimoji="0" lang="tk-TM" alt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şonuñ üçin hem </a:t>
            </a:r>
            <a:r>
              <a:rPr kumimoji="0" lang="tk-TM" altLang="ru-RU" sz="32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AB</a:t>
            </a:r>
            <a:r>
              <a:rPr kumimoji="0" lang="tk-TM" alt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kesime </a:t>
            </a:r>
            <a:r>
              <a:rPr kumimoji="0" lang="tk-TM" altLang="ru-RU" sz="32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gorizontal </a:t>
            </a:r>
            <a:r>
              <a:rPr kumimoji="0" lang="tk-TM" altLang="ru-RU" sz="3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kumimoji="0" lang="tk-TM" altLang="ru-RU" sz="32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proýektirleýji göni çyzyk</a:t>
            </a:r>
            <a:r>
              <a:rPr kumimoji="0" lang="tk-TM" alt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diýilýär. </a:t>
            </a:r>
            <a:r>
              <a:rPr kumimoji="0" lang="tk-TM" altLang="ru-RU" sz="320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(7-nji surat)</a:t>
            </a:r>
            <a:r>
              <a:rPr kumimoji="0" lang="tk-TM" altLang="ru-RU" sz="32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.  </a:t>
            </a:r>
            <a:r>
              <a:rPr kumimoji="0" lang="tk-TM" altLang="ru-RU" sz="32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ab</a:t>
            </a:r>
            <a:r>
              <a:rPr kumimoji="0" lang="tk-TM" alt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– nokatdyr,</a:t>
            </a:r>
            <a:r>
              <a:rPr lang="en-US" altLang="ru-RU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altLang="ru-RU" sz="32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tk-TM" altLang="ru-RU" sz="3200" b="1" i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a'b' = a''b'' = AB</a:t>
            </a:r>
            <a:r>
              <a:rPr lang="en-US" altLang="ru-RU" sz="32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,</a:t>
            </a:r>
            <a:r>
              <a:rPr kumimoji="0" lang="tk-TM" alt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altLang="ru-RU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altLang="ru-RU" sz="32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tk-TM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a'b</a:t>
            </a:r>
            <a:r>
              <a:rPr lang="en-US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'</a:t>
            </a:r>
            <a:r>
              <a:rPr lang="en-US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</a:t>
            </a:r>
            <a:r>
              <a:rPr lang="en-US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OX, </a:t>
            </a:r>
            <a:r>
              <a:rPr lang="en-US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a</a:t>
            </a:r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'' b</a:t>
            </a:r>
            <a:r>
              <a:rPr lang="en-US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''</a:t>
            </a:r>
            <a:r>
              <a:rPr lang="en-US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</a:t>
            </a:r>
            <a:r>
              <a:rPr lang="en-US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OY,    a</a:t>
            </a:r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' b'</a:t>
            </a:r>
            <a:r>
              <a:rPr lang="en-US" sz="3200" b="1" i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// </a:t>
            </a:r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OZ, </a:t>
            </a:r>
            <a:r>
              <a:rPr lang="en-US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a</a:t>
            </a:r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'' b'' </a:t>
            </a:r>
            <a:r>
              <a:rPr lang="en-US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// </a:t>
            </a:r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OZ</a:t>
            </a:r>
            <a:r>
              <a:rPr lang="en-US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kumimoji="0" lang="tk-TM" altLang="ru-RU" sz="3200" b="1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  <a:sym typeface="Symbol" panose="05050102010706020507" pitchFamily="18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34462738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0" y="0"/>
            <a:ext cx="12192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tk-TM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383041" y="6278017"/>
            <a:ext cx="147508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  <a:r>
              <a:rPr lang="tk-TM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-nji </a:t>
            </a:r>
            <a:r>
              <a:rPr lang="tk-TM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surat</a:t>
            </a:r>
            <a:endParaRPr lang="ru-RU" sz="2400" dirty="0"/>
          </a:p>
        </p:txBody>
      </p:sp>
      <p:sp>
        <p:nvSpPr>
          <p:cNvPr id="8" name="Rectangle 2"/>
          <p:cNvSpPr>
            <a:spLocks noChangeArrowheads="1"/>
          </p:cNvSpPr>
          <p:nvPr/>
        </p:nvSpPr>
        <p:spPr bwMode="auto">
          <a:xfrm>
            <a:off x="0" y="0"/>
            <a:ext cx="12192000" cy="20621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algn="just"/>
            <a:r>
              <a:rPr kumimoji="0" lang="en-US" altLang="ru-RU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CD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k-TM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göni çyzyk </a:t>
            </a:r>
            <a:r>
              <a:rPr lang="en-US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k-TM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şekiller tekizligine perpendikulýardyr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k-TM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ýagny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CD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 </a:t>
            </a:r>
            <a:r>
              <a:rPr lang="en-US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 </a:t>
            </a:r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CD </a:t>
            </a:r>
            <a:r>
              <a:rPr lang="en-US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// </a:t>
            </a:r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CD </a:t>
            </a:r>
            <a:r>
              <a:rPr lang="en-US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// </a:t>
            </a:r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  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(18-nji </a:t>
            </a:r>
            <a:r>
              <a:rPr lang="tk-TM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surat</a:t>
            </a:r>
            <a:r>
              <a:rPr lang="en-US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CD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k-TM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kesime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frontal  </a:t>
            </a:r>
            <a:r>
              <a:rPr lang="tk-TM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proýektirleýji</a:t>
            </a:r>
            <a:r>
              <a:rPr lang="tk-TM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k-TM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göni çyzyk diýilýär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cd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tk-TM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nokatdyr,</a:t>
            </a:r>
          </a:p>
          <a:p>
            <a:pPr algn="just"/>
            <a:r>
              <a:rPr lang="en-US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cd </a:t>
            </a:r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tk-TM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c''d</a:t>
            </a:r>
            <a:r>
              <a:rPr lang="en-US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'' = </a:t>
            </a:r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CD,  </a:t>
            </a:r>
            <a:r>
              <a:rPr lang="en-US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cd  </a:t>
            </a:r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</a:t>
            </a:r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OX,  </a:t>
            </a:r>
            <a:r>
              <a:rPr lang="en-US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tk-TM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c''d</a:t>
            </a:r>
            <a:r>
              <a:rPr lang="en-US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''  </a:t>
            </a:r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</a:t>
            </a:r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OZ,  cd</a:t>
            </a:r>
            <a:r>
              <a:rPr lang="en-US" sz="3200" b="1" i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// </a:t>
            </a:r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OY,  </a:t>
            </a:r>
            <a:r>
              <a:rPr lang="en-US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c</a:t>
            </a:r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'' d'' </a:t>
            </a:r>
            <a:r>
              <a:rPr lang="en-US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// </a:t>
            </a:r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OY.</a:t>
            </a:r>
            <a:endParaRPr lang="ru-RU" sz="32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68504" y="2200274"/>
            <a:ext cx="7770946" cy="38957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775610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0" y="0"/>
            <a:ext cx="12192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tk-TM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383041" y="6278017"/>
            <a:ext cx="147508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  <a:r>
              <a:rPr lang="tk-TM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-nji </a:t>
            </a:r>
            <a:r>
              <a:rPr lang="tk-TM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surat</a:t>
            </a:r>
            <a:endParaRPr lang="ru-RU" sz="2400" dirty="0"/>
          </a:p>
        </p:txBody>
      </p:sp>
      <p:sp>
        <p:nvSpPr>
          <p:cNvPr id="8" name="Rectangle 2"/>
          <p:cNvSpPr>
            <a:spLocks noChangeArrowheads="1"/>
          </p:cNvSpPr>
          <p:nvPr/>
        </p:nvSpPr>
        <p:spPr bwMode="auto">
          <a:xfrm>
            <a:off x="0" y="0"/>
            <a:ext cx="12192000" cy="20621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algn="just"/>
            <a:r>
              <a:rPr kumimoji="0" lang="en-US" altLang="ru-RU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EF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k-TM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göni çyzyk </a:t>
            </a:r>
            <a:r>
              <a:rPr lang="en-US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k-TM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şekiller tekizligine perpendikulýardyr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k-TM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ýagny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EF </a:t>
            </a:r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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W, EF </a:t>
            </a:r>
            <a:r>
              <a:rPr lang="en-US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// </a:t>
            </a:r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H, </a:t>
            </a:r>
            <a:r>
              <a:rPr lang="en-US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EF // V  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(19-nji </a:t>
            </a:r>
            <a:r>
              <a:rPr lang="tk-TM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surat</a:t>
            </a:r>
            <a:r>
              <a:rPr lang="en-US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EF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k-TM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profil proýektirleýji göni çyzykdyr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e'' f''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tk-TM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nokatdyr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algn="just"/>
            <a:r>
              <a:rPr lang="tk-TM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ef</a:t>
            </a:r>
            <a:r>
              <a:rPr lang="en-US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=  e' f'   =  EF,      </a:t>
            </a:r>
            <a:r>
              <a:rPr lang="tk-TM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ef</a:t>
            </a:r>
            <a:r>
              <a:rPr lang="en-US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// OX,   e' f'  // OX.</a:t>
            </a:r>
            <a:endParaRPr lang="en-US" sz="32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67689" y="2437372"/>
            <a:ext cx="7776512" cy="38406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40066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42136" y="2924433"/>
            <a:ext cx="6443919" cy="3851189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0" y="0"/>
            <a:ext cx="12192000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k-TM" sz="3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Göni  çyzygyñ  kesimini  proýektirlemek.</a:t>
            </a:r>
            <a:endParaRPr lang="en-US" sz="3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tk-TM" sz="3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tk-TM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Göni çyzygyñ giñişlikdäki ýagdaýy onuñ iki nokady bilen kesgitlenýär. Şonuñ üçin hem şol iki nokady </a:t>
            </a:r>
            <a:r>
              <a:rPr lang="tk-TM" sz="3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H, V </a:t>
            </a:r>
            <a:r>
              <a:rPr lang="tk-TM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we </a:t>
            </a:r>
            <a:r>
              <a:rPr lang="tk-TM" sz="3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</a:t>
            </a:r>
            <a:r>
              <a:rPr lang="tk-TM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şekiller tekizliklerine proýektirläp we nokatlaryñ bir atly proýeksiýalaryny göni çyzyk bilen birleşdirip, </a:t>
            </a:r>
            <a:r>
              <a:rPr lang="tk-TM" sz="3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AB</a:t>
            </a:r>
            <a:r>
              <a:rPr lang="tk-TM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kesimiñ </a:t>
            </a:r>
            <a:r>
              <a:rPr lang="tk-TM" sz="3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ab</a:t>
            </a:r>
            <a:r>
              <a:rPr lang="tk-TM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gorizontal, </a:t>
            </a:r>
            <a:r>
              <a:rPr lang="tk-TM" sz="3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a'b'</a:t>
            </a:r>
            <a:r>
              <a:rPr lang="tk-TM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frontal </a:t>
            </a:r>
            <a:r>
              <a:rPr lang="tk-TM" sz="3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a''b''</a:t>
            </a:r>
            <a:r>
              <a:rPr lang="tk-TM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profil proýeksiýalary alynýar </a:t>
            </a:r>
            <a:r>
              <a:rPr lang="tk-TM" sz="3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(1-nji surat)</a:t>
            </a:r>
            <a:r>
              <a:rPr lang="tk-TM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tk-TM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0" y="3323987"/>
            <a:ext cx="4613189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tk-TM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Göni çyzygyñ proýek</a:t>
            </a:r>
            <a:r>
              <a:rPr lang="en-US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tk-TM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siýasy şol göni çyzygyñ üstünden geçýän proýektir</a:t>
            </a:r>
            <a:r>
              <a:rPr lang="en-US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tk-TM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leýji  tekizlikleriñ  proýeksi</a:t>
            </a:r>
            <a:r>
              <a:rPr lang="en-US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tk-TM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ýalar tekizlikleri bilen kesişme çyzygy hökümde hem kesgitlenilip biliner.</a:t>
            </a:r>
            <a:endParaRPr lang="tk-TM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5023153" y="6313957"/>
            <a:ext cx="147508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k-TM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1-nji surat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37262883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0" y="0"/>
            <a:ext cx="1219200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tk-TM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Göni çyzygyñ şekiller tekizligindäki  proýeksiýasy  - göni çyzykdyr. Proýeksiýalar tekizliklerine garanda göni çyzyk özüniñ giňişlikdäki ýagdaýyna görä iki hili, ýagny  </a:t>
            </a:r>
            <a:r>
              <a:rPr lang="tk-TM" sz="3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umumy</a:t>
            </a:r>
            <a:r>
              <a:rPr lang="tk-TM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we </a:t>
            </a:r>
            <a:r>
              <a:rPr lang="tk-TM" sz="3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hususy </a:t>
            </a:r>
            <a:r>
              <a:rPr lang="tk-TM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halda bolup biler. </a:t>
            </a:r>
            <a:endParaRPr lang="en-US" sz="3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en-US" sz="3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tk-TM" sz="3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Umumy  haldaky göni çyzyk.</a:t>
            </a:r>
          </a:p>
          <a:p>
            <a:pPr algn="just"/>
            <a:r>
              <a:rPr lang="en-US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tk-TM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Proýeksiýalar tekizlikleriniñ hiç birine hem parallel bolmadyk  göni</a:t>
            </a:r>
            <a:endParaRPr lang="tk-TM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5395" y="2917542"/>
            <a:ext cx="8056605" cy="394045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-1" y="2862322"/>
            <a:ext cx="413539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tk-TM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çyzyga</a:t>
            </a:r>
            <a:r>
              <a:rPr lang="en-US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k-TM" sz="3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umumy haldaky </a:t>
            </a:r>
            <a:r>
              <a:rPr lang="tk-TM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göni çyzyk </a:t>
            </a:r>
            <a:r>
              <a:rPr lang="tk-TM" sz="3000">
                <a:latin typeface="Times New Roman" panose="02020603050405020304" pitchFamily="18" charset="0"/>
                <a:cs typeface="Times New Roman" panose="02020603050405020304" pitchFamily="18" charset="0"/>
              </a:rPr>
              <a:t>diýilýär</a:t>
            </a:r>
            <a:r>
              <a:rPr lang="tk-TM" sz="30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2856602" y="6278642"/>
            <a:ext cx="147508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tk-TM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-nji </a:t>
            </a:r>
            <a:r>
              <a:rPr lang="tk-TM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surat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6437189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0" y="0"/>
            <a:ext cx="12192000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tk-TM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Şeýle göni çyzygyñ şekili, kesiminiñ her bir proýeksiýasyndaky uzynlygy kesimiñ özünden kiçidir we onuñ proýeksiýalar tekizliklerine bolan ýapgytlyk burçy näçe uly bolsa, proýeksiýasy şonça-da kiçidir. </a:t>
            </a:r>
            <a:r>
              <a:rPr lang="tk-TM" sz="3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AB</a:t>
            </a:r>
            <a:r>
              <a:rPr lang="tk-TM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göni çyzyk bilen </a:t>
            </a:r>
            <a:r>
              <a:rPr lang="tk-TM" sz="3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tk-TM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k-TM" sz="3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tk-TM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we </a:t>
            </a:r>
            <a:r>
              <a:rPr lang="tk-TM" sz="3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</a:t>
            </a:r>
            <a:r>
              <a:rPr lang="tk-TM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tekizlikleriñ arasyndaky burçlary degişlilikde  </a:t>
            </a:r>
            <a:r>
              <a:rPr lang="el-GR" sz="3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α,  β  </a:t>
            </a:r>
            <a:r>
              <a:rPr lang="tk-TM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we  </a:t>
            </a:r>
            <a:r>
              <a:rPr lang="el-GR" sz="3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λ</a:t>
            </a:r>
            <a:r>
              <a:rPr lang="el-GR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tk-TM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bilen belläp, şeýle ýazyp bileris</a:t>
            </a:r>
            <a:r>
              <a:rPr lang="tk-TM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US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k-TM" sz="3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ab=AB·cos</a:t>
            </a:r>
            <a:r>
              <a:rPr lang="el-GR" sz="3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α</a:t>
            </a:r>
            <a:r>
              <a:rPr lang="el-GR" sz="3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sz="3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tk-TM" sz="3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a'b'=AB·cos</a:t>
            </a:r>
            <a:r>
              <a:rPr lang="el-GR" sz="3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β</a:t>
            </a:r>
            <a:r>
              <a:rPr lang="el-GR" sz="3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sz="3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tk-TM" sz="3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tk-TM" sz="3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'</a:t>
            </a:r>
            <a:r>
              <a:rPr lang="tk-TM" sz="3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'b''=AB·cos </a:t>
            </a:r>
            <a:r>
              <a:rPr lang="el-GR" sz="3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λ</a:t>
            </a:r>
            <a:endParaRPr lang="tk-TM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3292" y="2512367"/>
            <a:ext cx="7356246" cy="3597915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25576" y="2893558"/>
            <a:ext cx="366583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l-GR" sz="3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endParaRPr lang="en-US" sz="3000" b="1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l-GR" sz="3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endParaRPr lang="en-US" sz="3000" b="1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940581" y="6221992"/>
            <a:ext cx="147508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tk-TM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-nji </a:t>
            </a:r>
            <a:r>
              <a:rPr lang="tk-TM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surat</a:t>
            </a:r>
            <a:endParaRPr lang="ru-RU" sz="2400" dirty="0"/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066193" y="2402918"/>
            <a:ext cx="3690937" cy="4049906"/>
          </a:xfrm>
          <a:prstGeom prst="rect">
            <a:avLst/>
          </a:prstGeom>
        </p:spPr>
      </p:pic>
      <p:sp>
        <p:nvSpPr>
          <p:cNvPr id="8" name="Прямоугольник 7"/>
          <p:cNvSpPr/>
          <p:nvPr/>
        </p:nvSpPr>
        <p:spPr>
          <a:xfrm>
            <a:off x="8674703" y="6243209"/>
            <a:ext cx="147508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tk-TM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-nji </a:t>
            </a:r>
            <a:r>
              <a:rPr lang="tk-TM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surat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2119713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0" y="0"/>
            <a:ext cx="12192000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tk-TM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Umumy </a:t>
            </a:r>
            <a:r>
              <a:rPr lang="tk-TM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haldaky </a:t>
            </a:r>
            <a:r>
              <a:rPr lang="tk-TM" sz="3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AB</a:t>
            </a:r>
            <a:r>
              <a:rPr lang="tk-TM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göni çyzygyñ proýeksiýalary ortogonal çyzgyda proýeksiýalar </a:t>
            </a:r>
            <a:r>
              <a:rPr lang="tk-TM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okunyñ </a:t>
            </a:r>
            <a:r>
              <a:rPr lang="tk-TM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ählisine </a:t>
            </a:r>
            <a:r>
              <a:rPr lang="tk-TM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ýapgyt bolup </a:t>
            </a:r>
            <a:r>
              <a:rPr lang="tk-TM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ýerleşýändir </a:t>
            </a:r>
            <a:r>
              <a:rPr lang="tk-TM" sz="3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3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tk-TM" sz="3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-nji</a:t>
            </a:r>
            <a:r>
              <a:rPr lang="en-US" sz="3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2</a:t>
            </a:r>
            <a:r>
              <a:rPr lang="tk-TM" sz="3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-njy </a:t>
            </a:r>
            <a:r>
              <a:rPr lang="tk-TM" sz="3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surat)</a:t>
            </a:r>
            <a:r>
              <a:rPr lang="tk-TM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tk-TM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	</a:t>
            </a:r>
            <a:r>
              <a:rPr lang="tk-TM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Umumy</a:t>
            </a:r>
            <a:r>
              <a:rPr lang="en-US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k-TM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haldaky</a:t>
            </a:r>
            <a:r>
              <a:rPr lang="en-US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k-TM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göni </a:t>
            </a:r>
            <a:r>
              <a:rPr lang="tk-TM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çyzygyñ proýeksiýalar tekizligindäki </a:t>
            </a:r>
            <a:r>
              <a:rPr lang="tk-TM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proýeksiýasy</a:t>
            </a:r>
            <a:r>
              <a:rPr lang="en-US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tk-TM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mydama  </a:t>
            </a:r>
            <a:r>
              <a:rPr lang="tk-TM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göni çyzykdyr we mydama öz uzynlygyndan gysgadyr </a:t>
            </a:r>
            <a:r>
              <a:rPr lang="en-US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tk-TM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k-TM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kiçidir </a:t>
            </a:r>
            <a:r>
              <a:rPr lang="tk-TM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ýagny:</a:t>
            </a:r>
            <a:r>
              <a:rPr lang="en-US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k-TM" sz="3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ab &lt; </a:t>
            </a:r>
            <a:r>
              <a:rPr lang="tk-TM" sz="3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AB,    a' b' &lt;</a:t>
            </a:r>
            <a:r>
              <a:rPr lang="tk-TM" sz="3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k-TM" sz="3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AB,    a'' b'' &lt;</a:t>
            </a:r>
            <a:r>
              <a:rPr lang="tk-TM" sz="3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k-TM" sz="3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AB</a:t>
            </a:r>
          </a:p>
        </p:txBody>
      </p:sp>
      <p:pic>
        <p:nvPicPr>
          <p:cNvPr id="10" name="Рисунок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3292" y="2512367"/>
            <a:ext cx="7356246" cy="3597915"/>
          </a:xfrm>
          <a:prstGeom prst="rect">
            <a:avLst/>
          </a:prstGeom>
        </p:spPr>
      </p:pic>
      <p:sp>
        <p:nvSpPr>
          <p:cNvPr id="11" name="Прямоугольник 10"/>
          <p:cNvSpPr/>
          <p:nvPr/>
        </p:nvSpPr>
        <p:spPr>
          <a:xfrm>
            <a:off x="2940581" y="6221992"/>
            <a:ext cx="147508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tk-TM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-nji </a:t>
            </a:r>
            <a:r>
              <a:rPr lang="tk-TM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surat</a:t>
            </a:r>
            <a:endParaRPr lang="ru-RU" sz="2400" dirty="0"/>
          </a:p>
        </p:txBody>
      </p:sp>
      <p:pic>
        <p:nvPicPr>
          <p:cNvPr id="12" name="Рисунок 1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066193" y="2402918"/>
            <a:ext cx="3690937" cy="4049906"/>
          </a:xfrm>
          <a:prstGeom prst="rect">
            <a:avLst/>
          </a:prstGeom>
        </p:spPr>
      </p:pic>
      <p:sp>
        <p:nvSpPr>
          <p:cNvPr id="13" name="Прямоугольник 12"/>
          <p:cNvSpPr/>
          <p:nvPr/>
        </p:nvSpPr>
        <p:spPr>
          <a:xfrm>
            <a:off x="8674703" y="6243209"/>
            <a:ext cx="147508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tk-TM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-nji </a:t>
            </a:r>
            <a:r>
              <a:rPr lang="tk-TM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surat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25747286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0" y="0"/>
            <a:ext cx="121920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tk-TM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Hususy haldaky  göni çyzyk.</a:t>
            </a:r>
          </a:p>
          <a:p>
            <a:pPr algn="just"/>
            <a:endParaRPr lang="tk-TM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tk-TM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Giňişlikde </a:t>
            </a:r>
            <a:r>
              <a:rPr lang="tk-TM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berlen göni çyzygyñ proýeksiýalar tekizliklerine görä şu aşakdaky ýagdaýlary mümkin</a:t>
            </a:r>
            <a:r>
              <a:rPr lang="tk-TM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3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tk-TM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k-TM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1.  Proýeksiýalar tekizlikleriniñ birine parallel göni çyzyk.</a:t>
            </a:r>
          </a:p>
          <a:p>
            <a:pPr algn="just"/>
            <a:r>
              <a:rPr lang="tk-TM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2.  Proýeksiýalar tekizliginiñ birine perpendikulýar ýa-da ikisine parallel göni </a:t>
            </a:r>
            <a:endParaRPr lang="en-US" sz="3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tk-TM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çyzyk</a:t>
            </a:r>
            <a:r>
              <a:rPr lang="tk-TM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tk-TM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3.  Proýeksiýalar tekizligine degişli göni çyzyk.</a:t>
            </a:r>
          </a:p>
          <a:p>
            <a:pPr algn="just"/>
            <a:r>
              <a:rPr lang="tk-TM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4.  Proýeksiýalar okuna gabat gelýän </a:t>
            </a:r>
            <a:r>
              <a:rPr lang="tk-TM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göni </a:t>
            </a:r>
            <a:r>
              <a:rPr lang="tk-TM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çyzyk.</a:t>
            </a:r>
          </a:p>
        </p:txBody>
      </p:sp>
    </p:spTree>
    <p:extLst>
      <p:ext uri="{BB962C8B-B14F-4D97-AF65-F5344CB8AC3E}">
        <p14:creationId xmlns:p14="http://schemas.microsoft.com/office/powerpoint/2010/main" val="4371558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0" y="0"/>
            <a:ext cx="12192000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tk-TM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Proýeksiýalar tekizlikleriniñ birine parallel göni çyzyk</a:t>
            </a:r>
            <a:r>
              <a:rPr lang="tk-TM" sz="3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tk-TM" sz="3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tk-TM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Gorizontal </a:t>
            </a:r>
            <a:r>
              <a:rPr lang="tk-TM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proýeksiýalar tekizligine parallel bolan göni çyzyga </a:t>
            </a:r>
            <a:r>
              <a:rPr lang="tk-TM" sz="3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gorizontal göni çyzyk </a:t>
            </a:r>
            <a:r>
              <a:rPr lang="tk-TM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diýilýär. </a:t>
            </a:r>
            <a:r>
              <a:rPr lang="tk-TM" sz="3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AB</a:t>
            </a:r>
            <a:r>
              <a:rPr lang="tk-TM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göni çyzygyñ </a:t>
            </a:r>
            <a:r>
              <a:rPr lang="tk-TM" sz="3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a'b</a:t>
            </a:r>
            <a:r>
              <a:rPr lang="tk-TM" sz="3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' </a:t>
            </a:r>
            <a:r>
              <a:rPr lang="tk-TM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frontal proýeksiýasy </a:t>
            </a:r>
            <a:r>
              <a:rPr lang="tk-TM" sz="3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OX</a:t>
            </a:r>
            <a:r>
              <a:rPr lang="tk-TM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oka  parallel bolar. Emma </a:t>
            </a:r>
            <a:r>
              <a:rPr lang="tk-TM" sz="3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ab</a:t>
            </a:r>
            <a:r>
              <a:rPr lang="tk-TM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gorizontal proýeksiýasy erkin ýagdaýy eýeleýär we </a:t>
            </a:r>
            <a:r>
              <a:rPr lang="tk-TM" sz="3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tk-TM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tekizlige </a:t>
            </a:r>
            <a:r>
              <a:rPr lang="tk-TM" sz="3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AB</a:t>
            </a:r>
            <a:r>
              <a:rPr lang="tk-TM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-deň bolan hakyky uzynlygynda proýektirlenýär </a:t>
            </a:r>
            <a:r>
              <a:rPr lang="tk-TM" sz="3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(ab = AB)</a:t>
            </a:r>
            <a:r>
              <a:rPr lang="tk-TM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38600" y="2403047"/>
            <a:ext cx="8153400" cy="4120745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0" y="2276475"/>
            <a:ext cx="3800475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tk-TM" sz="3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tk-TM" sz="3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4-nji</a:t>
            </a:r>
            <a:r>
              <a:rPr lang="en-US" sz="3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k-TM" sz="3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surat)</a:t>
            </a:r>
            <a:r>
              <a:rPr lang="tk-TM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3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k-TM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Gorizontal </a:t>
            </a:r>
            <a:r>
              <a:rPr lang="tk-TM" sz="3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ab</a:t>
            </a:r>
            <a:r>
              <a:rPr lang="tk-TM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k-TM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proýek</a:t>
            </a:r>
            <a:r>
              <a:rPr lang="en-US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tk-TM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siýa </a:t>
            </a:r>
            <a:r>
              <a:rPr lang="tk-TM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bilen </a:t>
            </a:r>
            <a:r>
              <a:rPr lang="tk-TM" sz="3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OX</a:t>
            </a:r>
            <a:r>
              <a:rPr lang="tk-TM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okunyñ arasyndaky </a:t>
            </a:r>
            <a:r>
              <a:rPr lang="el-GR" sz="3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β</a:t>
            </a:r>
            <a:r>
              <a:rPr lang="el-GR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k-TM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burçy </a:t>
            </a:r>
            <a:r>
              <a:rPr lang="tk-TM" sz="3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AB</a:t>
            </a:r>
            <a:r>
              <a:rPr lang="tk-TM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göni  çyzygyñ </a:t>
            </a:r>
            <a:r>
              <a:rPr lang="tk-TM" sz="3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tk-TM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tekizligine, </a:t>
            </a:r>
            <a:r>
              <a:rPr lang="el-GR" sz="3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γ</a:t>
            </a:r>
            <a:r>
              <a:rPr lang="el-GR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k-TM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burçy bolsa </a:t>
            </a:r>
            <a:r>
              <a:rPr lang="tk-TM" sz="3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</a:t>
            </a:r>
            <a:r>
              <a:rPr lang="tk-TM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tekizligine bolan ýapgytlyk </a:t>
            </a:r>
            <a:r>
              <a:rPr lang="tk-TM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burçuna </a:t>
            </a:r>
            <a:r>
              <a:rPr lang="en-US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k-TM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deñdir.</a:t>
            </a:r>
            <a:endParaRPr lang="ru-RU" sz="30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5916316" y="6292959"/>
            <a:ext cx="147508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tk-TM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-nji </a:t>
            </a:r>
            <a:r>
              <a:rPr lang="tk-TM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surat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14843046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0" y="0"/>
            <a:ext cx="121920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tk-TM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Frontal proýeksiýalar tekizligine parallel bolan göni çyzyga </a:t>
            </a:r>
            <a:r>
              <a:rPr lang="tk-TM" sz="3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frontal</a:t>
            </a:r>
            <a:r>
              <a:rPr lang="tk-TM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k-TM" sz="3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göni </a:t>
            </a:r>
            <a:r>
              <a:rPr lang="tk-TM" sz="3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çyzyk</a:t>
            </a:r>
            <a:r>
              <a:rPr lang="en-US" sz="3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k-TM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diýilýär</a:t>
            </a:r>
            <a:r>
              <a:rPr lang="tk-TM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CD</a:t>
            </a:r>
            <a:r>
              <a:rPr lang="tk-TM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k-TM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göni çyzygyñ </a:t>
            </a:r>
            <a:r>
              <a:rPr lang="en-US" sz="3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cd</a:t>
            </a:r>
            <a:r>
              <a:rPr lang="tk-TM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k-TM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gorizontal proýeksiýasy </a:t>
            </a:r>
            <a:r>
              <a:rPr lang="tk-TM" sz="3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OX</a:t>
            </a:r>
            <a:r>
              <a:rPr lang="tk-TM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oka  paralleldir, </a:t>
            </a:r>
            <a:r>
              <a:rPr lang="en-US" sz="3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tk-TM" sz="3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‘</a:t>
            </a:r>
            <a:r>
              <a:rPr lang="en-US" sz="3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tk-TM" sz="3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' </a:t>
            </a:r>
            <a:r>
              <a:rPr lang="tk-TM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frontal proýeksiýasy </a:t>
            </a:r>
            <a:r>
              <a:rPr lang="tk-TM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erkin </a:t>
            </a:r>
            <a:r>
              <a:rPr lang="tk-TM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ýagdaýy eýeleýär we </a:t>
            </a:r>
            <a:r>
              <a:rPr lang="tk-TM" sz="3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tk-TM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tekizligine hakyky uzynlygynda </a:t>
            </a:r>
            <a:r>
              <a:rPr lang="tk-TM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proýektirlenýar </a:t>
            </a:r>
            <a:r>
              <a:rPr lang="tk-TM" sz="3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3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tk-TM" sz="3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'</a:t>
            </a:r>
            <a:r>
              <a:rPr lang="en-US" sz="3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tk-TM" sz="3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'=</a:t>
            </a:r>
            <a:r>
              <a:rPr lang="en-US" sz="3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CD</a:t>
            </a:r>
            <a:r>
              <a:rPr lang="tk-TM" sz="3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tk-TM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k-TM" sz="3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(5-nji </a:t>
            </a:r>
            <a:r>
              <a:rPr lang="tk-TM" sz="3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surat)</a:t>
            </a:r>
            <a:r>
              <a:rPr lang="tk-TM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k-TM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Frontal</a:t>
            </a:r>
            <a:endParaRPr lang="tk-TM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383041" y="6278017"/>
            <a:ext cx="147508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tk-TM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-nji </a:t>
            </a:r>
            <a:r>
              <a:rPr lang="tk-TM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surat</a:t>
            </a:r>
            <a:endParaRPr lang="ru-RU" sz="2400" dirty="0"/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25104" y="2266950"/>
            <a:ext cx="8466896" cy="3913942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-1" y="1981200"/>
            <a:ext cx="3295651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tk-TM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proýeksiýa bilen </a:t>
            </a:r>
            <a:r>
              <a:rPr lang="tk-TM" sz="3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OX</a:t>
            </a:r>
            <a:r>
              <a:rPr lang="tk-TM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okuñ </a:t>
            </a:r>
            <a:r>
              <a:rPr lang="tk-TM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arasyn</a:t>
            </a:r>
            <a:r>
              <a:rPr lang="en-US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tk-TM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daky </a:t>
            </a:r>
            <a:r>
              <a:rPr lang="el-GR" sz="3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α</a:t>
            </a:r>
            <a:r>
              <a:rPr lang="el-GR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k-TM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burçy </a:t>
            </a:r>
            <a:r>
              <a:rPr lang="tk-TM" sz="3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AB</a:t>
            </a:r>
            <a:r>
              <a:rPr lang="tk-TM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göni çyzygyñ </a:t>
            </a:r>
            <a:r>
              <a:rPr lang="tk-TM" sz="3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tk-TM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tekizligine, </a:t>
            </a:r>
            <a:r>
              <a:rPr lang="el-GR" sz="3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γ</a:t>
            </a:r>
            <a:r>
              <a:rPr lang="el-GR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k-TM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burçy bolsa </a:t>
            </a:r>
            <a:r>
              <a:rPr lang="tk-TM" sz="3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</a:t>
            </a:r>
            <a:r>
              <a:rPr lang="tk-TM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tekizligine bolan ýapgytlyk burçuna </a:t>
            </a:r>
            <a:r>
              <a:rPr lang="en-US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k-TM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deñdir.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7691911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71862" y="2049617"/>
            <a:ext cx="8772525" cy="4295775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0" y="0"/>
            <a:ext cx="12192000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tk-TM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Profil  proýeksiýalar  tekizligine  parallel  bolan  göni  çyzyga </a:t>
            </a:r>
            <a:r>
              <a:rPr lang="tk-TM" sz="3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profil </a:t>
            </a:r>
            <a:r>
              <a:rPr lang="tk-TM" sz="3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göni çyzyk</a:t>
            </a:r>
            <a:r>
              <a:rPr lang="tk-TM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diýilýär </a:t>
            </a:r>
            <a:r>
              <a:rPr lang="tk-TM" sz="3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(6-nji </a:t>
            </a:r>
            <a:r>
              <a:rPr lang="tk-TM" sz="3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surat)</a:t>
            </a:r>
            <a:r>
              <a:rPr lang="tk-TM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 </a:t>
            </a:r>
            <a:r>
              <a:rPr lang="tk-TM" sz="3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EF</a:t>
            </a:r>
            <a:r>
              <a:rPr lang="tk-TM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göni çyzygyñ </a:t>
            </a:r>
            <a:r>
              <a:rPr lang="tk-TM" sz="3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ef</a:t>
            </a:r>
            <a:r>
              <a:rPr lang="tk-TM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k-TM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gorizontal we </a:t>
            </a:r>
            <a:r>
              <a:rPr lang="tk-TM" sz="3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e'f'</a:t>
            </a:r>
            <a:r>
              <a:rPr lang="tk-TM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k-TM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frontal proýeksiýalary </a:t>
            </a:r>
            <a:r>
              <a:rPr lang="tk-TM" sz="3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OX</a:t>
            </a:r>
            <a:r>
              <a:rPr lang="tk-TM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k-TM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oka </a:t>
            </a:r>
            <a:r>
              <a:rPr lang="tk-TM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perpendilulýardyrlar</a:t>
            </a:r>
            <a:r>
              <a:rPr lang="tk-TM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Profil </a:t>
            </a:r>
            <a:r>
              <a:rPr lang="tk-TM" sz="3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e'</a:t>
            </a:r>
            <a:r>
              <a:rPr lang="tk-TM" sz="3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'f</a:t>
            </a:r>
            <a:r>
              <a:rPr lang="tk-TM" sz="3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''</a:t>
            </a:r>
            <a:r>
              <a:rPr lang="tk-TM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proýeksiýasy  erkin ýagdaýy eýeleýär we </a:t>
            </a:r>
            <a:r>
              <a:rPr lang="tk-TM" sz="3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</a:t>
            </a:r>
            <a:r>
              <a:rPr lang="tk-TM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tekizligine hakyky uzynlygynda </a:t>
            </a:r>
            <a:r>
              <a:rPr lang="tk-TM" sz="3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(e'</a:t>
            </a:r>
            <a:r>
              <a:rPr lang="tk-TM" sz="3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'f''=EF</a:t>
            </a:r>
            <a:r>
              <a:rPr lang="tk-TM" sz="3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tk-TM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proýektirlenýar.  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6383041" y="6278017"/>
            <a:ext cx="147508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tk-TM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-nji </a:t>
            </a:r>
            <a:r>
              <a:rPr lang="tk-TM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surat</a:t>
            </a:r>
            <a:endParaRPr lang="ru-RU" sz="2400" dirty="0"/>
          </a:p>
        </p:txBody>
      </p:sp>
      <p:sp>
        <p:nvSpPr>
          <p:cNvPr id="4" name="TextBox 3"/>
          <p:cNvSpPr txBox="1"/>
          <p:nvPr/>
        </p:nvSpPr>
        <p:spPr>
          <a:xfrm>
            <a:off x="0" y="2400657"/>
            <a:ext cx="3471862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tk-TM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Profil proýeksiýa bilen </a:t>
            </a:r>
            <a:r>
              <a:rPr lang="tk-TM" sz="3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OY</a:t>
            </a:r>
            <a:r>
              <a:rPr lang="en-US" sz="3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</a:t>
            </a:r>
            <a:r>
              <a:rPr lang="tk-TM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k-TM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okunyñ arasyndaky </a:t>
            </a:r>
            <a:r>
              <a:rPr lang="el-GR" sz="3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α</a:t>
            </a:r>
            <a:r>
              <a:rPr lang="el-GR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k-TM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burçy </a:t>
            </a:r>
            <a:r>
              <a:rPr lang="tk-TM" sz="3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EF</a:t>
            </a:r>
            <a:r>
              <a:rPr lang="tk-TM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göni çyzygyñ </a:t>
            </a:r>
            <a:r>
              <a:rPr lang="tk-TM" sz="3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tk-TM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tekizligine, </a:t>
            </a:r>
            <a:r>
              <a:rPr lang="el-GR" sz="3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β</a:t>
            </a:r>
            <a:r>
              <a:rPr lang="el-GR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k-TM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burçy bolsa </a:t>
            </a:r>
            <a:r>
              <a:rPr lang="tk-TM" sz="3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tk-TM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tekizligine bolan ýapgytlyk </a:t>
            </a:r>
            <a:r>
              <a:rPr lang="tk-TM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burçuna</a:t>
            </a:r>
            <a:r>
              <a:rPr lang="en-US" sz="30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k-TM" sz="30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k-TM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deñdir</a:t>
            </a:r>
            <a:r>
              <a:rPr lang="tk-TM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809882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253</TotalTime>
  <Words>264</Words>
  <Application>Microsoft Office PowerPoint</Application>
  <PresentationFormat>Широкоэкранный</PresentationFormat>
  <Paragraphs>63</Paragraphs>
  <Slides>13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9" baseType="lpstr">
      <vt:lpstr>Arial</vt:lpstr>
      <vt:lpstr>Calibri</vt:lpstr>
      <vt:lpstr>Calibri Light</vt:lpstr>
      <vt:lpstr>Symbol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Атамурат</dc:creator>
  <cp:lastModifiedBy>Атамурат</cp:lastModifiedBy>
  <cp:revision>34</cp:revision>
  <dcterms:created xsi:type="dcterms:W3CDTF">2019-08-15T17:15:28Z</dcterms:created>
  <dcterms:modified xsi:type="dcterms:W3CDTF">2019-08-18T06:42:11Z</dcterms:modified>
</cp:coreProperties>
</file>