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15801" cy="6858000"/>
          </a:xfrm>
        </p:spPr>
        <p:txBody>
          <a:bodyPr/>
          <a:lstStyle/>
          <a:p>
            <a:pPr algn="ctr"/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toguň zynjyrynda L induktiwli sarym we</a:t>
            </a: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sygymly kondensator</a:t>
            </a: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Meýlinama:</a:t>
            </a:r>
          </a:p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Sinusoidal toguň zynjyrynda L induktiwli sarym.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2.Sinusoidal toguň zynjyrynda C sygymly kondensator.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487" y="3454400"/>
            <a:ext cx="4368799" cy="3272972"/>
          </a:xfrm>
          <a:prstGeom prst="rect">
            <a:avLst/>
          </a:prstGeom>
        </p:spPr>
      </p:pic>
      <p:grpSp>
        <p:nvGrpSpPr>
          <p:cNvPr id="5" name="Группа 46"/>
          <p:cNvGrpSpPr>
            <a:grpSpLocks/>
          </p:cNvGrpSpPr>
          <p:nvPr/>
        </p:nvGrpSpPr>
        <p:grpSpPr bwMode="auto">
          <a:xfrm>
            <a:off x="1262742" y="3639457"/>
            <a:ext cx="3236686" cy="2902857"/>
            <a:chOff x="827584" y="548680"/>
            <a:chExt cx="2614186" cy="2288254"/>
          </a:xfrm>
        </p:grpSpPr>
        <p:sp>
          <p:nvSpPr>
            <p:cNvPr id="6" name="Rectangle 51"/>
            <p:cNvSpPr>
              <a:spLocks noChangeArrowheads="1"/>
            </p:cNvSpPr>
            <p:nvPr/>
          </p:nvSpPr>
          <p:spPr bwMode="auto">
            <a:xfrm>
              <a:off x="827584" y="548680"/>
              <a:ext cx="2597689" cy="228825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92D05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800">
                <a:latin typeface="Arial" panose="020B0604020202020204" pitchFamily="34" charset="0"/>
              </a:endParaRPr>
            </a:p>
          </p:txBody>
        </p:sp>
        <p:grpSp>
          <p:nvGrpSpPr>
            <p:cNvPr id="7" name="Группа 35"/>
            <p:cNvGrpSpPr>
              <a:grpSpLocks/>
            </p:cNvGrpSpPr>
            <p:nvPr/>
          </p:nvGrpSpPr>
          <p:grpSpPr bwMode="auto">
            <a:xfrm>
              <a:off x="1219195" y="693150"/>
              <a:ext cx="2222575" cy="2027336"/>
              <a:chOff x="1075179" y="1067236"/>
              <a:chExt cx="2222575" cy="2027336"/>
            </a:xfrm>
          </p:grpSpPr>
          <p:sp>
            <p:nvSpPr>
              <p:cNvPr id="8" name="Line 52"/>
              <p:cNvSpPr>
                <a:spLocks noChangeShapeType="1"/>
              </p:cNvSpPr>
              <p:nvPr/>
            </p:nvSpPr>
            <p:spPr bwMode="auto">
              <a:xfrm>
                <a:off x="1706945" y="2477005"/>
                <a:ext cx="17462" cy="61756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Line 54"/>
              <p:cNvSpPr>
                <a:spLocks noChangeShapeType="1"/>
              </p:cNvSpPr>
              <p:nvPr/>
            </p:nvSpPr>
            <p:spPr bwMode="auto">
              <a:xfrm>
                <a:off x="3002226" y="2476894"/>
                <a:ext cx="1048" cy="176020"/>
              </a:xfrm>
              <a:prstGeom prst="line">
                <a:avLst/>
              </a:prstGeom>
              <a:noFill/>
              <a:ln w="1905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" name="Group 55"/>
              <p:cNvGrpSpPr>
                <a:grpSpLocks/>
              </p:cNvGrpSpPr>
              <p:nvPr/>
            </p:nvGrpSpPr>
            <p:grpSpPr bwMode="auto">
              <a:xfrm>
                <a:off x="1075179" y="2476894"/>
                <a:ext cx="1263741" cy="469385"/>
                <a:chOff x="2474" y="2952"/>
                <a:chExt cx="1206" cy="480"/>
              </a:xfrm>
            </p:grpSpPr>
            <p:sp>
              <p:nvSpPr>
                <p:cNvPr id="36" name="Oval 56"/>
                <p:cNvSpPr>
                  <a:spLocks noChangeArrowheads="1"/>
                </p:cNvSpPr>
                <p:nvPr/>
              </p:nvSpPr>
              <p:spPr bwMode="auto">
                <a:xfrm>
                  <a:off x="2474" y="2952"/>
                  <a:ext cx="1206" cy="480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ru-RU" altLang="ru-RU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7" name="Oval 57"/>
                <p:cNvSpPr>
                  <a:spLocks noChangeArrowheads="1"/>
                </p:cNvSpPr>
                <p:nvPr/>
              </p:nvSpPr>
              <p:spPr bwMode="auto">
                <a:xfrm>
                  <a:off x="2474" y="2962"/>
                  <a:ext cx="1206" cy="360"/>
                </a:xfrm>
                <a:prstGeom prst="ellipse">
                  <a:avLst/>
                </a:prstGeom>
                <a:blipFill>
                  <a:blip r:embed="rId3" cstate="print"/>
                  <a:tile tx="0" ty="0" sx="100000" sy="100000" flip="none" algn="tl"/>
                </a:blipFill>
                <a:ln w="57150"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</p:grpSp>
          <p:sp>
            <p:nvSpPr>
              <p:cNvPr id="11" name="AutoShape 58"/>
              <p:cNvSpPr>
                <a:spLocks noChangeArrowheads="1"/>
              </p:cNvSpPr>
              <p:nvPr/>
            </p:nvSpPr>
            <p:spPr bwMode="auto">
              <a:xfrm>
                <a:off x="1324574" y="1700452"/>
                <a:ext cx="772286" cy="1056117"/>
              </a:xfrm>
              <a:prstGeom prst="can">
                <a:avLst>
                  <a:gd name="adj" fmla="val 36638"/>
                </a:avLst>
              </a:prstGeom>
              <a:solidFill>
                <a:srgbClr val="FFFFFF"/>
              </a:solidFill>
              <a:ln w="1905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1800">
                  <a:latin typeface="Arial" panose="020B0604020202020204" pitchFamily="34" charset="0"/>
                </a:endParaRPr>
              </a:p>
            </p:txBody>
          </p:sp>
          <p:grpSp>
            <p:nvGrpSpPr>
              <p:cNvPr id="12" name="Group 59"/>
              <p:cNvGrpSpPr>
                <a:grpSpLocks/>
              </p:cNvGrpSpPr>
              <p:nvPr/>
            </p:nvGrpSpPr>
            <p:grpSpPr bwMode="auto">
              <a:xfrm>
                <a:off x="1075179" y="1494118"/>
                <a:ext cx="1263741" cy="469385"/>
                <a:chOff x="2474" y="2952"/>
                <a:chExt cx="1206" cy="480"/>
              </a:xfrm>
            </p:grpSpPr>
            <p:sp>
              <p:nvSpPr>
                <p:cNvPr id="34" name="Oval 60"/>
                <p:cNvSpPr>
                  <a:spLocks noChangeArrowheads="1"/>
                </p:cNvSpPr>
                <p:nvPr/>
              </p:nvSpPr>
              <p:spPr bwMode="auto">
                <a:xfrm>
                  <a:off x="2474" y="2952"/>
                  <a:ext cx="1206" cy="482"/>
                </a:xfrm>
                <a:prstGeom prst="ellipse">
                  <a:avLst/>
                </a:prstGeom>
                <a:ln w="57150"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35" name="Oval 61"/>
                <p:cNvSpPr>
                  <a:spLocks noChangeArrowheads="1"/>
                </p:cNvSpPr>
                <p:nvPr/>
              </p:nvSpPr>
              <p:spPr bwMode="auto">
                <a:xfrm>
                  <a:off x="2474" y="2962"/>
                  <a:ext cx="1206" cy="360"/>
                </a:xfrm>
                <a:prstGeom prst="ellipse">
                  <a:avLst/>
                </a:prstGeom>
                <a:blipFill>
                  <a:blip r:embed="rId4" cstate="print"/>
                  <a:tile tx="0" ty="0" sx="100000" sy="100000" flip="none" algn="tl"/>
                </a:blipFill>
                <a:ln w="38100"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</p:grpSp>
          <p:sp>
            <p:nvSpPr>
              <p:cNvPr id="13" name="Oval 62"/>
              <p:cNvSpPr>
                <a:spLocks noChangeArrowheads="1"/>
              </p:cNvSpPr>
              <p:nvPr/>
            </p:nvSpPr>
            <p:spPr bwMode="auto">
              <a:xfrm flipV="1">
                <a:off x="1644176" y="1626133"/>
                <a:ext cx="154038" cy="1017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1800">
                  <a:latin typeface="Arial" panose="020B0604020202020204" pitchFamily="34" charset="0"/>
                </a:endParaRPr>
              </a:p>
            </p:txBody>
          </p:sp>
          <p:grpSp>
            <p:nvGrpSpPr>
              <p:cNvPr id="14" name="Group 63"/>
              <p:cNvGrpSpPr>
                <a:grpSpLocks/>
              </p:cNvGrpSpPr>
              <p:nvPr/>
            </p:nvGrpSpPr>
            <p:grpSpPr bwMode="auto">
              <a:xfrm>
                <a:off x="1324574" y="1966437"/>
                <a:ext cx="789052" cy="291410"/>
                <a:chOff x="2712" y="3435"/>
                <a:chExt cx="753" cy="298"/>
              </a:xfrm>
            </p:grpSpPr>
            <p:sp>
              <p:nvSpPr>
                <p:cNvPr id="31" name="Freeform 64"/>
                <p:cNvSpPr>
                  <a:spLocks/>
                </p:cNvSpPr>
                <p:nvPr/>
              </p:nvSpPr>
              <p:spPr bwMode="auto">
                <a:xfrm>
                  <a:off x="2715" y="3435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" name="Freeform 65"/>
                <p:cNvSpPr>
                  <a:spLocks/>
                </p:cNvSpPr>
                <p:nvPr/>
              </p:nvSpPr>
              <p:spPr bwMode="auto">
                <a:xfrm>
                  <a:off x="2712" y="3522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" name="Freeform 66"/>
                <p:cNvSpPr>
                  <a:spLocks/>
                </p:cNvSpPr>
                <p:nvPr/>
              </p:nvSpPr>
              <p:spPr bwMode="auto">
                <a:xfrm>
                  <a:off x="2712" y="3628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67"/>
              <p:cNvGrpSpPr>
                <a:grpSpLocks/>
              </p:cNvGrpSpPr>
              <p:nvPr/>
            </p:nvGrpSpPr>
            <p:grpSpPr bwMode="auto">
              <a:xfrm>
                <a:off x="1324574" y="2215798"/>
                <a:ext cx="789052" cy="275764"/>
                <a:chOff x="2712" y="3435"/>
                <a:chExt cx="753" cy="282"/>
              </a:xfrm>
            </p:grpSpPr>
            <p:sp>
              <p:nvSpPr>
                <p:cNvPr id="28" name="Freeform 68"/>
                <p:cNvSpPr>
                  <a:spLocks/>
                </p:cNvSpPr>
                <p:nvPr/>
              </p:nvSpPr>
              <p:spPr bwMode="auto">
                <a:xfrm>
                  <a:off x="2715" y="3435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" name="Freeform 69"/>
                <p:cNvSpPr>
                  <a:spLocks/>
                </p:cNvSpPr>
                <p:nvPr/>
              </p:nvSpPr>
              <p:spPr bwMode="auto">
                <a:xfrm>
                  <a:off x="2712" y="3522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" name="Freeform 70"/>
                <p:cNvSpPr>
                  <a:spLocks/>
                </p:cNvSpPr>
                <p:nvPr/>
              </p:nvSpPr>
              <p:spPr bwMode="auto">
                <a:xfrm>
                  <a:off x="2712" y="3612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71"/>
              <p:cNvGrpSpPr>
                <a:grpSpLocks/>
              </p:cNvGrpSpPr>
              <p:nvPr/>
            </p:nvGrpSpPr>
            <p:grpSpPr bwMode="auto">
              <a:xfrm>
                <a:off x="1324574" y="2476894"/>
                <a:ext cx="789052" cy="275764"/>
                <a:chOff x="2712" y="3435"/>
                <a:chExt cx="753" cy="282"/>
              </a:xfrm>
            </p:grpSpPr>
            <p:sp>
              <p:nvSpPr>
                <p:cNvPr id="25" name="Freeform 72"/>
                <p:cNvSpPr>
                  <a:spLocks/>
                </p:cNvSpPr>
                <p:nvPr/>
              </p:nvSpPr>
              <p:spPr bwMode="auto">
                <a:xfrm>
                  <a:off x="2715" y="3435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" name="Freeform 73"/>
                <p:cNvSpPr>
                  <a:spLocks/>
                </p:cNvSpPr>
                <p:nvPr/>
              </p:nvSpPr>
              <p:spPr bwMode="auto">
                <a:xfrm>
                  <a:off x="2712" y="3522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Freeform 74"/>
                <p:cNvSpPr>
                  <a:spLocks/>
                </p:cNvSpPr>
                <p:nvPr/>
              </p:nvSpPr>
              <p:spPr bwMode="auto">
                <a:xfrm>
                  <a:off x="2712" y="3612"/>
                  <a:ext cx="750" cy="105"/>
                </a:xfrm>
                <a:custGeom>
                  <a:avLst/>
                  <a:gdLst>
                    <a:gd name="T0" fmla="*/ 0 w 750"/>
                    <a:gd name="T1" fmla="*/ 15 h 105"/>
                    <a:gd name="T2" fmla="*/ 105 w 750"/>
                    <a:gd name="T3" fmla="*/ 75 h 105"/>
                    <a:gd name="T4" fmla="*/ 390 w 750"/>
                    <a:gd name="T5" fmla="*/ 105 h 105"/>
                    <a:gd name="T6" fmla="*/ 645 w 750"/>
                    <a:gd name="T7" fmla="*/ 75 h 105"/>
                    <a:gd name="T8" fmla="*/ 750 w 750"/>
                    <a:gd name="T9" fmla="*/ 0 h 1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0"/>
                    <a:gd name="T16" fmla="*/ 0 h 105"/>
                    <a:gd name="T17" fmla="*/ 750 w 750"/>
                    <a:gd name="T18" fmla="*/ 105 h 10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0" h="105">
                      <a:moveTo>
                        <a:pt x="0" y="15"/>
                      </a:moveTo>
                      <a:cubicBezTo>
                        <a:pt x="23" y="27"/>
                        <a:pt x="40" y="60"/>
                        <a:pt x="105" y="75"/>
                      </a:cubicBezTo>
                      <a:cubicBezTo>
                        <a:pt x="170" y="90"/>
                        <a:pt x="300" y="105"/>
                        <a:pt x="390" y="105"/>
                      </a:cubicBezTo>
                      <a:cubicBezTo>
                        <a:pt x="480" y="105"/>
                        <a:pt x="585" y="92"/>
                        <a:pt x="645" y="75"/>
                      </a:cubicBezTo>
                      <a:cubicBezTo>
                        <a:pt x="705" y="58"/>
                        <a:pt x="728" y="16"/>
                        <a:pt x="750" y="0"/>
                      </a:cubicBezTo>
                    </a:path>
                  </a:pathLst>
                </a:custGeom>
                <a:noFill/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" name="Line 75"/>
              <p:cNvSpPr>
                <a:spLocks noChangeShapeType="1"/>
              </p:cNvSpPr>
              <p:nvPr/>
            </p:nvSpPr>
            <p:spPr bwMode="auto">
              <a:xfrm>
                <a:off x="1706945" y="1068823"/>
                <a:ext cx="17462" cy="61756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8" name="Arc 76"/>
              <p:cNvSpPr>
                <a:spLocks/>
              </p:cNvSpPr>
              <p:nvPr/>
            </p:nvSpPr>
            <p:spPr bwMode="auto">
              <a:xfrm rot="10292388">
                <a:off x="1227515" y="1067236"/>
                <a:ext cx="949333" cy="333391"/>
              </a:xfrm>
              <a:custGeom>
                <a:avLst/>
                <a:gdLst>
                  <a:gd name="G0" fmla="+- 13182 0 0"/>
                  <a:gd name="G1" fmla="+- 21600 0 0"/>
                  <a:gd name="G2" fmla="+- 21600 0 0"/>
                  <a:gd name="T0" fmla="*/ 0 w 34782"/>
                  <a:gd name="T1" fmla="*/ 4489 h 39926"/>
                  <a:gd name="T2" fmla="*/ 24615 w 34782"/>
                  <a:gd name="T3" fmla="*/ 39926 h 39926"/>
                  <a:gd name="T4" fmla="*/ 13182 w 34782"/>
                  <a:gd name="T5" fmla="*/ 21600 h 399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782" h="39926" fill="none" extrusionOk="0">
                    <a:moveTo>
                      <a:pt x="-1" y="4488"/>
                    </a:moveTo>
                    <a:cubicBezTo>
                      <a:pt x="3777" y="1578"/>
                      <a:pt x="8412" y="-1"/>
                      <a:pt x="13182" y="0"/>
                    </a:cubicBezTo>
                    <a:cubicBezTo>
                      <a:pt x="25111" y="0"/>
                      <a:pt x="34782" y="9670"/>
                      <a:pt x="34782" y="21600"/>
                    </a:cubicBezTo>
                    <a:cubicBezTo>
                      <a:pt x="34782" y="29053"/>
                      <a:pt x="30939" y="35980"/>
                      <a:pt x="24615" y="39926"/>
                    </a:cubicBezTo>
                  </a:path>
                  <a:path w="34782" h="39926" stroke="0" extrusionOk="0">
                    <a:moveTo>
                      <a:pt x="-1" y="4488"/>
                    </a:moveTo>
                    <a:cubicBezTo>
                      <a:pt x="3777" y="1578"/>
                      <a:pt x="8412" y="-1"/>
                      <a:pt x="13182" y="0"/>
                    </a:cubicBezTo>
                    <a:cubicBezTo>
                      <a:pt x="25111" y="0"/>
                      <a:pt x="34782" y="9670"/>
                      <a:pt x="34782" y="21600"/>
                    </a:cubicBezTo>
                    <a:cubicBezTo>
                      <a:pt x="34782" y="29053"/>
                      <a:pt x="30939" y="35980"/>
                      <a:pt x="24615" y="39926"/>
                    </a:cubicBezTo>
                    <a:lnTo>
                      <a:pt x="13182" y="21600"/>
                    </a:lnTo>
                    <a:close/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9" name="Line 77"/>
              <p:cNvSpPr>
                <a:spLocks noChangeShapeType="1"/>
              </p:cNvSpPr>
              <p:nvPr/>
            </p:nvSpPr>
            <p:spPr bwMode="auto">
              <a:xfrm>
                <a:off x="2096860" y="1993818"/>
                <a:ext cx="912702" cy="978"/>
              </a:xfrm>
              <a:prstGeom prst="line">
                <a:avLst/>
              </a:prstGeom>
              <a:noFill/>
              <a:ln w="1905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78"/>
              <p:cNvSpPr>
                <a:spLocks noChangeShapeType="1"/>
              </p:cNvSpPr>
              <p:nvPr/>
            </p:nvSpPr>
            <p:spPr bwMode="auto">
              <a:xfrm>
                <a:off x="2096860" y="2661715"/>
                <a:ext cx="912702" cy="978"/>
              </a:xfrm>
              <a:prstGeom prst="line">
                <a:avLst/>
              </a:prstGeom>
              <a:noFill/>
              <a:ln w="1905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Oval 79"/>
              <p:cNvSpPr>
                <a:spLocks noChangeArrowheads="1"/>
              </p:cNvSpPr>
              <p:nvPr/>
            </p:nvSpPr>
            <p:spPr bwMode="auto">
              <a:xfrm>
                <a:off x="2767501" y="2139523"/>
                <a:ext cx="421247" cy="352039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Text Box 80"/>
              <p:cNvSpPr txBox="1">
                <a:spLocks noChangeArrowheads="1"/>
              </p:cNvSpPr>
              <p:nvPr/>
            </p:nvSpPr>
            <p:spPr bwMode="auto">
              <a:xfrm>
                <a:off x="2665884" y="2188430"/>
                <a:ext cx="63187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spcAft>
                    <a:spcPts val="1000"/>
                  </a:spcAft>
                  <a:buFontTx/>
                  <a:buNone/>
                </a:pPr>
                <a:r>
                  <a:rPr lang="sq-AL" altLang="ru-RU" sz="1200" i="1"/>
                  <a:t>T</a:t>
                </a:r>
                <a:endParaRPr lang="ru-RU" altLang="ru-RU" sz="2800">
                  <a:latin typeface="Arial" panose="020B0604020202020204" pitchFamily="34" charset="0"/>
                </a:endParaRPr>
              </a:p>
            </p:txBody>
          </p:sp>
          <p:sp>
            <p:nvSpPr>
              <p:cNvPr id="23" name="Line 81"/>
              <p:cNvSpPr>
                <a:spLocks noChangeShapeType="1"/>
              </p:cNvSpPr>
              <p:nvPr/>
            </p:nvSpPr>
            <p:spPr bwMode="auto">
              <a:xfrm>
                <a:off x="3002356" y="1981681"/>
                <a:ext cx="1587" cy="176221"/>
              </a:xfrm>
              <a:prstGeom prst="line">
                <a:avLst/>
              </a:prstGeom>
              <a:ln w="19050">
                <a:solidFill>
                  <a:srgbClr val="00B0F0"/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08891"/>
            <a:ext cx="11350869" cy="464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3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16" y="484822"/>
            <a:ext cx="11087100" cy="566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08" y="316523"/>
            <a:ext cx="11254154" cy="634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1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1162"/>
            <a:ext cx="11183815" cy="552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6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54" y="756138"/>
            <a:ext cx="11324492" cy="536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7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447" y="782514"/>
            <a:ext cx="11535507" cy="529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49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15" y="861645"/>
            <a:ext cx="11500339" cy="501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64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163" y="518746"/>
            <a:ext cx="11183814" cy="571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87" y="879231"/>
            <a:ext cx="11175024" cy="467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254" y="1046285"/>
            <a:ext cx="11236569" cy="447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77" y="914400"/>
            <a:ext cx="10876085" cy="478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969" y="910003"/>
            <a:ext cx="10893669" cy="503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14" y="677008"/>
            <a:ext cx="11166231" cy="555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08" y="905607"/>
            <a:ext cx="11315700" cy="494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08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0" y="219807"/>
            <a:ext cx="11342077" cy="626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6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</TotalTime>
  <Words>29</Words>
  <Application>Microsoft Office PowerPoint</Application>
  <PresentationFormat>Широкоэкранный</PresentationFormat>
  <Paragraphs>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Lenovo</cp:lastModifiedBy>
  <cp:revision>30</cp:revision>
  <dcterms:created xsi:type="dcterms:W3CDTF">2019-02-27T16:48:01Z</dcterms:created>
  <dcterms:modified xsi:type="dcterms:W3CDTF">2019-11-18T16:37:25Z</dcterms:modified>
</cp:coreProperties>
</file>