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57" r:id="rId4"/>
    <p:sldId id="258" r:id="rId5"/>
    <p:sldId id="279" r:id="rId6"/>
    <p:sldId id="280" r:id="rId7"/>
    <p:sldId id="260" r:id="rId8"/>
    <p:sldId id="262" r:id="rId9"/>
    <p:sldId id="283" r:id="rId10"/>
    <p:sldId id="284" r:id="rId11"/>
    <p:sldId id="291" r:id="rId12"/>
    <p:sldId id="296" r:id="rId13"/>
    <p:sldId id="297" r:id="rId14"/>
    <p:sldId id="263" r:id="rId15"/>
    <p:sldId id="264" r:id="rId16"/>
    <p:sldId id="265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42EE3-3D2B-4FDD-AEE3-B589384D3B6B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0738-CDC2-4404-A5ED-39E3DA506C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441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42EE3-3D2B-4FDD-AEE3-B589384D3B6B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0738-CDC2-4404-A5ED-39E3DA506C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9701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42EE3-3D2B-4FDD-AEE3-B589384D3B6B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0738-CDC2-4404-A5ED-39E3DA506C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774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42EE3-3D2B-4FDD-AEE3-B589384D3B6B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0738-CDC2-4404-A5ED-39E3DA506C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2962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42EE3-3D2B-4FDD-AEE3-B589384D3B6B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0738-CDC2-4404-A5ED-39E3DA506C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639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42EE3-3D2B-4FDD-AEE3-B589384D3B6B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0738-CDC2-4404-A5ED-39E3DA506C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7656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42EE3-3D2B-4FDD-AEE3-B589384D3B6B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0738-CDC2-4404-A5ED-39E3DA506C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959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42EE3-3D2B-4FDD-AEE3-B589384D3B6B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0738-CDC2-4404-A5ED-39E3DA506C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391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42EE3-3D2B-4FDD-AEE3-B589384D3B6B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0738-CDC2-4404-A5ED-39E3DA506C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4283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42EE3-3D2B-4FDD-AEE3-B589384D3B6B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0738-CDC2-4404-A5ED-39E3DA506C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6121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42EE3-3D2B-4FDD-AEE3-B589384D3B6B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0738-CDC2-4404-A5ED-39E3DA506C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0823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42EE3-3D2B-4FDD-AEE3-B589384D3B6B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90738-CDC2-4404-A5ED-39E3DA506C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3266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6416" y="1987062"/>
            <a:ext cx="9144000" cy="1696915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k-TM" sz="4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Tema: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Niwilirler </a:t>
            </a:r>
            <a:r>
              <a:rPr lang="ru-RU" sz="4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olaryň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barlanylşy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86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48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3331" y="536332"/>
            <a:ext cx="10969231" cy="6031522"/>
          </a:xfrm>
        </p:spPr>
        <p:txBody>
          <a:bodyPr>
            <a:noAutofit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Emma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ýalňyşlygyň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gutulgysyzlygy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sebäpli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arabaglanyşdyryjy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nokotlaryň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arasyndaky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beýiklik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bahalarynda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nätakyklyk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ýüze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çykýar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</a:p>
          <a:p>
            <a:pPr indent="0" algn="ctr">
              <a:spcAft>
                <a:spcPts val="0"/>
              </a:spcAft>
              <a:buNone/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en-US" sz="32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fh</a:t>
            </a:r>
            <a:r>
              <a:rPr lang="en-US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=h1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+ h2+..+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hn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≠ 0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tk-TM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Getirilen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mysalda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arabaglanşdyryjy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nokatlaryň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arasyndaky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beýiklikleriñ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arasyndaky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nätakyklygy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-6 mm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deňdir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ýagny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fh</a:t>
            </a: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=h1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+ h2+ h3+ h4 = -2375+0242+0450+1677=-2375+2369=-6mm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tk-TM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Ýer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üstüni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inedördül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niwelirlemede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arabaglanşdyryjy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nokatlarda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rugsat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berilýän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ýalňyşlygyñ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çägi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şeýle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formula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hasaplanylýar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0" algn="ctr">
              <a:spcAft>
                <a:spcPts val="0"/>
              </a:spcAft>
              <a:buNone/>
            </a:pPr>
            <a:r>
              <a:rPr lang="en-US" sz="32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frug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.=10mm n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ýerde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duralgalaryň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sany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06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643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24278" y="3643648"/>
            <a:ext cx="107736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838200" y="1222131"/>
            <a:ext cx="10515600" cy="4954832"/>
          </a:xfrm>
        </p:spPr>
        <p:txBody>
          <a:bodyPr>
            <a:normAutofit/>
          </a:bodyPr>
          <a:lstStyle/>
          <a:p>
            <a:r>
              <a:rPr lang="tk-TM" dirty="0" smtClean="0"/>
              <a:t>      </a:t>
            </a:r>
            <a:r>
              <a:rPr lang="en-US" sz="3200" dirty="0" err="1" smtClean="0"/>
              <a:t>Getirilen</a:t>
            </a:r>
            <a:r>
              <a:rPr lang="en-US" sz="3200" dirty="0" smtClean="0"/>
              <a:t> </a:t>
            </a:r>
            <a:r>
              <a:rPr lang="en-US" sz="3200" dirty="0" err="1"/>
              <a:t>mysalda</a:t>
            </a:r>
            <a:r>
              <a:rPr lang="en-US" sz="3200" dirty="0"/>
              <a:t> </a:t>
            </a:r>
            <a:r>
              <a:rPr lang="en-US" sz="3200" dirty="0" err="1"/>
              <a:t>rugsat</a:t>
            </a:r>
            <a:r>
              <a:rPr lang="en-US" sz="3200" dirty="0"/>
              <a:t> </a:t>
            </a:r>
            <a:r>
              <a:rPr lang="en-US" sz="3200" dirty="0" err="1"/>
              <a:t>berilýän</a:t>
            </a:r>
            <a:r>
              <a:rPr lang="en-US" sz="3200" dirty="0"/>
              <a:t> </a:t>
            </a:r>
            <a:r>
              <a:rPr lang="en-US" sz="3200" dirty="0" err="1"/>
              <a:t>ýalňyşlyk</a:t>
            </a:r>
            <a:r>
              <a:rPr lang="en-US" sz="3200" dirty="0"/>
              <a:t> </a:t>
            </a:r>
            <a:r>
              <a:rPr lang="en-US" sz="3200" dirty="0" err="1"/>
              <a:t>frug</a:t>
            </a:r>
            <a:r>
              <a:rPr lang="en-US" sz="3200" dirty="0"/>
              <a:t>=20mm </a:t>
            </a:r>
            <a:r>
              <a:rPr lang="en-US" sz="3200" dirty="0" err="1"/>
              <a:t>barabardyr</a:t>
            </a:r>
            <a:endParaRPr lang="en-US" sz="3200" dirty="0"/>
          </a:p>
          <a:p>
            <a:pPr algn="ctr"/>
            <a:r>
              <a:rPr lang="en-US" sz="3200" b="1" dirty="0" err="1"/>
              <a:t>frug</a:t>
            </a:r>
            <a:r>
              <a:rPr lang="en-US" sz="3200" b="1" dirty="0"/>
              <a:t>.=10mm n = 10    =10</a:t>
            </a:r>
            <a:r>
              <a:rPr lang="ru-RU" sz="3200" b="1" dirty="0"/>
              <a:t>х2=20</a:t>
            </a:r>
            <a:r>
              <a:rPr lang="en-US" sz="3200" b="1" dirty="0"/>
              <a:t>mm</a:t>
            </a:r>
          </a:p>
          <a:p>
            <a:endParaRPr lang="en-US" sz="3200" dirty="0"/>
          </a:p>
          <a:p>
            <a:r>
              <a:rPr lang="en-US" sz="3200" dirty="0" err="1"/>
              <a:t>Ölçegde</a:t>
            </a:r>
            <a:r>
              <a:rPr lang="en-US" sz="3200" dirty="0"/>
              <a:t> </a:t>
            </a:r>
            <a:r>
              <a:rPr lang="en-US" sz="3200" dirty="0" err="1"/>
              <a:t>alynan</a:t>
            </a:r>
            <a:r>
              <a:rPr lang="en-US" sz="3200" dirty="0"/>
              <a:t> </a:t>
            </a:r>
            <a:r>
              <a:rPr lang="en-US" sz="3200" dirty="0" err="1"/>
              <a:t>nätakyklyk</a:t>
            </a:r>
            <a:r>
              <a:rPr lang="en-US" sz="3200" dirty="0"/>
              <a:t>, </a:t>
            </a:r>
            <a:r>
              <a:rPr lang="en-US" sz="3200" dirty="0" err="1"/>
              <a:t>rugsat</a:t>
            </a:r>
            <a:r>
              <a:rPr lang="en-US" sz="3200" dirty="0"/>
              <a:t> </a:t>
            </a:r>
            <a:r>
              <a:rPr lang="en-US" sz="3200" dirty="0" err="1"/>
              <a:t>berilýän</a:t>
            </a:r>
            <a:r>
              <a:rPr lang="en-US" sz="3200" dirty="0"/>
              <a:t> </a:t>
            </a:r>
            <a:r>
              <a:rPr lang="en-US" sz="3200" dirty="0" err="1"/>
              <a:t>ýalňyşlykdan</a:t>
            </a:r>
            <a:r>
              <a:rPr lang="en-US" sz="3200" dirty="0"/>
              <a:t> </a:t>
            </a:r>
            <a:r>
              <a:rPr lang="en-US" sz="3200" dirty="0" err="1"/>
              <a:t>kiçi</a:t>
            </a:r>
            <a:r>
              <a:rPr lang="en-US" sz="3200" dirty="0"/>
              <a:t> </a:t>
            </a:r>
            <a:r>
              <a:rPr lang="en-US" sz="3200" dirty="0" err="1"/>
              <a:t>bolanlygy</a:t>
            </a:r>
            <a:r>
              <a:rPr lang="en-US" sz="3200" dirty="0"/>
              <a:t> </a:t>
            </a:r>
            <a:r>
              <a:rPr lang="en-US" sz="3200" dirty="0" err="1"/>
              <a:t>sebäpli</a:t>
            </a:r>
            <a:r>
              <a:rPr lang="en-US" sz="3200" dirty="0"/>
              <a:t>, </a:t>
            </a:r>
            <a:r>
              <a:rPr lang="en-US" sz="3200" dirty="0" err="1"/>
              <a:t>ol</a:t>
            </a:r>
            <a:r>
              <a:rPr lang="en-US" sz="3200" dirty="0"/>
              <a:t> </a:t>
            </a:r>
            <a:r>
              <a:rPr lang="en-US" sz="3200" dirty="0" err="1"/>
              <a:t>nätakyklyk</a:t>
            </a:r>
            <a:r>
              <a:rPr lang="en-US" sz="3200" dirty="0"/>
              <a:t> </a:t>
            </a:r>
            <a:r>
              <a:rPr lang="en-US" sz="3200" dirty="0" err="1"/>
              <a:t>arabaglanşdyryjy</a:t>
            </a:r>
            <a:r>
              <a:rPr lang="en-US" sz="3200" dirty="0"/>
              <a:t> </a:t>
            </a:r>
            <a:r>
              <a:rPr lang="en-US" sz="3200" dirty="0" err="1"/>
              <a:t>nokatlaryň</a:t>
            </a:r>
            <a:r>
              <a:rPr lang="en-US" sz="3200" dirty="0"/>
              <a:t> </a:t>
            </a:r>
            <a:r>
              <a:rPr lang="en-US" sz="3200" dirty="0" err="1"/>
              <a:t>arasynda</a:t>
            </a:r>
            <a:r>
              <a:rPr lang="en-US" sz="3200" dirty="0"/>
              <a:t> </a:t>
            </a:r>
            <a:r>
              <a:rPr lang="en-US" sz="3200" dirty="0" err="1"/>
              <a:t>ters</a:t>
            </a:r>
            <a:r>
              <a:rPr lang="en-US" sz="3200" dirty="0"/>
              <a:t> </a:t>
            </a:r>
            <a:r>
              <a:rPr lang="en-US" sz="3200" dirty="0" err="1"/>
              <a:t>alamaty</a:t>
            </a:r>
            <a:r>
              <a:rPr lang="en-US" sz="3200" dirty="0"/>
              <a:t> </a:t>
            </a:r>
            <a:r>
              <a:rPr lang="en-US" sz="3200" dirty="0" err="1"/>
              <a:t>bilen</a:t>
            </a:r>
            <a:r>
              <a:rPr lang="en-US" sz="3200" dirty="0"/>
              <a:t> </a:t>
            </a:r>
            <a:r>
              <a:rPr lang="en-US" sz="3200" dirty="0" err="1"/>
              <a:t>paýlanyp</a:t>
            </a:r>
            <a:r>
              <a:rPr lang="en-US" sz="3200" dirty="0"/>
              <a:t> </a:t>
            </a:r>
            <a:r>
              <a:rPr lang="en-US" sz="3200" dirty="0" err="1"/>
              <a:t>düzediş</a:t>
            </a:r>
            <a:r>
              <a:rPr lang="en-US" sz="3200" dirty="0"/>
              <a:t> </a:t>
            </a:r>
            <a:r>
              <a:rPr lang="en-US" sz="3200" dirty="0" err="1"/>
              <a:t>berilýär</a:t>
            </a:r>
            <a:r>
              <a:rPr lang="en-US" sz="3200" dirty="0"/>
              <a:t> we </a:t>
            </a:r>
            <a:r>
              <a:rPr lang="en-US" sz="3200" dirty="0" err="1"/>
              <a:t>žurnalda</a:t>
            </a:r>
            <a:r>
              <a:rPr lang="en-US" sz="3200" dirty="0"/>
              <a:t> </a:t>
            </a:r>
            <a:r>
              <a:rPr lang="en-US" sz="3200" dirty="0" err="1"/>
              <a:t>ýazylýar</a:t>
            </a:r>
            <a:r>
              <a:rPr lang="en-US" sz="3200" dirty="0"/>
              <a:t>.</a:t>
            </a:r>
          </a:p>
          <a:p>
            <a:pPr algn="ctr"/>
            <a:r>
              <a:rPr lang="en-US" sz="3200" b="1" dirty="0" err="1" smtClean="0"/>
              <a:t>frug</a:t>
            </a:r>
            <a:r>
              <a:rPr lang="en-US" sz="3200" b="1" dirty="0" smtClean="0"/>
              <a:t> </a:t>
            </a:r>
            <a:r>
              <a:rPr lang="en-US" sz="3200" b="1" dirty="0"/>
              <a:t>&gt; </a:t>
            </a:r>
            <a:r>
              <a:rPr lang="en-US" sz="3200" b="1" dirty="0" err="1"/>
              <a:t>fh</a:t>
            </a:r>
            <a:r>
              <a:rPr lang="en-US" sz="3200" b="1" dirty="0"/>
              <a:t>          20mm &gt; 6mm</a:t>
            </a:r>
          </a:p>
          <a:p>
            <a:pPr algn="ctr"/>
            <a:endParaRPr lang="en-US" sz="32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69389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9613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07831"/>
            <a:ext cx="10515600" cy="5069132"/>
          </a:xfrm>
        </p:spPr>
        <p:txBody>
          <a:bodyPr>
            <a:normAutofit/>
          </a:bodyPr>
          <a:lstStyle/>
          <a:p>
            <a:pPr indent="457200" algn="just"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Umumy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düzgün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boýunça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ähli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arabaglanyşdyryjy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nokatlaryň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belentlik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bahalary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hasaplanylýar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Ýagny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başlangyç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nokadyň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belentlik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bahasyna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ýerinde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bar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reperiň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bahasy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-da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şertli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alynýar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ondan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soňky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nokatlaryň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belentlik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bahalary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bolsa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şeýle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formula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hasaplanylýar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ctr">
              <a:spcAft>
                <a:spcPts val="0"/>
              </a:spcAft>
              <a:buNone/>
            </a:pP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sz="3200" b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=H</a:t>
            </a:r>
            <a:r>
              <a:rPr lang="en-US" sz="3200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n-1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+h</a:t>
            </a:r>
            <a:r>
              <a:rPr lang="en-US" sz="3200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endParaRPr lang="ru-RU"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b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soňky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nokadyň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belentlik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bahasy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n-1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-öňdäki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nokadyň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belentlik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bahasy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38188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497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55077"/>
            <a:ext cx="10515600" cy="5121886"/>
          </a:xfrm>
        </p:spPr>
        <p:txBody>
          <a:bodyPr>
            <a:normAutofit/>
          </a:bodyPr>
          <a:lstStyle/>
          <a:p>
            <a:r>
              <a:rPr lang="en-US" b="1" dirty="0" err="1"/>
              <a:t>hn</a:t>
            </a:r>
            <a:r>
              <a:rPr lang="en-US" dirty="0"/>
              <a:t>–</a:t>
            </a:r>
            <a:r>
              <a:rPr lang="en-US" dirty="0" err="1"/>
              <a:t>soňky</a:t>
            </a:r>
            <a:r>
              <a:rPr lang="en-US" dirty="0"/>
              <a:t> we </a:t>
            </a:r>
            <a:r>
              <a:rPr lang="en-US" dirty="0" err="1"/>
              <a:t>öňdäki</a:t>
            </a:r>
            <a:r>
              <a:rPr lang="en-US" dirty="0"/>
              <a:t> </a:t>
            </a:r>
            <a:r>
              <a:rPr lang="en-US" dirty="0" err="1"/>
              <a:t>nokatlaryň</a:t>
            </a:r>
            <a:r>
              <a:rPr lang="en-US" dirty="0"/>
              <a:t> </a:t>
            </a:r>
            <a:r>
              <a:rPr lang="en-US" dirty="0" err="1"/>
              <a:t>arasyndaky</a:t>
            </a:r>
            <a:r>
              <a:rPr lang="en-US" dirty="0"/>
              <a:t> </a:t>
            </a:r>
            <a:r>
              <a:rPr lang="en-US" dirty="0" err="1"/>
              <a:t>düzedilen</a:t>
            </a:r>
            <a:r>
              <a:rPr lang="en-US" dirty="0"/>
              <a:t> </a:t>
            </a:r>
            <a:r>
              <a:rPr lang="en-US" dirty="0" err="1"/>
              <a:t>beýiklik</a:t>
            </a:r>
            <a:r>
              <a:rPr lang="en-US" dirty="0"/>
              <a:t> </a:t>
            </a:r>
            <a:r>
              <a:rPr lang="en-US" dirty="0" err="1"/>
              <a:t>baha</a:t>
            </a:r>
            <a:r>
              <a:rPr lang="en-US" dirty="0"/>
              <a:t>.</a:t>
            </a:r>
          </a:p>
          <a:p>
            <a:r>
              <a:rPr lang="tk-TM" dirty="0" smtClean="0"/>
              <a:t>       </a:t>
            </a:r>
            <a:r>
              <a:rPr lang="en-US" dirty="0" err="1" smtClean="0"/>
              <a:t>Getirilen</a:t>
            </a:r>
            <a:r>
              <a:rPr lang="en-US" dirty="0" smtClean="0"/>
              <a:t> </a:t>
            </a:r>
            <a:r>
              <a:rPr lang="en-US" dirty="0" err="1"/>
              <a:t>mysalda</a:t>
            </a:r>
            <a:r>
              <a:rPr lang="en-US" dirty="0"/>
              <a:t> </a:t>
            </a:r>
            <a:r>
              <a:rPr lang="en-US" dirty="0" err="1"/>
              <a:t>öňdäki</a:t>
            </a:r>
            <a:r>
              <a:rPr lang="en-US" dirty="0"/>
              <a:t> </a:t>
            </a:r>
            <a:r>
              <a:rPr lang="en-US" dirty="0" err="1"/>
              <a:t>nokadyň</a:t>
            </a:r>
            <a:r>
              <a:rPr lang="en-US" dirty="0"/>
              <a:t> </a:t>
            </a:r>
            <a:r>
              <a:rPr lang="en-US" dirty="0" err="1"/>
              <a:t>bahasy</a:t>
            </a:r>
            <a:r>
              <a:rPr lang="en-US" dirty="0"/>
              <a:t>, </a:t>
            </a:r>
            <a:r>
              <a:rPr lang="en-US" dirty="0" err="1"/>
              <a:t>ýagny</a:t>
            </a:r>
            <a:r>
              <a:rPr lang="en-US" dirty="0"/>
              <a:t> </a:t>
            </a:r>
            <a:r>
              <a:rPr lang="en-US" dirty="0" err="1"/>
              <a:t>HRp</a:t>
            </a:r>
            <a:r>
              <a:rPr lang="en-US" dirty="0"/>
              <a:t>=69.193m </a:t>
            </a:r>
            <a:r>
              <a:rPr lang="en-US" dirty="0" err="1"/>
              <a:t>barabar</a:t>
            </a:r>
            <a:r>
              <a:rPr lang="en-US" dirty="0"/>
              <a:t> </a:t>
            </a:r>
            <a:r>
              <a:rPr lang="en-US" dirty="0" err="1"/>
              <a:t>bolsa</a:t>
            </a:r>
            <a:r>
              <a:rPr lang="en-US" dirty="0"/>
              <a:t>, </a:t>
            </a:r>
            <a:r>
              <a:rPr lang="en-US" dirty="0" err="1"/>
              <a:t>onda</a:t>
            </a:r>
            <a:r>
              <a:rPr lang="en-US" dirty="0"/>
              <a:t> </a:t>
            </a:r>
            <a:r>
              <a:rPr lang="en-US" dirty="0" err="1"/>
              <a:t>beýleki</a:t>
            </a:r>
            <a:r>
              <a:rPr lang="en-US" dirty="0"/>
              <a:t> </a:t>
            </a:r>
            <a:r>
              <a:rPr lang="en-US" dirty="0" err="1"/>
              <a:t>arabaglanyşdyryjy</a:t>
            </a:r>
            <a:r>
              <a:rPr lang="en-US" dirty="0"/>
              <a:t> </a:t>
            </a:r>
            <a:r>
              <a:rPr lang="en-US" dirty="0" err="1"/>
              <a:t>nokatlaryň</a:t>
            </a:r>
            <a:r>
              <a:rPr lang="en-US" dirty="0"/>
              <a:t> </a:t>
            </a:r>
            <a:r>
              <a:rPr lang="en-US" dirty="0" err="1"/>
              <a:t>belentlik</a:t>
            </a:r>
            <a:r>
              <a:rPr lang="en-US" dirty="0"/>
              <a:t> </a:t>
            </a:r>
            <a:r>
              <a:rPr lang="en-US" dirty="0" err="1"/>
              <a:t>bahalary</a:t>
            </a:r>
            <a:r>
              <a:rPr lang="en-US" dirty="0"/>
              <a:t> </a:t>
            </a:r>
            <a:r>
              <a:rPr lang="en-US" dirty="0" err="1"/>
              <a:t>şeýle</a:t>
            </a:r>
            <a:r>
              <a:rPr lang="en-US" dirty="0"/>
              <a:t> </a:t>
            </a:r>
            <a:r>
              <a:rPr lang="en-US" dirty="0" err="1"/>
              <a:t>hasaplanylýar</a:t>
            </a:r>
            <a:r>
              <a:rPr lang="en-US" dirty="0"/>
              <a:t>:</a:t>
            </a:r>
          </a:p>
          <a:p>
            <a:pPr algn="ctr"/>
            <a:r>
              <a:rPr lang="en-US" b="1" dirty="0" smtClean="0"/>
              <a:t>H1</a:t>
            </a:r>
            <a:r>
              <a:rPr lang="en-US" b="1" dirty="0"/>
              <a:t>= HRp+h1= 69,193m +(-2,372)=66,821 m.</a:t>
            </a:r>
          </a:p>
          <a:p>
            <a:pPr algn="ctr"/>
            <a:r>
              <a:rPr lang="en-US" b="1" dirty="0"/>
              <a:t>H2  = H1+h2  =  66,821 + 0,243 = 67,064 m.</a:t>
            </a:r>
          </a:p>
          <a:p>
            <a:pPr algn="ctr"/>
            <a:r>
              <a:rPr lang="en-US" b="1" dirty="0"/>
              <a:t>H3 = H2+h3  = 67,064 + 0,452 = 67,516 m.</a:t>
            </a:r>
          </a:p>
          <a:p>
            <a:pPr algn="ctr"/>
            <a:r>
              <a:rPr lang="en-US" b="1" dirty="0" err="1"/>
              <a:t>HRp</a:t>
            </a:r>
            <a:r>
              <a:rPr lang="en-US" b="1" dirty="0"/>
              <a:t>= H3+hRp=67,516 + 1,677 = 69,193m</a:t>
            </a:r>
          </a:p>
          <a:p>
            <a:r>
              <a:rPr lang="tk-TM" dirty="0" smtClean="0"/>
              <a:t>      </a:t>
            </a:r>
            <a:r>
              <a:rPr lang="en-US" dirty="0" smtClean="0"/>
              <a:t>Eger-de </a:t>
            </a:r>
            <a:r>
              <a:rPr lang="en-US" dirty="0" err="1"/>
              <a:t>arabaglanşdyryjy</a:t>
            </a:r>
            <a:r>
              <a:rPr lang="en-US" dirty="0"/>
              <a:t> </a:t>
            </a:r>
            <a:r>
              <a:rPr lang="en-US" dirty="0" err="1"/>
              <a:t>nokotlaryň</a:t>
            </a:r>
            <a:r>
              <a:rPr lang="en-US" dirty="0"/>
              <a:t> </a:t>
            </a:r>
            <a:r>
              <a:rPr lang="en-US" dirty="0" err="1"/>
              <a:t>belentlik</a:t>
            </a:r>
            <a:r>
              <a:rPr lang="en-US" dirty="0"/>
              <a:t> </a:t>
            </a:r>
            <a:r>
              <a:rPr lang="en-US" dirty="0" err="1"/>
              <a:t>bahalary</a:t>
            </a:r>
            <a:r>
              <a:rPr lang="en-US" dirty="0"/>
              <a:t> </a:t>
            </a:r>
            <a:r>
              <a:rPr lang="en-US" dirty="0" err="1"/>
              <a:t>dogry</a:t>
            </a:r>
            <a:r>
              <a:rPr lang="en-US" dirty="0"/>
              <a:t> </a:t>
            </a:r>
            <a:r>
              <a:rPr lang="en-US" dirty="0" err="1"/>
              <a:t>hasaplanan</a:t>
            </a:r>
            <a:r>
              <a:rPr lang="en-US" dirty="0"/>
              <a:t> </a:t>
            </a:r>
            <a:r>
              <a:rPr lang="en-US" dirty="0" err="1"/>
              <a:t>bolsa</a:t>
            </a:r>
            <a:r>
              <a:rPr lang="en-US" dirty="0"/>
              <a:t>, </a:t>
            </a:r>
            <a:r>
              <a:rPr lang="en-US" dirty="0" err="1"/>
              <a:t>onda</a:t>
            </a:r>
            <a:r>
              <a:rPr lang="en-US" dirty="0"/>
              <a:t> </a:t>
            </a:r>
            <a:r>
              <a:rPr lang="en-US" dirty="0" err="1"/>
              <a:t>ahyrky</a:t>
            </a:r>
            <a:r>
              <a:rPr lang="en-US" dirty="0"/>
              <a:t> </a:t>
            </a:r>
            <a:r>
              <a:rPr lang="en-US" dirty="0" err="1"/>
              <a:t>netijede</a:t>
            </a:r>
            <a:r>
              <a:rPr lang="en-US" dirty="0"/>
              <a:t> </a:t>
            </a:r>
            <a:r>
              <a:rPr lang="en-US" dirty="0" err="1"/>
              <a:t>başlangyç</a:t>
            </a:r>
            <a:r>
              <a:rPr lang="en-US" dirty="0"/>
              <a:t> </a:t>
            </a:r>
            <a:r>
              <a:rPr lang="en-US" dirty="0" err="1"/>
              <a:t>nokodyň</a:t>
            </a:r>
            <a:r>
              <a:rPr lang="en-US" dirty="0"/>
              <a:t> </a:t>
            </a:r>
            <a:r>
              <a:rPr lang="en-US" dirty="0" err="1"/>
              <a:t>belentlik</a:t>
            </a:r>
            <a:r>
              <a:rPr lang="en-US" dirty="0"/>
              <a:t> </a:t>
            </a:r>
            <a:r>
              <a:rPr lang="en-US" dirty="0" err="1"/>
              <a:t>bahasy</a:t>
            </a:r>
            <a:r>
              <a:rPr lang="en-US" dirty="0"/>
              <a:t> </a:t>
            </a:r>
            <a:r>
              <a:rPr lang="en-US" dirty="0" err="1"/>
              <a:t>alynýar</a:t>
            </a:r>
            <a:r>
              <a:rPr lang="en-US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86680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8022" y="430823"/>
            <a:ext cx="10700239" cy="5829300"/>
          </a:xfrm>
        </p:spPr>
        <p:txBody>
          <a:bodyPr>
            <a:norm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sz="4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Inedördül</a:t>
            </a:r>
            <a:r>
              <a:rPr lang="en-US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niwelirlemede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arabaglanşdyryjy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ýagny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esasy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nokatlardan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galan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beýleki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nokatlaryñ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aralyk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nokatlar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ýaly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niwelirlenendigi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sebäpli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nokatlaryň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belentlik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bahalary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guralyň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gorizontynyñ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üsti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hasaplanylýar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Durolgalaryň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ählisinde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guralyň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gorizonty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iki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sapar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kesgitlenilýär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ýagny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öňdäki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3600" b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</a:t>
            </a:r>
            <a:r>
              <a:rPr lang="en-US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3600" b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we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yzdaky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3600" b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n-US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3600" b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arabaglanşdyryjy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nokatlarda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niweliriň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gorizonty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şeýle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formula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hasaplanylýar</a:t>
            </a:r>
            <a:r>
              <a:rPr lang="en-US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s-E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tk-TM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endParaRPr lang="tk-TM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ctr">
              <a:spcAft>
                <a:spcPts val="0"/>
              </a:spcAft>
            </a:pPr>
            <a:r>
              <a:rPr lang="es-ES" sz="3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s-ES" sz="3600" b="1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ö</a:t>
            </a:r>
            <a:r>
              <a:rPr lang="es-ES" sz="3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s-ES" sz="3600" b="1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s-ES" sz="3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= H</a:t>
            </a:r>
            <a:r>
              <a:rPr lang="es-ES" sz="3600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+a        G</a:t>
            </a:r>
            <a:r>
              <a:rPr lang="es-ES" sz="3600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s-ES" sz="3600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s-E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H</a:t>
            </a:r>
            <a:r>
              <a:rPr lang="es-ES" sz="3600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s-E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+b </a:t>
            </a:r>
            <a:endParaRPr lang="ru-RU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63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1308" y="668214"/>
            <a:ext cx="10796954" cy="5169877"/>
          </a:xfrm>
        </p:spPr>
        <p:txBody>
          <a:bodyPr>
            <a:normAutofit fontScale="62500" lnSpcReduction="20000"/>
          </a:bodyPr>
          <a:lstStyle/>
          <a:p>
            <a:pPr marL="0" lvl="0" indent="0" algn="just">
              <a:spcAft>
                <a:spcPts val="0"/>
              </a:spcAft>
              <a:buNone/>
            </a:pPr>
            <a:r>
              <a:rPr lang="en-US" sz="3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hr-HR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</a:t>
            </a:r>
            <a:r>
              <a:rPr lang="hr-HR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-yzdaky arabaglanyşdyryjy nokodyň belentlik bahasy;</a:t>
            </a:r>
          </a:p>
          <a:p>
            <a:pPr marL="0" lvl="0" indent="0" algn="just">
              <a:spcAft>
                <a:spcPts val="0"/>
              </a:spcAft>
              <a:buNone/>
            </a:pPr>
            <a:r>
              <a:rPr lang="tk-TM" sz="4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hr-HR" sz="4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Hb</a:t>
            </a:r>
            <a:r>
              <a:rPr lang="hr-HR" sz="4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hr-HR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öndäki arabaglanşdyryjy nokadyň belentlik bahasy;</a:t>
            </a:r>
          </a:p>
          <a:p>
            <a:pPr marL="0" lvl="0" indent="0" algn="just">
              <a:spcAft>
                <a:spcPts val="0"/>
              </a:spcAft>
              <a:buNone/>
            </a:pPr>
            <a:r>
              <a:rPr lang="tk-TM" sz="4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hr-HR" sz="4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hr-HR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–yzdaky reýkanyň işçi, gara tarapyndan alnan hasap.</a:t>
            </a:r>
          </a:p>
          <a:p>
            <a:pPr marL="0" lvl="0" indent="0" algn="just">
              <a:spcAft>
                <a:spcPts val="0"/>
              </a:spcAft>
              <a:buNone/>
            </a:pPr>
            <a:r>
              <a:rPr lang="tk-TM" sz="4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hr-HR" sz="4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hr-HR" sz="4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–öndäki </a:t>
            </a:r>
            <a:r>
              <a:rPr lang="hr-HR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reýkanyň işçi gara tarapyndan alnan hasap.</a:t>
            </a:r>
          </a:p>
          <a:p>
            <a:pPr marL="0" lvl="0" indent="0" algn="just">
              <a:spcAft>
                <a:spcPts val="0"/>
              </a:spcAft>
              <a:buNone/>
            </a:pPr>
            <a:r>
              <a:rPr lang="tk-TM" sz="4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hr-HR" sz="4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Yzdaky </a:t>
            </a:r>
            <a:r>
              <a:rPr lang="hr-HR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we öňdäki nokotlarda kesgitlenen guralyñ gorizontlarynyñ tapawudy 10 mm az bolsa, onda inedördül niwelirlemäniň žurnalda, olaryň ortaça bahasy ýazylýar. </a:t>
            </a:r>
          </a:p>
          <a:p>
            <a:pPr marL="0" lvl="0" indent="0" algn="ctr">
              <a:spcAft>
                <a:spcPts val="0"/>
              </a:spcAft>
              <a:buNone/>
            </a:pPr>
            <a:r>
              <a:rPr lang="hr-HR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</a:t>
            </a:r>
            <a:r>
              <a:rPr lang="hr-HR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GorGn = (GöGn + GyGn) :2</a:t>
            </a:r>
          </a:p>
          <a:p>
            <a:pPr marL="0" lvl="0" indent="0" algn="just">
              <a:spcAft>
                <a:spcPts val="0"/>
              </a:spcAft>
              <a:buNone/>
            </a:pPr>
            <a:endParaRPr lang="hr-HR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spcAft>
                <a:spcPts val="0"/>
              </a:spcAft>
              <a:buNone/>
            </a:pPr>
            <a:r>
              <a:rPr lang="tk-TM" sz="4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hr-HR" sz="4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Getirilen </a:t>
            </a:r>
            <a:r>
              <a:rPr lang="hr-HR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mysalda 1-nji duralgada guralyň gorizonty şeýle kesgitlenilýär:</a:t>
            </a:r>
          </a:p>
          <a:p>
            <a:pPr marL="0" lvl="0" indent="0" algn="ctr">
              <a:spcAft>
                <a:spcPts val="0"/>
              </a:spcAft>
              <a:buNone/>
            </a:pPr>
            <a:r>
              <a:rPr lang="hr-HR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GöG1=HRp+a =69.193+0.440=69.633m.</a:t>
            </a:r>
          </a:p>
          <a:p>
            <a:pPr marL="0" lvl="0" indent="0" algn="ctr">
              <a:spcAft>
                <a:spcPts val="0"/>
              </a:spcAft>
              <a:buNone/>
            </a:pPr>
            <a:r>
              <a:rPr lang="hr-HR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GyG1=H1+b=66.821 + 2.814=69.635m.</a:t>
            </a:r>
          </a:p>
          <a:p>
            <a:pPr marL="0" lvl="0" indent="0" algn="ctr">
              <a:spcAft>
                <a:spcPts val="0"/>
              </a:spcAft>
              <a:buNone/>
            </a:pPr>
            <a:r>
              <a:rPr lang="hr-HR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GorG1=(GöG1 + GyG1):2=(69.633 +69.635):2=69.634 m;</a:t>
            </a:r>
            <a:endParaRPr lang="hr-HR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41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38200" y="597878"/>
            <a:ext cx="10515600" cy="5301760"/>
          </a:xfrm>
        </p:spPr>
        <p:txBody>
          <a:bodyPr>
            <a:normAutofit fontScale="85000" lnSpcReduction="20000"/>
          </a:bodyPr>
          <a:lstStyle/>
          <a:p>
            <a:pPr indent="457200" algn="just"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Beýleki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duralgalarda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hem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guralyň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gorizonty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şol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tertipde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hasaplanylýar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Inedördül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niwelirlemede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aralyk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nokotlaryň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belentlik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bahalaryny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hasaplamak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aralyk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nokatlaryň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belentlik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bahalary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degişli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duralgada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guralyň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gorizontyndan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aralyk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nokatlarda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reýkanyñ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işçi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tarapyndan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alnan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hasaplary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aýyrmak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kesgitlenýär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ctr">
              <a:spcBef>
                <a:spcPts val="600"/>
              </a:spcBef>
              <a:spcAft>
                <a:spcPts val="0"/>
              </a:spcAft>
            </a:pPr>
            <a:r>
              <a:rPr lang="es-E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s-ES" sz="3600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s-E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=GG</a:t>
            </a:r>
            <a:r>
              <a:rPr lang="es-ES" sz="3600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-e</a:t>
            </a:r>
            <a:r>
              <a:rPr lang="es-ES" sz="3600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ctr">
              <a:spcAft>
                <a:spcPts val="0"/>
              </a:spcAft>
            </a:pPr>
            <a:r>
              <a:rPr lang="es-ES" sz="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es-E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s-ES" sz="3600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s-E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=GG</a:t>
            </a:r>
            <a:r>
              <a:rPr lang="es-ES" sz="3600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-e</a:t>
            </a:r>
            <a:r>
              <a:rPr lang="es-ES" sz="3600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s-E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=69.634 –2.614 = 67.020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es-E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s-ES" sz="3600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s-E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=GG</a:t>
            </a:r>
            <a:r>
              <a:rPr lang="es-ES" sz="3600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-e</a:t>
            </a:r>
            <a:r>
              <a:rPr lang="es-ES" sz="3600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s-E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=69.634 –1.238 = 68.396  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es-E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es-E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Inedördül </a:t>
            </a:r>
            <a:r>
              <a:rPr lang="es-E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niwelirlemäniň</a:t>
            </a:r>
            <a:r>
              <a:rPr lang="es-E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žurnalynda aralyk nokatlaryň hasaplanyp alynan belentlik bahalary santimetre çenli tegeleklenip, degişli nokatlaryň depelerinde ýazylýar.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spcAft>
                <a:spcPts val="0"/>
              </a:spcAft>
              <a:buNone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20895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k-TM" b="1" dirty="0" smtClean="0"/>
              <a:t>Sapagyň meýilnamasy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9278" y="1825625"/>
            <a:ext cx="11491546" cy="4351338"/>
          </a:xfrm>
        </p:spPr>
        <p:txBody>
          <a:bodyPr/>
          <a:lstStyle/>
          <a:p>
            <a:pPr marL="0" marR="2921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Niwilirleri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barlamak</a:t>
            </a:r>
            <a:r>
              <a:rPr lang="tk-TM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R="29210">
              <a:spcAft>
                <a:spcPts val="0"/>
              </a:spcAft>
            </a:pP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Inedördül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niwelirlemede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arabaglanyşdyryjy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nokatlaryň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belentlik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bahalaryny</a:t>
            </a:r>
            <a:r>
              <a:rPr lang="ru-RU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hasaplamak</a:t>
            </a:r>
            <a:r>
              <a:rPr lang="tk-TM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marR="29210" indent="0">
              <a:spcAft>
                <a:spcPts val="0"/>
              </a:spcAft>
              <a:buNone/>
            </a:pP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hr-H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Inedördül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niwelirlemede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guralyň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gorizontyny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hasaplamak</a:t>
            </a:r>
            <a:r>
              <a:rPr lang="tk-TM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97140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9568" y="703385"/>
            <a:ext cx="10788163" cy="5275384"/>
          </a:xfrm>
        </p:spPr>
        <p:txBody>
          <a:bodyPr>
            <a:normAutofit/>
          </a:bodyPr>
          <a:lstStyle/>
          <a:p>
            <a:pPr marL="457200" marR="75565" indent="360680" algn="just">
              <a:spcAft>
                <a:spcPts val="0"/>
              </a:spcAft>
            </a:pPr>
            <a:r>
              <a:rPr lang="tk-TM" sz="4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  <a:r>
              <a:rPr lang="ru-RU" sz="4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4000" b="1" dirty="0" smtClean="0"/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Niwilirleriň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köneligi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mehaniki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taýdan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şikesli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bolmagy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sebäpli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onuň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esasy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taraplary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ölçäp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bilmezligi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mümkindir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Şonuň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niwilirler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işe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başlamazdan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ozal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niwilirleri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aşakdaky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şertler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boýunça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tehniki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taýdan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barlamak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zerurdyr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01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5462" y="395654"/>
            <a:ext cx="11122269" cy="6198577"/>
          </a:xfrm>
        </p:spPr>
        <p:txBody>
          <a:bodyPr>
            <a:noAutofit/>
          </a:bodyPr>
          <a:lstStyle/>
          <a:p>
            <a:pPr marL="457200" marR="75565" indent="360680" algn="just">
              <a:lnSpc>
                <a:spcPct val="150000"/>
              </a:lnSpc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Niwiliriň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görüş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turbasynyň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wizir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oky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silindirik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ureweniň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okuna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paralel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bolmalydyr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Ony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barlamak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bir-birinden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takmynan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50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metr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aralykda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ýerleşen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iki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nokat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bellenilýär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şol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nokatlaryň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belntligi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ortadan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öňe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tarap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niwilirlemek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usuly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barlanyp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görülýär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Eger-de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hasaplar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bir-birine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deň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bolan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ýagdaýynda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onda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şert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ýerine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ýetirilýär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Hasaplamalarda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rugsat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edilýän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tapawut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4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mm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-den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köp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bolmaly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däldir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3200" dirty="0" smtClean="0"/>
              <a:t>  </a:t>
            </a:r>
            <a:endParaRPr lang="ru-RU" sz="3200" dirty="0"/>
          </a:p>
          <a:p>
            <a:pPr marL="0" indent="0">
              <a:buNone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4507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8067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61646"/>
            <a:ext cx="10873154" cy="5539154"/>
          </a:xfrm>
        </p:spPr>
        <p:txBody>
          <a:bodyPr>
            <a:normAutofit/>
          </a:bodyPr>
          <a:lstStyle/>
          <a:p>
            <a:pPr algn="just">
              <a:spcAft>
                <a:spcPts val="0"/>
              </a:spcAft>
            </a:pPr>
            <a:endParaRPr lang="en-US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75565" indent="360680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Silindirik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ureweniň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oky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guralyň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aýlanma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okuna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perpendikulýar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bolmalydyr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barlamak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göteriji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nurbatlar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urewen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orta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getirilýär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hem-de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niwiliri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öz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okunyň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daşyndan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çalaja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barlamak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aýlap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görülýär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Eger-de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urewen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üýtgemese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onda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şert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ýetirilýär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n-US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en-US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00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9429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91308"/>
            <a:ext cx="10758854" cy="5385655"/>
          </a:xfrm>
        </p:spPr>
        <p:txBody>
          <a:bodyPr>
            <a:normAutofit/>
          </a:bodyPr>
          <a:lstStyle/>
          <a:p>
            <a:pPr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sq-AL" dirty="0"/>
              <a:t> </a:t>
            </a:r>
            <a:endParaRPr lang="ru-RU" dirty="0"/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21070" y="791308"/>
            <a:ext cx="10946321" cy="5174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75565" indent="360680" algn="just">
              <a:lnSpc>
                <a:spcPct val="150000"/>
              </a:lnSpc>
              <a:spcAft>
                <a:spcPts val="0"/>
              </a:spcAft>
            </a:pPr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 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Tegelek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ureweniň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oky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guralyň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aýlanma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okuna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paralel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ýagdaýda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bolmalydyr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Ony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barlamak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ikinji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şertäki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usulymyz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boýunça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silindirik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ureweniň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okyny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orta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getirenimizde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şol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tegelek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urewenimiziň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oky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orta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gelse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şert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ýerine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ýetirilýär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75565" indent="360680" algn="just">
              <a:lnSpc>
                <a:spcPct val="150000"/>
              </a:lnSpc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Sapaklar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torunyň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gorizantaly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guralyň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esbabyň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aýlanma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okuna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perpendikulýar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bolmalydyr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9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38199" y="351692"/>
            <a:ext cx="10855569" cy="5825271"/>
          </a:xfrm>
        </p:spPr>
        <p:txBody>
          <a:bodyPr/>
          <a:lstStyle/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sq-AL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Meýdan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işleri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doly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tamamlanandan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soň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alynan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maglumatlar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kameral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şertlerde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işlemäge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başlanylýar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ähli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niwelirlenen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inedördülleriñ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burç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depeleriniň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belentlik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bahalary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hasaplanylýar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gorizontal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geçirilen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plany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taýýarlanylýar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Belentlik</a:t>
            </a:r>
            <a:r>
              <a:rPr lang="en-US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bahalary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şeýle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yzygiderlilikde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hasaplanylýar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89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38200" y="509954"/>
            <a:ext cx="10515600" cy="5547946"/>
          </a:xfrm>
        </p:spPr>
        <p:txBody>
          <a:bodyPr>
            <a:norm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Ilki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arabaglanyşdyryjy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nokatlaryň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belentlik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bahasynyň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nätakyklygy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nätakyklygyň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rugsat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berilýän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çäkleri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hasaplanylýar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we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nätakyklyk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arabaglanyşdyryjy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nokatlara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paýlanylýar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Arabaglanyşdyryjy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nokatlar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ýapyk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niwelir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ýörelgesini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düzýärler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Olaryň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teoriýa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tarapdan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belentlik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bahalarynyň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arifmetiki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jemi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nula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deň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bolmalydyr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ctr">
              <a:spcAft>
                <a:spcPts val="0"/>
              </a:spcAft>
            </a:pP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∑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sz="3600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 h</a:t>
            </a:r>
            <a:r>
              <a:rPr lang="en-US" sz="36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 h</a:t>
            </a:r>
            <a:r>
              <a:rPr lang="en-US" sz="36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+..+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sz="3600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en-US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0                                       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81000" algn="just">
              <a:spcAft>
                <a:spcPts val="0"/>
              </a:spcAft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21604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1739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107831"/>
            <a:ext cx="10794023" cy="5205046"/>
          </a:xfrm>
        </p:spPr>
        <p:txBody>
          <a:bodyPr>
            <a:normAutofit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tk-TM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endParaRPr lang="ru-RU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8900" y="1345224"/>
            <a:ext cx="6981092" cy="4193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89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751</Words>
  <Application>Microsoft Office PowerPoint</Application>
  <PresentationFormat>Широкоэкранный</PresentationFormat>
  <Paragraphs>69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Тема Office</vt:lpstr>
      <vt:lpstr>Tema:Niwilirler we olaryň barlanylşy</vt:lpstr>
      <vt:lpstr>Sapagyň meýilnamasy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Baş güýjenmeler we baş meýdançalar barada düşünje we Gukuň umumylaşdyrylan kanuny. </dc:title>
  <dc:creator>Lenovo</dc:creator>
  <cp:lastModifiedBy>Lenovo</cp:lastModifiedBy>
  <cp:revision>50</cp:revision>
  <dcterms:created xsi:type="dcterms:W3CDTF">2019-02-11T16:56:33Z</dcterms:created>
  <dcterms:modified xsi:type="dcterms:W3CDTF">2019-04-08T02:53:21Z</dcterms:modified>
</cp:coreProperties>
</file>