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88" r:id="rId1"/>
    <p:sldMasterId id="2147484603" r:id="rId2"/>
  </p:sldMasterIdLst>
  <p:notesMasterIdLst>
    <p:notesMasterId r:id="rId13"/>
  </p:notesMasterIdLst>
  <p:sldIdLst>
    <p:sldId id="376" r:id="rId3"/>
    <p:sldId id="378" r:id="rId4"/>
    <p:sldId id="445" r:id="rId5"/>
    <p:sldId id="446" r:id="rId6"/>
    <p:sldId id="447" r:id="rId7"/>
    <p:sldId id="448" r:id="rId8"/>
    <p:sldId id="449" r:id="rId9"/>
    <p:sldId id="450" r:id="rId10"/>
    <p:sldId id="451" r:id="rId11"/>
    <p:sldId id="397" r:id="rId1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3429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685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0287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17145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0574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24003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27432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40C"/>
    <a:srgbClr val="B1A500"/>
    <a:srgbClr val="85FFBC"/>
    <a:srgbClr val="B6F6CB"/>
    <a:srgbClr val="7DFFB8"/>
    <a:srgbClr val="CDFFE4"/>
    <a:srgbClr val="0043C8"/>
    <a:srgbClr val="001236"/>
    <a:srgbClr val="69FFAD"/>
    <a:srgbClr val="7296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35" autoAdjust="0"/>
    <p:restoredTop sz="94291" autoAdjust="0"/>
  </p:normalViewPr>
  <p:slideViewPr>
    <p:cSldViewPr>
      <p:cViewPr varScale="1">
        <p:scale>
          <a:sx n="101" d="100"/>
          <a:sy n="101" d="100"/>
        </p:scale>
        <p:origin x="816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D13AB-C845-4381-BD3E-86619E8E7EF0}" type="datetimeFigureOut">
              <a:rPr lang="ru-RU" smtClean="0"/>
              <a:pPr/>
              <a:t>01.09.2021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5B841-ED4F-4E02-82FF-AF5D10BC99B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4502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661782"/>
            <a:ext cx="7475220" cy="21945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4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2902226"/>
            <a:ext cx="6575895" cy="1041124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rgbClr val="FFFFFF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280035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3450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366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71500"/>
            <a:ext cx="1743075" cy="40576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571500"/>
            <a:ext cx="5572125" cy="40576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344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manyň a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28650" y="2074666"/>
            <a:ext cx="7886700" cy="994172"/>
          </a:xfrm>
        </p:spPr>
        <p:txBody>
          <a:bodyPr/>
          <a:lstStyle>
            <a:lvl1pPr algn="ctr">
              <a:lnSpc>
                <a:spcPct val="100000"/>
              </a:lnSpc>
              <a:defRPr b="1">
                <a:solidFill>
                  <a:srgbClr val="00B050"/>
                </a:solidFill>
              </a:defRPr>
            </a:lvl1pPr>
          </a:lstStyle>
          <a:p>
            <a:r>
              <a:rPr lang="ru-RU" dirty="0"/>
              <a:t>TEMANYŇ ADY</a:t>
            </a:r>
          </a:p>
        </p:txBody>
      </p:sp>
    </p:spTree>
    <p:extLst>
      <p:ext uri="{BB962C8B-B14F-4D97-AF65-F5344CB8AC3E}">
        <p14:creationId xmlns:p14="http://schemas.microsoft.com/office/powerpoint/2010/main" val="2963912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orag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6431" y="273846"/>
            <a:ext cx="8462513" cy="994172"/>
          </a:xfrm>
        </p:spPr>
        <p:txBody>
          <a:bodyPr/>
          <a:lstStyle>
            <a:lvl1pPr algn="ctr">
              <a:defRPr b="1">
                <a:solidFill>
                  <a:srgbClr val="00B050"/>
                </a:solidFill>
              </a:defRPr>
            </a:lvl1pPr>
          </a:lstStyle>
          <a:p>
            <a:r>
              <a:rPr lang="tk-TM" dirty="0"/>
              <a:t>SORAGLAR:</a:t>
            </a:r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3" hasCustomPrompt="1"/>
          </p:nvPr>
        </p:nvSpPr>
        <p:spPr>
          <a:xfrm>
            <a:off x="336947" y="1268017"/>
            <a:ext cx="8461997" cy="3390248"/>
          </a:xfrm>
        </p:spPr>
        <p:txBody>
          <a:bodyPr>
            <a:normAutofit/>
          </a:bodyPr>
          <a:lstStyle>
            <a:lvl1pPr marL="289322" indent="-289322">
              <a:buClr>
                <a:srgbClr val="00B050"/>
              </a:buClr>
              <a:buFont typeface="+mj-lt"/>
              <a:buAutoNum type="arabicPeriod"/>
              <a:defRPr sz="1800" baseline="0"/>
            </a:lvl1pPr>
            <a:lvl2pPr marL="514313" indent="-257175">
              <a:buFont typeface="+mj-lt"/>
              <a:buAutoNum type="arabicPeriod"/>
              <a:defRPr/>
            </a:lvl2pPr>
            <a:lvl3pPr marL="771448" indent="-257175">
              <a:buFont typeface="+mj-lt"/>
              <a:buAutoNum type="arabicPeriod"/>
              <a:defRPr/>
            </a:lvl3pPr>
            <a:lvl4pPr marL="964289" indent="-192881">
              <a:buFont typeface="+mj-lt"/>
              <a:buAutoNum type="arabicPeriod"/>
              <a:defRPr/>
            </a:lvl4pPr>
            <a:lvl5pPr marL="1221425" indent="-192881">
              <a:buFont typeface="+mj-lt"/>
              <a:buAutoNum type="arabicPeriod"/>
              <a:defRPr/>
            </a:lvl5pPr>
          </a:lstStyle>
          <a:p>
            <a:pPr lvl="0"/>
            <a:r>
              <a:rPr lang="tk-TM" dirty="0"/>
              <a:t>1-nji sorag nusga</a:t>
            </a:r>
          </a:p>
          <a:p>
            <a:pPr lvl="0"/>
            <a:r>
              <a:rPr lang="tk-TM" dirty="0"/>
              <a:t>2-nji sorag nusga</a:t>
            </a:r>
          </a:p>
          <a:p>
            <a:pPr lvl="0"/>
            <a:r>
              <a:rPr lang="tk-TM" dirty="0"/>
              <a:t>3-nji sorag nusga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6512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oş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273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820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330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060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036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243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0912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4595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5302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5775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467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76435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671742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32731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6677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78843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321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880181"/>
            <a:ext cx="7475220" cy="219456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54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3115890"/>
            <a:ext cx="6576822" cy="1022855"/>
          </a:xfrm>
        </p:spPr>
        <p:txBody>
          <a:bodyPr anchor="t">
            <a:normAutofit/>
          </a:bodyPr>
          <a:lstStyle>
            <a:lvl1pPr marL="0" indent="0" algn="ctr">
              <a:buNone/>
              <a:defRPr sz="165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3015306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7331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1543049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1543050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060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501133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04111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499274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03949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18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00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578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19" y="822960"/>
            <a:ext cx="3909060" cy="34975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2631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93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59936" y="802385"/>
            <a:ext cx="4574286" cy="360045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16027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889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457200"/>
            <a:ext cx="7406640" cy="1017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1543050"/>
            <a:ext cx="7404653" cy="3028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4667871"/>
            <a:ext cx="174680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4667871"/>
            <a:ext cx="353833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4667871"/>
            <a:ext cx="12796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048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89" r:id="rId1"/>
    <p:sldLayoutId id="2147484590" r:id="rId2"/>
    <p:sldLayoutId id="2147484591" r:id="rId3"/>
    <p:sldLayoutId id="2147484592" r:id="rId4"/>
    <p:sldLayoutId id="2147484593" r:id="rId5"/>
    <p:sldLayoutId id="2147484594" r:id="rId6"/>
    <p:sldLayoutId id="2147484595" r:id="rId7"/>
    <p:sldLayoutId id="2147484596" r:id="rId8"/>
    <p:sldLayoutId id="2147484597" r:id="rId9"/>
    <p:sldLayoutId id="2147484598" r:id="rId10"/>
    <p:sldLayoutId id="2147484599" r:id="rId11"/>
    <p:sldLayoutId id="2147484600" r:id="rId12"/>
    <p:sldLayoutId id="2147484601" r:id="rId13"/>
    <p:sldLayoutId id="2147484602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50"/>
        </a:spcBef>
        <a:buClr>
          <a:schemeClr val="accent1"/>
        </a:buClr>
        <a:buSzPct val="80000"/>
        <a:buFont typeface="Corbel" pitchFamily="34" charset="0"/>
        <a:buChar char="•"/>
        <a:defRPr sz="165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4447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04" r:id="rId1"/>
    <p:sldLayoutId id="2147484605" r:id="rId2"/>
    <p:sldLayoutId id="2147484606" r:id="rId3"/>
    <p:sldLayoutId id="2147484607" r:id="rId4"/>
    <p:sldLayoutId id="2147484608" r:id="rId5"/>
    <p:sldLayoutId id="2147484609" r:id="rId6"/>
    <p:sldLayoutId id="2147484610" r:id="rId7"/>
    <p:sldLayoutId id="2147484611" r:id="rId8"/>
    <p:sldLayoutId id="2147484612" r:id="rId9"/>
    <p:sldLayoutId id="2147484613" r:id="rId10"/>
    <p:sldLayoutId id="2147484614" r:id="rId11"/>
    <p:sldLayoutId id="2147484615" r:id="rId12"/>
    <p:sldLayoutId id="2147484616" r:id="rId13"/>
    <p:sldLayoutId id="2147484617" r:id="rId14"/>
    <p:sldLayoutId id="2147484618" r:id="rId15"/>
    <p:sldLayoutId id="2147484619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translate.google.com/translate?hl=ru&amp;prev=_t&amp;sl=ru&amp;tl=tk&amp;u=https://kvartira-bez-agenta.ru/glossarij-rieltora/priznanie-sdelki-kupli-prodazhi-nedejstvitelnoj/" TargetMode="Externa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translate.google.com/translate?hl=ru&amp;prev=_t&amp;sl=ru&amp;tl=tk&amp;u=https://kvartira-bez-agenta.ru/o-riskax-sdelok-s-kvartirami/" TargetMode="Externa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45000">
              <a:srgbClr val="00B050">
                <a:lumMod val="25000"/>
                <a:lumOff val="75000"/>
              </a:srgbClr>
            </a:gs>
            <a:gs pos="100000">
              <a:srgbClr val="85FFBC"/>
            </a:gs>
            <a:gs pos="71000">
              <a:srgbClr val="7DFFB8"/>
            </a:gs>
            <a:gs pos="83000">
              <a:srgbClr val="69FFA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1112" y="342415"/>
            <a:ext cx="8362948" cy="1024467"/>
          </a:xfrm>
        </p:spPr>
        <p:txBody>
          <a:bodyPr>
            <a:noAutofit/>
          </a:bodyPr>
          <a:lstStyle/>
          <a:p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ilim ministrligi</a:t>
            </a:r>
            <a:b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inžener – tehniki we ulag kommunikasiýalary </a:t>
            </a:r>
            <a:b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instituty.</a:t>
            </a:r>
            <a:br>
              <a:rPr lang="tk-TM" sz="2400" b="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1800" dirty="0">
                <a:solidFill>
                  <a:srgbClr val="FF0000"/>
                </a:solidFill>
              </a:rPr>
              <a:t> </a:t>
            </a:r>
            <a:endParaRPr lang="ru-RU" sz="2000" b="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420CBD0E-B941-4634-80F5-89FC5E53410D}"/>
              </a:ext>
            </a:extLst>
          </p:cNvPr>
          <p:cNvSpPr txBox="1">
            <a:spLocks/>
          </p:cNvSpPr>
          <p:nvPr/>
        </p:nvSpPr>
        <p:spPr>
          <a:xfrm>
            <a:off x="1447800" y="1762919"/>
            <a:ext cx="7072317" cy="18239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514274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tk-TM" sz="3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“Gozgalmaýan emläkleriň dolandyrylyşy” dersi boýunça 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C117731-AA6C-4303-BE83-F58720D5DAB1}"/>
              </a:ext>
            </a:extLst>
          </p:cNvPr>
          <p:cNvPicPr/>
          <p:nvPr/>
        </p:nvPicPr>
        <p:blipFill rotWithShape="1">
          <a:blip r:embed="rId2"/>
          <a:srcRect l="38484" t="28414" r="41022" b="36707"/>
          <a:stretch/>
        </p:blipFill>
        <p:spPr bwMode="auto">
          <a:xfrm>
            <a:off x="8001000" y="57150"/>
            <a:ext cx="829733" cy="72813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6" descr="C:\Users\User\Downloads\article2072.jpg">
            <a:extLst>
              <a:ext uri="{FF2B5EF4-FFF2-40B4-BE49-F238E27FC236}">
                <a16:creationId xmlns:a16="http://schemas.microsoft.com/office/drawing/2014/main" id="{4F198AE1-25B3-43A6-8087-CC411A5B64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99" y="119943"/>
            <a:ext cx="630201" cy="665338"/>
          </a:xfrm>
          <a:prstGeom prst="rect">
            <a:avLst/>
          </a:prstGeom>
          <a:noFill/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9203780-831D-41ED-9D8B-D126C85793C4}"/>
              </a:ext>
            </a:extLst>
          </p:cNvPr>
          <p:cNvSpPr/>
          <p:nvPr/>
        </p:nvSpPr>
        <p:spPr>
          <a:xfrm>
            <a:off x="3657600" y="3943350"/>
            <a:ext cx="5105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</a:pPr>
            <a:r>
              <a:rPr lang="tk-TM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Düzen</a:t>
            </a:r>
            <a:r>
              <a:rPr lang="tk-TM" sz="1013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Kärhananyň ykdysadyýeti we dolandyrylyşy </a:t>
            </a:r>
            <a:r>
              <a:rPr lang="tk-TM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kafedrasynyň mugallymy </a:t>
            </a:r>
            <a:r>
              <a:rPr lang="tk-TM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Agaýew W.</a:t>
            </a:r>
            <a:endParaRPr lang="tk-TM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3775E12B-E2EA-4AFA-A949-7263599F844E}"/>
              </a:ext>
            </a:extLst>
          </p:cNvPr>
          <p:cNvSpPr txBox="1">
            <a:spLocks/>
          </p:cNvSpPr>
          <p:nvPr/>
        </p:nvSpPr>
        <p:spPr>
          <a:xfrm>
            <a:off x="228600" y="1762920"/>
            <a:ext cx="8696012" cy="1427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14274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ru-RU" sz="3400" b="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9" name="Блок-схема: альтернативный процесс 18">
            <a:extLst>
              <a:ext uri="{FF2B5EF4-FFF2-40B4-BE49-F238E27FC236}">
                <a16:creationId xmlns:a16="http://schemas.microsoft.com/office/drawing/2014/main" id="{81EB608E-6521-4A51-92F6-BF865DE2A5C2}"/>
              </a:ext>
            </a:extLst>
          </p:cNvPr>
          <p:cNvSpPr/>
          <p:nvPr/>
        </p:nvSpPr>
        <p:spPr>
          <a:xfrm>
            <a:off x="3589020" y="1389240"/>
            <a:ext cx="4861560" cy="191910"/>
          </a:xfrm>
          <a:prstGeom prst="flowChartAlternateProcess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задержка 19">
            <a:extLst>
              <a:ext uri="{FF2B5EF4-FFF2-40B4-BE49-F238E27FC236}">
                <a16:creationId xmlns:a16="http://schemas.microsoft.com/office/drawing/2014/main" id="{3F38CF9B-0C44-4608-99C8-79842B37159E}"/>
              </a:ext>
            </a:extLst>
          </p:cNvPr>
          <p:cNvSpPr/>
          <p:nvPr/>
        </p:nvSpPr>
        <p:spPr>
          <a:xfrm>
            <a:off x="8234456" y="1389241"/>
            <a:ext cx="285661" cy="191910"/>
          </a:xfrm>
          <a:prstGeom prst="flowChartDela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19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81200" y="1403171"/>
            <a:ext cx="5181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ctr" eaLnBrk="0" hangingPunct="0"/>
            <a:r>
              <a:rPr lang="tk-TM" altLang="ru-RU" sz="36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Üns </a:t>
            </a:r>
            <a:r>
              <a:rPr lang="tk-TM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berip </a:t>
            </a:r>
            <a:r>
              <a:rPr lang="sq-AL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tk-TM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iňläniňiz</a:t>
            </a:r>
          </a:p>
          <a:p>
            <a:pPr lvl="0" indent="449263" algn="ctr" eaLnBrk="0" hangingPunct="0"/>
            <a:r>
              <a:rPr lang="tk-TM" altLang="ru-RU" sz="36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 köp sag boluň!</a:t>
            </a:r>
            <a:endParaRPr lang="sq-AL" altLang="ru-RU" sz="3600" b="1" dirty="0">
              <a:solidFill>
                <a:schemeClr val="accent5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альтернативный процесс 5">
            <a:extLst>
              <a:ext uri="{FF2B5EF4-FFF2-40B4-BE49-F238E27FC236}">
                <a16:creationId xmlns:a16="http://schemas.microsoft.com/office/drawing/2014/main" id="{8A69B69A-A4C2-4586-BB08-ABCA504B78C6}"/>
              </a:ext>
            </a:extLst>
          </p:cNvPr>
          <p:cNvSpPr/>
          <p:nvPr/>
        </p:nvSpPr>
        <p:spPr>
          <a:xfrm>
            <a:off x="3984303" y="2760839"/>
            <a:ext cx="4861560" cy="191910"/>
          </a:xfrm>
          <a:prstGeom prst="flowChartAlternateProcess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задержка 6">
            <a:extLst>
              <a:ext uri="{FF2B5EF4-FFF2-40B4-BE49-F238E27FC236}">
                <a16:creationId xmlns:a16="http://schemas.microsoft.com/office/drawing/2014/main" id="{050EA82F-5221-4DC0-ABD1-B7CA54AF22A7}"/>
              </a:ext>
            </a:extLst>
          </p:cNvPr>
          <p:cNvSpPr/>
          <p:nvPr/>
        </p:nvSpPr>
        <p:spPr>
          <a:xfrm>
            <a:off x="8629739" y="2760840"/>
            <a:ext cx="285661" cy="191910"/>
          </a:xfrm>
          <a:prstGeom prst="flowChartDela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015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>
          <a:xfrm>
            <a:off x="419100" y="2571750"/>
            <a:ext cx="8305800" cy="2667000"/>
          </a:xfrm>
        </p:spPr>
        <p:txBody>
          <a:bodyPr>
            <a:no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1.Ätiýaçlandyrylan waka hökmünde näme ykrar edilýär?</a:t>
            </a:r>
            <a:endParaRPr lang="tk-TM" sz="24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Ätiýaçlandyrylan hadysada haýsy tölegleri alyp bolýar.</a:t>
            </a:r>
          </a:p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3.Gozgalmaýan emläk hukugynyň ýitmegi bilen bagly howplar.</a:t>
            </a:r>
          </a:p>
        </p:txBody>
      </p:sp>
      <p:sp>
        <p:nvSpPr>
          <p:cNvPr id="7" name="Заголовок 3">
            <a:extLst>
              <a:ext uri="{FF2B5EF4-FFF2-40B4-BE49-F238E27FC236}">
                <a16:creationId xmlns:a16="http://schemas.microsoft.com/office/drawing/2014/main" id="{82886970-C256-4819-B646-CEC3EA5D42F8}"/>
              </a:ext>
            </a:extLst>
          </p:cNvPr>
          <p:cNvSpPr txBox="1">
            <a:spLocks/>
          </p:cNvSpPr>
          <p:nvPr/>
        </p:nvSpPr>
        <p:spPr>
          <a:xfrm>
            <a:off x="1066800" y="1733550"/>
            <a:ext cx="6670402" cy="87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142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tk-TM" sz="29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Soraglar </a:t>
            </a:r>
            <a:r>
              <a:rPr lang="tk-TM" sz="2800" dirty="0">
                <a:solidFill>
                  <a:srgbClr val="FF0000"/>
                </a:solidFill>
              </a:rPr>
              <a:t>   </a:t>
            </a:r>
            <a:r>
              <a:rPr lang="tk-TM" sz="1800" dirty="0">
                <a:solidFill>
                  <a:srgbClr val="FF0000"/>
                </a:solidFill>
              </a:rPr>
              <a:t> </a:t>
            </a:r>
            <a:endParaRPr lang="ru-RU" sz="18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04C4710-68D4-43C0-A255-0D083C66FF39}"/>
              </a:ext>
            </a:extLst>
          </p:cNvPr>
          <p:cNvSpPr/>
          <p:nvPr/>
        </p:nvSpPr>
        <p:spPr>
          <a:xfrm>
            <a:off x="266700" y="244522"/>
            <a:ext cx="86106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</a:pPr>
            <a:r>
              <a:rPr lang="tk-TM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7-nji umumy okuwyň temasy: </a:t>
            </a:r>
            <a:r>
              <a:rPr lang="tk-TM" sz="3200" b="1" dirty="0">
                <a:solidFill>
                  <a:srgbClr val="FFF9AB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Kwartiranyň ýitmeginden ätiýaçlandyryş.Titulyň ätiýaçlandyrylyşy nähili işleýär.</a:t>
            </a:r>
            <a:endParaRPr lang="tk-TM" sz="3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Aft>
                <a:spcPts val="0"/>
              </a:spcAft>
            </a:pPr>
            <a:endParaRPr lang="ru-RU" sz="2000" dirty="0">
              <a:solidFill>
                <a:schemeClr val="bg2">
                  <a:lumMod val="1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5095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57150"/>
            <a:ext cx="8915400" cy="1828800"/>
          </a:xfrm>
        </p:spPr>
        <p:txBody>
          <a:bodyPr>
            <a:noAutofit/>
          </a:bodyPr>
          <a:lstStyle/>
          <a:p>
            <a:pPr marL="180975" lvl="1" algn="ctr">
              <a:tabLst>
                <a:tab pos="631825" algn="l"/>
              </a:tabLst>
            </a:pPr>
            <a:br>
              <a:rPr lang="en-US" sz="2100" dirty="0">
                <a:latin typeface="Times New Roman" pitchFamily="18" charset="0"/>
                <a:cs typeface="Times New Roman" pitchFamily="18" charset="0"/>
              </a:rPr>
            </a:br>
            <a:r>
              <a:rPr lang="tk-TM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1.Ätiýaçlandyrylan waka hökmünde näme ykrar edilýär?</a:t>
            </a:r>
            <a:br>
              <a:rPr lang="tk-TM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k-TM" sz="32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" y="1276350"/>
            <a:ext cx="7467600" cy="3657600"/>
          </a:xfrm>
        </p:spPr>
        <p:txBody>
          <a:bodyPr>
            <a:normAutofit/>
          </a:bodyPr>
          <a:lstStyle/>
          <a:p>
            <a:pPr indent="0" algn="just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tr-TR" dirty="0"/>
              <a:t> </a:t>
            </a:r>
            <a:endParaRPr lang="ru-RU" sz="11200" dirty="0">
              <a:solidFill>
                <a:srgbClr val="00040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1733550"/>
            <a:ext cx="7315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0" algn="just">
              <a:spcAft>
                <a:spcPts val="0"/>
              </a:spcAft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5" name="Блок-схема: внутренняя память 4">
            <a:extLst>
              <a:ext uri="{FF2B5EF4-FFF2-40B4-BE49-F238E27FC236}">
                <a16:creationId xmlns:a16="http://schemas.microsoft.com/office/drawing/2014/main" id="{6E3E0009-1159-4EC1-8C63-83828F8EC5ED}"/>
              </a:ext>
            </a:extLst>
          </p:cNvPr>
          <p:cNvSpPr/>
          <p:nvPr/>
        </p:nvSpPr>
        <p:spPr>
          <a:xfrm>
            <a:off x="228600" y="1428750"/>
            <a:ext cx="6705600" cy="3276600"/>
          </a:xfrm>
          <a:prstGeom prst="flowChartInternalStorag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Gozgalmaýan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emlägiň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ulanylyşynyň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netijeliligi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ynanylan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desganyň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ulanylyşynyň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barşynda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gelýän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girdejileriň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çykdajylaryň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getirilmegine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bagly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durýar</a:t>
            </a:r>
            <a:r>
              <a:rPr lang="ru-RU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754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BC1EF93-2A43-4D8B-964B-D9AABF2718CE}"/>
              </a:ext>
            </a:extLst>
          </p:cNvPr>
          <p:cNvSpPr/>
          <p:nvPr/>
        </p:nvSpPr>
        <p:spPr>
          <a:xfrm>
            <a:off x="0" y="133350"/>
            <a:ext cx="7696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46BF9E-A70E-4994-8141-B6523B602B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97735"/>
            <a:ext cx="6781800" cy="2702615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Dolandyryjy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kompaniýa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kada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bolşy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ýaly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ýylylyk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elektroenergiýasy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aragatnaşyk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söwda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etmeklige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ygtyýarnamasy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bardyr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kärendesine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alyjylara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jemagat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harajatlaryny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önümiň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özüne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düşýän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gymmatyna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etmeklige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mümkinçilik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berýär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01DADD5-D103-47E3-B108-6D61B7C196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2937195"/>
            <a:ext cx="4043362" cy="2083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562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59633B6-F9DF-4C49-A4BC-47D7AB7FCAD5}"/>
              </a:ext>
            </a:extLst>
          </p:cNvPr>
          <p:cNvSpPr/>
          <p:nvPr/>
        </p:nvSpPr>
        <p:spPr>
          <a:xfrm>
            <a:off x="533400" y="133350"/>
            <a:ext cx="6781800" cy="4172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750"/>
              </a:spcBef>
              <a:spcAft>
                <a:spcPts val="1575"/>
              </a:spcAft>
            </a:pP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Dolandyryjy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kompaniýanyň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kärende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desgasynyň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saklanylmagynyň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harajatlary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harajatlar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indikileri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özünde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jemleýär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15000"/>
              </a:lnSpc>
              <a:spcBef>
                <a:spcPts val="750"/>
              </a:spcBef>
              <a:spcAft>
                <a:spcPts val="1575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058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0D04E5F-70A9-4AAF-9368-733FBF6B938C}"/>
              </a:ext>
            </a:extLst>
          </p:cNvPr>
          <p:cNvSpPr/>
          <p:nvPr/>
        </p:nvSpPr>
        <p:spPr>
          <a:xfrm>
            <a:off x="304800" y="133350"/>
            <a:ext cx="632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harajatlar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(h):</a:t>
            </a:r>
            <a:endParaRPr lang="ru-RU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D5678E-6F30-4112-A7E3-1F62B9201C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79681"/>
            <a:ext cx="6324600" cy="4230469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materiallara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edara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jaýynyň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kärendesine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hususy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edara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jaýynyň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bolan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ýagdaýynda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amortizasiýa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enjamyň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amortizasiýasyna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býujete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däl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gaznalara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tutulan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pullara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jemagat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harajatlaryna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ulag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harajatlaryna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beýlekiler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9395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361950"/>
            <a:ext cx="7467600" cy="4498134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</a:t>
            </a:r>
          </a:p>
          <a:p>
            <a:r>
              <a:rPr lang="tr-TR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Äti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tr-TR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açlandyryş şertnamasy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ätiyaçlandyryş guramasy bilen ätiýaçlandyrýanyň arasyndaky ylalaşykdyr, şoňa laýyklykda, ätiyaç-landyryş guramasy şertnamada göz öňünde tutulan ätiyaçlandyryş halaty ýüze çykan maha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ynda ätiýaçlandyrýana ýa-da şol borçnama başga bir adamyň peýdasyna berjaý edilmäge degişli bolup, äti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açlandyryş pul möçberini ýa-da ätiyaçlandyryş öwezini doluş puluny tölemegi, baglaşylan şertnamanyň çäklerinde beýleki maddy kömegi bermegi, ätiýaçlandyrýana bolsa bellenen möhletde ätiyaçlan-dyryş baýragyny (ätiyaçlandyryş tölegini)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Ätiýaçlandyrýan ätiyaçlandyryş şertnamasyny baglaşmak üçin ätiýaçlandyryş guramasyna ýazmaça arza berýär ýa-da başga usul bilen ätiyaçlandyryş şertnamasyny baglaşmak isleýändigi m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ä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 edýär.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6E91582-06C0-4213-BA91-F0560997DA3F}"/>
              </a:ext>
            </a:extLst>
          </p:cNvPr>
          <p:cNvSpPr/>
          <p:nvPr/>
        </p:nvSpPr>
        <p:spPr>
          <a:xfrm>
            <a:off x="324678" y="0"/>
            <a:ext cx="660952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Ätiýaçlandyrylan hadysada haýsy tölegleri alyp bolýar.</a:t>
            </a:r>
          </a:p>
        </p:txBody>
      </p:sp>
    </p:spTree>
    <p:extLst>
      <p:ext uri="{BB962C8B-B14F-4D97-AF65-F5344CB8AC3E}">
        <p14:creationId xmlns:p14="http://schemas.microsoft.com/office/powerpoint/2010/main" val="1024659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0821BB-7198-4CF2-8BA1-50825E468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17178"/>
            <a:ext cx="6447501" cy="990600"/>
          </a:xfrm>
        </p:spPr>
        <p:txBody>
          <a:bodyPr>
            <a:normAutofit fontScale="90000"/>
          </a:bodyPr>
          <a:lstStyle/>
          <a:p>
            <a:r>
              <a:rPr lang="tk-TM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3.Gozgalmaýan emläk hukugynyň ýitmegi bilen bagly howplar.</a:t>
            </a:r>
            <a:br>
              <a:rPr lang="tk-TM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11CD7D-F9C2-4E2E-AEBF-267061A1F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088728"/>
            <a:ext cx="6447501" cy="4054772"/>
          </a:xfrm>
        </p:spPr>
        <p:txBody>
          <a:bodyPr>
            <a:normAutofit/>
          </a:bodyPr>
          <a:lstStyle/>
          <a:p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Gozgalmaýan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kwartiranyň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eýeçiligini</a:t>
            </a:r>
            <a:r>
              <a:rPr lang="en-US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ýitirmek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ýitirmek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töwekgelçiliginden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 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hukuk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"at" 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ätiýaçlandyryşdyr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. 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Eýeçiligiň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ýitirilmegi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kazyýetiň</a:t>
            </a:r>
            <a:r>
              <a:rPr lang="en-US" sz="18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18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geleşigi</a:t>
            </a:r>
            <a:r>
              <a:rPr lang="en-US" sz="18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18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hakyky</a:t>
            </a:r>
            <a:r>
              <a:rPr lang="en-US" sz="18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18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däl</a:t>
            </a:r>
            <a:r>
              <a:rPr lang="en-US" sz="18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18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diýip</a:t>
            </a:r>
            <a:r>
              <a:rPr lang="en-US" sz="18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18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yglan</a:t>
            </a:r>
            <a:r>
              <a:rPr lang="en-US" sz="1800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1800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eden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halatynda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çykyp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. Bu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en-US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waka 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we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şereketi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 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ätiýaçlandyryjy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eýesi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öwezini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ätiýaçlandyrýan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</a:t>
            </a:r>
            <a:r>
              <a:rPr lang="en-US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en-US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bazar </a:t>
            </a:r>
            <a:r>
              <a:rPr lang="en-US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en-US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  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Kwartira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alanyňda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adyň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ätiýaçlandyryşy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bikanun</a:t>
            </a:r>
            <a:r>
              <a:rPr lang="en-US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eýeçilikden</a:t>
            </a:r>
            <a:r>
              <a:rPr lang="en-US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çykmak</a:t>
            </a:r>
            <a:r>
              <a:rPr lang="en-US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töwekgelçiligini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ýapyp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. 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jaýyň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eýesiniň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islegine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garşy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satylmak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töwekgelçiligi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eýesiniň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habary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bolmazdan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satylanda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galp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</a:t>
            </a:r>
            <a:r>
              <a:rPr lang="tk-TM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laşýar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 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4399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51344A4-B8AA-46D6-BAF6-F4CC9F9CE1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1" y="361950"/>
            <a:ext cx="6730999" cy="4169072"/>
          </a:xfrm>
        </p:spPr>
        <p:txBody>
          <a:bodyPr>
            <a:no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4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üçin</a:t>
            </a:r>
            <a:r>
              <a:rPr lang="en-US" sz="4000" b="1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gozgalmaýan</a:t>
            </a:r>
            <a:r>
              <a:rPr lang="en-US" sz="4000" b="1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emläk</a:t>
            </a:r>
            <a:r>
              <a:rPr lang="en-US" sz="4000" b="1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söwdasynyň</a:t>
            </a:r>
            <a:r>
              <a:rPr lang="en-US" sz="4000" b="1" i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4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bolup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biläýjek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4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töwekgelçiliklerine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Rieltora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ätiýaçlandyryja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baglamak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-de, 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özüňiz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has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gowudyr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. 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231497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Superbaks Тема</Template>
  <TotalTime>6304</TotalTime>
  <Words>202</Words>
  <Application>Microsoft Office PowerPoint</Application>
  <PresentationFormat>Экран (16:9)</PresentationFormat>
  <Paragraphs>35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Calibri</vt:lpstr>
      <vt:lpstr>Corbel</vt:lpstr>
      <vt:lpstr>Times New Roman</vt:lpstr>
      <vt:lpstr>Trebuchet MS</vt:lpstr>
      <vt:lpstr>Wingdings</vt:lpstr>
      <vt:lpstr>Wingdings 3</vt:lpstr>
      <vt:lpstr>Базис</vt:lpstr>
      <vt:lpstr>Аспект</vt:lpstr>
      <vt:lpstr>Türkmenistanyň Bilim ministrligi Türkmenistanyň inžener – tehniki we ulag kommunikasiýalary  instituty.  </vt:lpstr>
      <vt:lpstr>Презентация PowerPoint</vt:lpstr>
      <vt:lpstr> 1.Ätiýaçlandyrylan waka hökmünde näme ykrar edilýär? </vt:lpstr>
      <vt:lpstr>Презентация PowerPoint</vt:lpstr>
      <vt:lpstr>Презентация PowerPoint</vt:lpstr>
      <vt:lpstr>Презентация PowerPoint</vt:lpstr>
      <vt:lpstr>Презентация PowerPoint</vt:lpstr>
      <vt:lpstr>3.Gozgalmaýan emläk hukugynyň ýitmegi bilen bagly howplar.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412</cp:lastModifiedBy>
  <cp:revision>864</cp:revision>
  <dcterms:created xsi:type="dcterms:W3CDTF">2010-10-28T12:19:43Z</dcterms:created>
  <dcterms:modified xsi:type="dcterms:W3CDTF">2021-09-01T08:32:56Z</dcterms:modified>
</cp:coreProperties>
</file>